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Shape 1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5" name="Shape 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 name="Shape 105"/>
        <p:cNvGrpSpPr/>
        <p:nvPr/>
      </p:nvGrpSpPr>
      <p:grpSpPr>
        <a:xfrm>
          <a:off x="0" y="0"/>
          <a:ext cx="0" cy="0"/>
          <a:chOff x="0" y="0"/>
          <a:chExt cx="0" cy="0"/>
        </a:xfrm>
      </p:grpSpPr>
      <p:sp>
        <p:nvSpPr>
          <p:cNvPr id="106" name="Shape 10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7" name="Shape 10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title"/>
          </p:nvPr>
        </p:nvSpPr>
        <p:spPr>
          <a:xfrm>
            <a:off x="311700" y="445025"/>
            <a:ext cx="8520600" cy="572700"/>
          </a:xfrm>
          <a:prstGeom prst="rect">
            <a:avLst/>
          </a:prstGeom>
        </p:spPr>
        <p:txBody>
          <a:bodyPr anchorCtr="0" anchor="t" bIns="91425" lIns="91425" rIns="91425" tIns="91425">
            <a:noAutofit/>
          </a:bodyPr>
          <a:lstStyle/>
          <a:p>
            <a:pPr lvl="0" rtl="1">
              <a:spcBef>
                <a:spcPts val="0"/>
              </a:spcBef>
              <a:buNone/>
            </a:pPr>
            <a:r>
              <a:rPr lang="en"/>
              <a:t>                               نظام تأجير سيارات  </a:t>
            </a:r>
          </a:p>
        </p:txBody>
      </p:sp>
      <p:pic>
        <p:nvPicPr>
          <p:cNvPr id="55" name="Shape 55"/>
          <p:cNvPicPr preferRelativeResize="0"/>
          <p:nvPr/>
        </p:nvPicPr>
        <p:blipFill>
          <a:blip r:embed="rId3">
            <a:alphaModFix/>
          </a:blip>
          <a:stretch>
            <a:fillRect/>
          </a:stretch>
        </p:blipFill>
        <p:spPr>
          <a:xfrm>
            <a:off x="1936100" y="1154675"/>
            <a:ext cx="5341776" cy="38255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ctrTitle"/>
          </p:nvPr>
        </p:nvSpPr>
        <p:spPr>
          <a:xfrm>
            <a:off x="454875" y="278025"/>
            <a:ext cx="8097600" cy="792600"/>
          </a:xfrm>
          <a:prstGeom prst="rect">
            <a:avLst/>
          </a:prstGeom>
        </p:spPr>
        <p:txBody>
          <a:bodyPr anchorCtr="0" anchor="b" bIns="91425" lIns="91425" rIns="91425" tIns="91425">
            <a:noAutofit/>
          </a:bodyPr>
          <a:lstStyle/>
          <a:p>
            <a:pPr lvl="0" rtl="1" algn="r">
              <a:lnSpc>
                <a:spcPct val="115000"/>
              </a:lnSpc>
              <a:spcBef>
                <a:spcPts val="0"/>
              </a:spcBef>
              <a:buNone/>
            </a:pPr>
            <a:r>
              <a:t/>
            </a:r>
            <a:endParaRPr sz="900">
              <a:highlight>
                <a:srgbClr val="FFFFFF"/>
              </a:highlight>
            </a:endParaRPr>
          </a:p>
          <a:p>
            <a:pPr lvl="0" rtl="1" algn="r">
              <a:spcBef>
                <a:spcPts val="0"/>
              </a:spcBef>
              <a:buNone/>
            </a:pPr>
            <a:r>
              <a:rPr lang="en" sz="3600">
                <a:highlight>
                  <a:srgbClr val="FFFFFF"/>
                </a:highlight>
              </a:rPr>
              <a:t>  </a:t>
            </a:r>
            <a:r>
              <a:rPr lang="en" sz="3000">
                <a:highlight>
                  <a:srgbClr val="FFFFFF"/>
                </a:highlight>
              </a:rPr>
              <a:t>الأهداف  المعنوية  :</a:t>
            </a:r>
            <a:r>
              <a:rPr lang="en" sz="3600">
                <a:highlight>
                  <a:srgbClr val="FFFFFF"/>
                </a:highlight>
              </a:rPr>
              <a:t> </a:t>
            </a:r>
          </a:p>
        </p:txBody>
      </p:sp>
      <p:sp>
        <p:nvSpPr>
          <p:cNvPr id="117" name="Shape 117"/>
          <p:cNvSpPr txBox="1"/>
          <p:nvPr>
            <p:ph idx="1" type="subTitle"/>
          </p:nvPr>
        </p:nvSpPr>
        <p:spPr>
          <a:xfrm>
            <a:off x="338225" y="1247975"/>
            <a:ext cx="8494200" cy="3708900"/>
          </a:xfrm>
          <a:prstGeom prst="rect">
            <a:avLst/>
          </a:prstGeom>
        </p:spPr>
        <p:txBody>
          <a:bodyPr anchorCtr="0" anchor="t" bIns="91425" lIns="91425" rIns="91425" tIns="91425">
            <a:noAutofit/>
          </a:bodyPr>
          <a:lstStyle/>
          <a:p>
            <a:pPr lvl="0" marR="45720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buNone/>
            </a:pPr>
            <a:r>
              <a:rPr lang="en" sz="1800">
                <a:solidFill>
                  <a:srgbClr val="0D0D0D"/>
                </a:solidFill>
              </a:rPr>
              <a:t>1- </a:t>
            </a:r>
            <a:r>
              <a:rPr lang="en" sz="1800">
                <a:solidFill>
                  <a:srgbClr val="0D0D0D"/>
                </a:solidFill>
                <a:latin typeface="Times New Roman"/>
                <a:ea typeface="Times New Roman"/>
                <a:cs typeface="Times New Roman"/>
                <a:sym typeface="Times New Roman"/>
              </a:rPr>
              <a:t> سهولة التعامل بين اطراف النظام  .</a:t>
            </a:r>
          </a:p>
          <a:p>
            <a:pPr lvl="0" marR="45720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latin typeface="Times New Roman"/>
                <a:ea typeface="Times New Roman"/>
                <a:cs typeface="Times New Roman"/>
                <a:sym typeface="Times New Roman"/>
              </a:rPr>
              <a:t>  2- سهولة استخدام النظام  .</a:t>
            </a: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latin typeface="Times New Roman"/>
                <a:ea typeface="Times New Roman"/>
                <a:cs typeface="Times New Roman"/>
                <a:sym typeface="Times New Roman"/>
              </a:rPr>
              <a:t>   3-تقليل الوقت والجهد   .</a:t>
            </a: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latin typeface="Times New Roman"/>
                <a:ea typeface="Times New Roman"/>
                <a:cs typeface="Times New Roman"/>
                <a:sym typeface="Times New Roman"/>
              </a:rPr>
              <a:t>  4- حماية الخصوصية للمستخدمين   .</a:t>
            </a: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600">
                <a:solidFill>
                  <a:srgbClr val="0D0D0D"/>
                </a:solidFill>
                <a:latin typeface="Times New Roman"/>
                <a:ea typeface="Times New Roman"/>
                <a:cs typeface="Times New Roman"/>
                <a:sym typeface="Times New Roman"/>
              </a:rPr>
              <a:t> </a:t>
            </a:r>
          </a:p>
          <a:p>
            <a:pPr lvl="0" rtl="1" algn="r">
              <a:spcBef>
                <a:spcPts val="0"/>
              </a:spcBef>
              <a:buNone/>
            </a:pPr>
            <a:r>
              <a:rPr lang="en"/>
              <a:t>                                                        </a:t>
            </a:r>
          </a:p>
        </p:txBody>
      </p:sp>
      <p:pic>
        <p:nvPicPr>
          <p:cNvPr id="118" name="Shape 118"/>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sp>
        <p:nvSpPr>
          <p:cNvPr id="123" name="Shape 123"/>
          <p:cNvSpPr txBox="1"/>
          <p:nvPr>
            <p:ph type="ctrTitle"/>
          </p:nvPr>
        </p:nvSpPr>
        <p:spPr>
          <a:xfrm>
            <a:off x="449600" y="344675"/>
            <a:ext cx="8520600" cy="4357500"/>
          </a:xfrm>
          <a:prstGeom prst="rect">
            <a:avLst/>
          </a:prstGeom>
        </p:spPr>
        <p:txBody>
          <a:bodyPr anchorCtr="0" anchor="t" bIns="91425" lIns="91425" rIns="91425" tIns="91425">
            <a:noAutofit/>
          </a:bodyPr>
          <a:lstStyle/>
          <a:p>
            <a:pPr lvl="0" rtl="0">
              <a:lnSpc>
                <a:spcPct val="115000"/>
              </a:lnSpc>
              <a:spcBef>
                <a:spcPts val="0"/>
              </a:spcBef>
              <a:spcAft>
                <a:spcPts val="1000"/>
              </a:spcAft>
              <a:buNone/>
            </a:pPr>
            <a:r>
              <a:rPr lang="en" sz="3600"/>
              <a:t> اليه العمل</a:t>
            </a:r>
            <a:r>
              <a:rPr lang="en" sz="3000"/>
              <a:t> </a:t>
            </a:r>
          </a:p>
          <a:p>
            <a:pPr lvl="0" rtl="0" algn="r">
              <a:lnSpc>
                <a:spcPct val="115000"/>
              </a:lnSpc>
              <a:spcBef>
                <a:spcPts val="0"/>
              </a:spcBef>
              <a:spcAft>
                <a:spcPts val="1000"/>
              </a:spcAft>
              <a:buNone/>
            </a:pPr>
            <a:r>
              <a:rPr lang="en" sz="3000"/>
              <a:t>عمليه التاجير - </a:t>
            </a:r>
          </a:p>
          <a:p>
            <a:pPr lvl="0" rtl="0" algn="r">
              <a:lnSpc>
                <a:spcPct val="115000"/>
              </a:lnSpc>
              <a:spcBef>
                <a:spcPts val="0"/>
              </a:spcBef>
              <a:spcAft>
                <a:spcPts val="1000"/>
              </a:spcAft>
              <a:buNone/>
            </a:pPr>
            <a:r>
              <a:rPr lang="en" sz="3000"/>
              <a:t> عمليه ارجاع السياره -</a:t>
            </a:r>
          </a:p>
          <a:p>
            <a:pPr lvl="0" rtl="0" algn="r">
              <a:lnSpc>
                <a:spcPct val="115000"/>
              </a:lnSpc>
              <a:spcBef>
                <a:spcPts val="0"/>
              </a:spcBef>
              <a:spcAft>
                <a:spcPts val="1000"/>
              </a:spcAft>
              <a:buNone/>
            </a:pPr>
            <a:r>
              <a:rPr lang="en" sz="3000"/>
              <a:t> الصيانه وطباعه الفاتوره -</a:t>
            </a:r>
          </a:p>
          <a:p>
            <a:pPr lvl="0" rtl="0" algn="r">
              <a:lnSpc>
                <a:spcPct val="115000"/>
              </a:lnSpc>
              <a:spcBef>
                <a:spcPts val="0"/>
              </a:spcBef>
              <a:spcAft>
                <a:spcPts val="1000"/>
              </a:spcAft>
              <a:buNone/>
            </a:pPr>
            <a:r>
              <a:t/>
            </a:r>
            <a:endParaRPr sz="3000"/>
          </a:p>
        </p:txBody>
      </p:sp>
      <p:pic>
        <p:nvPicPr>
          <p:cNvPr id="124" name="Shape 124"/>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ctrTitle"/>
          </p:nvPr>
        </p:nvSpPr>
        <p:spPr>
          <a:xfrm>
            <a:off x="242758" y="344675"/>
            <a:ext cx="8520600" cy="2052600"/>
          </a:xfrm>
          <a:prstGeom prst="rect">
            <a:avLst/>
          </a:prstGeom>
        </p:spPr>
        <p:txBody>
          <a:bodyPr anchorCtr="0" anchor="b" bIns="91425" lIns="91425" rIns="91425" tIns="91425">
            <a:noAutofit/>
          </a:bodyPr>
          <a:lstStyle/>
          <a:p>
            <a:pPr lvl="0">
              <a:spcBef>
                <a:spcPts val="0"/>
              </a:spcBef>
              <a:buNone/>
            </a:pPr>
            <a:r>
              <a:rPr lang="en"/>
              <a:t>الخطط المستقبليه </a:t>
            </a:r>
          </a:p>
        </p:txBody>
      </p:sp>
      <p:sp>
        <p:nvSpPr>
          <p:cNvPr id="130" name="Shape 130"/>
          <p:cNvSpPr txBox="1"/>
          <p:nvPr>
            <p:ph idx="1" type="subTitle"/>
          </p:nvPr>
        </p:nvSpPr>
        <p:spPr>
          <a:xfrm>
            <a:off x="311700" y="2834125"/>
            <a:ext cx="8520600" cy="1454400"/>
          </a:xfrm>
          <a:prstGeom prst="rect">
            <a:avLst/>
          </a:prstGeom>
        </p:spPr>
        <p:txBody>
          <a:bodyPr anchorCtr="0" anchor="t" bIns="91425" lIns="91425" rIns="91425" tIns="91425">
            <a:noAutofit/>
          </a:bodyPr>
          <a:lstStyle/>
          <a:p>
            <a:pPr lvl="0" rtl="1" algn="r">
              <a:spcBef>
                <a:spcPts val="0"/>
              </a:spcBef>
              <a:buNone/>
            </a:pPr>
            <a:r>
              <a:rPr lang="en"/>
              <a:t>- اتاحه خدمه تتبع السيارات للادمن لمعرفه وقت الفعلي لاستلام السياره</a:t>
            </a:r>
          </a:p>
          <a:p>
            <a:pPr lvl="0" rtl="1" algn="r">
              <a:spcBef>
                <a:spcPts val="0"/>
              </a:spcBef>
              <a:buNone/>
            </a:pPr>
            <a:r>
              <a:t/>
            </a:r>
            <a:endParaRPr/>
          </a:p>
          <a:p>
            <a:pPr lvl="0" rtl="1" algn="r">
              <a:spcBef>
                <a:spcPts val="0"/>
              </a:spcBef>
              <a:buNone/>
            </a:pPr>
            <a:r>
              <a:rPr lang="en"/>
              <a:t> </a:t>
            </a:r>
          </a:p>
        </p:txBody>
      </p:sp>
      <p:pic>
        <p:nvPicPr>
          <p:cNvPr id="131" name="Shape 131"/>
          <p:cNvPicPr preferRelativeResize="0"/>
          <p:nvPr/>
        </p:nvPicPr>
        <p:blipFill>
          <a:blip r:embed="rId3">
            <a:alphaModFix/>
          </a:blip>
          <a:stretch>
            <a:fillRect/>
          </a:stretch>
        </p:blipFill>
        <p:spPr>
          <a:xfrm>
            <a:off x="139900" y="71075"/>
            <a:ext cx="2099424" cy="15305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rtl="1">
              <a:spcBef>
                <a:spcPts val="0"/>
              </a:spcBef>
              <a:buNone/>
            </a:pPr>
            <a:r>
              <a:rPr lang="en"/>
              <a:t>  المواضيع : </a:t>
            </a:r>
          </a:p>
        </p:txBody>
      </p:sp>
      <p:sp>
        <p:nvSpPr>
          <p:cNvPr id="61" name="Shape 61"/>
          <p:cNvSpPr txBox="1"/>
          <p:nvPr>
            <p:ph idx="1" type="body"/>
          </p:nvPr>
        </p:nvSpPr>
        <p:spPr>
          <a:xfrm>
            <a:off x="136800" y="1017725"/>
            <a:ext cx="8695500" cy="3416400"/>
          </a:xfrm>
          <a:prstGeom prst="rect">
            <a:avLst/>
          </a:prstGeom>
        </p:spPr>
        <p:txBody>
          <a:bodyPr anchorCtr="0" anchor="t" bIns="91425" lIns="91425" rIns="91425" tIns="91425">
            <a:noAutofit/>
          </a:bodyPr>
          <a:lstStyle/>
          <a:p>
            <a:pPr lvl="0" rtl="1">
              <a:spcBef>
                <a:spcPts val="0"/>
              </a:spcBef>
              <a:buNone/>
            </a:pPr>
            <a:r>
              <a:rPr lang="en"/>
              <a:t>    1- الموقع .</a:t>
            </a:r>
            <a:br>
              <a:rPr lang="en"/>
            </a:br>
            <a:r>
              <a:rPr lang="en"/>
              <a:t>    2- الية جمع المعلومات .</a:t>
            </a:r>
          </a:p>
          <a:p>
            <a:pPr lvl="0" rtl="1">
              <a:spcBef>
                <a:spcPts val="0"/>
              </a:spcBef>
              <a:buNone/>
            </a:pPr>
            <a:r>
              <a:rPr lang="en"/>
              <a:t>    3- النظام الحالي المستخدم .</a:t>
            </a:r>
            <a:br>
              <a:rPr lang="en"/>
            </a:br>
            <a:r>
              <a:rPr lang="en"/>
              <a:t>    4-</a:t>
            </a:r>
            <a:r>
              <a:rPr lang="en"/>
              <a:t> نقاط الضعف في النظام القديم.</a:t>
            </a:r>
          </a:p>
          <a:p>
            <a:pPr lvl="0" rtl="1">
              <a:spcBef>
                <a:spcPts val="0"/>
              </a:spcBef>
              <a:buNone/>
            </a:pPr>
            <a:r>
              <a:rPr lang="en"/>
              <a:t>    5-</a:t>
            </a:r>
            <a:r>
              <a:rPr lang="en"/>
              <a:t>النظام الجديد .</a:t>
            </a:r>
          </a:p>
          <a:p>
            <a:pPr lvl="0" rtl="1">
              <a:spcBef>
                <a:spcPts val="0"/>
              </a:spcBef>
              <a:buNone/>
            </a:pPr>
            <a:r>
              <a:rPr lang="en"/>
              <a:t>    6- الاهداف البرمجية للنظام. </a:t>
            </a:r>
            <a:br>
              <a:rPr lang="en"/>
            </a:br>
            <a:r>
              <a:rPr lang="en"/>
              <a:t>    7- الاهداف المعنوية .</a:t>
            </a:r>
          </a:p>
          <a:p>
            <a:pPr lvl="0" rtl="1">
              <a:spcBef>
                <a:spcPts val="0"/>
              </a:spcBef>
              <a:buNone/>
            </a:pPr>
            <a:r>
              <a:rPr lang="en"/>
              <a:t>    8- الية العمل .</a:t>
            </a:r>
          </a:p>
          <a:p>
            <a:pPr lvl="0" rtl="1">
              <a:spcBef>
                <a:spcPts val="0"/>
              </a:spcBef>
              <a:buNone/>
            </a:pPr>
            <a:r>
              <a:rPr lang="en"/>
              <a:t>    9- الخطط المستقبلية لتطوير النظام .</a:t>
            </a:r>
          </a:p>
          <a:p>
            <a:pPr lvl="0" rtl="1">
              <a:spcBef>
                <a:spcPts val="0"/>
              </a:spcBef>
              <a:buClr>
                <a:schemeClr val="dk1"/>
              </a:buClr>
              <a:buSzPct val="61111"/>
              <a:buFont typeface="Arial"/>
              <a:buNone/>
            </a:pPr>
            <a:r>
              <a:t/>
            </a:r>
            <a:endParaRPr/>
          </a:p>
          <a:p>
            <a:pPr lvl="0" rtl="1">
              <a:spcBef>
                <a:spcPts val="0"/>
              </a:spcBef>
              <a:buNone/>
            </a:pPr>
            <a:r>
              <a:rPr lang="en"/>
              <a:t> </a:t>
            </a:r>
          </a:p>
          <a:p>
            <a:pPr lvl="0" rtl="1">
              <a:spcBef>
                <a:spcPts val="0"/>
              </a:spcBef>
              <a:buNone/>
            </a:pPr>
            <a:r>
              <a:t/>
            </a:r>
            <a:endParaRPr/>
          </a:p>
          <a:p>
            <a:pPr lvl="0" rtl="1">
              <a:spcBef>
                <a:spcPts val="0"/>
              </a:spcBef>
              <a:buNone/>
            </a:pPr>
            <a:r>
              <a:t/>
            </a:r>
            <a:endParaRPr/>
          </a:p>
        </p:txBody>
      </p:sp>
      <p:pic>
        <p:nvPicPr>
          <p:cNvPr id="62" name="Shape 62"/>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x="0" y="0"/>
          <a:ext cx="0" cy="0"/>
          <a:chOff x="0" y="0"/>
          <a:chExt cx="0" cy="0"/>
        </a:xfrm>
      </p:grpSpPr>
      <p:sp>
        <p:nvSpPr>
          <p:cNvPr id="67" name="Shape 67"/>
          <p:cNvSpPr txBox="1"/>
          <p:nvPr>
            <p:ph type="title"/>
          </p:nvPr>
        </p:nvSpPr>
        <p:spPr>
          <a:xfrm>
            <a:off x="311700" y="445025"/>
            <a:ext cx="8520600" cy="572700"/>
          </a:xfrm>
          <a:prstGeom prst="rect">
            <a:avLst/>
          </a:prstGeom>
        </p:spPr>
        <p:txBody>
          <a:bodyPr anchorCtr="0" anchor="t" bIns="91425" lIns="91425" rIns="91425" tIns="91425">
            <a:noAutofit/>
          </a:bodyPr>
          <a:lstStyle/>
          <a:p>
            <a:pPr lvl="0" rtl="1">
              <a:spcBef>
                <a:spcPts val="0"/>
              </a:spcBef>
              <a:buNone/>
            </a:pPr>
            <a:r>
              <a:rPr lang="en"/>
              <a:t>  الية جمع المعلومات : </a:t>
            </a:r>
          </a:p>
        </p:txBody>
      </p:sp>
      <p:sp>
        <p:nvSpPr>
          <p:cNvPr id="68" name="Shape 68"/>
          <p:cNvSpPr txBox="1"/>
          <p:nvPr>
            <p:ph idx="1" type="body"/>
          </p:nvPr>
        </p:nvSpPr>
        <p:spPr>
          <a:xfrm>
            <a:off x="136800" y="1017725"/>
            <a:ext cx="8695500" cy="3416400"/>
          </a:xfrm>
          <a:prstGeom prst="rect">
            <a:avLst/>
          </a:prstGeom>
        </p:spPr>
        <p:txBody>
          <a:bodyPr anchorCtr="0" anchor="t" bIns="91425" lIns="91425" rIns="91425" tIns="91425">
            <a:noAutofit/>
          </a:bodyPr>
          <a:lstStyle/>
          <a:p>
            <a:pPr lvl="0" rtl="1">
              <a:spcBef>
                <a:spcPts val="0"/>
              </a:spcBef>
              <a:buNone/>
            </a:pPr>
            <a:r>
              <a:rPr lang="en"/>
              <a:t>    </a:t>
            </a:r>
          </a:p>
          <a:p>
            <a:pPr lvl="0" rtl="1">
              <a:spcBef>
                <a:spcPts val="0"/>
              </a:spcBef>
              <a:buNone/>
            </a:pPr>
            <a:r>
              <a:rPr lang="en"/>
              <a:t> تم اختيار شركة فتوح لتأجير السيارات كعينة لمعرفة وفهم مبدأ عمل نظام التأجير وتمت عملية جمع المعلومات عن</a:t>
            </a:r>
          </a:p>
          <a:p>
            <a:pPr lvl="0" rtl="1">
              <a:spcBef>
                <a:spcPts val="0"/>
              </a:spcBef>
              <a:buNone/>
            </a:pPr>
            <a:r>
              <a:rPr lang="en"/>
              <a:t>   طريق اجراء المقابلات الشخصية مع احد مدراء الشركة وكانت هذه المعلومات مهمه لتحديد متطلبات النظام الجديد </a:t>
            </a:r>
          </a:p>
          <a:p>
            <a:pPr lvl="0" rtl="1">
              <a:spcBef>
                <a:spcPts val="0"/>
              </a:spcBef>
              <a:buNone/>
            </a:pPr>
            <a:r>
              <a:rPr lang="en"/>
              <a:t>وبالاضافة الى الاستفادة من الشركات التي اشرفت على تدريبنا العملي حيث قمنا بسؤالهم عن كيفية ادارة النظام.</a:t>
            </a:r>
          </a:p>
          <a:p>
            <a:pPr lvl="0" rtl="0">
              <a:spcBef>
                <a:spcPts val="0"/>
              </a:spcBef>
              <a:buNone/>
            </a:pPr>
            <a:r>
              <a:t/>
            </a:r>
            <a:endParaRPr sz="1600">
              <a:solidFill>
                <a:srgbClr val="0D0D0D"/>
              </a:solidFill>
            </a:endParaRPr>
          </a:p>
          <a:p>
            <a:pPr lvl="0">
              <a:spcBef>
                <a:spcPts val="0"/>
              </a:spcBef>
              <a:buNone/>
            </a:pPr>
            <a:r>
              <a:rPr lang="en"/>
              <a:t>       </a:t>
            </a:r>
          </a:p>
        </p:txBody>
      </p:sp>
      <p:pic>
        <p:nvPicPr>
          <p:cNvPr id="69" name="Shape 69"/>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311700" y="445025"/>
            <a:ext cx="8520600" cy="572700"/>
          </a:xfrm>
          <a:prstGeom prst="rect">
            <a:avLst/>
          </a:prstGeom>
        </p:spPr>
        <p:txBody>
          <a:bodyPr anchorCtr="0" anchor="t" bIns="91425" lIns="91425" rIns="91425" tIns="91425">
            <a:noAutofit/>
          </a:bodyPr>
          <a:lstStyle/>
          <a:p>
            <a:pPr lvl="0" rtl="1">
              <a:spcBef>
                <a:spcPts val="0"/>
              </a:spcBef>
              <a:buNone/>
            </a:pPr>
            <a:r>
              <a:rPr lang="en"/>
              <a:t> النظام الحالي المستخدم في الشركة :</a:t>
            </a:r>
          </a:p>
        </p:txBody>
      </p:sp>
      <p:sp>
        <p:nvSpPr>
          <p:cNvPr id="75" name="Shape 75"/>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lgn="r">
              <a:spcBef>
                <a:spcPts val="0"/>
              </a:spcBef>
              <a:spcAft>
                <a:spcPts val="0"/>
              </a:spcAft>
              <a:buNone/>
            </a:pPr>
            <a:r>
              <a:t/>
            </a:r>
            <a:endParaRPr>
              <a:solidFill>
                <a:srgbClr val="0D0D0D"/>
              </a:solidFill>
            </a:endParaRPr>
          </a:p>
          <a:p>
            <a:pPr lvl="0" rtl="0" algn="r">
              <a:spcBef>
                <a:spcPts val="0"/>
              </a:spcBef>
              <a:spcAft>
                <a:spcPts val="0"/>
              </a:spcAft>
              <a:buClr>
                <a:schemeClr val="dk1"/>
              </a:buClr>
              <a:buSzPct val="61111"/>
              <a:buFont typeface="Arial"/>
              <a:buNone/>
            </a:pPr>
            <a:r>
              <a:rPr lang="en">
                <a:solidFill>
                  <a:srgbClr val="0D0D0D"/>
                </a:solidFill>
              </a:rPr>
              <a:t>يتم التعامل مع نظام الدفع و تأجير السيارات والتعامل مع الحسابات يدويا وباستخدام الورق و يقوم الزبون  باستئجار السيارة التي يريدها بحضوره الشخصي الى الشركة ولا يوجد اي عمليات حجز مسبقة  .</a:t>
            </a:r>
          </a:p>
          <a:p>
            <a:pPr lvl="0">
              <a:spcBef>
                <a:spcPts val="0"/>
              </a:spcBef>
              <a:buNone/>
            </a:pPr>
            <a:r>
              <a:t/>
            </a:r>
            <a:endParaRPr/>
          </a:p>
        </p:txBody>
      </p:sp>
      <p:pic>
        <p:nvPicPr>
          <p:cNvPr id="76" name="Shape 76"/>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ctrTitle"/>
          </p:nvPr>
        </p:nvSpPr>
        <p:spPr>
          <a:xfrm>
            <a:off x="454875" y="278025"/>
            <a:ext cx="8097600" cy="792600"/>
          </a:xfrm>
          <a:prstGeom prst="rect">
            <a:avLst/>
          </a:prstGeom>
        </p:spPr>
        <p:txBody>
          <a:bodyPr anchorCtr="0" anchor="b" bIns="91425" lIns="91425" rIns="91425" tIns="91425">
            <a:noAutofit/>
          </a:bodyPr>
          <a:lstStyle/>
          <a:p>
            <a:pPr lvl="0" rtl="1" algn="r">
              <a:lnSpc>
                <a:spcPct val="115000"/>
              </a:lnSpc>
              <a:spcBef>
                <a:spcPts val="0"/>
              </a:spcBef>
              <a:buNone/>
            </a:pPr>
            <a:r>
              <a:t/>
            </a:r>
            <a:endParaRPr sz="900">
              <a:highlight>
                <a:srgbClr val="FFFFFF"/>
              </a:highlight>
            </a:endParaRPr>
          </a:p>
          <a:p>
            <a:pPr lvl="0" rtl="1" algn="r">
              <a:spcBef>
                <a:spcPts val="0"/>
              </a:spcBef>
              <a:buNone/>
            </a:pPr>
            <a:r>
              <a:rPr lang="en" sz="3600">
                <a:highlight>
                  <a:srgbClr val="FFFFFF"/>
                </a:highlight>
              </a:rPr>
              <a:t>  </a:t>
            </a:r>
            <a:r>
              <a:rPr lang="en" sz="3000">
                <a:highlight>
                  <a:srgbClr val="FFFFFF"/>
                </a:highlight>
              </a:rPr>
              <a:t> نقاط الضعف للنظام الورقي :</a:t>
            </a:r>
            <a:r>
              <a:rPr lang="en" sz="3600">
                <a:highlight>
                  <a:srgbClr val="FFFFFF"/>
                </a:highlight>
              </a:rPr>
              <a:t> </a:t>
            </a:r>
          </a:p>
        </p:txBody>
      </p:sp>
      <p:sp>
        <p:nvSpPr>
          <p:cNvPr id="82" name="Shape 82"/>
          <p:cNvSpPr txBox="1"/>
          <p:nvPr>
            <p:ph idx="1" type="subTitle"/>
          </p:nvPr>
        </p:nvSpPr>
        <p:spPr>
          <a:xfrm>
            <a:off x="338225" y="1247975"/>
            <a:ext cx="8494200" cy="3708900"/>
          </a:xfrm>
          <a:prstGeom prst="rect">
            <a:avLst/>
          </a:prstGeom>
        </p:spPr>
        <p:txBody>
          <a:bodyPr anchorCtr="0" anchor="t" bIns="91425" lIns="91425" rIns="91425" tIns="91425">
            <a:noAutofit/>
          </a:bodyPr>
          <a:lstStyle/>
          <a:p>
            <a:pPr lvl="0" rtl="1" algn="r">
              <a:spcBef>
                <a:spcPts val="0"/>
              </a:spcBef>
              <a:buNone/>
            </a:pPr>
            <a:r>
              <a:rPr lang="en" sz="2400"/>
              <a:t>1- </a:t>
            </a:r>
            <a:r>
              <a:rPr lang="en" sz="1600">
                <a:solidFill>
                  <a:schemeClr val="dk1"/>
                </a:solidFill>
                <a:latin typeface="Times New Roman"/>
                <a:ea typeface="Times New Roman"/>
                <a:cs typeface="Times New Roman"/>
                <a:sym typeface="Times New Roman"/>
              </a:rPr>
              <a:t>عدم قدرة الزبائن في التواصل مع الشركة  إلا عن طريق الهاتف، الحضور الشخصي .</a:t>
            </a:r>
          </a:p>
          <a:p>
            <a:pPr lvl="0" marR="457200" rtl="1" algn="r">
              <a:lnSpc>
                <a:spcPct val="115000"/>
              </a:lnSpc>
              <a:spcBef>
                <a:spcPts val="0"/>
              </a:spcBef>
              <a:spcAft>
                <a:spcPts val="400"/>
              </a:spcAft>
              <a:buNone/>
            </a:pPr>
            <a:r>
              <a:rPr lang="en" sz="2400"/>
              <a:t>2-</a:t>
            </a:r>
            <a:r>
              <a:rPr lang="en" sz="1600">
                <a:solidFill>
                  <a:schemeClr val="dk1"/>
                </a:solidFill>
                <a:latin typeface="Times New Roman"/>
                <a:ea typeface="Times New Roman"/>
                <a:cs typeface="Times New Roman"/>
                <a:sym typeface="Times New Roman"/>
              </a:rPr>
              <a:t>التعامل مع الحسابات يدويا و باستخدام الورق . </a:t>
            </a:r>
          </a:p>
          <a:p>
            <a:pPr lvl="0" marR="457200" rtl="1" algn="r">
              <a:lnSpc>
                <a:spcPct val="115000"/>
              </a:lnSpc>
              <a:spcBef>
                <a:spcPts val="0"/>
              </a:spcBef>
              <a:spcAft>
                <a:spcPts val="400"/>
              </a:spcAft>
              <a:buNone/>
            </a:pPr>
            <a:r>
              <a:rPr lang="en" sz="2400"/>
              <a:t>3-</a:t>
            </a:r>
            <a:r>
              <a:rPr lang="en" sz="1600">
                <a:solidFill>
                  <a:schemeClr val="dk1"/>
                </a:solidFill>
                <a:latin typeface="Times New Roman"/>
                <a:ea typeface="Times New Roman"/>
                <a:cs typeface="Times New Roman"/>
                <a:sym typeface="Times New Roman"/>
              </a:rPr>
              <a:t>امكانية ضياع البيانات والملفات. </a:t>
            </a:r>
          </a:p>
          <a:p>
            <a:pPr lvl="0" marR="457200" rtl="1" algn="r">
              <a:lnSpc>
                <a:spcPct val="115000"/>
              </a:lnSpc>
              <a:spcBef>
                <a:spcPts val="0"/>
              </a:spcBef>
              <a:spcAft>
                <a:spcPts val="400"/>
              </a:spcAft>
              <a:buNone/>
            </a:pPr>
            <a:r>
              <a:rPr lang="en" sz="1600">
                <a:solidFill>
                  <a:schemeClr val="dk1"/>
                </a:solidFill>
                <a:latin typeface="Times New Roman"/>
                <a:ea typeface="Times New Roman"/>
                <a:cs typeface="Times New Roman"/>
                <a:sym typeface="Times New Roman"/>
              </a:rPr>
              <a:t> </a:t>
            </a:r>
            <a:r>
              <a:rPr lang="en" sz="2400"/>
              <a:t>4-</a:t>
            </a:r>
            <a:r>
              <a:rPr lang="en" sz="1600">
                <a:solidFill>
                  <a:schemeClr val="dk1"/>
                </a:solidFill>
                <a:latin typeface="Times New Roman"/>
                <a:ea typeface="Times New Roman"/>
                <a:cs typeface="Times New Roman"/>
                <a:sym typeface="Times New Roman"/>
              </a:rPr>
              <a:t>عدم وجود مساحة تخزينية كافية . </a:t>
            </a:r>
            <a:r>
              <a:rPr lang="en"/>
              <a:t>                                                        </a:t>
            </a:r>
          </a:p>
        </p:txBody>
      </p:sp>
      <p:pic>
        <p:nvPicPr>
          <p:cNvPr id="83" name="Shape 83"/>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x="0" y="0"/>
          <a:ext cx="0" cy="0"/>
          <a:chOff x="0" y="0"/>
          <a:chExt cx="0" cy="0"/>
        </a:xfrm>
      </p:grpSpPr>
      <p:sp>
        <p:nvSpPr>
          <p:cNvPr id="88" name="Shape 88"/>
          <p:cNvSpPr txBox="1"/>
          <p:nvPr>
            <p:ph type="ctrTitle"/>
          </p:nvPr>
        </p:nvSpPr>
        <p:spPr>
          <a:xfrm>
            <a:off x="454875" y="278025"/>
            <a:ext cx="8097600" cy="792600"/>
          </a:xfrm>
          <a:prstGeom prst="rect">
            <a:avLst/>
          </a:prstGeom>
        </p:spPr>
        <p:txBody>
          <a:bodyPr anchorCtr="0" anchor="b" bIns="91425" lIns="91425" rIns="91425" tIns="91425">
            <a:noAutofit/>
          </a:bodyPr>
          <a:lstStyle/>
          <a:p>
            <a:pPr lvl="0" rtl="1" algn="r">
              <a:lnSpc>
                <a:spcPct val="115000"/>
              </a:lnSpc>
              <a:spcBef>
                <a:spcPts val="0"/>
              </a:spcBef>
              <a:buNone/>
            </a:pPr>
            <a:r>
              <a:t/>
            </a:r>
            <a:endParaRPr sz="900">
              <a:highlight>
                <a:srgbClr val="FFFFFF"/>
              </a:highlight>
            </a:endParaRPr>
          </a:p>
          <a:p>
            <a:pPr lvl="0" rtl="1" algn="r">
              <a:spcBef>
                <a:spcPts val="0"/>
              </a:spcBef>
              <a:buNone/>
            </a:pPr>
            <a:r>
              <a:rPr lang="en" sz="3600">
                <a:highlight>
                  <a:srgbClr val="FFFFFF"/>
                </a:highlight>
              </a:rPr>
              <a:t>  </a:t>
            </a:r>
            <a:r>
              <a:rPr lang="en" sz="3000">
                <a:highlight>
                  <a:srgbClr val="FFFFFF"/>
                </a:highlight>
              </a:rPr>
              <a:t> ملخص عن النظام الجديد</a:t>
            </a:r>
            <a:r>
              <a:rPr lang="en" sz="3600">
                <a:highlight>
                  <a:srgbClr val="FFFFFF"/>
                </a:highlight>
              </a:rPr>
              <a:t>  </a:t>
            </a:r>
          </a:p>
        </p:txBody>
      </p:sp>
      <p:sp>
        <p:nvSpPr>
          <p:cNvPr id="89" name="Shape 89"/>
          <p:cNvSpPr txBox="1"/>
          <p:nvPr>
            <p:ph idx="1" type="subTitle"/>
          </p:nvPr>
        </p:nvSpPr>
        <p:spPr>
          <a:xfrm>
            <a:off x="338225" y="1247975"/>
            <a:ext cx="8494200" cy="3708900"/>
          </a:xfrm>
          <a:prstGeom prst="rect">
            <a:avLst/>
          </a:prstGeom>
        </p:spPr>
        <p:txBody>
          <a:bodyPr anchorCtr="0" anchor="t" bIns="91425" lIns="91425" rIns="91425" tIns="91425">
            <a:noAutofit/>
          </a:bodyPr>
          <a:lstStyle/>
          <a:p>
            <a:pPr lvl="0" rtl="1" algn="r">
              <a:spcBef>
                <a:spcPts val="0"/>
              </a:spcBef>
              <a:buNone/>
            </a:pPr>
            <a:r>
              <a:rPr lang="en"/>
              <a:t>   </a:t>
            </a:r>
            <a:r>
              <a:rPr lang="en" sz="2400"/>
              <a:t>هو عبارة عن نظام تأجير سيارات حيث يتكون جهة المستخدم(الزبون) وجهة المشرف وقسم الصيانة حيث يمكن المستخدم من اختيار السيارة التي يريدها وحجزها واستئجارها عن طريق الانترنت .ويمكن المشرف من متابعة عملية الاستئجار وفي حال تعرض السيارة لحادث معين يتم ارسال السيارة لقسم الصيانه الكترونيا وعن طريق الانترنت. </a:t>
            </a:r>
            <a:r>
              <a:rPr lang="en"/>
              <a:t>                                                           </a:t>
            </a:r>
          </a:p>
        </p:txBody>
      </p:sp>
      <p:pic>
        <p:nvPicPr>
          <p:cNvPr id="90" name="Shape 90"/>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ctrTitle"/>
          </p:nvPr>
        </p:nvSpPr>
        <p:spPr>
          <a:xfrm>
            <a:off x="454875" y="278025"/>
            <a:ext cx="8097600" cy="792600"/>
          </a:xfrm>
          <a:prstGeom prst="rect">
            <a:avLst/>
          </a:prstGeom>
        </p:spPr>
        <p:txBody>
          <a:bodyPr anchorCtr="0" anchor="b" bIns="91425" lIns="91425" rIns="91425" tIns="91425">
            <a:noAutofit/>
          </a:bodyPr>
          <a:lstStyle/>
          <a:p>
            <a:pPr lvl="0" rtl="1" algn="r">
              <a:lnSpc>
                <a:spcPct val="115000"/>
              </a:lnSpc>
              <a:spcBef>
                <a:spcPts val="0"/>
              </a:spcBef>
              <a:buNone/>
            </a:pPr>
            <a:r>
              <a:t/>
            </a:r>
            <a:endParaRPr sz="900">
              <a:highlight>
                <a:srgbClr val="FFFFFF"/>
              </a:highlight>
            </a:endParaRPr>
          </a:p>
          <a:p>
            <a:pPr lvl="0" rtl="1" algn="r">
              <a:spcBef>
                <a:spcPts val="0"/>
              </a:spcBef>
              <a:buNone/>
            </a:pPr>
            <a:r>
              <a:rPr lang="en" sz="3600">
                <a:highlight>
                  <a:srgbClr val="FFFFFF"/>
                </a:highlight>
              </a:rPr>
              <a:t>  </a:t>
            </a:r>
            <a:r>
              <a:rPr lang="en" sz="3000">
                <a:highlight>
                  <a:srgbClr val="FFFFFF"/>
                </a:highlight>
              </a:rPr>
              <a:t>الأهداف  البرمجية </a:t>
            </a:r>
            <a:r>
              <a:rPr lang="en" sz="3000">
                <a:highlight>
                  <a:srgbClr val="FFFFFF"/>
                </a:highlight>
              </a:rPr>
              <a:t> :</a:t>
            </a:r>
            <a:r>
              <a:rPr lang="en" sz="3600">
                <a:highlight>
                  <a:srgbClr val="FFFFFF"/>
                </a:highlight>
              </a:rPr>
              <a:t> </a:t>
            </a:r>
          </a:p>
        </p:txBody>
      </p:sp>
      <p:sp>
        <p:nvSpPr>
          <p:cNvPr id="96" name="Shape 96"/>
          <p:cNvSpPr txBox="1"/>
          <p:nvPr>
            <p:ph idx="1" type="subTitle"/>
          </p:nvPr>
        </p:nvSpPr>
        <p:spPr>
          <a:xfrm>
            <a:off x="338225" y="1247975"/>
            <a:ext cx="8494200" cy="3708900"/>
          </a:xfrm>
          <a:prstGeom prst="rect">
            <a:avLst/>
          </a:prstGeom>
        </p:spPr>
        <p:txBody>
          <a:bodyPr anchorCtr="0" anchor="t" bIns="91425" lIns="91425" rIns="91425" tIns="91425">
            <a:noAutofit/>
          </a:bodyPr>
          <a:lstStyle/>
          <a:p>
            <a:pPr lvl="0" rtl="1" algn="r">
              <a:spcBef>
                <a:spcPts val="0"/>
              </a:spcBef>
              <a:buNone/>
            </a:pPr>
            <a:r>
              <a:rPr lang="en" sz="1600">
                <a:solidFill>
                  <a:schemeClr val="dk1"/>
                </a:solidFill>
                <a:latin typeface="Times New Roman"/>
                <a:ea typeface="Times New Roman"/>
                <a:cs typeface="Times New Roman"/>
                <a:sym typeface="Times New Roman"/>
              </a:rPr>
              <a:t> </a:t>
            </a:r>
            <a:r>
              <a:rPr lang="en" sz="1100">
                <a:solidFill>
                  <a:schemeClr val="dk1"/>
                </a:solidFill>
              </a:rPr>
              <a:t> </a:t>
            </a:r>
          </a:p>
          <a:p>
            <a:pPr lvl="0" rtl="1" algn="r">
              <a:lnSpc>
                <a:spcPct val="115000"/>
              </a:lnSpc>
              <a:spcBef>
                <a:spcPts val="0"/>
              </a:spcBef>
              <a:buNone/>
            </a:pPr>
            <a:r>
              <a:rPr lang="en" sz="1600">
                <a:solidFill>
                  <a:srgbClr val="0D0D0D"/>
                </a:solidFill>
                <a:latin typeface="Times New Roman"/>
                <a:ea typeface="Times New Roman"/>
                <a:cs typeface="Times New Roman"/>
                <a:sym typeface="Times New Roman"/>
              </a:rPr>
              <a:t>   1-</a:t>
            </a:r>
            <a:r>
              <a:rPr lang="en" sz="1800">
                <a:solidFill>
                  <a:srgbClr val="0D0D0D"/>
                </a:solidFill>
                <a:latin typeface="Times New Roman"/>
                <a:ea typeface="Times New Roman"/>
                <a:cs typeface="Times New Roman"/>
                <a:sym typeface="Times New Roman"/>
              </a:rPr>
              <a:t>تنظيم عملية دخول الزبون  للنظام من خلال رقم مستخدم وكلمة سر.</a:t>
            </a:r>
          </a:p>
          <a:p>
            <a:pPr lvl="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buNone/>
            </a:pPr>
            <a:r>
              <a:rPr lang="en" sz="1800">
                <a:solidFill>
                  <a:srgbClr val="0D0D0D"/>
                </a:solidFill>
                <a:latin typeface="Times New Roman"/>
                <a:ea typeface="Times New Roman"/>
                <a:cs typeface="Times New Roman"/>
                <a:sym typeface="Times New Roman"/>
              </a:rPr>
              <a:t>    2- تخزين البيانات عن الزبائن والسيارات والموظفين  .</a:t>
            </a:r>
          </a:p>
          <a:p>
            <a:pPr lvl="0" marR="45720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buNone/>
            </a:pPr>
            <a:r>
              <a:rPr lang="en" sz="1800">
                <a:solidFill>
                  <a:srgbClr val="0D0D0D"/>
                </a:solidFill>
                <a:latin typeface="Times New Roman"/>
                <a:ea typeface="Times New Roman"/>
                <a:cs typeface="Times New Roman"/>
                <a:sym typeface="Times New Roman"/>
              </a:rPr>
              <a:t>    3-  عرض السيارات المتوفرة داخل المعرض و السيارات اللتي داخل الصيانة .</a:t>
            </a:r>
          </a:p>
          <a:p>
            <a:pPr lvl="0" marR="45720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buNone/>
            </a:pPr>
            <a:r>
              <a:rPr lang="en" sz="1800">
                <a:solidFill>
                  <a:srgbClr val="0D0D0D"/>
                </a:solidFill>
                <a:latin typeface="Times New Roman"/>
                <a:ea typeface="Times New Roman"/>
                <a:cs typeface="Times New Roman"/>
                <a:sym typeface="Times New Roman"/>
              </a:rPr>
              <a:t>    4- تعديل المعلومات:تعديل معلومات عن السيارات وتحديثها بشكل دوري وعن زبون معين او موظف .</a:t>
            </a:r>
          </a:p>
          <a:p>
            <a:pPr lvl="0" marR="45720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buNone/>
            </a:pPr>
            <a:r>
              <a:rPr lang="en" sz="1800">
                <a:solidFill>
                  <a:srgbClr val="0D0D0D"/>
                </a:solidFill>
                <a:latin typeface="Times New Roman"/>
                <a:ea typeface="Times New Roman"/>
                <a:cs typeface="Times New Roman"/>
                <a:sym typeface="Times New Roman"/>
              </a:rPr>
              <a:t>     5-  حذف البيانات التي لا تلزم.</a:t>
            </a:r>
          </a:p>
          <a:p>
            <a:pPr lvl="0" marR="457200" rtl="1" algn="r">
              <a:lnSpc>
                <a:spcPct val="115000"/>
              </a:lnSpc>
              <a:spcBef>
                <a:spcPts val="0"/>
              </a:spcBef>
              <a:spcAft>
                <a:spcPts val="400"/>
              </a:spcAft>
              <a:buNone/>
            </a:pPr>
            <a:r>
              <a:t/>
            </a:r>
            <a:endParaRPr sz="16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600">
                <a:solidFill>
                  <a:srgbClr val="0D0D0D"/>
                </a:solidFill>
                <a:latin typeface="Times New Roman"/>
                <a:ea typeface="Times New Roman"/>
                <a:cs typeface="Times New Roman"/>
                <a:sym typeface="Times New Roman"/>
              </a:rPr>
              <a:t> </a:t>
            </a:r>
          </a:p>
          <a:p>
            <a:pPr lvl="0" rtl="1" algn="r">
              <a:spcBef>
                <a:spcPts val="0"/>
              </a:spcBef>
              <a:buNone/>
            </a:pPr>
            <a:r>
              <a:rPr lang="en"/>
              <a:t>                                                        </a:t>
            </a:r>
          </a:p>
        </p:txBody>
      </p:sp>
      <p:pic>
        <p:nvPicPr>
          <p:cNvPr id="97" name="Shape 97"/>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ph type="ctrTitle"/>
          </p:nvPr>
        </p:nvSpPr>
        <p:spPr>
          <a:xfrm>
            <a:off x="454875" y="278025"/>
            <a:ext cx="8097600" cy="792600"/>
          </a:xfrm>
          <a:prstGeom prst="rect">
            <a:avLst/>
          </a:prstGeom>
        </p:spPr>
        <p:txBody>
          <a:bodyPr anchorCtr="0" anchor="b" bIns="91425" lIns="91425" rIns="91425" tIns="91425">
            <a:noAutofit/>
          </a:bodyPr>
          <a:lstStyle/>
          <a:p>
            <a:pPr lvl="0" rtl="1" algn="r">
              <a:lnSpc>
                <a:spcPct val="115000"/>
              </a:lnSpc>
              <a:spcBef>
                <a:spcPts val="0"/>
              </a:spcBef>
              <a:buNone/>
            </a:pPr>
            <a:r>
              <a:t/>
            </a:r>
            <a:endParaRPr sz="900">
              <a:highlight>
                <a:srgbClr val="FFFFFF"/>
              </a:highlight>
            </a:endParaRPr>
          </a:p>
          <a:p>
            <a:pPr lvl="0" rtl="1" algn="r">
              <a:spcBef>
                <a:spcPts val="0"/>
              </a:spcBef>
              <a:buNone/>
            </a:pPr>
            <a:r>
              <a:rPr lang="en" sz="3600">
                <a:highlight>
                  <a:srgbClr val="FFFFFF"/>
                </a:highlight>
              </a:rPr>
              <a:t>  </a:t>
            </a:r>
            <a:r>
              <a:rPr lang="en" sz="3000">
                <a:highlight>
                  <a:srgbClr val="FFFFFF"/>
                </a:highlight>
              </a:rPr>
              <a:t>الأهداف  البرمجية  :</a:t>
            </a:r>
            <a:r>
              <a:rPr lang="en" sz="3600">
                <a:highlight>
                  <a:srgbClr val="FFFFFF"/>
                </a:highlight>
              </a:rPr>
              <a:t> </a:t>
            </a:r>
          </a:p>
        </p:txBody>
      </p:sp>
      <p:sp>
        <p:nvSpPr>
          <p:cNvPr id="103" name="Shape 103"/>
          <p:cNvSpPr txBox="1"/>
          <p:nvPr>
            <p:ph idx="1" type="subTitle"/>
          </p:nvPr>
        </p:nvSpPr>
        <p:spPr>
          <a:xfrm>
            <a:off x="338225" y="1247975"/>
            <a:ext cx="8494200" cy="3708900"/>
          </a:xfrm>
          <a:prstGeom prst="rect">
            <a:avLst/>
          </a:prstGeom>
        </p:spPr>
        <p:txBody>
          <a:bodyPr anchorCtr="0" anchor="t" bIns="91425" lIns="91425" rIns="91425" tIns="91425">
            <a:noAutofit/>
          </a:bodyPr>
          <a:lstStyle/>
          <a:p>
            <a:pPr lvl="0" marR="45720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buNone/>
            </a:pPr>
            <a:r>
              <a:rPr lang="en" sz="1800">
                <a:solidFill>
                  <a:srgbClr val="0D0D0D"/>
                </a:solidFill>
              </a:rPr>
              <a:t>  6-  </a:t>
            </a:r>
            <a:r>
              <a:rPr lang="en" sz="1800">
                <a:solidFill>
                  <a:srgbClr val="0D0D0D"/>
                </a:solidFill>
                <a:latin typeface="Times New Roman"/>
                <a:ea typeface="Times New Roman"/>
                <a:cs typeface="Times New Roman"/>
                <a:sym typeface="Times New Roman"/>
              </a:rPr>
              <a:t>البحث عن نوع السيارة عن مستخدم عن زبون حسب معايير بحث معينة  .</a:t>
            </a:r>
          </a:p>
          <a:p>
            <a:pPr lvl="0" marR="45720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latin typeface="Times New Roman"/>
                <a:ea typeface="Times New Roman"/>
                <a:cs typeface="Times New Roman"/>
                <a:sym typeface="Times New Roman"/>
              </a:rPr>
              <a:t>   7-   عرض  كشوف مالية لكل سيارة.</a:t>
            </a: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latin typeface="Times New Roman"/>
                <a:ea typeface="Times New Roman"/>
                <a:cs typeface="Times New Roman"/>
                <a:sym typeface="Times New Roman"/>
              </a:rPr>
              <a:t>    8- انشاء التقارير اللازمة .</a:t>
            </a: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latin typeface="Times New Roman"/>
                <a:ea typeface="Times New Roman"/>
                <a:cs typeface="Times New Roman"/>
                <a:sym typeface="Times New Roman"/>
              </a:rPr>
              <a:t>   9-  تسهيل المراسلات بين المدير والزبون .</a:t>
            </a: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rPr>
              <a:t> 10 -عمل كافة العمليات على السيارات من استاجار حجز استرجاع  صيانة   </a:t>
            </a:r>
            <a:r>
              <a:rPr lang="en" sz="1800">
                <a:solidFill>
                  <a:srgbClr val="0D0D0D"/>
                </a:solidFill>
                <a:latin typeface="Times New Roman"/>
                <a:ea typeface="Times New Roman"/>
                <a:cs typeface="Times New Roman"/>
                <a:sym typeface="Times New Roman"/>
              </a:rPr>
              <a:t>.</a:t>
            </a:r>
          </a:p>
          <a:p>
            <a:pPr lvl="0" marR="457200" rtl="1" algn="r">
              <a:lnSpc>
                <a:spcPct val="115000"/>
              </a:lnSpc>
              <a:spcBef>
                <a:spcPts val="0"/>
              </a:spcBef>
              <a:spcAft>
                <a:spcPts val="400"/>
              </a:spcAft>
              <a:buNone/>
            </a:pPr>
            <a:r>
              <a:rPr lang="en" sz="1600">
                <a:solidFill>
                  <a:srgbClr val="0D0D0D"/>
                </a:solidFill>
                <a:latin typeface="Times New Roman"/>
                <a:ea typeface="Times New Roman"/>
                <a:cs typeface="Times New Roman"/>
                <a:sym typeface="Times New Roman"/>
              </a:rPr>
              <a:t> </a:t>
            </a:r>
          </a:p>
          <a:p>
            <a:pPr lvl="0" rtl="1" algn="r">
              <a:spcBef>
                <a:spcPts val="0"/>
              </a:spcBef>
              <a:buNone/>
            </a:pPr>
            <a:r>
              <a:rPr lang="en"/>
              <a:t>                                                        </a:t>
            </a:r>
          </a:p>
        </p:txBody>
      </p:sp>
      <p:pic>
        <p:nvPicPr>
          <p:cNvPr id="104" name="Shape 104"/>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sp>
        <p:nvSpPr>
          <p:cNvPr id="109" name="Shape 109"/>
          <p:cNvSpPr txBox="1"/>
          <p:nvPr>
            <p:ph type="ctrTitle"/>
          </p:nvPr>
        </p:nvSpPr>
        <p:spPr>
          <a:xfrm>
            <a:off x="454875" y="278025"/>
            <a:ext cx="8097600" cy="792600"/>
          </a:xfrm>
          <a:prstGeom prst="rect">
            <a:avLst/>
          </a:prstGeom>
        </p:spPr>
        <p:txBody>
          <a:bodyPr anchorCtr="0" anchor="b" bIns="91425" lIns="91425" rIns="91425" tIns="91425">
            <a:noAutofit/>
          </a:bodyPr>
          <a:lstStyle/>
          <a:p>
            <a:pPr lvl="0" rtl="1" algn="r">
              <a:lnSpc>
                <a:spcPct val="115000"/>
              </a:lnSpc>
              <a:spcBef>
                <a:spcPts val="0"/>
              </a:spcBef>
              <a:buNone/>
            </a:pPr>
            <a:r>
              <a:t/>
            </a:r>
            <a:endParaRPr sz="900">
              <a:highlight>
                <a:srgbClr val="FFFFFF"/>
              </a:highlight>
            </a:endParaRPr>
          </a:p>
          <a:p>
            <a:pPr lvl="0" rtl="1" algn="r">
              <a:spcBef>
                <a:spcPts val="0"/>
              </a:spcBef>
              <a:buNone/>
            </a:pPr>
            <a:r>
              <a:rPr lang="en" sz="3600">
                <a:highlight>
                  <a:srgbClr val="FFFFFF"/>
                </a:highlight>
              </a:rPr>
              <a:t>  </a:t>
            </a:r>
            <a:r>
              <a:rPr lang="en" sz="3000">
                <a:highlight>
                  <a:srgbClr val="FFFFFF"/>
                </a:highlight>
              </a:rPr>
              <a:t>الأهداف  البرمجية  :</a:t>
            </a:r>
            <a:r>
              <a:rPr lang="en" sz="3600">
                <a:highlight>
                  <a:srgbClr val="FFFFFF"/>
                </a:highlight>
              </a:rPr>
              <a:t> </a:t>
            </a:r>
          </a:p>
        </p:txBody>
      </p:sp>
      <p:sp>
        <p:nvSpPr>
          <p:cNvPr id="110" name="Shape 110"/>
          <p:cNvSpPr txBox="1"/>
          <p:nvPr>
            <p:ph idx="1" type="subTitle"/>
          </p:nvPr>
        </p:nvSpPr>
        <p:spPr>
          <a:xfrm>
            <a:off x="338225" y="1247975"/>
            <a:ext cx="8494200" cy="3708900"/>
          </a:xfrm>
          <a:prstGeom prst="rect">
            <a:avLst/>
          </a:prstGeom>
        </p:spPr>
        <p:txBody>
          <a:bodyPr anchorCtr="0" anchor="t" bIns="91425" lIns="91425" rIns="91425" tIns="91425">
            <a:noAutofit/>
          </a:bodyPr>
          <a:lstStyle/>
          <a:p>
            <a:pPr lvl="0" marR="45720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buNone/>
            </a:pPr>
            <a:r>
              <a:rPr lang="en" sz="1800">
                <a:solidFill>
                  <a:srgbClr val="0D0D0D"/>
                </a:solidFill>
              </a:rPr>
              <a:t>  10-التسجيل لمستخدم جديد  من خلال الموقع </a:t>
            </a:r>
            <a:r>
              <a:rPr lang="en" sz="1800">
                <a:solidFill>
                  <a:srgbClr val="0D0D0D"/>
                </a:solidFill>
                <a:latin typeface="Times New Roman"/>
                <a:ea typeface="Times New Roman"/>
                <a:cs typeface="Times New Roman"/>
                <a:sym typeface="Times New Roman"/>
              </a:rPr>
              <a:t> </a:t>
            </a:r>
            <a:r>
              <a:rPr lang="en" sz="1800">
                <a:solidFill>
                  <a:srgbClr val="0D0D0D"/>
                </a:solidFill>
                <a:latin typeface="Times New Roman"/>
                <a:ea typeface="Times New Roman"/>
                <a:cs typeface="Times New Roman"/>
                <a:sym typeface="Times New Roman"/>
              </a:rPr>
              <a:t> .</a:t>
            </a:r>
          </a:p>
          <a:p>
            <a:pPr lvl="0" marR="457200" rtl="1" algn="r">
              <a:lnSpc>
                <a:spcPct val="115000"/>
              </a:lnSpc>
              <a:spcBef>
                <a:spcPts val="0"/>
              </a:spcBef>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latin typeface="Times New Roman"/>
                <a:ea typeface="Times New Roman"/>
                <a:cs typeface="Times New Roman"/>
                <a:sym typeface="Times New Roman"/>
              </a:rPr>
              <a:t>  11- ادارة حساب المستخدم وتعديل بياناته .</a:t>
            </a: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latin typeface="Times New Roman"/>
                <a:ea typeface="Times New Roman"/>
                <a:cs typeface="Times New Roman"/>
                <a:sym typeface="Times New Roman"/>
              </a:rPr>
              <a:t>   12-عمل العمليات الحجز والاستاجار والدفع  .</a:t>
            </a: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latin typeface="Times New Roman"/>
                <a:ea typeface="Times New Roman"/>
                <a:cs typeface="Times New Roman"/>
                <a:sym typeface="Times New Roman"/>
              </a:rPr>
              <a:t>  13- تمديد استاجار وحجز والغاء حجز وارجاع سيارة  .</a:t>
            </a:r>
          </a:p>
          <a:p>
            <a:pPr lvl="0" marR="457200" rtl="1" algn="r">
              <a:lnSpc>
                <a:spcPct val="115000"/>
              </a:lnSpc>
              <a:spcBef>
                <a:spcPts val="0"/>
              </a:spcBef>
              <a:spcAft>
                <a:spcPts val="400"/>
              </a:spcAft>
              <a:buNone/>
            </a:pPr>
            <a:r>
              <a:t/>
            </a:r>
            <a:endParaRPr sz="1800">
              <a:solidFill>
                <a:srgbClr val="0D0D0D"/>
              </a:solidFill>
              <a:latin typeface="Times New Roman"/>
              <a:ea typeface="Times New Roman"/>
              <a:cs typeface="Times New Roman"/>
              <a:sym typeface="Times New Roman"/>
            </a:endParaRPr>
          </a:p>
          <a:p>
            <a:pPr lvl="0" marR="457200" rtl="1" algn="r">
              <a:lnSpc>
                <a:spcPct val="115000"/>
              </a:lnSpc>
              <a:spcBef>
                <a:spcPts val="0"/>
              </a:spcBef>
              <a:spcAft>
                <a:spcPts val="400"/>
              </a:spcAft>
              <a:buNone/>
            </a:pPr>
            <a:r>
              <a:rPr lang="en" sz="1800">
                <a:solidFill>
                  <a:srgbClr val="0D0D0D"/>
                </a:solidFill>
              </a:rPr>
              <a:t>14</a:t>
            </a:r>
            <a:r>
              <a:rPr lang="en" sz="1800">
                <a:solidFill>
                  <a:srgbClr val="0D0D0D"/>
                </a:solidFill>
              </a:rPr>
              <a:t> - </a:t>
            </a:r>
            <a:r>
              <a:rPr lang="en" sz="1800">
                <a:solidFill>
                  <a:srgbClr val="0D0D0D"/>
                </a:solidFill>
                <a:latin typeface="Times New Roman"/>
                <a:ea typeface="Times New Roman"/>
                <a:cs typeface="Times New Roman"/>
                <a:sym typeface="Times New Roman"/>
              </a:rPr>
              <a:t>الخروج من النظام.</a:t>
            </a:r>
          </a:p>
          <a:p>
            <a:pPr lvl="0" marR="457200" rtl="1" algn="r">
              <a:lnSpc>
                <a:spcPct val="115000"/>
              </a:lnSpc>
              <a:spcBef>
                <a:spcPts val="0"/>
              </a:spcBef>
              <a:spcAft>
                <a:spcPts val="400"/>
              </a:spcAft>
              <a:buNone/>
            </a:pPr>
            <a:r>
              <a:rPr lang="en" sz="1600">
                <a:solidFill>
                  <a:srgbClr val="0D0D0D"/>
                </a:solidFill>
                <a:latin typeface="Times New Roman"/>
                <a:ea typeface="Times New Roman"/>
                <a:cs typeface="Times New Roman"/>
                <a:sym typeface="Times New Roman"/>
              </a:rPr>
              <a:t> </a:t>
            </a:r>
          </a:p>
          <a:p>
            <a:pPr lvl="0" rtl="1" algn="r">
              <a:spcBef>
                <a:spcPts val="0"/>
              </a:spcBef>
              <a:buNone/>
            </a:pPr>
            <a:r>
              <a:rPr lang="en"/>
              <a:t>                                                        </a:t>
            </a:r>
          </a:p>
        </p:txBody>
      </p:sp>
      <p:pic>
        <p:nvPicPr>
          <p:cNvPr id="111" name="Shape 111"/>
          <p:cNvPicPr preferRelativeResize="0"/>
          <p:nvPr/>
        </p:nvPicPr>
        <p:blipFill>
          <a:blip r:embed="rId3">
            <a:alphaModFix/>
          </a:blip>
          <a:stretch>
            <a:fillRect/>
          </a:stretch>
        </p:blipFill>
        <p:spPr>
          <a:xfrm>
            <a:off x="501475" y="-33900"/>
            <a:ext cx="2099424" cy="15305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