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  <p:sldMasterId id="2147483672" r:id="rId2"/>
    <p:sldMasterId id="2147483684" r:id="rId3"/>
  </p:sldMasterIdLst>
  <p:notesMasterIdLst>
    <p:notesMasterId r:id="rId7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324" r:id="rId16"/>
    <p:sldId id="325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85" r:id="rId25"/>
    <p:sldId id="275" r:id="rId26"/>
    <p:sldId id="276" r:id="rId27"/>
    <p:sldId id="277" r:id="rId28"/>
    <p:sldId id="278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279" r:id="rId38"/>
    <p:sldId id="280" r:id="rId39"/>
    <p:sldId id="281" r:id="rId40"/>
    <p:sldId id="282" r:id="rId41"/>
    <p:sldId id="283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2" r:id="rId61"/>
    <p:sldId id="284" r:id="rId62"/>
    <p:sldId id="294" r:id="rId63"/>
    <p:sldId id="286" r:id="rId64"/>
    <p:sldId id="287" r:id="rId65"/>
    <p:sldId id="288" r:id="rId66"/>
    <p:sldId id="289" r:id="rId67"/>
    <p:sldId id="290" r:id="rId68"/>
    <p:sldId id="291" r:id="rId69"/>
    <p:sldId id="292" r:id="rId70"/>
    <p:sldId id="321" r:id="rId71"/>
    <p:sldId id="323" r:id="rId7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>
        <p:scale>
          <a:sx n="70" d="100"/>
          <a:sy n="70" d="100"/>
        </p:scale>
        <p:origin x="-139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D5580D-2236-49F7-9066-68EA164529FC}" type="datetimeFigureOut">
              <a:rPr lang="ar-JO" smtClean="0"/>
              <a:pPr/>
              <a:t>27/02/1437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CF1E210-EEDF-483D-8312-E81136435EC2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35607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1E210-EEDF-483D-8312-E81136435EC2}" type="slidenum">
              <a:rPr lang="ar-JO" smtClean="0"/>
              <a:pPr/>
              <a:t>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19231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1E210-EEDF-483D-8312-E81136435EC2}" type="slidenum">
              <a:rPr lang="ar-JO" smtClean="0"/>
              <a:pPr/>
              <a:t>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73721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1E210-EEDF-483D-8312-E81136435EC2}" type="slidenum">
              <a:rPr lang="ar-JO" smtClean="0"/>
              <a:pPr/>
              <a:t>24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80028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1E210-EEDF-483D-8312-E81136435EC2}" type="slidenum">
              <a:rPr lang="ar-JO" smtClean="0"/>
              <a:pPr/>
              <a:t>63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81114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60A9DF-4EAF-4942-92D4-BBD150DF9540}" type="datetime1">
              <a:rPr lang="en-US" smtClean="0"/>
              <a:t>12/9/2015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22B719-8373-493D-AAC3-6B1D8FA680A1}" type="datetime1">
              <a:rPr lang="en-US" smtClean="0"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4C80A8-1524-4112-BEDD-51522DC0B0AC}" type="datetime1">
              <a:rPr lang="en-US" smtClean="0"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60C465-8464-4335-9E27-C6AD79E3AA33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095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03D21E-55F4-49E7-B554-546EF65237F5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465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7D46D-F058-401B-A403-4797536851AC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769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977EA3-5B4A-44CA-BEF0-421EDE63D4A1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469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8A06EC-C519-40A7-8612-853EE41D61FC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250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8099F-4902-405A-A358-0FFB4370CDE0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330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2E11FE-1185-44B3-86A0-8A626A5C9E05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68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38870-A713-4AF8-AD1A-2EF28C7578C4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803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FD7254-85ED-4667-95F7-7690496C750F}" type="datetime1">
              <a:rPr lang="en-US" smtClean="0"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FD768-43F4-4C0A-8654-0469BBB22B97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7FD13B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8600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11179F-31C0-4585-882D-4B3FA08E1A97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97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C986D6-8A2C-4FFF-91FB-0A648C35E11D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5274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8B8627-85FA-41FB-8C44-882E1B570D0F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0684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CD7C34-90CD-4130-AD5C-F38E4F087FB1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4558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C41C1-DB9C-46C1-BCAB-7A4EC8BDC1FE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022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F05A-4F85-4150-B0C7-6A98CC6A2BC2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628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2504C-C634-4F0D-8EA3-F93231DEF366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2657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B326F4-E34C-4061-95EF-229203D9C302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7357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7C7C6-23F0-478F-9B44-85EB008E850A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37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22042A-AA51-45B4-BC11-72299C7B017C}" type="datetime1">
              <a:rPr lang="en-US" smtClean="0"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16599D-A778-4B0A-9D79-0FD1A84015F6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6543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E5D2F-4F95-4849-8BF5-ACBEA69FF27A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D16349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08771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E695C-6657-47EB-87FD-D5BC1B0114CE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1874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6D947A-F6D0-4F64-BAA9-C259E4739D24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47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641493-C52A-4B17-85A0-297A8207DC31}" type="datetime1">
              <a:rPr lang="en-US" smtClean="0"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066E37-90D9-447E-81BB-C4502E78D1A0}" type="datetime1">
              <a:rPr lang="en-US" smtClean="0"/>
              <a:t>12/9/2015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23B1E5-E412-41FD-A590-761FF5E7438F}" type="datetime1">
              <a:rPr lang="en-US" smtClean="0"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40EA5A-32D3-4F05-9B2C-3DAC160B3650}" type="datetime1">
              <a:rPr lang="en-US" smtClean="0"/>
              <a:t>12/9/2015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8E5CC-EFBA-4230-A030-F0B96F88B810}" type="datetime1">
              <a:rPr lang="en-US" smtClean="0"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B0DEA3-9E96-403F-815A-7F5235E01620}" type="datetime1">
              <a:rPr lang="en-US" smtClean="0"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5A97301-53F4-4798-B94B-9BD447A00DE3}" type="datetime1">
              <a:rPr lang="en-US" smtClean="0"/>
              <a:t>12/9/2015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FD97BAF-40D3-483F-AAF7-4C20A976982E}" type="datetime1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44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17F175C-8911-47FF-A900-963B2B6499A9}" type="datetime1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t>12/9/2015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45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0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533400"/>
            <a:ext cx="7406640" cy="5943600"/>
          </a:xfrm>
        </p:spPr>
        <p:txBody>
          <a:bodyPr>
            <a:normAutofit/>
          </a:bodyPr>
          <a:lstStyle/>
          <a:p>
            <a:pPr marL="0"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en-US" sz="2400" b="1" i="1" kern="1600" dirty="0">
                <a:solidFill>
                  <a:srgbClr val="FF3399"/>
                </a:solidFill>
                <a:latin typeface="Times New Roman"/>
                <a:ea typeface="Times New Roman"/>
              </a:rPr>
              <a:t>Chapter </a:t>
            </a:r>
            <a:r>
              <a:rPr lang="en-US" sz="2400" b="1" i="1" kern="1600" dirty="0" smtClean="0">
                <a:solidFill>
                  <a:srgbClr val="FF3399"/>
                </a:solidFill>
                <a:latin typeface="Times New Roman"/>
                <a:ea typeface="Times New Roman"/>
              </a:rPr>
              <a:t>six</a:t>
            </a:r>
          </a:p>
          <a:p>
            <a:pPr marL="0"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endParaRPr lang="en-US" sz="2800" b="1" i="1" kern="1600" dirty="0">
              <a:latin typeface="Times New Roman"/>
              <a:ea typeface="Times New Roman"/>
            </a:endParaRPr>
          </a:p>
          <a:p>
            <a:pPr marL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6600" b="1" dirty="0" smtClean="0">
                <a:solidFill>
                  <a:srgbClr val="FF438F"/>
                </a:solidFill>
                <a:latin typeface="Times New Roman"/>
                <a:ea typeface="Calibri"/>
                <a:cs typeface="Arial"/>
              </a:rPr>
              <a:t> </a:t>
            </a:r>
            <a:r>
              <a:rPr lang="en-US" sz="4800" b="1" i="1" kern="1600" dirty="0" smtClean="0">
                <a:solidFill>
                  <a:srgbClr val="FF3399"/>
                </a:solidFill>
                <a:latin typeface="Times New Roman"/>
                <a:ea typeface="Times New Roman"/>
              </a:rPr>
              <a:t>D</a:t>
            </a:r>
            <a:r>
              <a:rPr lang="en-US" sz="4800" b="1" i="1" kern="1600" dirty="0" smtClean="0">
                <a:latin typeface="Times New Roman"/>
                <a:ea typeface="Times New Roman"/>
              </a:rPr>
              <a:t>ynamic loads</a:t>
            </a:r>
          </a:p>
          <a:p>
            <a:pPr marL="0">
              <a:lnSpc>
                <a:spcPct val="115000"/>
              </a:lnSpc>
              <a:spcBef>
                <a:spcPts val="1000"/>
              </a:spcBef>
            </a:pPr>
            <a:r>
              <a:rPr lang="en-US" sz="2400" b="1" dirty="0" smtClean="0">
                <a:solidFill>
                  <a:srgbClr val="FF0066"/>
                </a:solidFill>
                <a:latin typeface="Times New Roman"/>
                <a:ea typeface="Times New Roman"/>
              </a:rPr>
              <a:t>6.1: Design response spectrum for the structure.</a:t>
            </a:r>
          </a:p>
          <a:p>
            <a:pPr marL="0">
              <a:lnSpc>
                <a:spcPct val="115000"/>
              </a:lnSpc>
              <a:spcBef>
                <a:spcPts val="1000"/>
              </a:spcBef>
            </a:pPr>
            <a:r>
              <a:rPr lang="en-US" sz="2400" b="1" dirty="0" smtClean="0">
                <a:solidFill>
                  <a:srgbClr val="FF0066"/>
                </a:solidFill>
                <a:latin typeface="Times New Roman"/>
                <a:ea typeface="Calibri"/>
              </a:rPr>
              <a:t>6.2: The dynamic analysis method used.</a:t>
            </a:r>
            <a:endParaRPr lang="en-US" sz="2400" b="1" dirty="0" smtClean="0">
              <a:solidFill>
                <a:srgbClr val="FF0066"/>
              </a:solidFill>
              <a:latin typeface="Times New Roman"/>
              <a:ea typeface="Times New Roman"/>
            </a:endParaRPr>
          </a:p>
          <a:p>
            <a:pPr marL="0">
              <a:lnSpc>
                <a:spcPct val="115000"/>
              </a:lnSpc>
              <a:spcBef>
                <a:spcPts val="1000"/>
              </a:spcBef>
            </a:pPr>
            <a:r>
              <a:rPr lang="en-US" sz="2400" b="1" dirty="0" smtClean="0">
                <a:solidFill>
                  <a:srgbClr val="FF0066"/>
                </a:solidFill>
                <a:latin typeface="Times New Roman"/>
                <a:ea typeface="Times New Roman"/>
              </a:rPr>
              <a:t>6.3: Hand calculation for lateral seismic force.</a:t>
            </a:r>
          </a:p>
          <a:p>
            <a:pPr marL="0">
              <a:lnSpc>
                <a:spcPct val="115000"/>
              </a:lnSpc>
              <a:spcBef>
                <a:spcPts val="1000"/>
              </a:spcBef>
            </a:pPr>
            <a:r>
              <a:rPr lang="en-US" sz="2400" b="1" dirty="0" smtClean="0">
                <a:solidFill>
                  <a:srgbClr val="FF0066"/>
                </a:solidFill>
                <a:latin typeface="Times New Roman"/>
                <a:ea typeface="Times New Roman"/>
              </a:rPr>
              <a:t>6.4: SAP calculation for lateral seismic force.</a:t>
            </a:r>
          </a:p>
          <a:p>
            <a:pPr marL="0">
              <a:lnSpc>
                <a:spcPct val="115000"/>
              </a:lnSpc>
              <a:spcBef>
                <a:spcPts val="1000"/>
              </a:spcBef>
            </a:pPr>
            <a:r>
              <a:rPr lang="en-US" sz="2400" b="1" dirty="0" smtClean="0">
                <a:solidFill>
                  <a:srgbClr val="FF0066"/>
                </a:solidFill>
                <a:latin typeface="Times New Roman"/>
                <a:ea typeface="Times New Roman"/>
              </a:rPr>
              <a:t>6.5: Z component for earthquake.</a:t>
            </a:r>
          </a:p>
          <a:p>
            <a:endParaRPr lang="en-US" sz="2000" dirty="0">
              <a:solidFill>
                <a:schemeClr val="bg2">
                  <a:shade val="50000"/>
                  <a:satMod val="200000"/>
                </a:schemeClr>
              </a:solidFill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23095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924800" cy="556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l-GR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π(7.74/95,4).5=1.79 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sec.</a:t>
            </a:r>
            <a:b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Error=((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1.79-1.92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)/1.92)*100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%</a:t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=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6.7%&lt;20%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…….</a:t>
            </a:r>
            <a:r>
              <a:rPr lang="en-US" sz="32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ok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3500" dirty="0"/>
              <a:t/>
            </a:r>
            <a:br>
              <a:rPr lang="en-US" sz="3500" dirty="0"/>
            </a:br>
            <a:endParaRPr lang="en-US" sz="35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838200"/>
            <a:ext cx="723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0"/>
            <a:ext cx="78486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10200" y="41148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Cs=0.071/1.79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=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0.04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10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9639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43000" y="0"/>
            <a:ext cx="7790688" cy="6248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From SAP reactions we find the weights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F=Cs*W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0.04 *(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Dead+SID+Wall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82296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=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0.04*(32293+13170+10000)</a:t>
            </a:r>
          </a:p>
          <a:p>
            <a:pPr marL="82296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2218.5kN</a:t>
            </a:r>
          </a:p>
          <a:p>
            <a:pPr marL="82296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y = 2218.5kN</a:t>
            </a:r>
          </a:p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75438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11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3371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8019288" cy="67818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en-US" sz="24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sz="24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SAP </a:t>
            </a: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calculation for lateral seismic force:</a:t>
            </a:r>
          </a:p>
          <a:p>
            <a:pPr marL="82296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E=ϼEh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………….. (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1.3) </a:t>
            </a:r>
          </a:p>
          <a:p>
            <a:pPr marL="82296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Eh=EX+EY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EX=Ex+0.3Ey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EY=Ey+0.3Ex</a:t>
            </a:r>
          </a:p>
          <a:p>
            <a:pPr marL="82296" indent="0"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0.2* SDs *D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12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1051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9200" y="1066800"/>
            <a:ext cx="7498080" cy="4800600"/>
          </a:xfrm>
        </p:spPr>
        <p:txBody>
          <a:bodyPr/>
          <a:lstStyle/>
          <a:p>
            <a:pPr lvl="0">
              <a:buClr>
                <a:srgbClr val="797B7E"/>
              </a:buClr>
              <a:buNone/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The new combination will be : </a:t>
            </a:r>
          </a:p>
          <a:p>
            <a:pPr lvl="0">
              <a:buClr>
                <a:srgbClr val="797B7E"/>
              </a:buCl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797B7E"/>
              </a:buClr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	1.2 D +1.6 L</a:t>
            </a:r>
          </a:p>
          <a:p>
            <a:pPr lvl="0">
              <a:buClr>
                <a:srgbClr val="797B7E"/>
              </a:buClr>
              <a:buNone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2)	1.4D</a:t>
            </a:r>
          </a:p>
          <a:p>
            <a:pPr lvl="0">
              <a:buClr>
                <a:srgbClr val="797B7E"/>
              </a:buClr>
              <a:buNone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3) 1.3 D + 1.0 L +1.3 EQ</a:t>
            </a:r>
          </a:p>
          <a:p>
            <a:pPr lvl="0">
              <a:buClr>
                <a:srgbClr val="797B7E"/>
              </a:buClr>
              <a:buNone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4)	1.3 D + 1.0 L -1.3EQ</a:t>
            </a:r>
          </a:p>
          <a:p>
            <a:pPr lvl="0">
              <a:buClr>
                <a:srgbClr val="797B7E"/>
              </a:buClr>
              <a:buNone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5)	0.8D + 1.3E Q</a:t>
            </a:r>
          </a:p>
          <a:p>
            <a:pPr lvl="0">
              <a:buClr>
                <a:srgbClr val="797B7E"/>
              </a:buClr>
              <a:buNone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6)	0.8 D – 1.3 EQ</a:t>
            </a:r>
          </a:p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13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1739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Captur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7924799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14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9872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57199"/>
            <a:ext cx="7467600" cy="586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15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1796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After modifying the scale factors the values from SAP now is </a:t>
            </a:r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ok</a:t>
            </a:r>
            <a:r>
              <a:rPr lang="ar-JO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86200"/>
            <a:ext cx="75438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43000" y="1615432"/>
            <a:ext cx="762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SAP*scale factor x=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manual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 :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scale factor x=(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manual/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FxSAP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)*(old scale factor=2.8).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=(2218.5*2.8)/1933.5=3.21.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16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663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49808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Modal </a:t>
            </a:r>
            <a:r>
              <a:rPr lang="en-US" sz="2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mass participation </a:t>
            </a:r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ratio: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9" y="1066800"/>
            <a:ext cx="5453063" cy="529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17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9673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04800"/>
            <a:ext cx="7866888" cy="594360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1418003"/>
            <a:ext cx="8458200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1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4000" b="1" i="1" dirty="0">
              <a:solidFill>
                <a:srgbClr val="FF3399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1" u="none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2400" b="1" i="1" u="none" strike="noStrike" cap="none" normalizeH="0" baseline="0" dirty="0" smtClean="0" bmk="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hapter seven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1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en-US" sz="4400" b="1" i="1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kumimoji="0" lang="en-US" sz="4400" b="1" i="1" u="none" strike="noStrike" cap="none" normalizeH="0" baseline="0" dirty="0" smtClean="0" bmk="_Toc43645109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esign and Detailing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سحابة 229"/>
          <p:cNvSpPr>
            <a:spLocks/>
          </p:cNvSpPr>
          <p:nvPr/>
        </p:nvSpPr>
        <p:spPr bwMode="auto">
          <a:xfrm>
            <a:off x="1066800" y="2362200"/>
            <a:ext cx="3543300" cy="1019175"/>
          </a:xfrm>
          <a:custGeom>
            <a:avLst/>
            <a:gdLst>
              <a:gd name="T0" fmla="*/ 384924 w 43200"/>
              <a:gd name="T1" fmla="*/ 617568 h 43200"/>
              <a:gd name="T2" fmla="*/ 177165 w 43200"/>
              <a:gd name="T3" fmla="*/ 598765 h 43200"/>
              <a:gd name="T4" fmla="*/ 568240 w 43200"/>
              <a:gd name="T5" fmla="*/ 823338 h 43200"/>
              <a:gd name="T6" fmla="*/ 477361 w 43200"/>
              <a:gd name="T7" fmla="*/ 832326 h 43200"/>
              <a:gd name="T8" fmla="*/ 1351539 w 43200"/>
              <a:gd name="T9" fmla="*/ 922212 h 43200"/>
              <a:gd name="T10" fmla="*/ 1296749 w 43200"/>
              <a:gd name="T11" fmla="*/ 881162 h 43200"/>
              <a:gd name="T12" fmla="*/ 2364415 w 43200"/>
              <a:gd name="T13" fmla="*/ 819846 h 43200"/>
              <a:gd name="T14" fmla="*/ 2342515 w 43200"/>
              <a:gd name="T15" fmla="*/ 864883 h 43200"/>
              <a:gd name="T16" fmla="*/ 2799289 w 43200"/>
              <a:gd name="T17" fmla="*/ 541531 h 43200"/>
              <a:gd name="T18" fmla="*/ 3065939 w 43200"/>
              <a:gd name="T19" fmla="*/ 709884 h 43200"/>
              <a:gd name="T20" fmla="*/ 3428307 w 43200"/>
              <a:gd name="T21" fmla="*/ 362232 h 43200"/>
              <a:gd name="T22" fmla="*/ 3309541 w 43200"/>
              <a:gd name="T23" fmla="*/ 425364 h 43200"/>
              <a:gd name="T24" fmla="*/ 3143366 w 43200"/>
              <a:gd name="T25" fmla="*/ 128010 h 43200"/>
              <a:gd name="T26" fmla="*/ 3149600 w 43200"/>
              <a:gd name="T27" fmla="*/ 157831 h 43200"/>
              <a:gd name="T28" fmla="*/ 2385002 w 43200"/>
              <a:gd name="T29" fmla="*/ 93236 h 43200"/>
              <a:gd name="T30" fmla="*/ 2445861 w 43200"/>
              <a:gd name="T31" fmla="*/ 55205 h 43200"/>
              <a:gd name="T32" fmla="*/ 1816023 w 43200"/>
              <a:gd name="T33" fmla="*/ 111354 h 43200"/>
              <a:gd name="T34" fmla="*/ 1845469 w 43200"/>
              <a:gd name="T35" fmla="*/ 78561 h 43200"/>
              <a:gd name="T36" fmla="*/ 1148292 w 43200"/>
              <a:gd name="T37" fmla="*/ 122490 h 43200"/>
              <a:gd name="T38" fmla="*/ 1254919 w 43200"/>
              <a:gd name="T39" fmla="*/ 154292 h 43200"/>
              <a:gd name="T40" fmla="*/ 338500 w 43200"/>
              <a:gd name="T41" fmla="*/ 372494 h 43200"/>
              <a:gd name="T42" fmla="*/ 319881 w 43200"/>
              <a:gd name="T43" fmla="*/ 339017 h 432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3200"/>
              <a:gd name="T67" fmla="*/ 0 h 43200"/>
              <a:gd name="T68" fmla="*/ 43200 w 43200"/>
              <a:gd name="T69" fmla="*/ 43200 h 432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3200" h="43200">
                <a:moveTo>
                  <a:pt x="3900" y="14370"/>
                </a:moveTo>
                <a:cubicBezTo>
                  <a:pt x="3629" y="11657"/>
                  <a:pt x="4261" y="8921"/>
                  <a:pt x="5623" y="6907"/>
                </a:cubicBezTo>
                <a:cubicBezTo>
                  <a:pt x="7775" y="3726"/>
                  <a:pt x="11264" y="3017"/>
                  <a:pt x="14005" y="5202"/>
                </a:cubicBezTo>
                <a:cubicBezTo>
                  <a:pt x="15678" y="909"/>
                  <a:pt x="19914" y="22"/>
                  <a:pt x="22456" y="3432"/>
                </a:cubicBezTo>
                <a:cubicBezTo>
                  <a:pt x="23097" y="1683"/>
                  <a:pt x="24328" y="474"/>
                  <a:pt x="25749" y="200"/>
                </a:cubicBezTo>
                <a:cubicBezTo>
                  <a:pt x="27313" y="-102"/>
                  <a:pt x="28875" y="770"/>
                  <a:pt x="29833" y="2481"/>
                </a:cubicBezTo>
                <a:cubicBezTo>
                  <a:pt x="31215" y="267"/>
                  <a:pt x="33501" y="-460"/>
                  <a:pt x="35463" y="690"/>
                </a:cubicBezTo>
                <a:cubicBezTo>
                  <a:pt x="36958" y="1566"/>
                  <a:pt x="38030" y="3400"/>
                  <a:pt x="38318" y="5576"/>
                </a:cubicBezTo>
                <a:cubicBezTo>
                  <a:pt x="40046" y="6218"/>
                  <a:pt x="41422" y="7998"/>
                  <a:pt x="41982" y="10318"/>
                </a:cubicBezTo>
                <a:cubicBezTo>
                  <a:pt x="42389" y="12002"/>
                  <a:pt x="42331" y="13831"/>
                  <a:pt x="41818" y="15460"/>
                </a:cubicBezTo>
                <a:cubicBezTo>
                  <a:pt x="43079" y="17694"/>
                  <a:pt x="43520" y="20590"/>
                  <a:pt x="43016" y="23322"/>
                </a:cubicBezTo>
                <a:cubicBezTo>
                  <a:pt x="42346" y="26954"/>
                  <a:pt x="40128" y="29674"/>
                  <a:pt x="37404" y="30204"/>
                </a:cubicBezTo>
                <a:cubicBezTo>
                  <a:pt x="37391" y="32471"/>
                  <a:pt x="36658" y="34621"/>
                  <a:pt x="35395" y="36101"/>
                </a:cubicBezTo>
                <a:cubicBezTo>
                  <a:pt x="33476" y="38350"/>
                  <a:pt x="30704" y="38639"/>
                  <a:pt x="28555" y="36815"/>
                </a:cubicBezTo>
                <a:cubicBezTo>
                  <a:pt x="27860" y="39948"/>
                  <a:pt x="25999" y="42343"/>
                  <a:pt x="23667" y="43106"/>
                </a:cubicBezTo>
                <a:cubicBezTo>
                  <a:pt x="20919" y="44005"/>
                  <a:pt x="18051" y="42473"/>
                  <a:pt x="16480" y="39266"/>
                </a:cubicBezTo>
                <a:cubicBezTo>
                  <a:pt x="12772" y="42310"/>
                  <a:pt x="7956" y="40599"/>
                  <a:pt x="5804" y="35472"/>
                </a:cubicBezTo>
                <a:cubicBezTo>
                  <a:pt x="3690" y="35809"/>
                  <a:pt x="1705" y="34024"/>
                  <a:pt x="1110" y="31250"/>
                </a:cubicBezTo>
                <a:cubicBezTo>
                  <a:pt x="679" y="29243"/>
                  <a:pt x="1060" y="27077"/>
                  <a:pt x="2113" y="25551"/>
                </a:cubicBezTo>
                <a:cubicBezTo>
                  <a:pt x="619" y="24354"/>
                  <a:pt x="-213" y="22057"/>
                  <a:pt x="-5" y="19704"/>
                </a:cubicBezTo>
                <a:cubicBezTo>
                  <a:pt x="239" y="16949"/>
                  <a:pt x="1845" y="14791"/>
                  <a:pt x="3863" y="14507"/>
                </a:cubicBezTo>
                <a:cubicBezTo>
                  <a:pt x="3875" y="14461"/>
                  <a:pt x="3888" y="14416"/>
                  <a:pt x="3900" y="14370"/>
                </a:cubicBezTo>
                <a:close/>
              </a:path>
              <a:path w="43200" h="43200" fill="none">
                <a:moveTo>
                  <a:pt x="4693" y="26177"/>
                </a:moveTo>
                <a:cubicBezTo>
                  <a:pt x="3809" y="26271"/>
                  <a:pt x="2925" y="25993"/>
                  <a:pt x="2160" y="25380"/>
                </a:cubicBezTo>
                <a:moveTo>
                  <a:pt x="6928" y="34899"/>
                </a:moveTo>
                <a:cubicBezTo>
                  <a:pt x="6573" y="35092"/>
                  <a:pt x="6200" y="35220"/>
                  <a:pt x="5820" y="35280"/>
                </a:cubicBezTo>
                <a:moveTo>
                  <a:pt x="16478" y="39090"/>
                </a:moveTo>
                <a:cubicBezTo>
                  <a:pt x="16211" y="38544"/>
                  <a:pt x="15987" y="37961"/>
                  <a:pt x="15810" y="37350"/>
                </a:cubicBezTo>
                <a:moveTo>
                  <a:pt x="28827" y="34751"/>
                </a:moveTo>
                <a:cubicBezTo>
                  <a:pt x="28788" y="35398"/>
                  <a:pt x="28698" y="36038"/>
                  <a:pt x="28560" y="36660"/>
                </a:cubicBezTo>
                <a:moveTo>
                  <a:pt x="34129" y="22954"/>
                </a:moveTo>
                <a:cubicBezTo>
                  <a:pt x="36133" y="24282"/>
                  <a:pt x="37398" y="27058"/>
                  <a:pt x="37380" y="30090"/>
                </a:cubicBezTo>
                <a:moveTo>
                  <a:pt x="41798" y="15354"/>
                </a:move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cubicBezTo>
                  <a:pt x="38379" y="5843"/>
                  <a:pt x="38405" y="6266"/>
                  <a:pt x="38400" y="6690"/>
                </a:cubicBezTo>
                <a:moveTo>
                  <a:pt x="29078" y="3952"/>
                </a:moveTo>
                <a:cubicBezTo>
                  <a:pt x="29267" y="3369"/>
                  <a:pt x="29516" y="2826"/>
                  <a:pt x="29820" y="2340"/>
                </a:cubicBezTo>
                <a:moveTo>
                  <a:pt x="22141" y="4720"/>
                </a:moveTo>
                <a:cubicBezTo>
                  <a:pt x="22218" y="4238"/>
                  <a:pt x="22339" y="3771"/>
                  <a:pt x="22500" y="3330"/>
                </a:cubicBezTo>
                <a:moveTo>
                  <a:pt x="14000" y="5192"/>
                </a:moveTo>
                <a:cubicBezTo>
                  <a:pt x="14472" y="5568"/>
                  <a:pt x="14908" y="6021"/>
                  <a:pt x="15300" y="6540"/>
                </a:cubicBezTo>
                <a:moveTo>
                  <a:pt x="4127" y="15789"/>
                </a:moveTo>
                <a:cubicBezTo>
                  <a:pt x="4024" y="15325"/>
                  <a:pt x="3948" y="14851"/>
                  <a:pt x="3900" y="14370"/>
                </a:cubicBezTo>
              </a:path>
            </a:pathLst>
          </a:custGeom>
          <a:solidFill>
            <a:srgbClr val="FFFFFF"/>
          </a:solidFill>
          <a:ln w="25400">
            <a:solidFill>
              <a:srgbClr val="FF569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D9959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C</a:t>
            </a:r>
            <a:r>
              <a:rPr kumimoji="0" lang="en-US" sz="35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ontents</a:t>
            </a:r>
            <a:r>
              <a:rPr kumimoji="0" lang="en-US" sz="3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143000" y="1066799"/>
            <a:ext cx="9144000" cy="583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endParaRPr lang="en-US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endParaRPr lang="en-US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endParaRPr lang="en-US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kumimoji="0" lang="en-US" sz="2400" b="1" i="0" u="none" strike="noStrike" cap="none" normalizeH="0" baseline="0" dirty="0" smtClean="0" bmk="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.1: Final sections.</a:t>
            </a:r>
            <a:endParaRPr kumimoji="0" lang="en-US" sz="2400" b="1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r>
              <a:rPr kumimoji="0" lang="en-US" sz="2400" b="1" i="0" u="none" strike="noStrike" cap="none" normalizeH="0" baseline="0" dirty="0" smtClean="0" bmk="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7.2:check Drift.</a:t>
            </a:r>
            <a:endParaRPr kumimoji="0" lang="en-US" sz="2400" b="1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r>
              <a:rPr kumimoji="0" lang="en-US" sz="2400" b="1" i="0" u="none" strike="noStrike" cap="none" normalizeH="0" baseline="0" dirty="0" smtClean="0" bmk="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7.3: Design of slabs.</a:t>
            </a:r>
            <a:endParaRPr kumimoji="0" lang="en-US" sz="2400" b="1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r>
              <a:rPr kumimoji="0" lang="en-US" sz="2400" b="1" i="0" u="none" strike="noStrike" cap="none" normalizeH="0" baseline="0" dirty="0" smtClean="0" bmk="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7.4: Design of beams.</a:t>
            </a:r>
            <a:endParaRPr kumimoji="0" lang="en-US" sz="2400" b="1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r>
              <a:rPr kumimoji="0" lang="en-US" sz="2400" b="1" i="0" u="none" strike="noStrike" cap="none" normalizeH="0" baseline="0" dirty="0" smtClean="0" bmk="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7.5: Design of columns.</a:t>
            </a:r>
            <a:endParaRPr kumimoji="0" lang="en-US" sz="2400" b="1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r>
              <a:rPr kumimoji="0" lang="en-US" sz="2400" b="1" i="0" u="none" strike="noStrike" cap="none" normalizeH="0" baseline="0" dirty="0" smtClean="0" bmk="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7.6: Design of mat foundation.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Design of shear wall.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451485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18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057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457200"/>
            <a:ext cx="7866888" cy="5791200"/>
          </a:xfrm>
        </p:spPr>
        <p:txBody>
          <a:bodyPr/>
          <a:lstStyle/>
          <a:p>
            <a:endParaRPr lang="en-US" sz="6000" b="1" dirty="0" smtClean="0"/>
          </a:p>
          <a:p>
            <a:pPr marL="82296" indent="0">
              <a:buNone/>
            </a:pPr>
            <a:endParaRPr lang="en-US" sz="7000" b="1" dirty="0" smtClean="0"/>
          </a:p>
          <a:p>
            <a:pPr marL="82296" indent="0" algn="ctr">
              <a:buNone/>
            </a:pP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7.1: </a:t>
            </a:r>
            <a:r>
              <a:rPr lang="en-US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inal </a:t>
            </a:r>
            <a:r>
              <a:rPr lang="en-US" sz="5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ections</a:t>
            </a:r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19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481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787817"/>
            <a:ext cx="5486400" cy="559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95400" y="304800"/>
            <a:ext cx="7620000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</a:pPr>
            <a:r>
              <a:rPr lang="en-US" sz="2400" b="1" dirty="0">
                <a:solidFill>
                  <a:srgbClr val="FF3399"/>
                </a:solidFill>
                <a:latin typeface="Times New Roman"/>
                <a:ea typeface="Times New Roman"/>
              </a:rPr>
              <a:t>6.1: Design response spectrum for the structure:</a:t>
            </a:r>
            <a:endParaRPr lang="en-US" sz="2400" b="1" dirty="0">
              <a:solidFill>
                <a:srgbClr val="FF3399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2037379"/>
            <a:ext cx="2819400" cy="3526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-Z=0.2 g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-site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class = B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rock)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-S1=1.25*Z=0.25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-</a:t>
            </a:r>
            <a:r>
              <a:rPr lang="en-US" sz="24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Ss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=2.5 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Z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=0.5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b="1" dirty="0">
                <a:latin typeface="Calibri"/>
                <a:ea typeface="Calibri"/>
                <a:cs typeface="Times New Roman"/>
              </a:rPr>
              <a:t> </a:t>
            </a:r>
            <a:endParaRPr lang="en-US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9301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90688" cy="2087562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7.1.1: For slabs: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7584683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20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861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For Beams: 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416" y="1219200"/>
            <a:ext cx="8018584" cy="544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21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478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228600"/>
            <a:ext cx="7866888" cy="164623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Beam dimensions : 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1315062"/>
              </p:ext>
            </p:extLst>
          </p:nvPr>
        </p:nvGraphicFramePr>
        <p:xfrm>
          <a:off x="1752599" y="1665885"/>
          <a:ext cx="6400800" cy="424261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33600"/>
                <a:gridCol w="2133600"/>
                <a:gridCol w="2133600"/>
              </a:tblGrid>
              <a:tr h="107152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Beam NO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Width 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Depth 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421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B1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750 mm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 mm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421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B2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1200 mm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mm</a:t>
                      </a:r>
                      <a:endParaRPr lang="en-US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421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B3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1250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mm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 mm 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421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B4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AutoNum type="arabicPlain" startAt="800"/>
                      </a:pP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mm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 mm</a:t>
                      </a:r>
                    </a:p>
                  </a:txBody>
                  <a:tcPr/>
                </a:tc>
              </a:tr>
              <a:tr h="63421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B5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1600 mm 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 mm 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22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8794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For Columns: 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7480426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23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3223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866888" cy="141763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Column dimensions : </a:t>
            </a:r>
            <a:endParaRPr lang="en-US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483632"/>
              </p:ext>
            </p:extLst>
          </p:nvPr>
        </p:nvGraphicFramePr>
        <p:xfrm>
          <a:off x="1600200" y="1524000"/>
          <a:ext cx="6858000" cy="364650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86000"/>
                <a:gridCol w="2286000"/>
                <a:gridCol w="2286000"/>
              </a:tblGrid>
              <a:tr h="104018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 NO. </a:t>
                      </a:r>
                      <a:r>
                        <a:rPr lang="en-US" sz="2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Width </a:t>
                      </a:r>
                      <a:r>
                        <a:rPr lang="en-US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(mm</a:t>
                      </a:r>
                      <a:r>
                        <a:rPr lang="en-US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Depth(mm</a:t>
                      </a:r>
                      <a:r>
                        <a:rPr lang="en-US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 1</a:t>
                      </a:r>
                      <a:endParaRPr lang="en-US" sz="2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Column2</a:t>
                      </a:r>
                      <a:endParaRPr lang="en-US" sz="2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850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Column3</a:t>
                      </a:r>
                      <a:endParaRPr lang="en-US" sz="2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158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Column4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tabLst>
                          <a:tab pos="733425" algn="l"/>
                          <a:tab pos="833120" algn="ctr"/>
                        </a:tabLst>
                      </a:pPr>
                      <a:r>
                        <a:rPr lang="en-US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	</a:t>
                      </a:r>
                      <a:r>
                        <a:rPr lang="en-US" sz="2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24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883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7.2 Check Drift :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292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max = 0.02*h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 for each story = 3000 mm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max = 0.02*3000 = 60 mm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7696200" cy="2968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25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5764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838200"/>
            <a:ext cx="7866888" cy="5257800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Deflection of 7th floor =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6.7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mm. 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Deflection of 6th floor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=11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mm.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Deflection of 5th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floor= 6.5mm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Deflection of 4th floor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11 mm.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Deflection of 3rd floor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12.1 mm. 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Deflection of 2nd floor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12.9 mm.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Deflection of 1stfloor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=13.5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mm.</a:t>
            </a:r>
          </a:p>
          <a:p>
            <a:pPr>
              <a:buNone/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critical case at the first floor.</a:t>
            </a:r>
          </a:p>
          <a:p>
            <a:pPr>
              <a:buNone/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ΔS(max) = 13.5 mm.</a:t>
            </a:r>
          </a:p>
          <a:p>
            <a:pPr>
              <a:buNone/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Maximum limitation = 0.02* 3000 = 60 mm.</a:t>
            </a:r>
          </a:p>
          <a:p>
            <a:pPr>
              <a:buNone/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13.5 mm&lt; 60 mm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………..OK</a:t>
            </a:r>
            <a:endParaRPr lang="en-US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8686800" y="6248400"/>
            <a:ext cx="457200" cy="476250"/>
          </a:xfrm>
        </p:spPr>
        <p:txBody>
          <a:bodyPr/>
          <a:lstStyle/>
          <a:p>
            <a:fld id="{B6F15528-21DE-4FAA-801E-634DDDAF4B2B}" type="slidenum">
              <a:rPr lang="en-US" sz="2000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28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52400"/>
            <a:ext cx="7543800" cy="6324600"/>
          </a:xfrm>
        </p:spPr>
        <p:txBody>
          <a:bodyPr/>
          <a:lstStyle/>
          <a:p>
            <a:pPr rtl="0">
              <a:lnSpc>
                <a:spcPct val="115000"/>
              </a:lnSpc>
              <a:spcBef>
                <a:spcPts val="1000"/>
              </a:spcBef>
            </a:pPr>
            <a:r>
              <a:rPr lang="en-US" sz="2800" b="1" dirty="0">
                <a:solidFill>
                  <a:srgbClr val="FF3399"/>
                </a:solidFill>
                <a:latin typeface="Times New Roman"/>
                <a:ea typeface="Times New Roman"/>
                <a:cs typeface="Arial"/>
              </a:rPr>
              <a:t>7.3: Design of slabs: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Times New Roman"/>
                <a:ea typeface="Calibri"/>
                <a:cs typeface="Arial"/>
              </a:rPr>
              <a:t>ϼmin= max    </a:t>
            </a:r>
            <a:r>
              <a:rPr lang="en-US" sz="2400" dirty="0">
                <a:latin typeface="Times New Roman"/>
                <a:ea typeface="Calibri"/>
                <a:cs typeface="Arial"/>
              </a:rPr>
              <a:t>1.4/</a:t>
            </a:r>
            <a:r>
              <a:rPr lang="en-US" sz="2400" dirty="0" err="1">
                <a:latin typeface="Times New Roman"/>
                <a:ea typeface="Calibri"/>
                <a:cs typeface="Arial"/>
              </a:rPr>
              <a:t>Fy</a:t>
            </a:r>
            <a:r>
              <a:rPr lang="en-US" sz="2400" dirty="0">
                <a:latin typeface="Times New Roman"/>
                <a:ea typeface="Calibri"/>
                <a:cs typeface="Arial"/>
              </a:rPr>
              <a:t>=(0.0033)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Times New Roman"/>
                <a:ea typeface="Calibri"/>
                <a:cs typeface="Arial"/>
              </a:rPr>
              <a:t>                      0.25*fc</a:t>
            </a:r>
            <a:r>
              <a:rPr lang="en-US" sz="2400" baseline="30000" dirty="0" smtClean="0">
                <a:latin typeface="Times New Roman"/>
                <a:ea typeface="Calibri"/>
                <a:cs typeface="Arial"/>
              </a:rPr>
              <a:t>.5</a:t>
            </a:r>
            <a:r>
              <a:rPr lang="en-US" sz="2400" dirty="0" smtClean="0">
                <a:latin typeface="Times New Roman"/>
                <a:ea typeface="Calibri"/>
                <a:cs typeface="Arial"/>
              </a:rPr>
              <a:t>/</a:t>
            </a:r>
            <a:r>
              <a:rPr lang="en-US" sz="2400" dirty="0" err="1" smtClean="0">
                <a:latin typeface="Times New Roman"/>
                <a:ea typeface="Calibri"/>
                <a:cs typeface="Arial"/>
              </a:rPr>
              <a:t>Fy</a:t>
            </a:r>
            <a:r>
              <a:rPr lang="en-US" sz="2400" dirty="0">
                <a:latin typeface="Times New Roman"/>
                <a:ea typeface="Calibri"/>
                <a:cs typeface="Arial"/>
              </a:rPr>
              <a:t>=(0.0029)</a:t>
            </a:r>
            <a:r>
              <a:rPr lang="ar-SA" sz="2400" dirty="0">
                <a:latin typeface="Calibri"/>
                <a:ea typeface="Calibri"/>
                <a:cs typeface="Times New Roman"/>
              </a:rPr>
              <a:t>                    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/>
                <a:ea typeface="Calibri"/>
                <a:cs typeface="Arial"/>
              </a:rPr>
              <a:t>       </a:t>
            </a:r>
            <a:r>
              <a:rPr lang="en-US" sz="2400" dirty="0" smtClean="0">
                <a:latin typeface="Times New Roman"/>
                <a:ea typeface="Calibri"/>
                <a:cs typeface="Arial"/>
              </a:rPr>
              <a:t> </a:t>
            </a:r>
            <a:r>
              <a:rPr lang="en-US" sz="2400" dirty="0">
                <a:latin typeface="Times New Roman"/>
                <a:ea typeface="Calibri"/>
                <a:cs typeface="Arial"/>
              </a:rPr>
              <a:t>=0.0033.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r>
              <a:rPr lang="en-US" sz="2400" dirty="0">
                <a:latin typeface="Times New Roman"/>
                <a:ea typeface="Calibri"/>
              </a:rPr>
              <a:t>As min=0.0033*</a:t>
            </a:r>
            <a:r>
              <a:rPr lang="en-US" sz="2400" dirty="0" err="1">
                <a:latin typeface="Times New Roman"/>
                <a:ea typeface="Calibri"/>
              </a:rPr>
              <a:t>bw</a:t>
            </a:r>
            <a:r>
              <a:rPr lang="en-US" sz="2400" dirty="0">
                <a:latin typeface="Times New Roman"/>
                <a:ea typeface="Calibri"/>
              </a:rPr>
              <a:t>*d=0.0033*130*270=115.83 mm</a:t>
            </a:r>
            <a:r>
              <a:rPr lang="en-US" sz="2400" baseline="30000" dirty="0">
                <a:latin typeface="Times New Roman"/>
                <a:ea typeface="Calibri"/>
              </a:rPr>
              <a:t>2</a:t>
            </a:r>
            <a:r>
              <a:rPr lang="en-US" sz="2400" dirty="0">
                <a:latin typeface="Times New Roman"/>
                <a:ea typeface="Calibri"/>
              </a:rPr>
              <a:t>.</a:t>
            </a:r>
            <a:endParaRPr lang="ar-SA" sz="2400" dirty="0"/>
          </a:p>
        </p:txBody>
      </p:sp>
      <p:sp>
        <p:nvSpPr>
          <p:cNvPr id="4" name="Double Brace 3"/>
          <p:cNvSpPr/>
          <p:nvPr/>
        </p:nvSpPr>
        <p:spPr>
          <a:xfrm>
            <a:off x="2819400" y="609600"/>
            <a:ext cx="4114800" cy="1371600"/>
          </a:xfrm>
          <a:prstGeom prst="brace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819400"/>
            <a:ext cx="7391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27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44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28600"/>
            <a:ext cx="7498080" cy="6019800"/>
          </a:xfrm>
        </p:spPr>
        <p:txBody>
          <a:bodyPr>
            <a:normAutofit/>
          </a:bodyPr>
          <a:lstStyle/>
          <a:p>
            <a:pPr algn="l" rtl="0">
              <a:lnSpc>
                <a:spcPct val="115000"/>
              </a:lnSpc>
              <a:spcAft>
                <a:spcPts val="1000"/>
              </a:spcAft>
              <a:buNone/>
            </a:pPr>
            <a:endParaRPr lang="en-US" sz="2400" u="sng" dirty="0" smtClean="0">
              <a:solidFill>
                <a:srgbClr val="FF006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u="sng" dirty="0" smtClean="0">
                <a:solidFill>
                  <a:srgbClr val="FF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For </a:t>
            </a:r>
            <a:r>
              <a:rPr lang="en-US" sz="2400" u="sng" dirty="0">
                <a:solidFill>
                  <a:srgbClr val="FF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the slabs which is in the y direction </a:t>
            </a:r>
            <a:r>
              <a:rPr lang="en-US" sz="2400" u="sng" dirty="0" smtClean="0">
                <a:solidFill>
                  <a:srgbClr val="FF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(M22</a:t>
            </a:r>
            <a:r>
              <a:rPr lang="en-US" sz="2400" dirty="0">
                <a:solidFill>
                  <a:srgbClr val="FF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):</a:t>
            </a:r>
          </a:p>
          <a:p>
            <a:pPr algn="l" rtl="0">
              <a:buClrTx/>
              <a:buFont typeface="Wingdings" pitchFamily="2" charset="2"/>
              <a:buChar char="v"/>
            </a:pPr>
            <a:r>
              <a:rPr lang="en-US" sz="2400" dirty="0">
                <a:latin typeface="Times New Roman"/>
                <a:ea typeface="Calibri"/>
              </a:rPr>
              <a:t>-</a:t>
            </a:r>
            <a:r>
              <a:rPr lang="en-US" sz="2400" dirty="0" err="1">
                <a:latin typeface="Times New Roman"/>
                <a:ea typeface="Calibri"/>
              </a:rPr>
              <a:t>ve</a:t>
            </a:r>
            <a:r>
              <a:rPr lang="en-US" sz="2400" dirty="0">
                <a:latin typeface="Times New Roman"/>
                <a:ea typeface="Calibri"/>
              </a:rPr>
              <a:t> moment (</a:t>
            </a:r>
            <a:r>
              <a:rPr lang="en-US" sz="2400" dirty="0" err="1">
                <a:latin typeface="Times New Roman"/>
                <a:ea typeface="Calibri"/>
              </a:rPr>
              <a:t>kN.m</a:t>
            </a:r>
            <a:r>
              <a:rPr lang="en-US" sz="2400" dirty="0">
                <a:latin typeface="Times New Roman"/>
                <a:ea typeface="Calibri"/>
              </a:rPr>
              <a:t>/m) as shown</a:t>
            </a:r>
            <a:endParaRPr lang="ar-SA" sz="2400" dirty="0"/>
          </a:p>
        </p:txBody>
      </p:sp>
      <p:pic>
        <p:nvPicPr>
          <p:cNvPr id="4" name="صورة 4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256" y="2667000"/>
            <a:ext cx="5989955" cy="3048000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28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69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28600"/>
            <a:ext cx="7498080" cy="6019800"/>
          </a:xfrm>
        </p:spPr>
        <p:txBody>
          <a:bodyPr/>
          <a:lstStyle/>
          <a:p>
            <a:pPr algn="l" rtl="0"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v"/>
            </a:pPr>
            <a:endParaRPr lang="en-US" sz="2400" dirty="0" smtClean="0">
              <a:latin typeface="Times New Roman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v"/>
            </a:pPr>
            <a:r>
              <a:rPr lang="en-US" sz="2400" dirty="0" smtClean="0">
                <a:latin typeface="Times New Roman"/>
                <a:ea typeface="Calibri"/>
                <a:cs typeface="Arial"/>
              </a:rPr>
              <a:t>+</a:t>
            </a:r>
            <a:r>
              <a:rPr lang="en-US" sz="2400" dirty="0" err="1">
                <a:latin typeface="Times New Roman"/>
                <a:ea typeface="Calibri"/>
                <a:cs typeface="Arial"/>
              </a:rPr>
              <a:t>vemoment</a:t>
            </a:r>
            <a:r>
              <a:rPr lang="en-US" sz="2400" dirty="0">
                <a:latin typeface="Times New Roman"/>
                <a:ea typeface="Calibri"/>
                <a:cs typeface="Arial"/>
              </a:rPr>
              <a:t>(</a:t>
            </a:r>
            <a:r>
              <a:rPr lang="en-US" sz="2400" dirty="0" err="1">
                <a:latin typeface="Times New Roman"/>
                <a:ea typeface="Calibri"/>
                <a:cs typeface="Arial"/>
              </a:rPr>
              <a:t>kN.m</a:t>
            </a:r>
            <a:r>
              <a:rPr lang="en-US" sz="2400" dirty="0">
                <a:latin typeface="Times New Roman"/>
                <a:ea typeface="Calibri"/>
                <a:cs typeface="Arial"/>
              </a:rPr>
              <a:t>/m) as shown </a:t>
            </a:r>
            <a:r>
              <a:rPr lang="en-US" dirty="0" smtClean="0">
                <a:latin typeface="Times New Roman"/>
                <a:ea typeface="Calibri"/>
                <a:cs typeface="Arial"/>
              </a:rPr>
              <a:t>.</a:t>
            </a:r>
            <a:endParaRPr lang="en-US" sz="2800" dirty="0">
              <a:latin typeface="Calibri"/>
              <a:ea typeface="Calibri"/>
              <a:cs typeface="Arial"/>
            </a:endParaRPr>
          </a:p>
          <a:p>
            <a:endParaRPr lang="ar-SA" dirty="0"/>
          </a:p>
        </p:txBody>
      </p:sp>
      <p:pic>
        <p:nvPicPr>
          <p:cNvPr id="4" name="صورة 7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209800"/>
            <a:ext cx="6417310" cy="3375025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29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76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04800"/>
            <a:ext cx="7498080" cy="5943600"/>
          </a:xfrm>
        </p:spPr>
        <p:txBody>
          <a:bodyPr/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Now, </a:t>
            </a:r>
            <a:r>
              <a:rPr lang="en-US" sz="1800" dirty="0" err="1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Fa</a:t>
            </a:r>
            <a:r>
              <a:rPr lang="en-US" sz="18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=1 </a:t>
            </a:r>
            <a:r>
              <a:rPr lang="en-US" sz="18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and   </a:t>
            </a:r>
            <a:r>
              <a:rPr lang="en-US" sz="1800" dirty="0" err="1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Fv</a:t>
            </a:r>
            <a:r>
              <a:rPr lang="en-US" sz="18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=1 for  site class </a:t>
            </a:r>
            <a:r>
              <a:rPr lang="en-US" sz="1800" b="1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B</a:t>
            </a:r>
            <a:r>
              <a:rPr lang="en-US" sz="18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 and S1 and   </a:t>
            </a:r>
            <a:r>
              <a:rPr lang="en-US" sz="1800" dirty="0" err="1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Ss</a:t>
            </a:r>
            <a:r>
              <a:rPr lang="en-US" sz="18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values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None/>
            </a:pPr>
            <a:endParaRPr lang="en-US" dirty="0"/>
          </a:p>
        </p:txBody>
      </p:sp>
      <p:pic>
        <p:nvPicPr>
          <p:cNvPr id="1026" name="Picture 2" descr="C:\Users\Admin\Desktop\Capt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228599"/>
            <a:ext cx="7848601" cy="632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6A752-1CBB-465C-B3BA-F6E2F29B8C8B}" type="slidenum">
              <a:rPr lang="en-US" sz="2000" smtClean="0"/>
              <a:t>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0993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04800"/>
            <a:ext cx="7498080" cy="5943600"/>
          </a:xfrm>
        </p:spPr>
        <p:txBody>
          <a:bodyPr/>
          <a:lstStyle/>
          <a:p>
            <a:pPr algn="l" rtl="0">
              <a:lnSpc>
                <a:spcPct val="115000"/>
              </a:lnSpc>
              <a:spcAft>
                <a:spcPts val="1000"/>
              </a:spcAft>
              <a:buNone/>
            </a:pPr>
            <a:endParaRPr lang="en-US" sz="2400" u="sng" dirty="0" smtClean="0">
              <a:solidFill>
                <a:srgbClr val="FF0066"/>
              </a:solidFill>
              <a:latin typeface="Times New Roman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u="sng" dirty="0" smtClean="0">
                <a:solidFill>
                  <a:srgbClr val="FF0066"/>
                </a:solidFill>
                <a:latin typeface="Times New Roman"/>
                <a:ea typeface="Calibri"/>
                <a:cs typeface="Arial"/>
              </a:rPr>
              <a:t>For </a:t>
            </a:r>
            <a:r>
              <a:rPr lang="en-US" sz="2400" u="sng" dirty="0">
                <a:solidFill>
                  <a:srgbClr val="FF0066"/>
                </a:solidFill>
                <a:latin typeface="Times New Roman"/>
                <a:ea typeface="Calibri"/>
                <a:cs typeface="Arial"/>
              </a:rPr>
              <a:t>the slabs which is in the x direction </a:t>
            </a:r>
            <a:r>
              <a:rPr lang="en-US" sz="2400" u="sng" dirty="0" smtClean="0">
                <a:solidFill>
                  <a:srgbClr val="FF0066"/>
                </a:solidFill>
                <a:latin typeface="Times New Roman"/>
                <a:ea typeface="Calibri"/>
                <a:cs typeface="Arial"/>
              </a:rPr>
              <a:t>(M11</a:t>
            </a:r>
            <a:r>
              <a:rPr lang="en-US" sz="2400" u="sng" dirty="0">
                <a:solidFill>
                  <a:srgbClr val="FF0066"/>
                </a:solidFill>
                <a:latin typeface="Times New Roman"/>
                <a:ea typeface="Calibri"/>
                <a:cs typeface="Arial"/>
              </a:rPr>
              <a:t>)</a:t>
            </a:r>
            <a:endParaRPr lang="en-US" sz="2400" dirty="0">
              <a:solidFill>
                <a:srgbClr val="FF0066"/>
              </a:solidFill>
              <a:latin typeface="Calibri"/>
              <a:ea typeface="Calibri"/>
              <a:cs typeface="Arial"/>
            </a:endParaRPr>
          </a:p>
          <a:p>
            <a:pPr algn="l" rtl="0">
              <a:buClr>
                <a:schemeClr val="tx1"/>
              </a:buClr>
              <a:buFont typeface="Wingdings" pitchFamily="2" charset="2"/>
              <a:buChar char="v"/>
            </a:pPr>
            <a:r>
              <a:rPr lang="en-US" sz="2400" dirty="0">
                <a:latin typeface="Times New Roman"/>
                <a:ea typeface="Calibri"/>
              </a:rPr>
              <a:t>-</a:t>
            </a:r>
            <a:r>
              <a:rPr lang="en-US" sz="2400" dirty="0" err="1">
                <a:latin typeface="Times New Roman"/>
                <a:ea typeface="Calibri"/>
              </a:rPr>
              <a:t>vemoment</a:t>
            </a:r>
            <a:r>
              <a:rPr lang="en-US" sz="2400" dirty="0">
                <a:latin typeface="Times New Roman"/>
                <a:ea typeface="Calibri"/>
              </a:rPr>
              <a:t>(</a:t>
            </a:r>
            <a:r>
              <a:rPr lang="en-US" sz="2400" dirty="0" err="1">
                <a:latin typeface="Times New Roman"/>
                <a:ea typeface="Calibri"/>
              </a:rPr>
              <a:t>kN.m</a:t>
            </a:r>
            <a:r>
              <a:rPr lang="en-US" sz="2400" dirty="0">
                <a:latin typeface="Times New Roman"/>
                <a:ea typeface="Calibri"/>
              </a:rPr>
              <a:t>/m) as shown</a:t>
            </a:r>
            <a:endParaRPr lang="ar-SA" sz="2400" dirty="0"/>
          </a:p>
        </p:txBody>
      </p:sp>
      <p:pic>
        <p:nvPicPr>
          <p:cNvPr id="4" name="صورة 7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590800"/>
            <a:ext cx="6248399" cy="3017202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30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2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28600"/>
            <a:ext cx="7498080" cy="6019800"/>
          </a:xfrm>
        </p:spPr>
        <p:txBody>
          <a:bodyPr>
            <a:normAutofit/>
          </a:bodyPr>
          <a:lstStyle/>
          <a:p>
            <a:pPr algn="l" rtl="0">
              <a:buClr>
                <a:schemeClr val="tx1"/>
              </a:buClr>
              <a:buFont typeface="Wingdings" pitchFamily="2" charset="2"/>
              <a:buChar char="v"/>
            </a:pPr>
            <a:endParaRPr lang="en-US" sz="2400" dirty="0" smtClean="0">
              <a:latin typeface="Times New Roman"/>
              <a:ea typeface="Calibri"/>
            </a:endParaRPr>
          </a:p>
          <a:p>
            <a:pPr algn="l" rtl="0">
              <a:buClr>
                <a:schemeClr val="tx1"/>
              </a:buClr>
              <a:buFont typeface="Wingdings" pitchFamily="2" charset="2"/>
              <a:buChar char="v"/>
            </a:pPr>
            <a:r>
              <a:rPr lang="en-US" sz="2400" dirty="0" smtClean="0">
                <a:latin typeface="Times New Roman"/>
                <a:ea typeface="Calibri"/>
              </a:rPr>
              <a:t>+</a:t>
            </a:r>
            <a:r>
              <a:rPr lang="en-US" sz="2400" dirty="0" err="1" smtClean="0">
                <a:latin typeface="Times New Roman"/>
                <a:ea typeface="Calibri"/>
              </a:rPr>
              <a:t>vemoment</a:t>
            </a:r>
            <a:r>
              <a:rPr lang="en-US" sz="2400" dirty="0" smtClean="0">
                <a:latin typeface="Times New Roman"/>
                <a:ea typeface="Calibri"/>
              </a:rPr>
              <a:t>(</a:t>
            </a:r>
            <a:r>
              <a:rPr lang="en-US" sz="2400" dirty="0" err="1" smtClean="0">
                <a:latin typeface="Times New Roman"/>
                <a:ea typeface="Calibri"/>
              </a:rPr>
              <a:t>kN.m</a:t>
            </a:r>
            <a:r>
              <a:rPr lang="en-US" sz="2400" dirty="0" smtClean="0">
                <a:latin typeface="Times New Roman"/>
                <a:ea typeface="Calibri"/>
              </a:rPr>
              <a:t>/m</a:t>
            </a:r>
            <a:r>
              <a:rPr lang="en-US" sz="2400" dirty="0">
                <a:latin typeface="Times New Roman"/>
                <a:ea typeface="Calibri"/>
              </a:rPr>
              <a:t>) as </a:t>
            </a:r>
            <a:r>
              <a:rPr lang="en-US" sz="2400" dirty="0" smtClean="0">
                <a:latin typeface="Times New Roman"/>
                <a:ea typeface="Calibri"/>
              </a:rPr>
              <a:t>shown</a:t>
            </a:r>
          </a:p>
          <a:p>
            <a:pPr algn="l" rtl="0"/>
            <a:endParaRPr lang="ar-SA" sz="2400" dirty="0"/>
          </a:p>
        </p:txBody>
      </p:sp>
      <p:pic>
        <p:nvPicPr>
          <p:cNvPr id="4" name="صورة 8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313" y="1752600"/>
            <a:ext cx="6294755" cy="3442970"/>
          </a:xfrm>
          <a:prstGeom prst="rect">
            <a:avLst/>
          </a:prstGeom>
        </p:spPr>
      </p:pic>
      <p:pic>
        <p:nvPicPr>
          <p:cNvPr id="5" name="Picture 4" descr="C:\Users\Admin\Desktop\8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5334000"/>
            <a:ext cx="89154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31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09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Admin\Desktop\Capture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85800"/>
            <a:ext cx="7499350" cy="48172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own Arrow 15"/>
          <p:cNvSpPr>
            <a:spLocks/>
          </p:cNvSpPr>
          <p:nvPr/>
        </p:nvSpPr>
        <p:spPr bwMode="auto">
          <a:xfrm rot="10800000">
            <a:off x="1517649" y="1600200"/>
            <a:ext cx="165100" cy="520700"/>
          </a:xfrm>
          <a:prstGeom prst="downArrow">
            <a:avLst>
              <a:gd name="adj1" fmla="val 50000"/>
              <a:gd name="adj2" fmla="val 49746"/>
            </a:avLst>
          </a:prstGeom>
          <a:solidFill>
            <a:srgbClr val="4F81BD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6" name="Down Arrow 16"/>
          <p:cNvSpPr>
            <a:spLocks/>
          </p:cNvSpPr>
          <p:nvPr/>
        </p:nvSpPr>
        <p:spPr bwMode="auto">
          <a:xfrm>
            <a:off x="1501774" y="1066800"/>
            <a:ext cx="180975" cy="388938"/>
          </a:xfrm>
          <a:custGeom>
            <a:avLst/>
            <a:gdLst>
              <a:gd name="T0" fmla="*/ 0 w 180975"/>
              <a:gd name="T1" fmla="*/ 389255 h 388938"/>
              <a:gd name="T2" fmla="*/ 45244 w 180975"/>
              <a:gd name="T3" fmla="*/ 389255 h 388938"/>
              <a:gd name="T4" fmla="*/ 45244 w 180975"/>
              <a:gd name="T5" fmla="*/ 241497 h 388938"/>
              <a:gd name="T6" fmla="*/ 135731 w 180975"/>
              <a:gd name="T7" fmla="*/ 241497 h 388938"/>
              <a:gd name="T8" fmla="*/ 135731 w 180975"/>
              <a:gd name="T9" fmla="*/ 389255 h 388938"/>
              <a:gd name="T10" fmla="*/ 180975 w 180975"/>
              <a:gd name="T11" fmla="*/ 389255 h 388938"/>
              <a:gd name="T12" fmla="*/ 80963 w 180975"/>
              <a:gd name="T13" fmla="*/ 0 h 388938"/>
              <a:gd name="T14" fmla="*/ 0 w 180975"/>
              <a:gd name="T15" fmla="*/ 389255 h 3889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80975" h="388938">
                <a:moveTo>
                  <a:pt x="0" y="388938"/>
                </a:moveTo>
                <a:lnTo>
                  <a:pt x="45244" y="388938"/>
                </a:lnTo>
                <a:lnTo>
                  <a:pt x="45244" y="241300"/>
                </a:lnTo>
                <a:lnTo>
                  <a:pt x="135731" y="241300"/>
                </a:lnTo>
                <a:lnTo>
                  <a:pt x="135731" y="388938"/>
                </a:lnTo>
                <a:lnTo>
                  <a:pt x="180975" y="388938"/>
                </a:lnTo>
                <a:lnTo>
                  <a:pt x="80963" y="0"/>
                </a:lnTo>
                <a:lnTo>
                  <a:pt x="0" y="388938"/>
                </a:lnTo>
                <a:close/>
              </a:path>
            </a:pathLst>
          </a:custGeom>
          <a:solidFill>
            <a:srgbClr val="4F81BD"/>
          </a:solidFill>
          <a:ln w="25400">
            <a:solidFill>
              <a:srgbClr val="243F6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32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34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2000"/>
            <a:ext cx="69342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33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63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7476417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34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2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52400"/>
            <a:ext cx="7714488" cy="6096000"/>
          </a:xfrm>
        </p:spPr>
        <p:txBody>
          <a:bodyPr/>
          <a:lstStyle/>
          <a:p>
            <a:endParaRPr lang="en-US" sz="4000" dirty="0" smtClean="0"/>
          </a:p>
          <a:p>
            <a:pPr>
              <a:buNone/>
            </a:pPr>
            <a:r>
              <a:rPr lang="en-US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US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Detailing</a:t>
            </a:r>
            <a:r>
              <a:rPr lang="en-US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296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-According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the code intermediate design detailing shall satisfy the following requirements</a:t>
            </a:r>
            <a:r>
              <a:rPr lang="en-US" sz="2500" dirty="0" smtClean="0"/>
              <a:t>: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84" y="2514600"/>
            <a:ext cx="8158316" cy="4077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35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016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For Beam 6: </a:t>
            </a:r>
            <a:endParaRPr lang="en-US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19200"/>
            <a:ext cx="7867650" cy="5105400"/>
          </a:xfr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76250"/>
          </a:xfrm>
        </p:spPr>
        <p:txBody>
          <a:bodyPr/>
          <a:lstStyle/>
          <a:p>
            <a:fld id="{B6F15528-21DE-4FAA-801E-634DDDAF4B2B}" type="slidenum">
              <a:rPr lang="en-US" sz="2000" smtClean="0"/>
              <a:pPr/>
              <a:t>36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276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Beam 6 Detailing : </a:t>
            </a:r>
            <a:endParaRPr lang="en-US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95400"/>
            <a:ext cx="8077200" cy="27432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148" y="4450114"/>
            <a:ext cx="3172321" cy="2274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1" y="4447839"/>
            <a:ext cx="3810000" cy="2105361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37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4078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For Beam 22 :</a:t>
            </a:r>
            <a:endParaRPr lang="en-US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47800"/>
            <a:ext cx="8153400" cy="5243509"/>
          </a:xfr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38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7112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en-US" sz="2800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Detailing : </a:t>
            </a:r>
            <a:endParaRPr lang="en-US" sz="2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447800"/>
            <a:ext cx="7620000" cy="25146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1" y="4191001"/>
            <a:ext cx="3505200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419600"/>
            <a:ext cx="3515246" cy="1981200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39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513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04800"/>
            <a:ext cx="7498080" cy="5943600"/>
          </a:xfrm>
        </p:spPr>
        <p:txBody>
          <a:bodyPr/>
          <a:lstStyle/>
          <a:p>
            <a:pPr marL="0">
              <a:lnSpc>
                <a:spcPct val="115000"/>
              </a:lnSpc>
              <a:spcBef>
                <a:spcPts val="0"/>
              </a:spcBef>
            </a:pPr>
            <a:endParaRPr lang="en-US" sz="2400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>
              <a:lnSpc>
                <a:spcPct val="115000"/>
              </a:lnSpc>
              <a:spcBef>
                <a:spcPts val="0"/>
              </a:spcBef>
            </a:pPr>
            <a:r>
              <a:rPr lang="en-US" sz="24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SMs=</a:t>
            </a:r>
            <a:r>
              <a:rPr lang="en-US" sz="2400" i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Fa</a:t>
            </a:r>
            <a:r>
              <a:rPr lang="en-US" sz="24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*Ss=0.5……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SDs=SMs=0.5</a:t>
            </a:r>
          </a:p>
          <a:p>
            <a:pPr marL="0">
              <a:lnSpc>
                <a:spcPct val="115000"/>
              </a:lnSpc>
              <a:spcBef>
                <a:spcPts val="0"/>
              </a:spcBef>
            </a:pPr>
            <a:r>
              <a:rPr lang="en-US" sz="24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SM1=</a:t>
            </a:r>
            <a:r>
              <a:rPr lang="en-US" sz="2400" i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Fv</a:t>
            </a:r>
            <a:r>
              <a:rPr lang="en-US" sz="24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*S1=0.25.... </a:t>
            </a:r>
            <a:r>
              <a:rPr lang="en-US" sz="2400" i="1" dirty="0">
                <a:latin typeface="Times New Roman" pitchFamily="18" charset="0"/>
                <a:ea typeface="Calibri"/>
                <a:cs typeface="Times New Roman" pitchFamily="18" charset="0"/>
              </a:rPr>
              <a:t>SD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1=SM1=0.25</a:t>
            </a:r>
          </a:p>
          <a:p>
            <a:endParaRPr lang="en-US" dirty="0"/>
          </a:p>
        </p:txBody>
      </p:sp>
      <p:pic>
        <p:nvPicPr>
          <p:cNvPr id="4" name="Picture 3" descr="الوصف: E:\banan\graduation project 1\summary\Captur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3281" y="1600200"/>
            <a:ext cx="793831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9367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04800"/>
            <a:ext cx="7498080" cy="5943600"/>
          </a:xfrm>
        </p:spPr>
        <p:txBody>
          <a:bodyPr/>
          <a:lstStyle/>
          <a:p>
            <a:pPr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FF3399"/>
                </a:solidFill>
                <a:latin typeface="Times New Roman"/>
                <a:ea typeface="Times New Roman"/>
                <a:cs typeface="Arial"/>
              </a:rPr>
              <a:t>7.5: </a:t>
            </a:r>
            <a:r>
              <a:rPr lang="en-US" sz="3000" b="1" dirty="0">
                <a:solidFill>
                  <a:srgbClr val="FF3399"/>
                </a:solidFill>
                <a:latin typeface="Times New Roman"/>
                <a:ea typeface="Times New Roman"/>
                <a:cs typeface="Arial"/>
              </a:rPr>
              <a:t>Design of columns:</a:t>
            </a:r>
            <a:endParaRPr lang="en-US" sz="3000" b="1" dirty="0">
              <a:latin typeface="Calibri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endParaRPr lang="en-US" sz="2400" b="1" dirty="0">
              <a:latin typeface="Calibri"/>
              <a:ea typeface="Calibri"/>
              <a:cs typeface="Arial"/>
            </a:endParaRPr>
          </a:p>
          <a:p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47800"/>
            <a:ext cx="75438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40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05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2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25879"/>
            <a:ext cx="3733800" cy="2971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33600" y="2971800"/>
            <a:ext cx="1946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EA157A">
                    <a:lumMod val="60000"/>
                    <a:lumOff val="40000"/>
                  </a:srgbClr>
                </a:solidFill>
                <a:latin typeface="Calibri"/>
                <a:ea typeface="Calibri"/>
                <a:cs typeface="Arial"/>
              </a:rPr>
              <a:t>column 1 detailing</a:t>
            </a:r>
            <a:endParaRPr lang="ar-SA" b="1" dirty="0">
              <a:solidFill>
                <a:srgbClr val="EA157A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6" name="Picture 5" descr="w3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0" y="1"/>
            <a:ext cx="3057525" cy="2667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96000" y="2959040"/>
            <a:ext cx="2072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  <a:ea typeface="Calibri"/>
                <a:cs typeface="Arial"/>
              </a:rPr>
              <a:t> </a:t>
            </a:r>
            <a:r>
              <a:rPr lang="en-US" b="1" dirty="0">
                <a:solidFill>
                  <a:srgbClr val="EA157A">
                    <a:lumMod val="60000"/>
                    <a:lumOff val="40000"/>
                  </a:srgbClr>
                </a:solidFill>
                <a:latin typeface="Calibri"/>
                <a:ea typeface="Calibri"/>
                <a:cs typeface="Arial"/>
              </a:rPr>
              <a:t>c2 section detailing</a:t>
            </a:r>
            <a:endParaRPr lang="ar-SA" b="1" dirty="0">
              <a:solidFill>
                <a:srgbClr val="EA157A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8" name="Picture 7" descr="w1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6800" y="3352634"/>
            <a:ext cx="3297187" cy="262081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76342" y="6096000"/>
            <a:ext cx="2742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EA157A">
                    <a:lumMod val="60000"/>
                    <a:lumOff val="40000"/>
                  </a:srgbClr>
                </a:solidFill>
                <a:latin typeface="Calibri"/>
                <a:ea typeface="Calibri"/>
                <a:cs typeface="Arial"/>
              </a:rPr>
              <a:t>column 3 section detailing</a:t>
            </a:r>
            <a:r>
              <a:rPr lang="en-US" dirty="0">
                <a:solidFill>
                  <a:prstClr val="black"/>
                </a:solidFill>
                <a:latin typeface="Calibri"/>
                <a:ea typeface="Calibri"/>
                <a:cs typeface="Arial"/>
              </a:rPr>
              <a:t>.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25441" y="6003364"/>
            <a:ext cx="2685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EA157A">
                    <a:lumMod val="60000"/>
                    <a:lumOff val="40000"/>
                  </a:srgbClr>
                </a:solidFill>
                <a:latin typeface="Calibri"/>
                <a:ea typeface="Calibri"/>
                <a:cs typeface="Arial"/>
              </a:rPr>
              <a:t>column </a:t>
            </a:r>
            <a:r>
              <a:rPr lang="en-US" b="1" dirty="0" smtClean="0">
                <a:solidFill>
                  <a:srgbClr val="EA157A">
                    <a:lumMod val="60000"/>
                    <a:lumOff val="40000"/>
                  </a:srgbClr>
                </a:solidFill>
                <a:latin typeface="Calibri"/>
                <a:ea typeface="Calibri"/>
                <a:cs typeface="Arial"/>
              </a:rPr>
              <a:t>4 </a:t>
            </a:r>
            <a:r>
              <a:rPr lang="en-US" b="1" dirty="0">
                <a:solidFill>
                  <a:srgbClr val="EA157A">
                    <a:lumMod val="60000"/>
                    <a:lumOff val="40000"/>
                  </a:srgbClr>
                </a:solidFill>
                <a:latin typeface="Calibri"/>
                <a:ea typeface="Calibri"/>
                <a:cs typeface="Arial"/>
              </a:rPr>
              <a:t>section detailing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11" name="Picture 10" descr="w4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758537" y="3273814"/>
            <a:ext cx="2852063" cy="2699633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41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01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/>
          <a:lstStyle/>
          <a:p>
            <a:pPr algn="l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u="sng" dirty="0">
                <a:solidFill>
                  <a:srgbClr val="FF0066"/>
                </a:solidFill>
                <a:latin typeface="Times New Roman"/>
                <a:ea typeface="Calibri"/>
                <a:cs typeface="Arial"/>
              </a:rPr>
              <a:t>Column Detailing:</a:t>
            </a:r>
            <a:endParaRPr lang="en-US" sz="2400" dirty="0">
              <a:solidFill>
                <a:srgbClr val="FF0066"/>
              </a:solidFill>
              <a:latin typeface="Calibri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200" dirty="0">
                <a:latin typeface="Times New Roman" pitchFamily="18" charset="0"/>
                <a:ea typeface="Calibri"/>
                <a:cs typeface="Times New Roman" pitchFamily="18" charset="0"/>
              </a:rPr>
              <a:t>According to the code intermediate design detailing shall satisfy the following requirements:</a:t>
            </a:r>
          </a:p>
          <a:p>
            <a:endParaRPr lang="ar-SA" dirty="0"/>
          </a:p>
        </p:txBody>
      </p:sp>
      <p:pic>
        <p:nvPicPr>
          <p:cNvPr id="4" name="صورة 23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447800"/>
            <a:ext cx="1943100" cy="5105400"/>
          </a:xfrm>
          <a:prstGeom prst="rect">
            <a:avLst/>
          </a:prstGeom>
        </p:spPr>
      </p:pic>
      <p:pic>
        <p:nvPicPr>
          <p:cNvPr id="5" name="صورة 23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209800"/>
            <a:ext cx="3962400" cy="1790700"/>
          </a:xfrm>
          <a:prstGeom prst="rect">
            <a:avLst/>
          </a:prstGeom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114800"/>
            <a:ext cx="6086581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42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61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24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52400"/>
            <a:ext cx="3696216" cy="1162212"/>
          </a:xfrm>
          <a:prstGeom prst="rect">
            <a:avLst/>
          </a:prstGeom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00200"/>
            <a:ext cx="527208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0"/>
            <a:ext cx="5381999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43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99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28600"/>
            <a:ext cx="7498080" cy="601980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dirty="0">
                <a:latin typeface="Times New Roman"/>
                <a:ea typeface="Calibri"/>
              </a:rPr>
              <a:t>and the final longitudinal section for C1 shown</a:t>
            </a:r>
            <a:endParaRPr lang="ar-SA" sz="2400" dirty="0"/>
          </a:p>
        </p:txBody>
      </p:sp>
      <p:pic>
        <p:nvPicPr>
          <p:cNvPr id="4" name="صورة 24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042670"/>
            <a:ext cx="4619625" cy="4977130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381853"/>
          </a:xfrm>
        </p:spPr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44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2400"/>
            <a:ext cx="7498080" cy="6096000"/>
          </a:xfrm>
        </p:spPr>
        <p:txBody>
          <a:bodyPr/>
          <a:lstStyle/>
          <a:p>
            <a:pPr algn="l" rtl="0">
              <a:lnSpc>
                <a:spcPct val="115000"/>
              </a:lnSpc>
              <a:spcAft>
                <a:spcPts val="1000"/>
              </a:spcAft>
              <a:buNone/>
              <a:tabLst>
                <a:tab pos="3914775" algn="l"/>
              </a:tabLst>
            </a:pPr>
            <a:r>
              <a:rPr lang="en-US" sz="2400" b="1" u="sng" dirty="0">
                <a:solidFill>
                  <a:srgbClr val="FF3399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Check SAP results: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82296" indent="0" algn="l" rtl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We check the sap results for the column shown below</a:t>
            </a:r>
            <a:endParaRPr lang="ar-SA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e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5000" y="1295401"/>
            <a:ext cx="6172200" cy="2362200"/>
          </a:xfrm>
          <a:prstGeom prst="rect">
            <a:avLst/>
          </a:prstGeom>
        </p:spPr>
      </p:pic>
      <p:pic>
        <p:nvPicPr>
          <p:cNvPr id="5" name="Picture 4" descr="P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6400" y="3962400"/>
            <a:ext cx="6629400" cy="838200"/>
          </a:xfrm>
          <a:prstGeom prst="rect">
            <a:avLst/>
          </a:prstGeom>
        </p:spPr>
      </p:pic>
      <p:pic>
        <p:nvPicPr>
          <p:cNvPr id="6" name="Picture 5" descr="M2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52600" y="5029200"/>
            <a:ext cx="6553200" cy="1066800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45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47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Admin\Desktop\1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631" y="381000"/>
            <a:ext cx="4872288" cy="586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46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1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Admin\Desktop\2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221" y="228600"/>
            <a:ext cx="4347108" cy="60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47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54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04800"/>
            <a:ext cx="7498080" cy="5943600"/>
          </a:xfrm>
        </p:spPr>
        <p:txBody>
          <a:bodyPr/>
          <a:lstStyle/>
          <a:p>
            <a:pPr algn="l" rtl="0"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v"/>
            </a:pPr>
            <a:endParaRPr lang="en-US" sz="2400" dirty="0" smtClean="0">
              <a:latin typeface="Times New Roman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v"/>
            </a:pPr>
            <a:endParaRPr lang="en-US" sz="2400" dirty="0">
              <a:latin typeface="Times New Roman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v"/>
            </a:pPr>
            <a:r>
              <a:rPr lang="en-US" sz="2400" dirty="0" smtClean="0">
                <a:latin typeface="Times New Roman"/>
                <a:ea typeface="Calibri"/>
                <a:cs typeface="Arial"/>
              </a:rPr>
              <a:t>We </a:t>
            </a:r>
            <a:r>
              <a:rPr lang="en-US" sz="2400" dirty="0">
                <a:latin typeface="Times New Roman"/>
                <a:ea typeface="Calibri"/>
                <a:cs typeface="Arial"/>
              </a:rPr>
              <a:t>notice that </a:t>
            </a:r>
            <a:r>
              <a:rPr lang="ar-JO" sz="2400" dirty="0">
                <a:latin typeface="Calibri"/>
                <a:ea typeface="Calibri"/>
                <a:cs typeface="Times New Roman"/>
              </a:rPr>
              <a:t>ϼ</a:t>
            </a:r>
            <a:r>
              <a:rPr lang="en-US" sz="2400" dirty="0">
                <a:latin typeface="Times New Roman"/>
                <a:ea typeface="Calibri"/>
                <a:cs typeface="Arial"/>
              </a:rPr>
              <a:t>&lt;1% for both values of Ɣ(.9 and.75) so its ok for 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v"/>
            </a:pPr>
            <a:r>
              <a:rPr lang="en-US" sz="2400" dirty="0">
                <a:latin typeface="Times New Roman"/>
                <a:ea typeface="Calibri"/>
                <a:cs typeface="Arial"/>
              </a:rPr>
              <a:t>Ɣ=.88=1000-2*(cover=60)/1000.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v"/>
            </a:pPr>
            <a:r>
              <a:rPr lang="en-US" sz="2400" dirty="0">
                <a:latin typeface="Times New Roman"/>
                <a:ea typeface="Calibri"/>
                <a:cs typeface="Arial"/>
              </a:rPr>
              <a:t>As we notice from the previous Figure that our columns are too much below </a:t>
            </a:r>
            <a:r>
              <a:rPr lang="ar-JO" sz="2400" dirty="0">
                <a:latin typeface="Calibri"/>
                <a:ea typeface="Calibri"/>
                <a:cs typeface="Times New Roman"/>
              </a:rPr>
              <a:t>ϼ</a:t>
            </a:r>
            <a:r>
              <a:rPr lang="en-US" sz="2400" dirty="0">
                <a:latin typeface="Times New Roman"/>
                <a:ea typeface="Calibri"/>
                <a:cs typeface="Arial"/>
              </a:rPr>
              <a:t> </a:t>
            </a:r>
            <a:r>
              <a:rPr lang="en-US" sz="2400" dirty="0" smtClean="0">
                <a:latin typeface="Times New Roman"/>
                <a:ea typeface="Calibri"/>
                <a:cs typeface="Arial"/>
              </a:rPr>
              <a:t>min.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endParaRPr lang="ar-SA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D6ECFF">
                    <a:shade val="50000"/>
                    <a:satMod val="200000"/>
                  </a:srgbClr>
                </a:solidFill>
              </a:rPr>
              <a:pPr/>
              <a:t>48</a:t>
            </a:fld>
            <a:endParaRPr lang="en-US" sz="2000" dirty="0">
              <a:solidFill>
                <a:srgbClr val="D6ECFF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40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696200" cy="457200"/>
          </a:xfrm>
        </p:spPr>
        <p:txBody>
          <a:bodyPr>
            <a:normAutofit fontScale="90000"/>
          </a:bodyPr>
          <a:lstStyle/>
          <a:p>
            <a:pPr rtl="0"/>
            <a:r>
              <a:rPr lang="en-US" sz="2700" b="1" dirty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7.6: Design of mat foundation:</a:t>
            </a:r>
            <a:r>
              <a:rPr lang="en-US" b="1" dirty="0"/>
              <a:t/>
            </a:r>
            <a:br>
              <a:rPr lang="en-US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7185" y="762000"/>
            <a:ext cx="8229600" cy="5668963"/>
          </a:xfrm>
        </p:spPr>
        <p:txBody>
          <a:bodyPr/>
          <a:lstStyle/>
          <a:p>
            <a:pPr algn="l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plane view of mat foundation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l" rtl="0">
              <a:buNone/>
            </a:pPr>
            <a:endParaRPr lang="ar-SA" dirty="0">
              <a:cs typeface="+mj-cs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0"/>
            <a:ext cx="7543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49</a:t>
            </a:fld>
            <a:endParaRPr lang="en-US" sz="2000" dirty="0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88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304800"/>
            <a:ext cx="8153400" cy="5943600"/>
          </a:xfrm>
        </p:spPr>
        <p:txBody>
          <a:bodyPr>
            <a:normAutofit/>
          </a:bodyPr>
          <a:lstStyle/>
          <a:p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4174" y="228600"/>
            <a:ext cx="776502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title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4174" y="3200400"/>
            <a:ext cx="7765026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0412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207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-Loads on mat foundation:</a:t>
            </a:r>
            <a:endParaRPr lang="ar-SA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1600" y="1447800"/>
            <a:ext cx="754379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50</a:t>
            </a:fld>
            <a:endParaRPr lang="en-US" sz="2000" dirty="0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05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5635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-Concrete 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B350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is used for 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mat foundation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ar-S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295400"/>
            <a:ext cx="533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51</a:t>
            </a:fld>
            <a:endParaRPr lang="en-US" sz="2000" dirty="0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39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391400" cy="639762"/>
          </a:xfrm>
        </p:spPr>
        <p:txBody>
          <a:bodyPr>
            <a:noAutofit/>
          </a:bodyPr>
          <a:lstStyle/>
          <a:p>
            <a:pPr algn="l"/>
            <a:r>
              <a:rPr lang="ar-JO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assume thickness of mate foundation equal 700 mm 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lang="ar-SA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0"/>
            <a:ext cx="5181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14799"/>
            <a:ext cx="5629405" cy="205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447800" y="3575428"/>
            <a:ext cx="6857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Sub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grade modulus =K*Q allowable= 100*400= 40000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52</a:t>
            </a:fld>
            <a:endParaRPr lang="en-US" sz="2000" dirty="0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9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1325562"/>
          </a:xfrm>
        </p:spPr>
        <p:txBody>
          <a:bodyPr>
            <a:normAutofit fontScale="90000"/>
          </a:bodyPr>
          <a:lstStyle/>
          <a:p>
            <a:pPr rtl="0"/>
            <a:r>
              <a:rPr lang="en-US" sz="2800" b="1" dirty="0" smtClean="0">
                <a:solidFill>
                  <a:srgbClr val="FF00FF"/>
                </a:solidFill>
              </a:rPr>
              <a:t/>
            </a:r>
            <a:br>
              <a:rPr lang="en-US" sz="2800" b="1" dirty="0" smtClean="0">
                <a:solidFill>
                  <a:srgbClr val="FF00FF"/>
                </a:solidFill>
              </a:rPr>
            </a:br>
            <a:r>
              <a:rPr lang="en-US" sz="3300" b="1" dirty="0" smtClean="0">
                <a:solidFill>
                  <a:srgbClr val="FF0066"/>
                </a:solidFill>
                <a:effectLst/>
              </a:rPr>
              <a:t>-</a:t>
            </a:r>
            <a:r>
              <a:rPr lang="en-US" sz="33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Checks of the footing </a:t>
            </a:r>
            <a:r>
              <a:rPr lang="en-US" sz="3300" b="1" dirty="0" smtClean="0">
                <a:solidFill>
                  <a:srgbClr val="FF0066"/>
                </a:solidFill>
                <a:effectLst/>
              </a:rPr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14400"/>
            <a:ext cx="7620000" cy="5211763"/>
          </a:xfrm>
        </p:spPr>
        <p:txBody>
          <a:bodyPr/>
          <a:lstStyle/>
          <a:p>
            <a:pPr lvl="0"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Compatibility: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4037"/>
            <a:ext cx="7086600" cy="381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76250"/>
          </a:xfrm>
        </p:spPr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53</a:t>
            </a:fld>
            <a:endParaRPr lang="en-US" sz="2000" dirty="0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4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79" y="152400"/>
            <a:ext cx="8153400" cy="715962"/>
          </a:xfrm>
        </p:spPr>
        <p:txBody>
          <a:bodyPr>
            <a:normAutofit fontScale="90000"/>
          </a:bodyPr>
          <a:lstStyle/>
          <a:p>
            <a:pPr lvl="0" rtl="0"/>
            <a:r>
              <a:rPr lang="en-US" sz="2700" dirty="0" smtClean="0">
                <a:solidFill>
                  <a:schemeClr val="tx1"/>
                </a:solidFill>
              </a:rPr>
              <a:t>         </a:t>
            </a:r>
            <a:br>
              <a:rPr lang="en-US" sz="2700" dirty="0" smtClean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 </a:t>
            </a:r>
            <a:r>
              <a:rPr lang="en-US" sz="2700" dirty="0" smtClean="0">
                <a:solidFill>
                  <a:schemeClr val="tx1"/>
                </a:solidFill>
              </a:rPr>
              <a:t>          </a:t>
            </a:r>
            <a:r>
              <a:rPr lang="en-US" sz="3300" dirty="0" smtClean="0">
                <a:solidFill>
                  <a:schemeClr val="tx1"/>
                </a:solidFill>
                <a:effectLst/>
              </a:rPr>
              <a:t>-</a:t>
            </a:r>
            <a:r>
              <a:rPr lang="en-US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Deflection </a:t>
            </a:r>
            <a:r>
              <a:rPr lang="en-US" sz="27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838200"/>
            <a:ext cx="7620000" cy="5287963"/>
          </a:xfrm>
        </p:spPr>
        <p:txBody>
          <a:bodyPr/>
          <a:lstStyle/>
          <a:p>
            <a:pPr marL="82296" lvl="0" indent="0" algn="l" rtl="0">
              <a:buNone/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SAFE</a:t>
            </a:r>
            <a:r>
              <a:rPr lang="en-US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b="1" dirty="0">
              <a:solidFill>
                <a:srgbClr val="FF0066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8517" y="1600200"/>
            <a:ext cx="52673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95600" y="990600"/>
            <a:ext cx="4267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Max deflection from SAFE is 9.4 mm. </a:t>
            </a:r>
            <a:endParaRPr lang="ar-SA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3192" y="4267200"/>
            <a:ext cx="2588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FF"/>
                </a:solidFill>
              </a:rPr>
              <a:t>  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By hand</a:t>
            </a:r>
            <a:r>
              <a:rPr lang="en-US" sz="2400" b="1" dirty="0" smtClean="0">
                <a:solidFill>
                  <a:srgbClr val="FF0066"/>
                </a:solidFill>
              </a:rPr>
              <a:t>:</a:t>
            </a:r>
            <a:endParaRPr lang="en-US" sz="2400" b="1" dirty="0">
              <a:solidFill>
                <a:srgbClr val="FF006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7400" y="4800600"/>
            <a:ext cx="7086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Δ allowable = </a:t>
            </a:r>
            <a:r>
              <a:rPr lang="en-US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qall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/K= 400/40000= 0.01 m= 10 mm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Δ allowable &gt; max deflection .............. So it's ok.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54</a:t>
            </a:fld>
            <a:endParaRPr lang="en-US" sz="2000" dirty="0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63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90600"/>
            <a:ext cx="7620000" cy="427038"/>
          </a:xfrm>
        </p:spPr>
        <p:txBody>
          <a:bodyPr>
            <a:normAutofit fontScale="90000"/>
          </a:bodyPr>
          <a:lstStyle/>
          <a:p>
            <a:pPr rtl="0"/>
            <a:r>
              <a:rPr lang="en-US" sz="2700" dirty="0" smtClean="0">
                <a:solidFill>
                  <a:schemeClr val="tx1"/>
                </a:solidFill>
              </a:rPr>
              <a:t>-</a:t>
            </a:r>
            <a:r>
              <a:rPr lang="en-US" sz="2700" dirty="0" smtClean="0"/>
              <a:t> </a:t>
            </a:r>
            <a:r>
              <a:rPr lang="en-US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punching shear</a:t>
            </a:r>
            <a:r>
              <a:rPr lang="en-US" sz="3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700" b="1" dirty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SAFE</a:t>
            </a:r>
            <a:r>
              <a:rPr lang="en-US" sz="27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696200" cy="4297363"/>
          </a:xfrm>
        </p:spPr>
        <p:txBody>
          <a:bodyPr>
            <a:normAutofit/>
          </a:bodyPr>
          <a:lstStyle/>
          <a:p>
            <a:pPr marL="82296" indent="0" algn="l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We notice that no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punching shear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occurs, because the ratio of bunching shear is less than one</a:t>
            </a:r>
            <a:r>
              <a:rPr lang="en-US" sz="2000" dirty="0">
                <a:cs typeface="+mj-cs"/>
              </a:rPr>
              <a:t>. </a:t>
            </a:r>
            <a:endParaRPr lang="ar-SA" sz="2000" dirty="0">
              <a:cs typeface="+mj-cs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667000"/>
            <a:ext cx="6934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55</a:t>
            </a:fld>
            <a:endParaRPr lang="en-US" sz="2000" dirty="0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2155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7620000" cy="1524000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sz="2700" b="1" dirty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By hand</a:t>
            </a:r>
            <a:r>
              <a:rPr lang="en-US" sz="2700" b="1" dirty="0">
                <a:solidFill>
                  <a:srgbClr val="FF0066"/>
                </a:solidFill>
              </a:rPr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7543800" cy="353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56</a:t>
            </a:fld>
            <a:endParaRPr lang="en-US" sz="2000" dirty="0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9937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714488" cy="231616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US" sz="2400" b="1" dirty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area</a:t>
            </a:r>
            <a:r>
              <a:rPr lang="en-US" sz="27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Interior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column</a:t>
            </a:r>
            <a:r>
              <a:rPr lang="en-US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from sap = 4374 </a:t>
            </a:r>
            <a:r>
              <a:rPr lang="en-US" sz="2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000" dirty="0" err="1" smtClean="0">
                <a:solidFill>
                  <a:schemeClr val="tx1"/>
                </a:solidFill>
                <a:effectLst/>
              </a:rPr>
              <a:t>.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ΦVcp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=0.75*(1/3)*     *(4*1630)*630*10</a:t>
            </a:r>
            <a:r>
              <a:rPr lang="en-US" sz="20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=5433.85 </a:t>
            </a:r>
            <a:r>
              <a:rPr lang="en-US" sz="2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&gt;&gt;</a:t>
            </a:r>
            <a:r>
              <a:rPr lang="en-US" sz="2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............. So it's </a:t>
            </a:r>
            <a:r>
              <a:rPr lang="en-US" sz="28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ok</a:t>
            </a:r>
            <a:r>
              <a:rPr lang="en-US" sz="2000" dirty="0" smtClean="0">
                <a:effectLst/>
              </a:rPr>
              <a:t>.</a:t>
            </a:r>
            <a:br>
              <a:rPr lang="en-US" sz="2000" dirty="0" smtClean="0">
                <a:effectLst/>
              </a:rPr>
            </a:br>
            <a:r>
              <a:rPr lang="en-US" sz="2000" dirty="0" smtClean="0">
                <a:effectLst/>
              </a:rPr>
              <a:t/>
            </a:r>
            <a:br>
              <a:rPr lang="en-US" sz="2000" dirty="0" smtClean="0">
                <a:effectLst/>
              </a:rPr>
            </a:br>
            <a:endParaRPr lang="ar-SA" sz="2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66800" y="2743200"/>
            <a:ext cx="7866888" cy="3810000"/>
          </a:xfrm>
        </p:spPr>
        <p:txBody>
          <a:bodyPr/>
          <a:lstStyle/>
          <a:p>
            <a:pPr algn="l" rtl="0">
              <a:buNone/>
            </a:pP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Second area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Corner column.</a:t>
            </a:r>
          </a:p>
          <a:p>
            <a:pPr algn="l" rtl="0"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from sap = 1164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kN.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ΦVcp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=0.75*(1/3)*     *(2*1015+2*915)*630*10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=3216.97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&gt;&gt;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............. So it's </a:t>
            </a:r>
            <a:r>
              <a:rPr lang="en-US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ok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066800"/>
            <a:ext cx="3048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4267200"/>
            <a:ext cx="2667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1219200"/>
            <a:ext cx="381000" cy="312964"/>
          </a:xfrm>
          <a:prstGeom prst="rect">
            <a:avLst/>
          </a:prstGeom>
          <a:noFill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3733800"/>
            <a:ext cx="359465" cy="295275"/>
          </a:xfrm>
          <a:prstGeom prst="rect">
            <a:avLst/>
          </a:prstGeom>
          <a:noFill/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57</a:t>
            </a:fld>
            <a:endParaRPr lang="en-US" sz="2000" dirty="0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044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8458200" cy="2849562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Third area</a:t>
            </a:r>
            <a:r>
              <a:rPr lang="en-US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Edge column</a:t>
            </a:r>
            <a:r>
              <a:rPr lang="en-US" sz="27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from sap= 2907 </a:t>
            </a:r>
            <a:r>
              <a:rPr lang="en-US" sz="2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ΦVcp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=0.75*(1/3)*      *(2*1165+2*1430)*630*10</a:t>
            </a:r>
            <a:r>
              <a:rPr lang="en-US" sz="2200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n-US" sz="22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=4325.4kN&gt;&gt;</a:t>
            </a:r>
            <a:r>
              <a:rPr lang="en-US" sz="2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............. So its </a:t>
            </a:r>
            <a:r>
              <a:rPr lang="en-US" sz="31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ok.</a:t>
            </a:r>
            <a:r>
              <a:rPr lang="en-US" sz="2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971800"/>
            <a:ext cx="7562088" cy="3276600"/>
          </a:xfrm>
        </p:spPr>
        <p:txBody>
          <a:bodyPr/>
          <a:lstStyle/>
          <a:p>
            <a:pPr lvl="0" algn="l">
              <a:buNone/>
            </a:pPr>
            <a:r>
              <a:rPr lang="en-US" sz="2800" b="1" i="1" u="sng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Reinforcement</a:t>
            </a:r>
          </a:p>
          <a:p>
            <a:pPr lvl="0" algn="l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min=ρ*b*d.      </a:t>
            </a:r>
          </a:p>
          <a:p>
            <a:pPr algn="l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=0.0018*1000*(700-70)=1134 mm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 we use 8Φ14/m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We notice that reinforcement in all region is less than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Asmin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so that we use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Asmin</a:t>
            </a:r>
            <a:r>
              <a:rPr lang="en-US" sz="2000" dirty="0" smtClean="0"/>
              <a:t>.</a:t>
            </a:r>
          </a:p>
          <a:p>
            <a:pPr algn="l"/>
            <a:endParaRPr lang="en-US" dirty="0" smtClean="0"/>
          </a:p>
          <a:p>
            <a:pPr algn="l" rtl="0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914400"/>
            <a:ext cx="2057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1295400"/>
            <a:ext cx="381000" cy="312964"/>
          </a:xfrm>
          <a:prstGeom prst="rect">
            <a:avLst/>
          </a:prstGeom>
          <a:noFill/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686800" y="6248400"/>
            <a:ext cx="457200" cy="476250"/>
          </a:xfrm>
        </p:spPr>
        <p:txBody>
          <a:bodyPr/>
          <a:lstStyle/>
          <a:p>
            <a:fld id="{B6F15528-21DE-4FAA-801E-634DDDAF4B2B}" type="slidenum">
              <a:rPr lang="en-US" sz="2000" smtClean="0">
                <a:solidFill>
                  <a:srgbClr val="C5D1D7">
                    <a:shade val="50000"/>
                    <a:satMod val="200000"/>
                  </a:srgbClr>
                </a:solidFill>
              </a:rPr>
              <a:pPr/>
              <a:t>58</a:t>
            </a:fld>
            <a:endParaRPr lang="en-US" sz="2000" dirty="0">
              <a:solidFill>
                <a:srgbClr val="C5D1D7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7428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9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7.7</a:t>
            </a:r>
            <a:r>
              <a:rPr lang="en-US" sz="29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Design of shear wall: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7467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59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9464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09600"/>
            <a:ext cx="7712334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8210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7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Designing SW NO. 1:</a:t>
            </a:r>
            <a:r>
              <a:rPr lang="en-US" dirty="0" smtClean="0"/>
              <a:t/>
            </a:r>
            <a:br>
              <a:rPr lang="en-US" dirty="0" smtClean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err="1">
                <a:latin typeface="Times New Roman" pitchFamily="18" charset="0"/>
                <a:ea typeface="Calibri"/>
                <a:cs typeface="Times New Roman" pitchFamily="18" charset="0"/>
              </a:rPr>
              <a:t>Lw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=4 m.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err="1">
                <a:latin typeface="Times New Roman" pitchFamily="18" charset="0"/>
                <a:ea typeface="Calibri"/>
                <a:cs typeface="Times New Roman" pitchFamily="18" charset="0"/>
              </a:rPr>
              <a:t>hw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=3m.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h=0.2m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en-US" dirty="0">
                <a:latin typeface="Times New Roman"/>
                <a:ea typeface="Calibri"/>
                <a:cs typeface="Arial"/>
              </a:rPr>
              <a:t/>
            </a:r>
            <a:br>
              <a:rPr lang="en-US" dirty="0">
                <a:latin typeface="Times New Roman"/>
                <a:ea typeface="Calibri"/>
                <a:cs typeface="Arial"/>
              </a:rPr>
            </a:br>
            <a:endParaRPr lang="en-US" sz="2800" dirty="0">
              <a:latin typeface="Calibri"/>
              <a:ea typeface="Calibri"/>
              <a:cs typeface="Arial"/>
            </a:endParaRPr>
          </a:p>
          <a:p>
            <a:endParaRPr lang="ar-JO" dirty="0"/>
          </a:p>
        </p:txBody>
      </p:sp>
      <p:pic>
        <p:nvPicPr>
          <p:cNvPr id="4" name="Picture 1" descr="الوصف: z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219200"/>
            <a:ext cx="5257800" cy="3962400"/>
          </a:xfrm>
          <a:prstGeom prst="rect">
            <a:avLst/>
          </a:prstGeom>
          <a:noFill/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60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234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66"/>
                </a:solidFill>
              </a:rPr>
              <a:t/>
            </a:r>
            <a:br>
              <a:rPr lang="en-US" dirty="0" smtClean="0">
                <a:solidFill>
                  <a:srgbClr val="FF0066"/>
                </a:solidFill>
              </a:rPr>
            </a:br>
            <a:r>
              <a:rPr lang="en-US" dirty="0" smtClean="0">
                <a:solidFill>
                  <a:srgbClr val="FF0066"/>
                </a:solidFill>
              </a:rPr>
              <a:t/>
            </a:r>
            <a:br>
              <a:rPr lang="en-US" dirty="0" smtClean="0">
                <a:solidFill>
                  <a:srgbClr val="FF0066"/>
                </a:solidFill>
              </a:rPr>
            </a:br>
            <a:r>
              <a:rPr lang="en-US" sz="27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Flexure </a:t>
            </a:r>
            <a:r>
              <a:rPr lang="en-US" sz="2700" b="1" dirty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27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solidFill>
                  <a:srgbClr val="FF0066"/>
                </a:solidFill>
              </a:rPr>
              <a:t/>
            </a:r>
            <a:br>
              <a:rPr lang="en-US" dirty="0" smtClean="0">
                <a:solidFill>
                  <a:srgbClr val="FF0066"/>
                </a:solidFill>
              </a:rPr>
            </a:br>
            <a:r>
              <a:rPr lang="en-US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Finding the moment and force values</a:t>
            </a:r>
            <a:r>
              <a:rPr lang="en-US" sz="3100" dirty="0" smtClean="0">
                <a:solidFill>
                  <a:schemeClr val="tx1"/>
                </a:solidFill>
                <a:effectLst/>
              </a:rPr>
              <a:t>.</a:t>
            </a:r>
            <a:r>
              <a:rPr lang="en-US" dirty="0" smtClean="0">
                <a:solidFill>
                  <a:srgbClr val="FF0066"/>
                </a:solidFill>
              </a:rPr>
              <a:t/>
            </a:r>
            <a:br>
              <a:rPr lang="en-US" dirty="0" smtClean="0">
                <a:solidFill>
                  <a:srgbClr val="FF0066"/>
                </a:solidFill>
              </a:rPr>
            </a:br>
            <a:endParaRPr lang="en-US" dirty="0">
              <a:solidFill>
                <a:srgbClr val="FF0066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7467600" cy="477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61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286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714488" cy="1143000"/>
          </a:xfrm>
        </p:spPr>
        <p:txBody>
          <a:bodyPr>
            <a:normAutofit fontScale="90000"/>
          </a:bodyPr>
          <a:lstStyle/>
          <a:p>
            <a:pPr marL="365760" lvl="0" indent="-283464">
              <a:spcBef>
                <a:spcPts val="600"/>
              </a:spcBef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Times New Roman"/>
                <a:ea typeface="Calibri"/>
                <a:cs typeface="+mn-cs"/>
              </a:rPr>
              <a:t/>
            </a:r>
            <a:br>
              <a:rPr lang="en-US" sz="3200" b="1" u="sng" dirty="0">
                <a:solidFill>
                  <a:srgbClr val="000000"/>
                </a:solidFill>
                <a:effectLst/>
                <a:latin typeface="Times New Roman"/>
                <a:ea typeface="Calibri"/>
                <a:cs typeface="+mn-cs"/>
              </a:rPr>
            </a:br>
            <a:r>
              <a:rPr lang="en-US" sz="2900" b="1" dirty="0" smtClean="0">
                <a:solidFill>
                  <a:srgbClr val="FF0066"/>
                </a:solidFill>
                <a:effectLst/>
                <a:latin typeface="Times New Roman"/>
                <a:ea typeface="Calibri"/>
                <a:cs typeface="+mn-cs"/>
              </a:rPr>
              <a:t>The result :</a:t>
            </a:r>
            <a:r>
              <a:rPr lang="en-US" sz="3200" b="1" u="sng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+mn-cs"/>
              </a:rPr>
              <a:t/>
            </a:r>
            <a:br>
              <a:rPr lang="en-US" sz="3200" b="1" u="sng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+mn-cs"/>
              </a:rPr>
            </a:br>
            <a:r>
              <a:rPr lang="en-US" sz="2700" b="1" u="sng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Use </a:t>
            </a:r>
            <a:r>
              <a:rPr lang="en-US" sz="2700" b="1" u="sng" dirty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20 Ф25 </a:t>
            </a:r>
            <a:r>
              <a:rPr lang="en-US" sz="3200" dirty="0">
                <a:solidFill>
                  <a:srgbClr val="000000"/>
                </a:solidFill>
                <a:effectLst/>
                <a:ea typeface="+mn-ea"/>
                <a:cs typeface="+mn-cs"/>
              </a:rPr>
              <a:t/>
            </a:r>
            <a:br>
              <a:rPr lang="en-US" sz="3200" dirty="0">
                <a:solidFill>
                  <a:srgbClr val="000000"/>
                </a:solidFill>
                <a:effectLst/>
                <a:ea typeface="+mn-ea"/>
                <a:cs typeface="+mn-cs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u="sng" dirty="0" smtClean="0">
                    <a:solidFill>
                      <a:srgbClr val="FF0066"/>
                    </a:solidFill>
                  </a:rPr>
                  <a:t>Shear Design:</a:t>
                </a:r>
              </a:p>
              <a:p>
                <a:r>
                  <a:rPr lang="en-US" dirty="0" err="1"/>
                  <a:t>Vc</a:t>
                </a:r>
                <a:r>
                  <a:rPr lang="en-US" dirty="0"/>
                  <a:t> ≤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√</m:t>
                        </m:r>
                        <m:r>
                          <a:rPr lang="en-US" i="1">
                            <a:latin typeface="Cambria Math"/>
                          </a:rPr>
                          <m:t>𝑓𝑐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A </a:t>
                </a:r>
                <a:r>
                  <a:rPr lang="en-US" baseline="-25000" dirty="0" err="1"/>
                  <a:t>cr</a:t>
                </a:r>
                <a:endParaRPr lang="en-US" dirty="0"/>
              </a:p>
              <a:p>
                <a:r>
                  <a:rPr lang="en-US" dirty="0" err="1"/>
                  <a:t>A</a:t>
                </a:r>
                <a:r>
                  <a:rPr lang="en-US" baseline="-25000" dirty="0" err="1"/>
                  <a:t>cr</a:t>
                </a:r>
                <a:r>
                  <a:rPr lang="en-US" dirty="0"/>
                  <a:t> = horizontal cross-sectional area of the wall.</a:t>
                </a:r>
              </a:p>
              <a:p>
                <a:r>
                  <a:rPr lang="en-US" dirty="0" err="1" smtClean="0"/>
                  <a:t>Vcv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√</m:t>
                        </m:r>
                        <m:r>
                          <a:rPr lang="en-US" i="1">
                            <a:latin typeface="Cambria Math"/>
                          </a:rPr>
                          <m:t>28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200*4000*10</a:t>
                </a:r>
                <a:r>
                  <a:rPr lang="en-US" baseline="30000" dirty="0"/>
                  <a:t>-3</a:t>
                </a:r>
                <a:r>
                  <a:rPr lang="en-US" dirty="0"/>
                  <a:t> = 705.5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:r>
                  <a:rPr lang="en-US" dirty="0" err="1"/>
                  <a:t>ФVcv</a:t>
                </a:r>
                <a:r>
                  <a:rPr lang="en-US" dirty="0"/>
                  <a:t>= 0.75*705.5 = 529.125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:r>
                  <a:rPr lang="en-US" dirty="0"/>
                  <a:t>  Vu = 19.1 </a:t>
                </a:r>
                <a:r>
                  <a:rPr lang="en-US" dirty="0" smtClean="0"/>
                  <a:t>KN</a:t>
                </a:r>
                <a:r>
                  <a:rPr lang="en-US" baseline="30000" dirty="0"/>
                  <a:t> </a:t>
                </a:r>
                <a:endParaRPr lang="en-US" dirty="0"/>
              </a:p>
              <a:p>
                <a:pPr marL="82296" indent="0">
                  <a:buNone/>
                </a:pPr>
                <a:endParaRPr lang="en-US" sz="3600" u="sng" dirty="0" smtClean="0">
                  <a:solidFill>
                    <a:srgbClr val="FF0066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325" t="-1906"/>
                </a:stretch>
              </a:blipFill>
            </p:spPr>
            <p:txBody>
              <a:bodyPr/>
              <a:lstStyle/>
              <a:p>
                <a:r>
                  <a:rPr lang="ar-JO" dirty="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62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209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714488" cy="163036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400" dirty="0" smtClean="0">
                <a:effectLst/>
                <a:latin typeface="Times New Roman"/>
                <a:ea typeface="Calibri"/>
                <a:cs typeface="Arial"/>
              </a:rPr>
              <a:t/>
            </a:r>
            <a:br>
              <a:rPr lang="en-US" sz="4400" dirty="0" smtClean="0">
                <a:effectLst/>
                <a:latin typeface="Times New Roman"/>
                <a:ea typeface="Calibri"/>
                <a:cs typeface="Arial"/>
              </a:rPr>
            </a:br>
            <a:r>
              <a:rPr lang="en-US" sz="2700" dirty="0" err="1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Ρh</a:t>
            </a:r>
            <a:r>
              <a:rPr lang="en-US" sz="27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7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= 0.002 for bars </a:t>
            </a:r>
            <a:r>
              <a:rPr lang="en-US" sz="2700" dirty="0" err="1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db</a:t>
            </a:r>
            <a:r>
              <a:rPr lang="en-US" sz="27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≤16 mm</a:t>
            </a:r>
            <a:br>
              <a:rPr lang="en-US" sz="27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2700" dirty="0" err="1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Ρv</a:t>
            </a:r>
            <a:r>
              <a:rPr lang="en-US" sz="27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7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= 0.0012 for </a:t>
            </a:r>
            <a:r>
              <a:rPr lang="en-US" sz="2700" dirty="0" err="1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db</a:t>
            </a:r>
            <a:r>
              <a:rPr lang="en-US" sz="27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≤16 mm</a:t>
            </a:r>
            <a:r>
              <a:rPr lang="en-US" sz="3300" dirty="0">
                <a:effectLst/>
                <a:latin typeface="+mn-lt"/>
                <a:ea typeface="Calibri"/>
                <a:cs typeface="Arial"/>
              </a:rPr>
              <a:t/>
            </a:r>
            <a:br>
              <a:rPr lang="en-US" sz="3300" dirty="0">
                <a:effectLst/>
                <a:latin typeface="+mn-lt"/>
                <a:ea typeface="Calibri"/>
                <a:cs typeface="Arial"/>
              </a:rPr>
            </a:br>
            <a:endParaRPr lang="en-US" sz="3300" dirty="0">
              <a:effectLst/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7790688" cy="487680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3000" i="1" dirty="0" smtClean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AS </a:t>
            </a:r>
            <a:r>
              <a:rPr lang="en-US" sz="2400" baseline="-25000" dirty="0">
                <a:latin typeface="Times New Roman" pitchFamily="18" charset="0"/>
                <a:ea typeface="Calibri"/>
                <a:cs typeface="Times New Roman" pitchFamily="18" charset="0"/>
              </a:rPr>
              <a:t>horizontal 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= 0.002*200*1000 = 400mm </a:t>
            </a:r>
            <a:r>
              <a:rPr lang="en-US" sz="2400" baseline="30000" dirty="0"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Use 6Ф10 / m ……… 2 Layers 3Ф10/m </a:t>
            </a:r>
            <a:endParaRPr lang="en-US" sz="2400" dirty="0">
              <a:solidFill>
                <a:srgbClr val="FF006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AS </a:t>
            </a:r>
            <a:r>
              <a:rPr lang="en-US" sz="2400" baseline="-25000" dirty="0">
                <a:latin typeface="Times New Roman" pitchFamily="18" charset="0"/>
                <a:ea typeface="Calibri"/>
                <a:cs typeface="Times New Roman" pitchFamily="18" charset="0"/>
              </a:rPr>
              <a:t>vertical 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= 0.0012*200*1000 = 240mm </a:t>
            </a:r>
            <a:r>
              <a:rPr lang="en-US" sz="2400" baseline="30000" dirty="0"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Use 4Ф10 / m ……… 2 Layers 2Ф10/m </a:t>
            </a:r>
            <a:endParaRPr lang="en-US" sz="2400" dirty="0">
              <a:solidFill>
                <a:srgbClr val="FF006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82296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000" baseline="30000" dirty="0">
                <a:ea typeface="Calibri"/>
                <a:cs typeface="Arial"/>
              </a:rPr>
              <a:t> </a:t>
            </a:r>
            <a:endParaRPr lang="en-US" sz="3000" dirty="0">
              <a:ea typeface="Calibri"/>
              <a:cs typeface="Arial"/>
            </a:endParaRPr>
          </a:p>
          <a:p>
            <a:endParaRPr lang="en-US" sz="3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63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3831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219200"/>
            <a:ext cx="7498080" cy="4572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b="1" dirty="0" smtClean="0">
                <a:effectLst/>
                <a:latin typeface="Times New Roman"/>
                <a:ea typeface="Calibri"/>
              </a:rPr>
              <a:t/>
            </a:r>
            <a:br>
              <a:rPr lang="en-US" sz="4400" b="1" dirty="0" smtClean="0">
                <a:effectLst/>
                <a:latin typeface="Times New Roman"/>
                <a:ea typeface="Calibri"/>
              </a:rPr>
            </a:br>
            <a:r>
              <a:rPr lang="en-US" sz="4400" b="1" dirty="0" smtClean="0">
                <a:solidFill>
                  <a:srgbClr val="FF0066"/>
                </a:solidFill>
                <a:effectLst/>
                <a:latin typeface="Times New Roman"/>
                <a:ea typeface="Calibri"/>
              </a:rPr>
              <a:t>- </a:t>
            </a:r>
            <a:r>
              <a:rPr lang="en-US" sz="3100" b="1" dirty="0" smtClean="0">
                <a:solidFill>
                  <a:srgbClr val="FF0066"/>
                </a:solidFill>
                <a:effectLst/>
                <a:latin typeface="Times New Roman"/>
                <a:ea typeface="Calibri"/>
              </a:rPr>
              <a:t>Check </a:t>
            </a:r>
            <a:r>
              <a:rPr lang="en-US" sz="3100" b="1" dirty="0">
                <a:solidFill>
                  <a:srgbClr val="FF0066"/>
                </a:solidFill>
                <a:effectLst/>
                <a:latin typeface="Times New Roman"/>
                <a:ea typeface="Calibri"/>
              </a:rPr>
              <a:t>D+L</a:t>
            </a:r>
            <a:r>
              <a:rPr lang="en-US" sz="3100" b="1" dirty="0" smtClean="0">
                <a:solidFill>
                  <a:srgbClr val="FF0066"/>
                </a:solidFill>
                <a:effectLst/>
                <a:latin typeface="Times New Roman"/>
                <a:ea typeface="Calibri"/>
              </a:rPr>
              <a:t>:</a:t>
            </a:r>
            <a:r>
              <a:rPr lang="en-US" dirty="0">
                <a:effectLst/>
                <a:ea typeface="Calibri"/>
              </a:rPr>
              <a:t/>
            </a:r>
            <a:br>
              <a:rPr lang="en-US" dirty="0">
                <a:effectLst/>
                <a:ea typeface="Calibri"/>
              </a:rPr>
            </a:br>
            <a:r>
              <a:rPr lang="en-US" sz="4400" b="1" dirty="0">
                <a:effectLst/>
                <a:latin typeface="Times New Roman"/>
              </a:rPr>
              <a:t> 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914400"/>
            <a:ext cx="7790688" cy="53340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3000" dirty="0" smtClean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PD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= DL+SI +shear wall weight+ wall load  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Shear wall own weight =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420 </a:t>
            </a:r>
            <a:r>
              <a:rPr lang="en-US" sz="2400" dirty="0" err="1">
                <a:latin typeface="Times New Roman" pitchFamily="18" charset="0"/>
                <a:ea typeface="Calibri"/>
                <a:cs typeface="Times New Roman" pitchFamily="18" charset="0"/>
              </a:rPr>
              <a:t>kN.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1.2DL+1.6LL =  2796.5=  </a:t>
            </a:r>
            <a:r>
              <a:rPr lang="en-US" sz="2400" dirty="0" err="1">
                <a:latin typeface="Times New Roman" pitchFamily="18" charset="0"/>
                <a:ea typeface="Calibri"/>
                <a:cs typeface="Times New Roman" pitchFamily="18" charset="0"/>
              </a:rPr>
              <a:t>kN.</a:t>
            </a:r>
            <a:endParaRPr lang="en-US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n-US" sz="2400" dirty="0" err="1">
                <a:latin typeface="Times New Roman" pitchFamily="18" charset="0"/>
                <a:ea typeface="Calibri"/>
                <a:cs typeface="Times New Roman" pitchFamily="18" charset="0"/>
              </a:rPr>
              <a:t>Фpn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 = 0.65*0.8*(0.85*fc*</a:t>
            </a:r>
            <a:r>
              <a:rPr lang="en-US" sz="2400" dirty="0" err="1">
                <a:latin typeface="Times New Roman" pitchFamily="18" charset="0"/>
                <a:ea typeface="Calibri"/>
                <a:cs typeface="Times New Roman" pitchFamily="18" charset="0"/>
              </a:rPr>
              <a:t>Ac+fy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 AS)</a:t>
            </a:r>
          </a:p>
          <a:p>
            <a:pPr marL="82296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= 11550 </a:t>
            </a:r>
            <a:r>
              <a:rPr lang="en-US" sz="2400" dirty="0" err="1">
                <a:latin typeface="Times New Roman" pitchFamily="18" charset="0"/>
                <a:ea typeface="Calibri"/>
                <a:cs typeface="Times New Roman" pitchFamily="18" charset="0"/>
              </a:rPr>
              <a:t>kN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 ≥ 2796.5 ………</a:t>
            </a:r>
            <a:r>
              <a:rPr lang="en-US" sz="2800" b="1" dirty="0" smtClean="0">
                <a:solidFill>
                  <a:srgbClr val="FF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OK</a:t>
            </a:r>
          </a:p>
          <a:p>
            <a:pPr marL="82296" indent="0">
              <a:buNone/>
            </a:pPr>
            <a:endParaRPr lang="en-US" sz="3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64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7077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295400"/>
            <a:ext cx="7498080" cy="914400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  <a:buClr>
                <a:srgbClr val="797B7E"/>
              </a:buClr>
              <a:buSzPct val="80000"/>
            </a:pPr>
            <a:r>
              <a:rPr lang="en-US" sz="2800" b="1" dirty="0" smtClean="0">
                <a:solidFill>
                  <a:srgbClr val="FF0066"/>
                </a:solidFill>
                <a:effectLst/>
                <a:latin typeface="Times New Roman"/>
                <a:ea typeface="Calibri"/>
                <a:cs typeface="+mn-cs"/>
              </a:rPr>
              <a:t>- Check </a:t>
            </a:r>
            <a:r>
              <a:rPr lang="en-US" sz="2800" b="1" dirty="0">
                <a:solidFill>
                  <a:srgbClr val="FF0066"/>
                </a:solidFill>
                <a:effectLst/>
                <a:latin typeface="Times New Roman"/>
                <a:ea typeface="Calibri"/>
                <a:cs typeface="+mn-cs"/>
              </a:rPr>
              <a:t>stability: </a:t>
            </a:r>
            <a:endParaRPr lang="en-US" sz="2800" dirty="0">
              <a:solidFill>
                <a:srgbClr val="FF0066"/>
              </a:solidFill>
              <a:effectLst/>
              <a:ea typeface="Calibri"/>
              <a:cs typeface="+mn-cs"/>
            </a:endParaRP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r>
              <a:rPr lang="ar-JO" dirty="0">
                <a:noFill/>
              </a:rPr>
              <a:t> 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65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3570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100" b="1" dirty="0" smtClean="0">
                <a:solidFill>
                  <a:srgbClr val="FF0066"/>
                </a:solidFill>
                <a:effectLst/>
                <a:latin typeface="Times New Roman"/>
                <a:ea typeface="Calibri"/>
              </a:rPr>
              <a:t>- Check Drift</a:t>
            </a:r>
            <a:r>
              <a:rPr lang="en-US" sz="3100" b="1" dirty="0">
                <a:solidFill>
                  <a:srgbClr val="FF0066"/>
                </a:solidFill>
                <a:effectLst/>
                <a:latin typeface="Times New Roman"/>
                <a:ea typeface="Calibri"/>
              </a:rPr>
              <a:t>:</a:t>
            </a:r>
            <a:r>
              <a:rPr lang="en-US" dirty="0">
                <a:solidFill>
                  <a:srgbClr val="FF0066"/>
                </a:solidFill>
                <a:effectLst/>
                <a:ea typeface="Calibri"/>
              </a:rPr>
              <a:t/>
            </a:r>
            <a:br>
              <a:rPr lang="en-US" dirty="0">
                <a:solidFill>
                  <a:srgbClr val="FF0066"/>
                </a:solidFill>
                <a:effectLst/>
                <a:ea typeface="Calibri"/>
              </a:rPr>
            </a:br>
            <a:endParaRPr lang="en-US" dirty="0">
              <a:solidFill>
                <a:srgbClr val="FF0066"/>
              </a:solidFill>
            </a:endParaRPr>
          </a:p>
        </p:txBody>
      </p:sp>
      <p:pic>
        <p:nvPicPr>
          <p:cNvPr id="5" name="عنصر نائب للمحتوى 4" descr="الوصف: p3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90600"/>
            <a:ext cx="53340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مستطيل 3"/>
          <p:cNvSpPr/>
          <p:nvPr/>
        </p:nvSpPr>
        <p:spPr>
          <a:xfrm>
            <a:off x="1221288" y="2895600"/>
            <a:ext cx="77703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ΔS= 0.01 mm </a:t>
            </a:r>
            <a:endParaRPr lang="en-US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Δm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= Um = 0.7*R ΔS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                 = 0.7*3.5*0.01= 0.0245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Δ all = 0.002*h = 0.002*7*3= 0.042 mm ≥ 0.0245 …… </a:t>
            </a:r>
            <a:r>
              <a:rPr lang="en-US" sz="2800" b="1" dirty="0">
                <a:solidFill>
                  <a:srgbClr val="FF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OK</a:t>
            </a:r>
            <a:r>
              <a:rPr lang="en-US" sz="28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en-US" sz="3000" dirty="0">
              <a:effectLst/>
              <a:ea typeface="Calibri"/>
              <a:cs typeface="Arial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66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81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152400"/>
            <a:ext cx="749808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Detailing for shear wall:</a:t>
            </a:r>
            <a:endParaRPr lang="en-US" sz="2800" b="1" dirty="0">
              <a:solidFill>
                <a:srgbClr val="FF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الوصف: azx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325" y="1143000"/>
            <a:ext cx="7499350" cy="1752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8" descr="الوصف: wr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743200"/>
            <a:ext cx="7239000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67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7409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>
              <a:buNone/>
            </a:pPr>
            <a:r>
              <a:rPr lang="ar-SA" dirty="0" smtClean="0"/>
              <a:t>ريم : الترحيب+(1-8)</a:t>
            </a:r>
          </a:p>
          <a:p>
            <a:pPr algn="r" rtl="1">
              <a:buNone/>
            </a:pPr>
            <a:r>
              <a:rPr lang="ar-SA" dirty="0" smtClean="0"/>
              <a:t>ملك(9 -15)</a:t>
            </a:r>
          </a:p>
          <a:p>
            <a:pPr algn="r" rtl="1">
              <a:buNone/>
            </a:pPr>
            <a:r>
              <a:rPr lang="ar-SA" dirty="0" smtClean="0"/>
              <a:t>علا ( 16- 22)</a:t>
            </a:r>
          </a:p>
          <a:p>
            <a:pPr algn="r" rtl="1">
              <a:buNone/>
            </a:pPr>
            <a:r>
              <a:rPr lang="ar-SA" dirty="0" smtClean="0">
                <a:solidFill>
                  <a:srgbClr val="FF00FF"/>
                </a:solidFill>
              </a:rPr>
              <a:t>ملك (</a:t>
            </a:r>
            <a:r>
              <a:rPr lang="ar-SA" dirty="0" smtClean="0"/>
              <a:t>23+24)</a:t>
            </a:r>
          </a:p>
          <a:p>
            <a:pPr algn="r" rtl="1">
              <a:buNone/>
            </a:pPr>
            <a:r>
              <a:rPr lang="ar-SA" dirty="0" smtClean="0"/>
              <a:t>بنان ( 25-32)</a:t>
            </a:r>
            <a:r>
              <a:rPr lang="en-US" dirty="0" smtClean="0"/>
              <a:t>slaps</a:t>
            </a:r>
            <a:endParaRPr lang="ar-SA" dirty="0" smtClean="0"/>
          </a:p>
          <a:p>
            <a:pPr algn="r" rtl="1">
              <a:buNone/>
            </a:pPr>
            <a:r>
              <a:rPr lang="ar-SA" dirty="0" smtClean="0"/>
              <a:t>ريم (33-37)</a:t>
            </a:r>
            <a:r>
              <a:rPr lang="en-US" dirty="0" smtClean="0"/>
              <a:t>beams </a:t>
            </a:r>
            <a:endParaRPr lang="ar-SA" dirty="0" smtClean="0"/>
          </a:p>
          <a:p>
            <a:pPr algn="r" rtl="1">
              <a:buNone/>
            </a:pPr>
            <a:r>
              <a:rPr lang="ar-SA" dirty="0" smtClean="0"/>
              <a:t>بنان (38-</a:t>
            </a:r>
            <a:r>
              <a:rPr lang="en-US" dirty="0" smtClean="0"/>
              <a:t>42</a:t>
            </a:r>
            <a:r>
              <a:rPr lang="ar-SA" dirty="0" smtClean="0"/>
              <a:t>)</a:t>
            </a:r>
          </a:p>
          <a:p>
            <a:pPr algn="r" rtl="1">
              <a:buNone/>
            </a:pPr>
            <a:r>
              <a:rPr lang="ar-SA" dirty="0" smtClean="0"/>
              <a:t>علا (</a:t>
            </a:r>
            <a:r>
              <a:rPr lang="en-US" dirty="0" smtClean="0"/>
              <a:t>43</a:t>
            </a:r>
            <a:r>
              <a:rPr lang="ar-SA" dirty="0" smtClean="0"/>
              <a:t>-</a:t>
            </a:r>
            <a:r>
              <a:rPr lang="en-US" dirty="0" smtClean="0"/>
              <a:t>56</a:t>
            </a:r>
            <a:r>
              <a:rPr lang="ar-SA" dirty="0" smtClean="0"/>
              <a:t>)</a:t>
            </a:r>
          </a:p>
          <a:p>
            <a:pPr algn="r" rtl="1">
              <a:buNone/>
            </a:pPr>
            <a:r>
              <a:rPr lang="ar-SA" dirty="0" smtClean="0"/>
              <a:t>ملك (</a:t>
            </a:r>
            <a:r>
              <a:rPr lang="en-US" dirty="0" smtClean="0"/>
              <a:t>57</a:t>
            </a:r>
            <a:r>
              <a:rPr lang="ar-SA" dirty="0" smtClean="0"/>
              <a:t>-</a:t>
            </a:r>
            <a:r>
              <a:rPr lang="en-US" dirty="0" smtClean="0"/>
              <a:t>62</a:t>
            </a:r>
            <a:r>
              <a:rPr lang="ar-SA" dirty="0" smtClean="0"/>
              <a:t>) </a:t>
            </a:r>
          </a:p>
          <a:p>
            <a:pPr algn="r" rtl="1">
              <a:buNone/>
            </a:pPr>
            <a:r>
              <a:rPr lang="ar-SA" dirty="0" smtClean="0">
                <a:solidFill>
                  <a:srgbClr val="FF00FF"/>
                </a:solidFill>
              </a:rPr>
              <a:t>ريم</a:t>
            </a:r>
            <a:r>
              <a:rPr lang="en-US" dirty="0" smtClean="0"/>
              <a:t>63) </a:t>
            </a:r>
            <a:r>
              <a:rPr lang="ar-SA" dirty="0" smtClean="0"/>
              <a:t>-</a:t>
            </a:r>
            <a:r>
              <a:rPr lang="en-US" dirty="0" smtClean="0"/>
              <a:t>65</a:t>
            </a:r>
            <a:r>
              <a:rPr lang="ar-SA" dirty="0" smtClean="0"/>
              <a:t>)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JO" dirty="0" smtClean="0"/>
              <a:t>سلايد 60 مشكله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JO" dirty="0" smtClean="0"/>
              <a:t>سلايد 63 مشكله</a:t>
            </a:r>
          </a:p>
          <a:p>
            <a:r>
              <a:rPr lang="ar-JO" dirty="0" smtClean="0"/>
              <a:t>سلايد 32 في حد بدو يضيف عليه اشي ولا لا ؟؟؟؟؟؟؟؟؟؟؟؟؟؟؟</a:t>
            </a:r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366" y="1354772"/>
            <a:ext cx="7782034" cy="4817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66800" y="381000"/>
            <a:ext cx="784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response spectrum for rock soil and intermediate frame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8543499" y="6248400"/>
            <a:ext cx="457200" cy="476250"/>
          </a:xfrm>
        </p:spPr>
        <p:txBody>
          <a:bodyPr/>
          <a:lstStyle/>
          <a:p>
            <a:fld id="{B6F15528-21DE-4FAA-801E-634DDDAF4B2B}" type="slidenum">
              <a:rPr lang="en-US" sz="2000" smtClean="0"/>
              <a:pPr/>
              <a:t>7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3320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dynamic analysis method used :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7543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2000" smtClean="0"/>
              <a:pPr/>
              <a:t>8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4406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802880" cy="3429000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Hand calculation </a:t>
            </a:r>
            <a:r>
              <a:rPr lang="en-US" sz="27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for lateral seismic </a:t>
            </a:r>
            <a: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force:</a:t>
            </a:r>
            <a:b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T=from </a:t>
            </a:r>
            <a:r>
              <a:rPr lang="en-US" sz="20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Reyluph</a:t>
            </a:r>
            <a:r>
              <a:rPr lang="en-US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method=2π(ƹ(m*∆2) /ƹ(F*∆))0.5</a:t>
            </a:r>
            <a:br>
              <a:rPr lang="en-US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Mass for each story =(SID+DEAD+WALL)/7*9.81=32293+13170+10000/7*9.81=807.6 TON</a:t>
            </a:r>
            <a:br>
              <a:rPr lang="en-US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apply 1 </a:t>
            </a:r>
            <a:r>
              <a:rPr lang="en-US" sz="20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/m2 for each slab in each floor in the x direction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743200"/>
            <a:ext cx="72390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76250"/>
          </a:xfrm>
        </p:spPr>
        <p:txBody>
          <a:bodyPr/>
          <a:lstStyle/>
          <a:p>
            <a:fld id="{B6F15528-21DE-4FAA-801E-634DDDAF4B2B}" type="slidenum">
              <a:rPr lang="en-US" sz="2000" smtClean="0"/>
              <a:pPr/>
              <a:t>9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425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olstic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olstic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ngles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F96A1B"/>
    </a:accent2>
    <a:accent3>
      <a:srgbClr val="08A1D9"/>
    </a:accent3>
    <a:accent4>
      <a:srgbClr val="7C984A"/>
    </a:accent4>
    <a:accent5>
      <a:srgbClr val="C2AD8D"/>
    </a:accent5>
    <a:accent6>
      <a:srgbClr val="506E94"/>
    </a:accent6>
    <a:hlink>
      <a:srgbClr val="5F5F5F"/>
    </a:hlink>
    <a:folHlink>
      <a:srgbClr val="96969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346</TotalTime>
  <Words>1055</Words>
  <Application>Microsoft Office PowerPoint</Application>
  <PresentationFormat>عرض على الشاشة (3:4)‏</PresentationFormat>
  <Paragraphs>333</Paragraphs>
  <Slides>69</Slides>
  <Notes>4</Notes>
  <HiddenSlides>0</HiddenSlides>
  <MMClips>0</MMClips>
  <ScaleCrop>false</ScaleCrop>
  <HeadingPairs>
    <vt:vector size="4" baseType="variant">
      <vt:variant>
        <vt:lpstr>نسق</vt:lpstr>
      </vt:variant>
      <vt:variant>
        <vt:i4>3</vt:i4>
      </vt:variant>
      <vt:variant>
        <vt:lpstr>عناوين الشرائح</vt:lpstr>
      </vt:variant>
      <vt:variant>
        <vt:i4>69</vt:i4>
      </vt:variant>
    </vt:vector>
  </HeadingPairs>
  <TitlesOfParts>
    <vt:vector size="72" baseType="lpstr">
      <vt:lpstr>Solstice</vt:lpstr>
      <vt:lpstr>1_Solstice</vt:lpstr>
      <vt:lpstr>2_Solstice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The dynamic analysis method used :</vt:lpstr>
      <vt:lpstr>  Hand calculation for lateral seismic force:  T=from Reyluph method=2π(ƹ(m*∆2) /ƹ(F*∆))0.5 Mass for each story =(SID+DEAD+WALL)/7*9.81=32293+13170+10000/7*9.81=807.6 TON apply 1 kN/m2 for each slab in each floor in the x direction   </vt:lpstr>
      <vt:lpstr>T =2π(7.74/95,4).5=1.79 sec. Error=((1.79-1.92)/1.92)*100%           =6.7%&lt;20% …….ok 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After modifying the scale factors the values from SAP now is ok: </vt:lpstr>
      <vt:lpstr>Modal mass participation ratio:</vt:lpstr>
      <vt:lpstr>عرض تقديمي في PowerPoint</vt:lpstr>
      <vt:lpstr>عرض تقديمي في PowerPoint</vt:lpstr>
      <vt:lpstr>7.1.1: For slabs: </vt:lpstr>
      <vt:lpstr>For Beams: </vt:lpstr>
      <vt:lpstr>  The Beam dimensions : </vt:lpstr>
      <vt:lpstr>For Columns: </vt:lpstr>
      <vt:lpstr>The Column dimensions : </vt:lpstr>
      <vt:lpstr> 7.2 Check Drift :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For Beam 6: </vt:lpstr>
      <vt:lpstr>Beam 6 Detailing : </vt:lpstr>
      <vt:lpstr>For Beam 22 :</vt:lpstr>
      <vt:lpstr>Beam 22 Detailing :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7.6: Design of mat foundation: </vt:lpstr>
      <vt:lpstr>-Loads on mat foundation:</vt:lpstr>
      <vt:lpstr>-Concrete B350 is used for mat foundation :</vt:lpstr>
      <vt:lpstr>   We assume thickness of mate foundation equal 700 mm   </vt:lpstr>
      <vt:lpstr> -Checks of the footing :  </vt:lpstr>
      <vt:lpstr>                     -Deflection : </vt:lpstr>
      <vt:lpstr>- punching shear:  By SAFE: </vt:lpstr>
      <vt:lpstr>By hand:  </vt:lpstr>
      <vt:lpstr>First area: Interior column   pu from sap = 4374 kN. ΦVcp=0.75*(1/3)*     *(4*1630)*630*10-3. =5433.85 kN&gt;&gt;pu............. So it's ok.  </vt:lpstr>
      <vt:lpstr>Third area: Edge column   pu from sap= 2907 kN  ΦVcp=0.75*(1/3)*      *(2*1165+2*1430)*630*10-3.  =4325.4kN&gt;&gt;pu............. So its ok.  </vt:lpstr>
      <vt:lpstr>  7.7: Design of shear wall:  </vt:lpstr>
      <vt:lpstr> -Designing SW NO. 1: </vt:lpstr>
      <vt:lpstr>  Flexure design:  Finding the moment and force values. </vt:lpstr>
      <vt:lpstr> The result : Use 20 Ф25  </vt:lpstr>
      <vt:lpstr> Ρh = 0.002 for bars db ≤16 mm Ρv = 0.0012 for db ≤16 mm </vt:lpstr>
      <vt:lpstr> - Check D+L:   </vt:lpstr>
      <vt:lpstr>- Check stability: </vt:lpstr>
      <vt:lpstr>- Check Drift: </vt:lpstr>
      <vt:lpstr>- Detailing for shear wall:</vt:lpstr>
      <vt:lpstr>عرض تقديمي في PowerPoint</vt:lpstr>
      <vt:lpstr>سلايد 60 مشكله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 yameen</dc:creator>
  <cp:lastModifiedBy>pc corner</cp:lastModifiedBy>
  <cp:revision>44</cp:revision>
  <dcterms:created xsi:type="dcterms:W3CDTF">2006-08-16T00:00:00Z</dcterms:created>
  <dcterms:modified xsi:type="dcterms:W3CDTF">2015-12-09T08:39:57Z</dcterms:modified>
</cp:coreProperties>
</file>