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8288000" cy="10287000"/>
  <p:notesSz cx="6858000" cy="9144000"/>
  <p:embeddedFontLst>
    <p:embeddedFont>
      <p:font typeface="Arimo Bold" panose="020B0604020202020204" charset="0"/>
      <p:regular r:id="rId26"/>
    </p:embeddedFont>
    <p:embeddedFont>
      <p:font typeface="Cairo" panose="020B0604020202020204" charset="-78"/>
      <p:regular r:id="rId27"/>
    </p:embeddedFont>
    <p:embeddedFont>
      <p:font typeface="Cairo Bold" panose="020B0604020202020204" charset="-78"/>
      <p:regular r:id="rId28"/>
    </p:embeddedFont>
    <p:embeddedFont>
      <p:font typeface="Gotham Bold" panose="020B0604020202020204" charset="0"/>
      <p:regular r:id="rId29"/>
    </p:embeddedFont>
    <p:embeddedFont>
      <p:font typeface="League Spartan" panose="020B0604020202020204" charset="0"/>
      <p:regular r:id="rId30"/>
    </p:embeddedFont>
    <p:embeddedFont>
      <p:font typeface="Montserrat" panose="00000500000000000000" pitchFamily="2" charset="0"/>
      <p:regular r:id="rId31"/>
    </p:embeddedFont>
    <p:embeddedFont>
      <p:font typeface="Montserrat Bold" panose="00000800000000000000" charset="0"/>
      <p:regular r:id="rId32"/>
    </p:embeddedFont>
    <p:embeddedFont>
      <p:font typeface="Open Sans" panose="020B0606030504020204" pitchFamily="34" charset="0"/>
      <p:regular r:id="rId33"/>
    </p:embeddedFont>
    <p:embeddedFont>
      <p:font typeface="Open Sans Bold" panose="020B0806030504020204" charset="0"/>
      <p:regular r:id="rId34"/>
    </p:embeddedFont>
    <p:embeddedFont>
      <p:font typeface="Poppins" panose="00000500000000000000" pitchFamily="2" charset="0"/>
      <p:regular r:id="rId35"/>
      <p:bold r:id="rId36"/>
    </p:embeddedFont>
    <p:embeddedFont>
      <p:font typeface="Poppins Bold" panose="00000800000000000000" charset="0"/>
      <p:regular r:id="rId37"/>
    </p:embeddedFont>
    <p:embeddedFont>
      <p:font typeface="TT Hoves Bold" panose="020B0604020202020204" charset="0"/>
      <p:regular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3" d="100"/>
          <a:sy n="53" d="100"/>
        </p:scale>
        <p:origin x="802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27.12.2025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6.png"/><Relationship Id="rId7" Type="http://schemas.openxmlformats.org/officeDocument/2006/relationships/image" Target="../media/image89.sv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11" Type="http://schemas.openxmlformats.org/officeDocument/2006/relationships/image" Target="../media/image93.svg"/><Relationship Id="rId5" Type="http://schemas.openxmlformats.org/officeDocument/2006/relationships/image" Target="../media/image67.png"/><Relationship Id="rId10" Type="http://schemas.openxmlformats.org/officeDocument/2006/relationships/image" Target="../media/image92.png"/><Relationship Id="rId4" Type="http://schemas.openxmlformats.org/officeDocument/2006/relationships/image" Target="../media/image87.png"/><Relationship Id="rId9" Type="http://schemas.openxmlformats.org/officeDocument/2006/relationships/image" Target="../media/image91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svg"/><Relationship Id="rId18" Type="http://schemas.openxmlformats.org/officeDocument/2006/relationships/image" Target="../media/image110.png"/><Relationship Id="rId3" Type="http://schemas.openxmlformats.org/officeDocument/2006/relationships/image" Target="../media/image95.svg"/><Relationship Id="rId21" Type="http://schemas.openxmlformats.org/officeDocument/2006/relationships/image" Target="../media/image112.png"/><Relationship Id="rId7" Type="http://schemas.openxmlformats.org/officeDocument/2006/relationships/image" Target="../media/image99.svg"/><Relationship Id="rId12" Type="http://schemas.openxmlformats.org/officeDocument/2006/relationships/image" Target="../media/image104.png"/><Relationship Id="rId17" Type="http://schemas.openxmlformats.org/officeDocument/2006/relationships/image" Target="../media/image109.svg"/><Relationship Id="rId2" Type="http://schemas.openxmlformats.org/officeDocument/2006/relationships/image" Target="../media/image94.png"/><Relationship Id="rId16" Type="http://schemas.openxmlformats.org/officeDocument/2006/relationships/image" Target="../media/image108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11" Type="http://schemas.openxmlformats.org/officeDocument/2006/relationships/image" Target="../media/image103.svg"/><Relationship Id="rId24" Type="http://schemas.openxmlformats.org/officeDocument/2006/relationships/image" Target="../media/image115.svg"/><Relationship Id="rId5" Type="http://schemas.openxmlformats.org/officeDocument/2006/relationships/image" Target="../media/image97.svg"/><Relationship Id="rId15" Type="http://schemas.openxmlformats.org/officeDocument/2006/relationships/image" Target="../media/image107.svg"/><Relationship Id="rId23" Type="http://schemas.openxmlformats.org/officeDocument/2006/relationships/image" Target="../media/image114.png"/><Relationship Id="rId10" Type="http://schemas.openxmlformats.org/officeDocument/2006/relationships/image" Target="../media/image102.png"/><Relationship Id="rId19" Type="http://schemas.openxmlformats.org/officeDocument/2006/relationships/image" Target="../media/image111.png"/><Relationship Id="rId4" Type="http://schemas.openxmlformats.org/officeDocument/2006/relationships/image" Target="../media/image96.png"/><Relationship Id="rId9" Type="http://schemas.openxmlformats.org/officeDocument/2006/relationships/image" Target="../media/image101.svg"/><Relationship Id="rId14" Type="http://schemas.openxmlformats.org/officeDocument/2006/relationships/image" Target="../media/image106.png"/><Relationship Id="rId22" Type="http://schemas.openxmlformats.org/officeDocument/2006/relationships/image" Target="../media/image113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svg"/><Relationship Id="rId5" Type="http://schemas.openxmlformats.org/officeDocument/2006/relationships/image" Target="../media/image119.png"/><Relationship Id="rId10" Type="http://schemas.openxmlformats.org/officeDocument/2006/relationships/image" Target="../media/image123.svg"/><Relationship Id="rId4" Type="http://schemas.openxmlformats.org/officeDocument/2006/relationships/image" Target="../media/image118.svg"/><Relationship Id="rId9" Type="http://schemas.openxmlformats.org/officeDocument/2006/relationships/image" Target="../media/image1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image" Target="../media/image134.png"/><Relationship Id="rId3" Type="http://schemas.openxmlformats.org/officeDocument/2006/relationships/image" Target="../media/image125.svg"/><Relationship Id="rId7" Type="http://schemas.openxmlformats.org/officeDocument/2006/relationships/image" Target="../media/image129.png"/><Relationship Id="rId12" Type="http://schemas.openxmlformats.org/officeDocument/2006/relationships/image" Target="../media/image133.sv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11" Type="http://schemas.openxmlformats.org/officeDocument/2006/relationships/image" Target="../media/image132.png"/><Relationship Id="rId5" Type="http://schemas.openxmlformats.org/officeDocument/2006/relationships/image" Target="../media/image127.svg"/><Relationship Id="rId10" Type="http://schemas.openxmlformats.org/officeDocument/2006/relationships/image" Target="../media/image67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Relationship Id="rId14" Type="http://schemas.openxmlformats.org/officeDocument/2006/relationships/image" Target="../media/image135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svg"/><Relationship Id="rId3" Type="http://schemas.openxmlformats.org/officeDocument/2006/relationships/image" Target="../media/image137.png"/><Relationship Id="rId7" Type="http://schemas.openxmlformats.org/officeDocument/2006/relationships/image" Target="../media/image141.png"/><Relationship Id="rId12" Type="http://schemas.openxmlformats.org/officeDocument/2006/relationships/image" Target="../media/image146.sv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svg"/><Relationship Id="rId11" Type="http://schemas.openxmlformats.org/officeDocument/2006/relationships/image" Target="../media/image145.png"/><Relationship Id="rId5" Type="http://schemas.openxmlformats.org/officeDocument/2006/relationships/image" Target="../media/image139.png"/><Relationship Id="rId10" Type="http://schemas.openxmlformats.org/officeDocument/2006/relationships/image" Target="../media/image144.svg"/><Relationship Id="rId4" Type="http://schemas.openxmlformats.org/officeDocument/2006/relationships/image" Target="../media/image138.svg"/><Relationship Id="rId9" Type="http://schemas.openxmlformats.org/officeDocument/2006/relationships/image" Target="../media/image14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13" Type="http://schemas.openxmlformats.org/officeDocument/2006/relationships/image" Target="../media/image157.svg"/><Relationship Id="rId3" Type="http://schemas.openxmlformats.org/officeDocument/2006/relationships/image" Target="../media/image148.svg"/><Relationship Id="rId7" Type="http://schemas.openxmlformats.org/officeDocument/2006/relationships/image" Target="../media/image67.png"/><Relationship Id="rId12" Type="http://schemas.openxmlformats.org/officeDocument/2006/relationships/image" Target="../media/image156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1.png"/><Relationship Id="rId11" Type="http://schemas.openxmlformats.org/officeDocument/2006/relationships/image" Target="../media/image155.svg"/><Relationship Id="rId5" Type="http://schemas.openxmlformats.org/officeDocument/2006/relationships/image" Target="../media/image150.png"/><Relationship Id="rId15" Type="http://schemas.openxmlformats.org/officeDocument/2006/relationships/image" Target="../media/image159.svg"/><Relationship Id="rId10" Type="http://schemas.openxmlformats.org/officeDocument/2006/relationships/image" Target="../media/image154.png"/><Relationship Id="rId4" Type="http://schemas.openxmlformats.org/officeDocument/2006/relationships/image" Target="../media/image149.png"/><Relationship Id="rId9" Type="http://schemas.openxmlformats.org/officeDocument/2006/relationships/image" Target="../media/image153.svg"/><Relationship Id="rId14" Type="http://schemas.openxmlformats.org/officeDocument/2006/relationships/image" Target="../media/image1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164.sv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3.png"/><Relationship Id="rId5" Type="http://schemas.openxmlformats.org/officeDocument/2006/relationships/image" Target="../media/image162.svg"/><Relationship Id="rId4" Type="http://schemas.openxmlformats.org/officeDocument/2006/relationships/image" Target="../media/image16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175.svg"/><Relationship Id="rId3" Type="http://schemas.openxmlformats.org/officeDocument/2006/relationships/image" Target="../media/image166.svg"/><Relationship Id="rId7" Type="http://schemas.openxmlformats.org/officeDocument/2006/relationships/image" Target="../media/image67.png"/><Relationship Id="rId12" Type="http://schemas.openxmlformats.org/officeDocument/2006/relationships/image" Target="../media/image174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9.png"/><Relationship Id="rId11" Type="http://schemas.openxmlformats.org/officeDocument/2006/relationships/image" Target="../media/image173.svg"/><Relationship Id="rId5" Type="http://schemas.openxmlformats.org/officeDocument/2006/relationships/image" Target="../media/image168.png"/><Relationship Id="rId10" Type="http://schemas.openxmlformats.org/officeDocument/2006/relationships/image" Target="../media/image172.png"/><Relationship Id="rId4" Type="http://schemas.openxmlformats.org/officeDocument/2006/relationships/image" Target="../media/image167.png"/><Relationship Id="rId9" Type="http://schemas.openxmlformats.org/officeDocument/2006/relationships/image" Target="../media/image171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3" Type="http://schemas.openxmlformats.org/officeDocument/2006/relationships/image" Target="../media/image177.svg"/><Relationship Id="rId7" Type="http://schemas.openxmlformats.org/officeDocument/2006/relationships/image" Target="../media/image180.sv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9.png"/><Relationship Id="rId5" Type="http://schemas.openxmlformats.org/officeDocument/2006/relationships/image" Target="../media/image67.png"/><Relationship Id="rId4" Type="http://schemas.openxmlformats.org/officeDocument/2006/relationships/image" Target="../media/image178.png"/><Relationship Id="rId9" Type="http://schemas.openxmlformats.org/officeDocument/2006/relationships/image" Target="../media/image182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svg"/><Relationship Id="rId13" Type="http://schemas.openxmlformats.org/officeDocument/2006/relationships/image" Target="../media/image194.png"/><Relationship Id="rId18" Type="http://schemas.openxmlformats.org/officeDocument/2006/relationships/image" Target="../media/image199.svg"/><Relationship Id="rId26" Type="http://schemas.openxmlformats.org/officeDocument/2006/relationships/image" Target="../media/image207.svg"/><Relationship Id="rId3" Type="http://schemas.openxmlformats.org/officeDocument/2006/relationships/image" Target="../media/image184.png"/><Relationship Id="rId21" Type="http://schemas.openxmlformats.org/officeDocument/2006/relationships/image" Target="../media/image202.png"/><Relationship Id="rId7" Type="http://schemas.openxmlformats.org/officeDocument/2006/relationships/image" Target="../media/image188.png"/><Relationship Id="rId12" Type="http://schemas.openxmlformats.org/officeDocument/2006/relationships/image" Target="../media/image193.svg"/><Relationship Id="rId17" Type="http://schemas.openxmlformats.org/officeDocument/2006/relationships/image" Target="../media/image198.png"/><Relationship Id="rId25" Type="http://schemas.openxmlformats.org/officeDocument/2006/relationships/image" Target="../media/image206.png"/><Relationship Id="rId2" Type="http://schemas.openxmlformats.org/officeDocument/2006/relationships/image" Target="../media/image183.png"/><Relationship Id="rId16" Type="http://schemas.openxmlformats.org/officeDocument/2006/relationships/image" Target="../media/image197.svg"/><Relationship Id="rId20" Type="http://schemas.openxmlformats.org/officeDocument/2006/relationships/image" Target="../media/image201.svg"/><Relationship Id="rId29" Type="http://schemas.openxmlformats.org/officeDocument/2006/relationships/image" Target="../media/image2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7.svg"/><Relationship Id="rId11" Type="http://schemas.openxmlformats.org/officeDocument/2006/relationships/image" Target="../media/image192.png"/><Relationship Id="rId24" Type="http://schemas.openxmlformats.org/officeDocument/2006/relationships/image" Target="../media/image205.svg"/><Relationship Id="rId5" Type="http://schemas.openxmlformats.org/officeDocument/2006/relationships/image" Target="../media/image186.png"/><Relationship Id="rId15" Type="http://schemas.openxmlformats.org/officeDocument/2006/relationships/image" Target="../media/image196.png"/><Relationship Id="rId23" Type="http://schemas.openxmlformats.org/officeDocument/2006/relationships/image" Target="../media/image204.png"/><Relationship Id="rId28" Type="http://schemas.openxmlformats.org/officeDocument/2006/relationships/image" Target="../media/image209.png"/><Relationship Id="rId10" Type="http://schemas.openxmlformats.org/officeDocument/2006/relationships/image" Target="../media/image191.svg"/><Relationship Id="rId19" Type="http://schemas.openxmlformats.org/officeDocument/2006/relationships/image" Target="../media/image200.png"/><Relationship Id="rId4" Type="http://schemas.openxmlformats.org/officeDocument/2006/relationships/image" Target="../media/image185.svg"/><Relationship Id="rId9" Type="http://schemas.openxmlformats.org/officeDocument/2006/relationships/image" Target="../media/image190.png"/><Relationship Id="rId14" Type="http://schemas.openxmlformats.org/officeDocument/2006/relationships/image" Target="../media/image195.svg"/><Relationship Id="rId22" Type="http://schemas.openxmlformats.org/officeDocument/2006/relationships/image" Target="../media/image203.svg"/><Relationship Id="rId27" Type="http://schemas.openxmlformats.org/officeDocument/2006/relationships/image" Target="../media/image20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sv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219.png"/><Relationship Id="rId3" Type="http://schemas.openxmlformats.org/officeDocument/2006/relationships/image" Target="../media/image212.svg"/><Relationship Id="rId7" Type="http://schemas.openxmlformats.org/officeDocument/2006/relationships/image" Target="../media/image216.png"/><Relationship Id="rId12" Type="http://schemas.openxmlformats.org/officeDocument/2006/relationships/image" Target="../media/image115.sv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5.png"/><Relationship Id="rId11" Type="http://schemas.openxmlformats.org/officeDocument/2006/relationships/image" Target="../media/image114.png"/><Relationship Id="rId5" Type="http://schemas.openxmlformats.org/officeDocument/2006/relationships/image" Target="../media/image214.png"/><Relationship Id="rId10" Type="http://schemas.openxmlformats.org/officeDocument/2006/relationships/image" Target="../media/image218.svg"/><Relationship Id="rId4" Type="http://schemas.openxmlformats.org/officeDocument/2006/relationships/image" Target="../media/image213.png"/><Relationship Id="rId9" Type="http://schemas.openxmlformats.org/officeDocument/2006/relationships/image" Target="../media/image217.png"/><Relationship Id="rId14" Type="http://schemas.openxmlformats.org/officeDocument/2006/relationships/image" Target="../media/image220.sv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7.svg"/><Relationship Id="rId3" Type="http://schemas.openxmlformats.org/officeDocument/2006/relationships/image" Target="../media/image223.jpeg"/><Relationship Id="rId7" Type="http://schemas.openxmlformats.org/officeDocument/2006/relationships/image" Target="../media/image226.png"/><Relationship Id="rId12" Type="http://schemas.openxmlformats.org/officeDocument/2006/relationships/image" Target="../media/image231.svg"/><Relationship Id="rId2" Type="http://schemas.openxmlformats.org/officeDocument/2006/relationships/image" Target="../media/image2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11" Type="http://schemas.openxmlformats.org/officeDocument/2006/relationships/image" Target="../media/image230.png"/><Relationship Id="rId5" Type="http://schemas.openxmlformats.org/officeDocument/2006/relationships/image" Target="../media/image225.png"/><Relationship Id="rId10" Type="http://schemas.openxmlformats.org/officeDocument/2006/relationships/image" Target="../media/image229.svg"/><Relationship Id="rId4" Type="http://schemas.openxmlformats.org/officeDocument/2006/relationships/image" Target="../media/image224.jpeg"/><Relationship Id="rId9" Type="http://schemas.openxmlformats.org/officeDocument/2006/relationships/image" Target="../media/image2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svg"/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18" Type="http://schemas.openxmlformats.org/officeDocument/2006/relationships/image" Target="../media/image44.pn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17" Type="http://schemas.openxmlformats.org/officeDocument/2006/relationships/image" Target="../media/image43.sv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5" Type="http://schemas.openxmlformats.org/officeDocument/2006/relationships/image" Target="../media/image41.sv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Relationship Id="rId1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svg"/><Relationship Id="rId11" Type="http://schemas.openxmlformats.org/officeDocument/2006/relationships/image" Target="../media/image53.svg"/><Relationship Id="rId5" Type="http://schemas.openxmlformats.org/officeDocument/2006/relationships/image" Target="../media/image21.png"/><Relationship Id="rId10" Type="http://schemas.openxmlformats.org/officeDocument/2006/relationships/image" Target="../media/image52.png"/><Relationship Id="rId4" Type="http://schemas.openxmlformats.org/officeDocument/2006/relationships/image" Target="../media/image47.svg"/><Relationship Id="rId9" Type="http://schemas.openxmlformats.org/officeDocument/2006/relationships/image" Target="../media/image5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svg"/><Relationship Id="rId3" Type="http://schemas.openxmlformats.org/officeDocument/2006/relationships/image" Target="../media/image54.png"/><Relationship Id="rId7" Type="http://schemas.openxmlformats.org/officeDocument/2006/relationships/image" Target="../media/image58.sv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svg"/><Relationship Id="rId5" Type="http://schemas.openxmlformats.org/officeDocument/2006/relationships/image" Target="../media/image56.svg"/><Relationship Id="rId15" Type="http://schemas.openxmlformats.org/officeDocument/2006/relationships/image" Target="../media/image66.sv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svg"/><Relationship Id="rId14" Type="http://schemas.openxmlformats.org/officeDocument/2006/relationships/image" Target="../media/image6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svg"/><Relationship Id="rId3" Type="http://schemas.openxmlformats.org/officeDocument/2006/relationships/image" Target="../media/image72.png"/><Relationship Id="rId7" Type="http://schemas.openxmlformats.org/officeDocument/2006/relationships/image" Target="../media/image75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svg"/><Relationship Id="rId5" Type="http://schemas.openxmlformats.org/officeDocument/2006/relationships/image" Target="../media/image73.png"/><Relationship Id="rId4" Type="http://schemas.openxmlformats.org/officeDocument/2006/relationships/image" Target="../media/image6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svg"/><Relationship Id="rId3" Type="http://schemas.openxmlformats.org/officeDocument/2006/relationships/image" Target="../media/image78.png"/><Relationship Id="rId7" Type="http://schemas.openxmlformats.org/officeDocument/2006/relationships/image" Target="../media/image8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svg"/><Relationship Id="rId5" Type="http://schemas.openxmlformats.org/officeDocument/2006/relationships/image" Target="../media/image79.png"/><Relationship Id="rId10" Type="http://schemas.openxmlformats.org/officeDocument/2006/relationships/image" Target="../media/image84.svg"/><Relationship Id="rId4" Type="http://schemas.openxmlformats.org/officeDocument/2006/relationships/image" Target="../media/image67.png"/><Relationship Id="rId9" Type="http://schemas.openxmlformats.org/officeDocument/2006/relationships/image" Target="../media/image8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097502" y="5600697"/>
            <a:ext cx="14099416" cy="14099416"/>
          </a:xfrm>
          <a:custGeom>
            <a:avLst/>
            <a:gdLst/>
            <a:ahLst/>
            <a:cxnLst/>
            <a:rect l="l" t="t" r="r" b="b"/>
            <a:pathLst>
              <a:path w="14099416" h="14099416">
                <a:moveTo>
                  <a:pt x="0" y="0"/>
                </a:moveTo>
                <a:lnTo>
                  <a:pt x="14099416" y="0"/>
                </a:lnTo>
                <a:lnTo>
                  <a:pt x="14099416" y="14099416"/>
                </a:lnTo>
                <a:lnTo>
                  <a:pt x="0" y="140994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128617" y="2630710"/>
            <a:ext cx="8015383" cy="4815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819"/>
              </a:lnSpc>
            </a:pPr>
            <a:r>
              <a:rPr lang="en-US" sz="9156" dirty="0">
                <a:solidFill>
                  <a:srgbClr val="051D4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FurnAi</a:t>
            </a:r>
          </a:p>
          <a:p>
            <a:pPr algn="l">
              <a:lnSpc>
                <a:spcPts val="5819"/>
              </a:lnSpc>
            </a:pPr>
            <a:r>
              <a:rPr lang="en-US" sz="4156" dirty="0">
                <a:solidFill>
                  <a:srgbClr val="545454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AI-Driven Platform for Furniture ERP, BI</a:t>
            </a:r>
          </a:p>
          <a:p>
            <a:pPr algn="l">
              <a:lnSpc>
                <a:spcPts val="10390"/>
              </a:lnSpc>
            </a:pPr>
            <a:endParaRPr lang="en-US" sz="4156" dirty="0">
              <a:solidFill>
                <a:srgbClr val="545454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747857" y="-643475"/>
            <a:ext cx="1286950" cy="1286950"/>
          </a:xfrm>
          <a:custGeom>
            <a:avLst/>
            <a:gdLst/>
            <a:ahLst/>
            <a:cxnLst/>
            <a:rect l="l" t="t" r="r" b="b"/>
            <a:pathLst>
              <a:path w="1286950" h="1286950">
                <a:moveTo>
                  <a:pt x="0" y="0"/>
                </a:moveTo>
                <a:lnTo>
                  <a:pt x="1286950" y="0"/>
                </a:lnTo>
                <a:lnTo>
                  <a:pt x="1286950" y="1286950"/>
                </a:lnTo>
                <a:lnTo>
                  <a:pt x="0" y="128695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5" name="Group 5"/>
          <p:cNvGrpSpPr/>
          <p:nvPr/>
        </p:nvGrpSpPr>
        <p:grpSpPr>
          <a:xfrm>
            <a:off x="8757390" y="7522578"/>
            <a:ext cx="8779631" cy="1733979"/>
            <a:chOff x="0" y="0"/>
            <a:chExt cx="11706174" cy="231197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706225" cy="2311908"/>
            </a:xfrm>
            <a:custGeom>
              <a:avLst/>
              <a:gdLst/>
              <a:ahLst/>
              <a:cxnLst/>
              <a:rect l="l" t="t" r="r" b="b"/>
              <a:pathLst>
                <a:path w="11706225" h="2311908">
                  <a:moveTo>
                    <a:pt x="0" y="0"/>
                  </a:moveTo>
                  <a:lnTo>
                    <a:pt x="11706225" y="0"/>
                  </a:lnTo>
                  <a:lnTo>
                    <a:pt x="11706225" y="2311908"/>
                  </a:lnTo>
                  <a:lnTo>
                    <a:pt x="0" y="23119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t="-132" b="-13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028700" y="5859189"/>
            <a:ext cx="7366064" cy="25303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55"/>
              </a:lnSpc>
            </a:pPr>
            <a:r>
              <a:rPr lang="en-US" sz="2752" spc="-54" dirty="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By: </a:t>
            </a:r>
          </a:p>
          <a:p>
            <a:pPr algn="l">
              <a:lnSpc>
                <a:spcPts val="3855"/>
              </a:lnSpc>
            </a:pPr>
            <a:r>
              <a:rPr lang="en-US" sz="2752" spc="-54" dirty="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Helmi </a:t>
            </a:r>
            <a:r>
              <a:rPr lang="en-US" sz="2752" spc="-54" dirty="0" err="1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Tbaileh</a:t>
            </a:r>
            <a:endParaRPr lang="en-US" sz="2752" spc="-54" dirty="0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3855"/>
              </a:lnSpc>
            </a:pPr>
            <a:r>
              <a:rPr lang="en-US" sz="2752" spc="-54" dirty="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Abdulhakeem </a:t>
            </a:r>
            <a:r>
              <a:rPr lang="en-US" sz="2752" spc="-54" dirty="0" err="1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Abuzarour</a:t>
            </a:r>
            <a:endParaRPr lang="en-US" sz="2752" spc="-54" dirty="0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l">
              <a:lnSpc>
                <a:spcPts val="3855"/>
              </a:lnSpc>
            </a:pPr>
            <a:r>
              <a:rPr lang="en-US" sz="2752" spc="-54" dirty="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Amer Kamal</a:t>
            </a:r>
          </a:p>
          <a:p>
            <a:pPr algn="l">
              <a:lnSpc>
                <a:spcPts val="3855"/>
              </a:lnSpc>
            </a:pPr>
            <a:r>
              <a:rPr lang="en-US" sz="2752" b="1" spc="-54" dirty="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supervised </a:t>
            </a:r>
            <a:r>
              <a:rPr lang="en-US" sz="2752" b="1" spc="-54" dirty="0" err="1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by:</a:t>
            </a:r>
            <a:r>
              <a:rPr lang="en-US" sz="2752" spc="-54" dirty="0" err="1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Dr.Ahmad</a:t>
            </a:r>
            <a:r>
              <a:rPr lang="en-US" sz="2752" spc="-54" dirty="0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752" spc="-54" dirty="0" err="1">
                <a:solidFill>
                  <a:srgbClr val="051D40"/>
                </a:solidFill>
                <a:latin typeface="Poppins"/>
                <a:ea typeface="Poppins"/>
                <a:cs typeface="Poppins"/>
                <a:sym typeface="Poppins"/>
              </a:rPr>
              <a:t>Shraideh</a:t>
            </a:r>
            <a:endParaRPr lang="en-US" sz="2752" spc="-54" dirty="0">
              <a:solidFill>
                <a:srgbClr val="051D4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8573918" y="3143201"/>
            <a:ext cx="9146584" cy="5246370"/>
          </a:xfrm>
          <a:custGeom>
            <a:avLst/>
            <a:gdLst/>
            <a:ahLst/>
            <a:cxnLst/>
            <a:rect l="l" t="t" r="r" b="b"/>
            <a:pathLst>
              <a:path w="9146584" h="5246370">
                <a:moveTo>
                  <a:pt x="0" y="0"/>
                </a:moveTo>
                <a:lnTo>
                  <a:pt x="9146584" y="0"/>
                </a:lnTo>
                <a:lnTo>
                  <a:pt x="9146584" y="5246370"/>
                </a:lnTo>
                <a:lnTo>
                  <a:pt x="0" y="524637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1128617" y="1236250"/>
            <a:ext cx="870575" cy="870575"/>
            <a:chOff x="0" y="0"/>
            <a:chExt cx="1160767" cy="1160767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160780" cy="1160780"/>
            </a:xfrm>
            <a:custGeom>
              <a:avLst/>
              <a:gdLst/>
              <a:ahLst/>
              <a:cxnLst/>
              <a:rect l="l" t="t" r="r" b="b"/>
              <a:pathLst>
                <a:path w="1160780" h="1160780">
                  <a:moveTo>
                    <a:pt x="0" y="0"/>
                  </a:moveTo>
                  <a:lnTo>
                    <a:pt x="1160780" y="0"/>
                  </a:lnTo>
                  <a:lnTo>
                    <a:pt x="1160780" y="1160780"/>
                  </a:lnTo>
                  <a:lnTo>
                    <a:pt x="0" y="11607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r="1" b="1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2144039" y="1342434"/>
            <a:ext cx="4979765" cy="5248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31"/>
              </a:lnSpc>
            </a:pPr>
            <a:r>
              <a:rPr lang="en-US" sz="2594" b="1" spc="-50">
                <a:solidFill>
                  <a:srgbClr val="545454"/>
                </a:solidFill>
                <a:latin typeface="Poppins Bold"/>
                <a:ea typeface="Poppins Bold"/>
                <a:cs typeface="Poppins Bold"/>
                <a:sym typeface="Poppins Bold"/>
              </a:rPr>
              <a:t>An-Najah National University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9654415" y="3521958"/>
            <a:ext cx="6934886" cy="4488856"/>
            <a:chOff x="0" y="0"/>
            <a:chExt cx="9246514" cy="598514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9246489" cy="5985129"/>
            </a:xfrm>
            <a:custGeom>
              <a:avLst/>
              <a:gdLst/>
              <a:ahLst/>
              <a:cxnLst/>
              <a:rect l="l" t="t" r="r" b="b"/>
              <a:pathLst>
                <a:path w="9246489" h="5985129">
                  <a:moveTo>
                    <a:pt x="0" y="0"/>
                  </a:moveTo>
                  <a:lnTo>
                    <a:pt x="9246489" y="0"/>
                  </a:lnTo>
                  <a:lnTo>
                    <a:pt x="9246489" y="5985129"/>
                  </a:lnTo>
                  <a:lnTo>
                    <a:pt x="0" y="598512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 l="-16836" r="-1683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1F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47403" y="275187"/>
            <a:ext cx="8199025" cy="3559635"/>
          </a:xfrm>
          <a:custGeom>
            <a:avLst/>
            <a:gdLst/>
            <a:ahLst/>
            <a:cxnLst/>
            <a:rect l="l" t="t" r="r" b="b"/>
            <a:pathLst>
              <a:path w="8199025" h="3559635">
                <a:moveTo>
                  <a:pt x="0" y="0"/>
                </a:moveTo>
                <a:lnTo>
                  <a:pt x="8199025" y="0"/>
                </a:lnTo>
                <a:lnTo>
                  <a:pt x="8199025" y="3559635"/>
                </a:lnTo>
                <a:lnTo>
                  <a:pt x="0" y="35596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269" r="-3269" b="-16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-108966" y="-124530"/>
            <a:ext cx="9280284" cy="10536060"/>
            <a:chOff x="0" y="0"/>
            <a:chExt cx="12373712" cy="1404808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2373737" cy="14048105"/>
            </a:xfrm>
            <a:custGeom>
              <a:avLst/>
              <a:gdLst/>
              <a:ahLst/>
              <a:cxnLst/>
              <a:rect l="l" t="t" r="r" b="b"/>
              <a:pathLst>
                <a:path w="12373737" h="14048105">
                  <a:moveTo>
                    <a:pt x="0" y="0"/>
                  </a:moveTo>
                  <a:lnTo>
                    <a:pt x="12373737" y="0"/>
                  </a:lnTo>
                  <a:lnTo>
                    <a:pt x="12373737" y="14048105"/>
                  </a:lnTo>
                  <a:lnTo>
                    <a:pt x="0" y="14048105"/>
                  </a:lnTo>
                  <a:close/>
                </a:path>
              </a:pathLst>
            </a:custGeom>
            <a:solidFill>
              <a:srgbClr val="FFF7E4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" name="Freeform 5"/>
          <p:cNvSpPr/>
          <p:nvPr/>
        </p:nvSpPr>
        <p:spPr>
          <a:xfrm>
            <a:off x="13746042" y="4028256"/>
            <a:ext cx="4000386" cy="6033859"/>
          </a:xfrm>
          <a:custGeom>
            <a:avLst/>
            <a:gdLst/>
            <a:ahLst/>
            <a:cxnLst/>
            <a:rect l="l" t="t" r="r" b="b"/>
            <a:pathLst>
              <a:path w="4000386" h="6033859">
                <a:moveTo>
                  <a:pt x="0" y="0"/>
                </a:moveTo>
                <a:lnTo>
                  <a:pt x="4000386" y="0"/>
                </a:lnTo>
                <a:lnTo>
                  <a:pt x="4000386" y="6033859"/>
                </a:lnTo>
                <a:lnTo>
                  <a:pt x="0" y="60338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2447" b="-3034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9547403" y="4028256"/>
            <a:ext cx="4099512" cy="6033859"/>
          </a:xfrm>
          <a:custGeom>
            <a:avLst/>
            <a:gdLst/>
            <a:ahLst/>
            <a:cxnLst/>
            <a:rect l="l" t="t" r="r" b="b"/>
            <a:pathLst>
              <a:path w="4099512" h="6033859">
                <a:moveTo>
                  <a:pt x="0" y="0"/>
                </a:moveTo>
                <a:lnTo>
                  <a:pt x="4099512" y="0"/>
                </a:lnTo>
                <a:lnTo>
                  <a:pt x="4099512" y="6033859"/>
                </a:lnTo>
                <a:lnTo>
                  <a:pt x="0" y="60338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3170" b="-13484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1584355" y="2315866"/>
            <a:ext cx="6036455" cy="1665229"/>
            <a:chOff x="0" y="0"/>
            <a:chExt cx="2825596" cy="7794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1028700" y="2592825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1" name="Group 11"/>
          <p:cNvGrpSpPr/>
          <p:nvPr/>
        </p:nvGrpSpPr>
        <p:grpSpPr>
          <a:xfrm>
            <a:off x="1028700" y="2592825"/>
            <a:ext cx="1111311" cy="1111311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584355" y="4465756"/>
            <a:ext cx="6036455" cy="1665229"/>
            <a:chOff x="0" y="0"/>
            <a:chExt cx="2825596" cy="779475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028700" y="4742715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0"/>
                </a:lnTo>
                <a:lnTo>
                  <a:pt x="0" y="12342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8" name="Group 18"/>
          <p:cNvGrpSpPr/>
          <p:nvPr/>
        </p:nvGrpSpPr>
        <p:grpSpPr>
          <a:xfrm>
            <a:off x="1028700" y="4742715"/>
            <a:ext cx="1111311" cy="1111311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584355" y="6642289"/>
            <a:ext cx="6036455" cy="1665229"/>
            <a:chOff x="0" y="0"/>
            <a:chExt cx="2825596" cy="779475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4" name="Freeform 24"/>
          <p:cNvSpPr/>
          <p:nvPr/>
        </p:nvSpPr>
        <p:spPr>
          <a:xfrm>
            <a:off x="1028700" y="6919248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5" name="Group 25"/>
          <p:cNvGrpSpPr/>
          <p:nvPr/>
        </p:nvGrpSpPr>
        <p:grpSpPr>
          <a:xfrm>
            <a:off x="1028700" y="6919248"/>
            <a:ext cx="1111311" cy="1111311"/>
            <a:chOff x="0" y="0"/>
            <a:chExt cx="812800" cy="8128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29EB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1209640" y="2792038"/>
            <a:ext cx="709024" cy="711693"/>
          </a:xfrm>
          <a:custGeom>
            <a:avLst/>
            <a:gdLst/>
            <a:ahLst/>
            <a:cxnLst/>
            <a:rect l="l" t="t" r="r" b="b"/>
            <a:pathLst>
              <a:path w="709024" h="711693">
                <a:moveTo>
                  <a:pt x="0" y="0"/>
                </a:moveTo>
                <a:lnTo>
                  <a:pt x="709024" y="0"/>
                </a:lnTo>
                <a:lnTo>
                  <a:pt x="709024" y="711693"/>
                </a:lnTo>
                <a:lnTo>
                  <a:pt x="0" y="71169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9" name="Freeform 29"/>
          <p:cNvSpPr/>
          <p:nvPr/>
        </p:nvSpPr>
        <p:spPr>
          <a:xfrm>
            <a:off x="1317270" y="4992693"/>
            <a:ext cx="534171" cy="611355"/>
          </a:xfrm>
          <a:custGeom>
            <a:avLst/>
            <a:gdLst/>
            <a:ahLst/>
            <a:cxnLst/>
            <a:rect l="l" t="t" r="r" b="b"/>
            <a:pathLst>
              <a:path w="534171" h="611355">
                <a:moveTo>
                  <a:pt x="0" y="0"/>
                </a:moveTo>
                <a:lnTo>
                  <a:pt x="534171" y="0"/>
                </a:lnTo>
                <a:lnTo>
                  <a:pt x="534171" y="611355"/>
                </a:lnTo>
                <a:lnTo>
                  <a:pt x="0" y="61135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0" name="Freeform 30"/>
          <p:cNvSpPr/>
          <p:nvPr/>
        </p:nvSpPr>
        <p:spPr>
          <a:xfrm>
            <a:off x="1248366" y="7159118"/>
            <a:ext cx="631572" cy="631572"/>
          </a:xfrm>
          <a:custGeom>
            <a:avLst/>
            <a:gdLst/>
            <a:ahLst/>
            <a:cxnLst/>
            <a:rect l="l" t="t" r="r" b="b"/>
            <a:pathLst>
              <a:path w="631572" h="631572">
                <a:moveTo>
                  <a:pt x="0" y="0"/>
                </a:moveTo>
                <a:lnTo>
                  <a:pt x="631572" y="0"/>
                </a:lnTo>
                <a:lnTo>
                  <a:pt x="631572" y="631572"/>
                </a:lnTo>
                <a:lnTo>
                  <a:pt x="0" y="6315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TextBox 31"/>
          <p:cNvSpPr txBox="1"/>
          <p:nvPr/>
        </p:nvSpPr>
        <p:spPr>
          <a:xfrm>
            <a:off x="746274" y="612600"/>
            <a:ext cx="7863983" cy="4753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3"/>
              </a:lnSpc>
            </a:pPr>
            <a:r>
              <a:rPr lang="en-US" sz="3897" b="1">
                <a:solidFill>
                  <a:srgbClr val="021E47"/>
                </a:solidFill>
                <a:latin typeface="Cairo Bold"/>
                <a:ea typeface="Cairo Bold"/>
                <a:cs typeface="Cairo Bold"/>
                <a:sym typeface="Cairo Bold"/>
              </a:rPr>
              <a:t>CHECKOUT &amp; ALERTS</a:t>
            </a:r>
          </a:p>
        </p:txBody>
      </p:sp>
      <p:grpSp>
        <p:nvGrpSpPr>
          <p:cNvPr id="32" name="Group 32"/>
          <p:cNvGrpSpPr/>
          <p:nvPr/>
        </p:nvGrpSpPr>
        <p:grpSpPr>
          <a:xfrm>
            <a:off x="2420177" y="2604746"/>
            <a:ext cx="4410918" cy="784877"/>
            <a:chOff x="0" y="0"/>
            <a:chExt cx="5881224" cy="1046503"/>
          </a:xfrm>
        </p:grpSpPr>
        <p:sp>
          <p:nvSpPr>
            <p:cNvPr id="33" name="TextBox 33"/>
            <p:cNvSpPr txBox="1"/>
            <p:nvPr/>
          </p:nvSpPr>
          <p:spPr>
            <a:xfrm>
              <a:off x="0" y="0"/>
              <a:ext cx="5881224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Checkout</a:t>
              </a:r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0" y="611633"/>
              <a:ext cx="5881224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Interactive cart.</a:t>
              </a:r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2420177" y="4742997"/>
            <a:ext cx="4171126" cy="1111029"/>
            <a:chOff x="0" y="0"/>
            <a:chExt cx="5561501" cy="1481372"/>
          </a:xfrm>
        </p:grpSpPr>
        <p:sp>
          <p:nvSpPr>
            <p:cNvPr id="36" name="TextBox 36"/>
            <p:cNvSpPr txBox="1"/>
            <p:nvPr/>
          </p:nvSpPr>
          <p:spPr>
            <a:xfrm>
              <a:off x="0" y="0"/>
              <a:ext cx="5561501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Instant Alert</a:t>
              </a: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611633"/>
              <a:ext cx="5561501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Email notification sent to admin via Formspree.</a:t>
              </a:r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2420177" y="6919530"/>
            <a:ext cx="4915240" cy="1178906"/>
            <a:chOff x="0" y="0"/>
            <a:chExt cx="6553653" cy="1571875"/>
          </a:xfrm>
        </p:grpSpPr>
        <p:sp>
          <p:nvSpPr>
            <p:cNvPr id="39" name="TextBox 39"/>
            <p:cNvSpPr txBox="1"/>
            <p:nvPr/>
          </p:nvSpPr>
          <p:spPr>
            <a:xfrm>
              <a:off x="0" y="0"/>
              <a:ext cx="6553653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User Information</a:t>
              </a: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0" y="611633"/>
              <a:ext cx="5999846" cy="9602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99"/>
                </a:lnSpc>
              </a:pPr>
              <a:r>
                <a:rPr lang="en-US" sz="1582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Saving: After the user enters their information for the first time, it is stored in the database so it does not need to be entered again.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780840" y="5773179"/>
            <a:ext cx="9507160" cy="3945474"/>
          </a:xfrm>
          <a:custGeom>
            <a:avLst/>
            <a:gdLst/>
            <a:ahLst/>
            <a:cxnLst/>
            <a:rect l="l" t="t" r="r" b="b"/>
            <a:pathLst>
              <a:path w="9507160" h="3945474">
                <a:moveTo>
                  <a:pt x="0" y="0"/>
                </a:moveTo>
                <a:lnTo>
                  <a:pt x="9507160" y="0"/>
                </a:lnTo>
                <a:lnTo>
                  <a:pt x="9507160" y="3945474"/>
                </a:lnTo>
                <a:lnTo>
                  <a:pt x="0" y="39454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70" b="-170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8364004" y="9043960"/>
            <a:ext cx="833679" cy="833679"/>
          </a:xfrm>
          <a:custGeom>
            <a:avLst/>
            <a:gdLst/>
            <a:ahLst/>
            <a:cxnLst/>
            <a:rect l="l" t="t" r="r" b="b"/>
            <a:pathLst>
              <a:path w="833679" h="833679">
                <a:moveTo>
                  <a:pt x="0" y="0"/>
                </a:moveTo>
                <a:lnTo>
                  <a:pt x="833679" y="0"/>
                </a:lnTo>
                <a:lnTo>
                  <a:pt x="833679" y="833679"/>
                </a:lnTo>
                <a:lnTo>
                  <a:pt x="0" y="8336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8447851" y="9127807"/>
            <a:ext cx="665986" cy="665986"/>
          </a:xfrm>
          <a:custGeom>
            <a:avLst/>
            <a:gdLst/>
            <a:ahLst/>
            <a:cxnLst/>
            <a:rect l="l" t="t" r="r" b="b"/>
            <a:pathLst>
              <a:path w="665986" h="665986">
                <a:moveTo>
                  <a:pt x="0" y="0"/>
                </a:moveTo>
                <a:lnTo>
                  <a:pt x="665986" y="0"/>
                </a:lnTo>
                <a:lnTo>
                  <a:pt x="665986" y="665986"/>
                </a:lnTo>
                <a:lnTo>
                  <a:pt x="0" y="6659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6321345" y="5987024"/>
            <a:ext cx="283807" cy="397621"/>
          </a:xfrm>
          <a:custGeom>
            <a:avLst/>
            <a:gdLst/>
            <a:ahLst/>
            <a:cxnLst/>
            <a:rect l="l" t="t" r="r" b="b"/>
            <a:pathLst>
              <a:path w="283807" h="397621">
                <a:moveTo>
                  <a:pt x="0" y="0"/>
                </a:moveTo>
                <a:lnTo>
                  <a:pt x="283807" y="0"/>
                </a:lnTo>
                <a:lnTo>
                  <a:pt x="283807" y="397622"/>
                </a:lnTo>
                <a:lnTo>
                  <a:pt x="0" y="3976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-1704" r="-17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14752034" y="8578882"/>
            <a:ext cx="484613" cy="449485"/>
          </a:xfrm>
          <a:custGeom>
            <a:avLst/>
            <a:gdLst/>
            <a:ahLst/>
            <a:cxnLst/>
            <a:rect l="l" t="t" r="r" b="b"/>
            <a:pathLst>
              <a:path w="484613" h="449485">
                <a:moveTo>
                  <a:pt x="0" y="0"/>
                </a:moveTo>
                <a:lnTo>
                  <a:pt x="484613" y="0"/>
                </a:lnTo>
                <a:lnTo>
                  <a:pt x="484613" y="449484"/>
                </a:lnTo>
                <a:lnTo>
                  <a:pt x="0" y="44948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t="-737" b="-73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13109029" y="5966041"/>
            <a:ext cx="501148" cy="457924"/>
          </a:xfrm>
          <a:custGeom>
            <a:avLst/>
            <a:gdLst/>
            <a:ahLst/>
            <a:cxnLst/>
            <a:rect l="l" t="t" r="r" b="b"/>
            <a:pathLst>
              <a:path w="501148" h="457924">
                <a:moveTo>
                  <a:pt x="0" y="0"/>
                </a:moveTo>
                <a:lnTo>
                  <a:pt x="501148" y="0"/>
                </a:lnTo>
                <a:lnTo>
                  <a:pt x="501148" y="457924"/>
                </a:lnTo>
                <a:lnTo>
                  <a:pt x="0" y="45792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t="-590" b="-58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10744686" y="7913922"/>
            <a:ext cx="542011" cy="289303"/>
          </a:xfrm>
          <a:custGeom>
            <a:avLst/>
            <a:gdLst/>
            <a:ahLst/>
            <a:cxnLst/>
            <a:rect l="l" t="t" r="r" b="b"/>
            <a:pathLst>
              <a:path w="542011" h="289303">
                <a:moveTo>
                  <a:pt x="0" y="0"/>
                </a:moveTo>
                <a:lnTo>
                  <a:pt x="542010" y="0"/>
                </a:lnTo>
                <a:lnTo>
                  <a:pt x="542010" y="289303"/>
                </a:lnTo>
                <a:lnTo>
                  <a:pt x="0" y="28930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t="-948" b="-94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8486470" y="9239212"/>
            <a:ext cx="518398" cy="422491"/>
          </a:xfrm>
          <a:custGeom>
            <a:avLst/>
            <a:gdLst/>
            <a:ahLst/>
            <a:cxnLst/>
            <a:rect l="l" t="t" r="r" b="b"/>
            <a:pathLst>
              <a:path w="518398" h="422491">
                <a:moveTo>
                  <a:pt x="0" y="0"/>
                </a:moveTo>
                <a:lnTo>
                  <a:pt x="518398" y="0"/>
                </a:lnTo>
                <a:lnTo>
                  <a:pt x="518398" y="422491"/>
                </a:lnTo>
                <a:lnTo>
                  <a:pt x="0" y="422491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t="-196" b="-193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10207457" y="655015"/>
            <a:ext cx="7268804" cy="4488485"/>
            <a:chOff x="0" y="0"/>
            <a:chExt cx="9691738" cy="598464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691751" cy="5984621"/>
            </a:xfrm>
            <a:custGeom>
              <a:avLst/>
              <a:gdLst/>
              <a:ahLst/>
              <a:cxnLst/>
              <a:rect l="l" t="t" r="r" b="b"/>
              <a:pathLst>
                <a:path w="9691751" h="5984621">
                  <a:moveTo>
                    <a:pt x="0" y="0"/>
                  </a:moveTo>
                  <a:lnTo>
                    <a:pt x="9691751" y="0"/>
                  </a:lnTo>
                  <a:lnTo>
                    <a:pt x="9691751" y="5984621"/>
                  </a:lnTo>
                  <a:lnTo>
                    <a:pt x="0" y="59846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/>
              <a:stretch>
                <a:fillRect t="-14" b="-15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Freeform 12"/>
          <p:cNvSpPr/>
          <p:nvPr/>
        </p:nvSpPr>
        <p:spPr>
          <a:xfrm>
            <a:off x="-2356076" y="5258275"/>
            <a:ext cx="5892861" cy="6270300"/>
          </a:xfrm>
          <a:custGeom>
            <a:avLst/>
            <a:gdLst/>
            <a:ahLst/>
            <a:cxnLst/>
            <a:rect l="l" t="t" r="r" b="b"/>
            <a:pathLst>
              <a:path w="5892861" h="6270300">
                <a:moveTo>
                  <a:pt x="0" y="0"/>
                </a:moveTo>
                <a:lnTo>
                  <a:pt x="5892861" y="0"/>
                </a:lnTo>
                <a:lnTo>
                  <a:pt x="5892861" y="6270300"/>
                </a:lnTo>
                <a:lnTo>
                  <a:pt x="0" y="6270300"/>
                </a:lnTo>
                <a:lnTo>
                  <a:pt x="0" y="0"/>
                </a:lnTo>
                <a:close/>
              </a:path>
            </a:pathLst>
          </a:custGeom>
          <a:blipFill>
            <a:blip r:embed="rId1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3" name="Group 13"/>
          <p:cNvGrpSpPr/>
          <p:nvPr/>
        </p:nvGrpSpPr>
        <p:grpSpPr>
          <a:xfrm>
            <a:off x="1584355" y="2315866"/>
            <a:ext cx="6036455" cy="1665229"/>
            <a:chOff x="0" y="0"/>
            <a:chExt cx="2825596" cy="7794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028700" y="2592825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7" name="Group 17"/>
          <p:cNvGrpSpPr/>
          <p:nvPr/>
        </p:nvGrpSpPr>
        <p:grpSpPr>
          <a:xfrm>
            <a:off x="1028700" y="2592825"/>
            <a:ext cx="1111311" cy="1111311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84355" y="4465756"/>
            <a:ext cx="6036455" cy="1665229"/>
            <a:chOff x="0" y="0"/>
            <a:chExt cx="2825596" cy="779475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1028700" y="4742715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0"/>
                </a:lnTo>
                <a:lnTo>
                  <a:pt x="0" y="1234200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4" name="Group 24"/>
          <p:cNvGrpSpPr/>
          <p:nvPr/>
        </p:nvGrpSpPr>
        <p:grpSpPr>
          <a:xfrm>
            <a:off x="1028700" y="4742715"/>
            <a:ext cx="1111311" cy="1111311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7" name="Freeform 27"/>
          <p:cNvSpPr/>
          <p:nvPr/>
        </p:nvSpPr>
        <p:spPr>
          <a:xfrm>
            <a:off x="1269518" y="2785135"/>
            <a:ext cx="629675" cy="629675"/>
          </a:xfrm>
          <a:custGeom>
            <a:avLst/>
            <a:gdLst/>
            <a:ahLst/>
            <a:cxnLst/>
            <a:rect l="l" t="t" r="r" b="b"/>
            <a:pathLst>
              <a:path w="629675" h="629675">
                <a:moveTo>
                  <a:pt x="0" y="0"/>
                </a:moveTo>
                <a:lnTo>
                  <a:pt x="629675" y="0"/>
                </a:lnTo>
                <a:lnTo>
                  <a:pt x="629675" y="629674"/>
                </a:lnTo>
                <a:lnTo>
                  <a:pt x="0" y="629674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8" name="Freeform 28"/>
          <p:cNvSpPr/>
          <p:nvPr/>
        </p:nvSpPr>
        <p:spPr>
          <a:xfrm>
            <a:off x="1319822" y="5028845"/>
            <a:ext cx="529067" cy="530393"/>
          </a:xfrm>
          <a:custGeom>
            <a:avLst/>
            <a:gdLst/>
            <a:ahLst/>
            <a:cxnLst/>
            <a:rect l="l" t="t" r="r" b="b"/>
            <a:pathLst>
              <a:path w="529067" h="530393">
                <a:moveTo>
                  <a:pt x="0" y="0"/>
                </a:moveTo>
                <a:lnTo>
                  <a:pt x="529067" y="0"/>
                </a:lnTo>
                <a:lnTo>
                  <a:pt x="529067" y="530393"/>
                </a:lnTo>
                <a:lnTo>
                  <a:pt x="0" y="530393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9" name="TextBox 29"/>
          <p:cNvSpPr txBox="1"/>
          <p:nvPr/>
        </p:nvSpPr>
        <p:spPr>
          <a:xfrm>
            <a:off x="762000" y="971550"/>
            <a:ext cx="6603644" cy="7626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99"/>
              </a:lnSpc>
            </a:pPr>
            <a:r>
              <a:rPr lang="en-US" sz="6398" b="1">
                <a:solidFill>
                  <a:srgbClr val="27187E"/>
                </a:solidFill>
                <a:latin typeface="Arimo Bold"/>
                <a:ea typeface="Arimo Bold"/>
                <a:cs typeface="Arimo Bold"/>
                <a:sym typeface="Arimo Bold"/>
              </a:rPr>
              <a:t>Order Tracking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2420177" y="2604746"/>
            <a:ext cx="4410918" cy="1111029"/>
            <a:chOff x="0" y="0"/>
            <a:chExt cx="5881224" cy="1481372"/>
          </a:xfrm>
        </p:grpSpPr>
        <p:sp>
          <p:nvSpPr>
            <p:cNvPr id="31" name="TextBox 31"/>
            <p:cNvSpPr txBox="1"/>
            <p:nvPr/>
          </p:nvSpPr>
          <p:spPr>
            <a:xfrm>
              <a:off x="0" y="0"/>
              <a:ext cx="5881224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Importance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611633"/>
              <a:ext cx="5881224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The “Algorithim" allowing automated calculations.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2420177" y="4742997"/>
            <a:ext cx="4171126" cy="1229449"/>
            <a:chOff x="0" y="0"/>
            <a:chExt cx="5561501" cy="1639265"/>
          </a:xfrm>
        </p:grpSpPr>
        <p:sp>
          <p:nvSpPr>
            <p:cNvPr id="34" name="TextBox 34"/>
            <p:cNvSpPr txBox="1"/>
            <p:nvPr/>
          </p:nvSpPr>
          <p:spPr>
            <a:xfrm>
              <a:off x="0" y="0"/>
              <a:ext cx="5561501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Live Updates</a:t>
              </a:r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611633"/>
              <a:ext cx="5561501" cy="10276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032"/>
                </a:lnSpc>
              </a:pPr>
              <a:r>
                <a:rPr lang="en-US" sz="1693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 Any status change made by the admin is immediately reflected on the customer's tracking page.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921345" y="1513275"/>
            <a:ext cx="7959328" cy="7520769"/>
            <a:chOff x="0" y="0"/>
            <a:chExt cx="10612438" cy="1002769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612501" cy="10027793"/>
            </a:xfrm>
            <a:custGeom>
              <a:avLst/>
              <a:gdLst/>
              <a:ahLst/>
              <a:cxnLst/>
              <a:rect l="l" t="t" r="r" b="b"/>
              <a:pathLst>
                <a:path w="10612501" h="10027793">
                  <a:moveTo>
                    <a:pt x="416941" y="0"/>
                  </a:moveTo>
                  <a:lnTo>
                    <a:pt x="10195433" y="0"/>
                  </a:lnTo>
                  <a:cubicBezTo>
                    <a:pt x="10306050" y="0"/>
                    <a:pt x="10412095" y="43942"/>
                    <a:pt x="10490326" y="122174"/>
                  </a:cubicBezTo>
                  <a:cubicBezTo>
                    <a:pt x="10568559" y="200406"/>
                    <a:pt x="10612501" y="306451"/>
                    <a:pt x="10612501" y="417068"/>
                  </a:cubicBezTo>
                  <a:lnTo>
                    <a:pt x="10612501" y="9610725"/>
                  </a:lnTo>
                  <a:cubicBezTo>
                    <a:pt x="10612501" y="9721342"/>
                    <a:pt x="10568559" y="9827387"/>
                    <a:pt x="10490326" y="9905619"/>
                  </a:cubicBezTo>
                  <a:cubicBezTo>
                    <a:pt x="10412095" y="9983851"/>
                    <a:pt x="10306050" y="10027793"/>
                    <a:pt x="10195433" y="10027793"/>
                  </a:cubicBezTo>
                  <a:lnTo>
                    <a:pt x="416941" y="10027793"/>
                  </a:lnTo>
                  <a:cubicBezTo>
                    <a:pt x="306324" y="10027793"/>
                    <a:pt x="200279" y="9983851"/>
                    <a:pt x="122047" y="9905619"/>
                  </a:cubicBezTo>
                  <a:cubicBezTo>
                    <a:pt x="43815" y="9827387"/>
                    <a:pt x="0" y="9721342"/>
                    <a:pt x="0" y="9610725"/>
                  </a:cubicBezTo>
                  <a:lnTo>
                    <a:pt x="0" y="416941"/>
                  </a:lnTo>
                  <a:cubicBezTo>
                    <a:pt x="0" y="306451"/>
                    <a:pt x="43942" y="200279"/>
                    <a:pt x="122174" y="122174"/>
                  </a:cubicBezTo>
                  <a:cubicBezTo>
                    <a:pt x="200406" y="44069"/>
                    <a:pt x="306451" y="0"/>
                    <a:pt x="416941" y="0"/>
                  </a:cubicBezTo>
                  <a:close/>
                </a:path>
              </a:pathLst>
            </a:custGeom>
            <a:blipFill>
              <a:blip r:embed="rId2"/>
              <a:stretch>
                <a:fillRect l="-384" r="-384" b="1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Freeform 4"/>
          <p:cNvSpPr/>
          <p:nvPr/>
        </p:nvSpPr>
        <p:spPr>
          <a:xfrm>
            <a:off x="11657795" y="896694"/>
            <a:ext cx="812609" cy="812609"/>
          </a:xfrm>
          <a:custGeom>
            <a:avLst/>
            <a:gdLst/>
            <a:ahLst/>
            <a:cxnLst/>
            <a:rect l="l" t="t" r="r" b="b"/>
            <a:pathLst>
              <a:path w="812609" h="812609">
                <a:moveTo>
                  <a:pt x="0" y="0"/>
                </a:moveTo>
                <a:lnTo>
                  <a:pt x="812610" y="0"/>
                </a:lnTo>
                <a:lnTo>
                  <a:pt x="812610" y="812610"/>
                </a:lnTo>
                <a:lnTo>
                  <a:pt x="0" y="812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7291921" y="8884425"/>
            <a:ext cx="317106" cy="299228"/>
          </a:xfrm>
          <a:custGeom>
            <a:avLst/>
            <a:gdLst/>
            <a:ahLst/>
            <a:cxnLst/>
            <a:rect l="l" t="t" r="r" b="b"/>
            <a:pathLst>
              <a:path w="317106" h="299228">
                <a:moveTo>
                  <a:pt x="0" y="0"/>
                </a:moveTo>
                <a:lnTo>
                  <a:pt x="317106" y="0"/>
                </a:lnTo>
                <a:lnTo>
                  <a:pt x="317106" y="299228"/>
                </a:lnTo>
                <a:lnTo>
                  <a:pt x="0" y="2992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132" r="-129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-1072010" y="0"/>
            <a:ext cx="1798892" cy="10287000"/>
            <a:chOff x="0" y="0"/>
            <a:chExt cx="2398522" cy="13716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398522" cy="13716000"/>
            </a:xfrm>
            <a:custGeom>
              <a:avLst/>
              <a:gdLst/>
              <a:ahLst/>
              <a:cxnLst/>
              <a:rect l="l" t="t" r="r" b="b"/>
              <a:pathLst>
                <a:path w="2398522" h="13716000">
                  <a:moveTo>
                    <a:pt x="0" y="0"/>
                  </a:moveTo>
                  <a:lnTo>
                    <a:pt x="2398522" y="0"/>
                  </a:lnTo>
                  <a:lnTo>
                    <a:pt x="2398522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41F60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54775" y="9644682"/>
            <a:ext cx="264805" cy="264805"/>
            <a:chOff x="0" y="0"/>
            <a:chExt cx="353073" cy="353073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53060" cy="353060"/>
            </a:xfrm>
            <a:custGeom>
              <a:avLst/>
              <a:gdLst/>
              <a:ahLst/>
              <a:cxnLst/>
              <a:rect l="l" t="t" r="r" b="b"/>
              <a:pathLst>
                <a:path w="353060" h="353060">
                  <a:moveTo>
                    <a:pt x="176530" y="0"/>
                  </a:moveTo>
                  <a:cubicBezTo>
                    <a:pt x="78994" y="0"/>
                    <a:pt x="0" y="78994"/>
                    <a:pt x="0" y="176530"/>
                  </a:cubicBezTo>
                  <a:cubicBezTo>
                    <a:pt x="0" y="274066"/>
                    <a:pt x="78994" y="353060"/>
                    <a:pt x="176530" y="353060"/>
                  </a:cubicBezTo>
                  <a:cubicBezTo>
                    <a:pt x="274066" y="353060"/>
                    <a:pt x="353060" y="274066"/>
                    <a:pt x="353060" y="176530"/>
                  </a:cubicBezTo>
                  <a:cubicBezTo>
                    <a:pt x="353060" y="78994"/>
                    <a:pt x="274066" y="0"/>
                    <a:pt x="176530" y="0"/>
                  </a:cubicBezTo>
                  <a:close/>
                </a:path>
              </a:pathLst>
            </a:custGeom>
            <a:solidFill>
              <a:srgbClr val="FFF7E4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54775" y="9201150"/>
            <a:ext cx="264805" cy="264805"/>
            <a:chOff x="0" y="0"/>
            <a:chExt cx="353073" cy="35307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53060" cy="353060"/>
            </a:xfrm>
            <a:custGeom>
              <a:avLst/>
              <a:gdLst/>
              <a:ahLst/>
              <a:cxnLst/>
              <a:rect l="l" t="t" r="r" b="b"/>
              <a:pathLst>
                <a:path w="353060" h="353060">
                  <a:moveTo>
                    <a:pt x="176530" y="0"/>
                  </a:moveTo>
                  <a:cubicBezTo>
                    <a:pt x="78994" y="0"/>
                    <a:pt x="0" y="78994"/>
                    <a:pt x="0" y="176530"/>
                  </a:cubicBezTo>
                  <a:cubicBezTo>
                    <a:pt x="0" y="274066"/>
                    <a:pt x="78994" y="353060"/>
                    <a:pt x="176530" y="353060"/>
                  </a:cubicBezTo>
                  <a:cubicBezTo>
                    <a:pt x="274066" y="353060"/>
                    <a:pt x="353060" y="274066"/>
                    <a:pt x="353060" y="176530"/>
                  </a:cubicBezTo>
                  <a:cubicBezTo>
                    <a:pt x="353060" y="78994"/>
                    <a:pt x="274066" y="0"/>
                    <a:pt x="176530" y="0"/>
                  </a:cubicBezTo>
                  <a:close/>
                </a:path>
              </a:pathLst>
            </a:custGeom>
            <a:solidFill>
              <a:srgbClr val="FFF7E4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Freeform 12"/>
          <p:cNvSpPr/>
          <p:nvPr/>
        </p:nvSpPr>
        <p:spPr>
          <a:xfrm flipH="1">
            <a:off x="218135" y="5851370"/>
            <a:ext cx="5312501" cy="5652772"/>
          </a:xfrm>
          <a:custGeom>
            <a:avLst/>
            <a:gdLst/>
            <a:ahLst/>
            <a:cxnLst/>
            <a:rect l="l" t="t" r="r" b="b"/>
            <a:pathLst>
              <a:path w="5312501" h="5652772">
                <a:moveTo>
                  <a:pt x="5312501" y="0"/>
                </a:moveTo>
                <a:lnTo>
                  <a:pt x="0" y="0"/>
                </a:lnTo>
                <a:lnTo>
                  <a:pt x="0" y="5652772"/>
                </a:lnTo>
                <a:lnTo>
                  <a:pt x="5312501" y="5652772"/>
                </a:lnTo>
                <a:lnTo>
                  <a:pt x="5312501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3" name="Group 13"/>
          <p:cNvGrpSpPr/>
          <p:nvPr/>
        </p:nvGrpSpPr>
        <p:grpSpPr>
          <a:xfrm rot="5400000">
            <a:off x="2903253" y="3327735"/>
            <a:ext cx="3464835" cy="2735344"/>
            <a:chOff x="0" y="0"/>
            <a:chExt cx="1006955" cy="79495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983282" cy="794950"/>
            </a:xfrm>
            <a:custGeom>
              <a:avLst/>
              <a:gdLst/>
              <a:ahLst/>
              <a:cxnLst/>
              <a:rect l="l" t="t" r="r" b="b"/>
              <a:pathLst>
                <a:path w="983282" h="794950">
                  <a:moveTo>
                    <a:pt x="705440" y="0"/>
                  </a:moveTo>
                  <a:lnTo>
                    <a:pt x="98315" y="0"/>
                  </a:lnTo>
                  <a:cubicBezTo>
                    <a:pt x="72240" y="0"/>
                    <a:pt x="47233" y="10358"/>
                    <a:pt x="28796" y="28796"/>
                  </a:cubicBezTo>
                  <a:cubicBezTo>
                    <a:pt x="10358" y="47233"/>
                    <a:pt x="0" y="72240"/>
                    <a:pt x="0" y="98315"/>
                  </a:cubicBezTo>
                  <a:lnTo>
                    <a:pt x="0" y="696635"/>
                  </a:lnTo>
                  <a:cubicBezTo>
                    <a:pt x="0" y="750933"/>
                    <a:pt x="44017" y="794950"/>
                    <a:pt x="98315" y="794950"/>
                  </a:cubicBezTo>
                  <a:lnTo>
                    <a:pt x="705440" y="794950"/>
                  </a:lnTo>
                  <a:cubicBezTo>
                    <a:pt x="765784" y="794950"/>
                    <a:pt x="821040" y="761140"/>
                    <a:pt x="848507" y="707411"/>
                  </a:cubicBezTo>
                  <a:lnTo>
                    <a:pt x="962203" y="485014"/>
                  </a:lnTo>
                  <a:cubicBezTo>
                    <a:pt x="990308" y="430038"/>
                    <a:pt x="990308" y="364911"/>
                    <a:pt x="962203" y="309936"/>
                  </a:cubicBezTo>
                  <a:lnTo>
                    <a:pt x="848507" y="87539"/>
                  </a:lnTo>
                  <a:cubicBezTo>
                    <a:pt x="821040" y="33810"/>
                    <a:pt x="765784" y="0"/>
                    <a:pt x="705440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28575"/>
              <a:ext cx="892655" cy="823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3740706" y="2068025"/>
            <a:ext cx="1991483" cy="1987862"/>
          </a:xfrm>
          <a:custGeom>
            <a:avLst/>
            <a:gdLst/>
            <a:ahLst/>
            <a:cxnLst/>
            <a:rect l="l" t="t" r="r" b="b"/>
            <a:pathLst>
              <a:path w="1991483" h="1987862">
                <a:moveTo>
                  <a:pt x="0" y="0"/>
                </a:moveTo>
                <a:lnTo>
                  <a:pt x="1991483" y="0"/>
                </a:lnTo>
                <a:lnTo>
                  <a:pt x="1991483" y="1987862"/>
                </a:lnTo>
                <a:lnTo>
                  <a:pt x="0" y="198786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7" name="Group 17"/>
          <p:cNvGrpSpPr/>
          <p:nvPr/>
        </p:nvGrpSpPr>
        <p:grpSpPr>
          <a:xfrm>
            <a:off x="3740706" y="2068025"/>
            <a:ext cx="1789930" cy="1789930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EBB0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0" name="Freeform 20"/>
          <p:cNvSpPr/>
          <p:nvPr/>
        </p:nvSpPr>
        <p:spPr>
          <a:xfrm>
            <a:off x="4091886" y="2506674"/>
            <a:ext cx="1087570" cy="781691"/>
          </a:xfrm>
          <a:custGeom>
            <a:avLst/>
            <a:gdLst/>
            <a:ahLst/>
            <a:cxnLst/>
            <a:rect l="l" t="t" r="r" b="b"/>
            <a:pathLst>
              <a:path w="1087570" h="781691">
                <a:moveTo>
                  <a:pt x="0" y="0"/>
                </a:moveTo>
                <a:lnTo>
                  <a:pt x="1087570" y="0"/>
                </a:lnTo>
                <a:lnTo>
                  <a:pt x="1087570" y="781691"/>
                </a:lnTo>
                <a:lnTo>
                  <a:pt x="0" y="78169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1028700" y="827475"/>
            <a:ext cx="7242286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41"/>
              </a:lnSpc>
            </a:pPr>
            <a:r>
              <a:rPr lang="en-US" sz="4534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Product Engineering - BOM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3516964" y="4281765"/>
            <a:ext cx="2237413" cy="1017155"/>
            <a:chOff x="0" y="0"/>
            <a:chExt cx="2983217" cy="1356207"/>
          </a:xfrm>
        </p:grpSpPr>
        <p:sp>
          <p:nvSpPr>
            <p:cNvPr id="23" name="TextBox 23"/>
            <p:cNvSpPr txBox="1"/>
            <p:nvPr/>
          </p:nvSpPr>
          <p:spPr>
            <a:xfrm>
              <a:off x="0" y="0"/>
              <a:ext cx="2983217" cy="37290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55"/>
                </a:lnSpc>
              </a:pPr>
              <a:r>
                <a:rPr lang="en-US" sz="1879" b="1">
                  <a:solidFill>
                    <a:srgbClr val="FCFDFE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Bill of Materials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610403"/>
              <a:ext cx="2983217" cy="745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55"/>
                </a:lnSpc>
              </a:pPr>
              <a:r>
                <a:rPr lang="en-US" sz="1879">
                  <a:solidFill>
                    <a:srgbClr val="FCFDFE"/>
                  </a:solidFill>
                  <a:latin typeface="Open Sans"/>
                  <a:ea typeface="Open Sans"/>
                  <a:cs typeface="Open Sans"/>
                  <a:sym typeface="Open Sans"/>
                </a:rPr>
                <a:t>Linking products to components.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027777" y="-4396203"/>
            <a:ext cx="12578008" cy="12578008"/>
          </a:xfrm>
          <a:custGeom>
            <a:avLst/>
            <a:gdLst/>
            <a:ahLst/>
            <a:cxnLst/>
            <a:rect l="l" t="t" r="r" b="b"/>
            <a:pathLst>
              <a:path w="12578008" h="12578008">
                <a:moveTo>
                  <a:pt x="0" y="0"/>
                </a:moveTo>
                <a:lnTo>
                  <a:pt x="12578008" y="0"/>
                </a:lnTo>
                <a:lnTo>
                  <a:pt x="12578008" y="12578008"/>
                </a:lnTo>
                <a:lnTo>
                  <a:pt x="0" y="125780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14430832" y="8545735"/>
            <a:ext cx="107951" cy="107951"/>
          </a:xfrm>
          <a:custGeom>
            <a:avLst/>
            <a:gdLst/>
            <a:ahLst/>
            <a:cxnLst/>
            <a:rect l="l" t="t" r="r" b="b"/>
            <a:pathLst>
              <a:path w="107951" h="107951">
                <a:moveTo>
                  <a:pt x="0" y="0"/>
                </a:moveTo>
                <a:lnTo>
                  <a:pt x="107951" y="0"/>
                </a:lnTo>
                <a:lnTo>
                  <a:pt x="107951" y="107951"/>
                </a:lnTo>
                <a:lnTo>
                  <a:pt x="0" y="1079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" name="Group 4"/>
          <p:cNvGrpSpPr/>
          <p:nvPr/>
        </p:nvGrpSpPr>
        <p:grpSpPr>
          <a:xfrm>
            <a:off x="11139907" y="7317448"/>
            <a:ext cx="3362868" cy="2460755"/>
            <a:chOff x="0" y="0"/>
            <a:chExt cx="4483824" cy="328100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483862" cy="3281045"/>
            </a:xfrm>
            <a:custGeom>
              <a:avLst/>
              <a:gdLst/>
              <a:ahLst/>
              <a:cxnLst/>
              <a:rect l="l" t="t" r="r" b="b"/>
              <a:pathLst>
                <a:path w="4483862" h="3281045">
                  <a:moveTo>
                    <a:pt x="0" y="0"/>
                  </a:moveTo>
                  <a:lnTo>
                    <a:pt x="4483862" y="0"/>
                  </a:lnTo>
                  <a:lnTo>
                    <a:pt x="4483862" y="3281045"/>
                  </a:lnTo>
                  <a:lnTo>
                    <a:pt x="0" y="3281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2344" r="-2343" b="1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1139907" y="3720741"/>
            <a:ext cx="6581851" cy="3480159"/>
            <a:chOff x="0" y="0"/>
            <a:chExt cx="8775802" cy="464021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775827" cy="4640199"/>
            </a:xfrm>
            <a:custGeom>
              <a:avLst/>
              <a:gdLst/>
              <a:ahLst/>
              <a:cxnLst/>
              <a:rect l="l" t="t" r="r" b="b"/>
              <a:pathLst>
                <a:path w="8775827" h="4640199">
                  <a:moveTo>
                    <a:pt x="0" y="0"/>
                  </a:moveTo>
                  <a:lnTo>
                    <a:pt x="8775827" y="0"/>
                  </a:lnTo>
                  <a:lnTo>
                    <a:pt x="8775827" y="4640199"/>
                  </a:lnTo>
                  <a:lnTo>
                    <a:pt x="0" y="464019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-32" r="-32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1139907" y="550459"/>
            <a:ext cx="6581851" cy="3011195"/>
            <a:chOff x="0" y="0"/>
            <a:chExt cx="8775802" cy="401492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775827" cy="4014978"/>
            </a:xfrm>
            <a:custGeom>
              <a:avLst/>
              <a:gdLst/>
              <a:ahLst/>
              <a:cxnLst/>
              <a:rect l="l" t="t" r="r" b="b"/>
              <a:pathLst>
                <a:path w="8775827" h="4014978">
                  <a:moveTo>
                    <a:pt x="0" y="0"/>
                  </a:moveTo>
                  <a:lnTo>
                    <a:pt x="8775827" y="0"/>
                  </a:lnTo>
                  <a:lnTo>
                    <a:pt x="8775827" y="4014978"/>
                  </a:lnTo>
                  <a:lnTo>
                    <a:pt x="0" y="40149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t="-55" b="-5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4621599" y="7317448"/>
            <a:ext cx="3100159" cy="2460755"/>
            <a:chOff x="0" y="0"/>
            <a:chExt cx="4133545" cy="328100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133596" cy="3281045"/>
            </a:xfrm>
            <a:custGeom>
              <a:avLst/>
              <a:gdLst/>
              <a:ahLst/>
              <a:cxnLst/>
              <a:rect l="l" t="t" r="r" b="b"/>
              <a:pathLst>
                <a:path w="4133596" h="3281045">
                  <a:moveTo>
                    <a:pt x="0" y="0"/>
                  </a:moveTo>
                  <a:lnTo>
                    <a:pt x="4133596" y="0"/>
                  </a:lnTo>
                  <a:lnTo>
                    <a:pt x="4133596" y="3281045"/>
                  </a:lnTo>
                  <a:lnTo>
                    <a:pt x="0" y="32810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l="-99" r="-98" b="1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2"/>
          <p:cNvGrpSpPr/>
          <p:nvPr/>
        </p:nvGrpSpPr>
        <p:grpSpPr>
          <a:xfrm rot="5400000">
            <a:off x="394999" y="4992093"/>
            <a:ext cx="4371940" cy="2735344"/>
            <a:chOff x="0" y="0"/>
            <a:chExt cx="1270579" cy="79495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251818" cy="794950"/>
            </a:xfrm>
            <a:custGeom>
              <a:avLst/>
              <a:gdLst/>
              <a:ahLst/>
              <a:cxnLst/>
              <a:rect l="l" t="t" r="r" b="b"/>
              <a:pathLst>
                <a:path w="1251818" h="794950">
                  <a:moveTo>
                    <a:pt x="989463" y="0"/>
                  </a:moveTo>
                  <a:lnTo>
                    <a:pt x="77916" y="0"/>
                  </a:lnTo>
                  <a:cubicBezTo>
                    <a:pt x="34884" y="0"/>
                    <a:pt x="0" y="34884"/>
                    <a:pt x="0" y="77916"/>
                  </a:cubicBezTo>
                  <a:lnTo>
                    <a:pt x="0" y="717034"/>
                  </a:lnTo>
                  <a:cubicBezTo>
                    <a:pt x="0" y="760065"/>
                    <a:pt x="34884" y="794950"/>
                    <a:pt x="77916" y="794950"/>
                  </a:cubicBezTo>
                  <a:lnTo>
                    <a:pt x="989463" y="794950"/>
                  </a:lnTo>
                  <a:cubicBezTo>
                    <a:pt x="1037286" y="794950"/>
                    <a:pt x="1081077" y="768155"/>
                    <a:pt x="1102846" y="725574"/>
                  </a:cubicBezTo>
                  <a:lnTo>
                    <a:pt x="1235112" y="466851"/>
                  </a:lnTo>
                  <a:cubicBezTo>
                    <a:pt x="1257386" y="423282"/>
                    <a:pt x="1257386" y="371668"/>
                    <a:pt x="1235112" y="328099"/>
                  </a:cubicBezTo>
                  <a:lnTo>
                    <a:pt x="1102846" y="69376"/>
                  </a:lnTo>
                  <a:cubicBezTo>
                    <a:pt x="1081077" y="26795"/>
                    <a:pt x="1037286" y="0"/>
                    <a:pt x="989463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28575"/>
              <a:ext cx="1156279" cy="823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1686004" y="3278830"/>
            <a:ext cx="1991483" cy="1987862"/>
          </a:xfrm>
          <a:custGeom>
            <a:avLst/>
            <a:gdLst/>
            <a:ahLst/>
            <a:cxnLst/>
            <a:rect l="l" t="t" r="r" b="b"/>
            <a:pathLst>
              <a:path w="1991483" h="1987862">
                <a:moveTo>
                  <a:pt x="0" y="0"/>
                </a:moveTo>
                <a:lnTo>
                  <a:pt x="1991483" y="0"/>
                </a:lnTo>
                <a:lnTo>
                  <a:pt x="1991483" y="1987862"/>
                </a:lnTo>
                <a:lnTo>
                  <a:pt x="0" y="198786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6" name="Group 16"/>
          <p:cNvGrpSpPr/>
          <p:nvPr/>
        </p:nvGrpSpPr>
        <p:grpSpPr>
          <a:xfrm>
            <a:off x="1686004" y="3278830"/>
            <a:ext cx="1789930" cy="1789930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EBB0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 rot="5400000">
            <a:off x="3484118" y="4991048"/>
            <a:ext cx="4369849" cy="2735344"/>
            <a:chOff x="0" y="0"/>
            <a:chExt cx="1269972" cy="79495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251201" cy="794950"/>
            </a:xfrm>
            <a:custGeom>
              <a:avLst/>
              <a:gdLst/>
              <a:ahLst/>
              <a:cxnLst/>
              <a:rect l="l" t="t" r="r" b="b"/>
              <a:pathLst>
                <a:path w="1251201" h="794950">
                  <a:moveTo>
                    <a:pt x="988818" y="0"/>
                  </a:moveTo>
                  <a:lnTo>
                    <a:pt x="77953" y="0"/>
                  </a:lnTo>
                  <a:cubicBezTo>
                    <a:pt x="57279" y="0"/>
                    <a:pt x="37451" y="8213"/>
                    <a:pt x="22832" y="22832"/>
                  </a:cubicBezTo>
                  <a:cubicBezTo>
                    <a:pt x="8213" y="37451"/>
                    <a:pt x="0" y="57279"/>
                    <a:pt x="0" y="77953"/>
                  </a:cubicBezTo>
                  <a:lnTo>
                    <a:pt x="0" y="716996"/>
                  </a:lnTo>
                  <a:cubicBezTo>
                    <a:pt x="0" y="737671"/>
                    <a:pt x="8213" y="757499"/>
                    <a:pt x="22832" y="772118"/>
                  </a:cubicBezTo>
                  <a:cubicBezTo>
                    <a:pt x="37451" y="786737"/>
                    <a:pt x="57279" y="794950"/>
                    <a:pt x="77953" y="794950"/>
                  </a:cubicBezTo>
                  <a:lnTo>
                    <a:pt x="988818" y="794950"/>
                  </a:lnTo>
                  <a:cubicBezTo>
                    <a:pt x="1036664" y="794950"/>
                    <a:pt x="1080476" y="768142"/>
                    <a:pt x="1102256" y="725541"/>
                  </a:cubicBezTo>
                  <a:lnTo>
                    <a:pt x="1234488" y="466884"/>
                  </a:lnTo>
                  <a:cubicBezTo>
                    <a:pt x="1256772" y="423294"/>
                    <a:pt x="1256772" y="371655"/>
                    <a:pt x="1234488" y="328066"/>
                  </a:cubicBezTo>
                  <a:lnTo>
                    <a:pt x="1102256" y="69409"/>
                  </a:lnTo>
                  <a:cubicBezTo>
                    <a:pt x="1080476" y="26807"/>
                    <a:pt x="1036664" y="0"/>
                    <a:pt x="988818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28575"/>
              <a:ext cx="1155672" cy="823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2" name="Freeform 22"/>
          <p:cNvSpPr/>
          <p:nvPr/>
        </p:nvSpPr>
        <p:spPr>
          <a:xfrm>
            <a:off x="4774078" y="3278830"/>
            <a:ext cx="1991483" cy="1987862"/>
          </a:xfrm>
          <a:custGeom>
            <a:avLst/>
            <a:gdLst/>
            <a:ahLst/>
            <a:cxnLst/>
            <a:rect l="l" t="t" r="r" b="b"/>
            <a:pathLst>
              <a:path w="1991483" h="1987862">
                <a:moveTo>
                  <a:pt x="0" y="0"/>
                </a:moveTo>
                <a:lnTo>
                  <a:pt x="1991483" y="0"/>
                </a:lnTo>
                <a:lnTo>
                  <a:pt x="1991483" y="1987862"/>
                </a:lnTo>
                <a:lnTo>
                  <a:pt x="0" y="198786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3" name="Group 23"/>
          <p:cNvGrpSpPr/>
          <p:nvPr/>
        </p:nvGrpSpPr>
        <p:grpSpPr>
          <a:xfrm>
            <a:off x="4774078" y="3278830"/>
            <a:ext cx="1789930" cy="1789930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2039702" y="3561655"/>
            <a:ext cx="1082535" cy="1082535"/>
          </a:xfrm>
          <a:custGeom>
            <a:avLst/>
            <a:gdLst/>
            <a:ahLst/>
            <a:cxnLst/>
            <a:rect l="l" t="t" r="r" b="b"/>
            <a:pathLst>
              <a:path w="1082535" h="1082535">
                <a:moveTo>
                  <a:pt x="0" y="0"/>
                </a:moveTo>
                <a:lnTo>
                  <a:pt x="1082535" y="0"/>
                </a:lnTo>
                <a:lnTo>
                  <a:pt x="1082535" y="1082535"/>
                </a:lnTo>
                <a:lnTo>
                  <a:pt x="0" y="108253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7" name="Freeform 27"/>
          <p:cNvSpPr/>
          <p:nvPr/>
        </p:nvSpPr>
        <p:spPr>
          <a:xfrm>
            <a:off x="5207452" y="3556495"/>
            <a:ext cx="923181" cy="1087695"/>
          </a:xfrm>
          <a:custGeom>
            <a:avLst/>
            <a:gdLst/>
            <a:ahLst/>
            <a:cxnLst/>
            <a:rect l="l" t="t" r="r" b="b"/>
            <a:pathLst>
              <a:path w="923181" h="1087695">
                <a:moveTo>
                  <a:pt x="0" y="0"/>
                </a:moveTo>
                <a:lnTo>
                  <a:pt x="923181" y="0"/>
                </a:lnTo>
                <a:lnTo>
                  <a:pt x="923181" y="1087695"/>
                </a:lnTo>
                <a:lnTo>
                  <a:pt x="0" y="1087695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8" name="TextBox 28"/>
          <p:cNvSpPr txBox="1"/>
          <p:nvPr/>
        </p:nvSpPr>
        <p:spPr>
          <a:xfrm>
            <a:off x="985237" y="827475"/>
            <a:ext cx="6279537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41"/>
              </a:lnSpc>
            </a:pPr>
            <a:r>
              <a:rPr lang="en-US" sz="4534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Supply Chain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462263" y="5266692"/>
            <a:ext cx="2237413" cy="5593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55"/>
              </a:lnSpc>
            </a:pPr>
            <a:r>
              <a:rPr lang="en-US" sz="1879" b="1">
                <a:solidFill>
                  <a:srgbClr val="FCFD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Supplier Interfaceaterials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462263" y="6230049"/>
            <a:ext cx="2237413" cy="13983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55"/>
              </a:lnSpc>
            </a:pPr>
            <a:r>
              <a:rPr lang="en-US" sz="1879">
                <a:solidFill>
                  <a:srgbClr val="FCFDFE"/>
                </a:solidFill>
                <a:latin typeface="Open Sans"/>
                <a:ea typeface="Open Sans"/>
                <a:cs typeface="Open Sans"/>
                <a:sym typeface="Open Sans"/>
              </a:rPr>
              <a:t>Ability to add the suppliers you usually work with and store their information.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550337" y="5266692"/>
            <a:ext cx="2237413" cy="5593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55"/>
              </a:lnSpc>
            </a:pPr>
            <a:r>
              <a:rPr lang="en-US" sz="1879" b="1">
                <a:solidFill>
                  <a:srgbClr val="FCFD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Purchase Receipt Confirmation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4550337" y="6230049"/>
            <a:ext cx="2237413" cy="1678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55"/>
              </a:lnSpc>
            </a:pPr>
            <a:r>
              <a:rPr lang="en-US" sz="1879">
                <a:solidFill>
                  <a:srgbClr val="FCFDFE"/>
                </a:solidFill>
                <a:latin typeface="Open Sans"/>
                <a:ea typeface="Open Sans"/>
                <a:cs typeface="Open Sans"/>
                <a:sym typeface="Open Sans"/>
              </a:rPr>
              <a:t>Ability to confirm each supplier’s purchase invoice, receive raw materials, and store them.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1F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451237" y="-1410340"/>
            <a:ext cx="11846686" cy="13107679"/>
            <a:chOff x="0" y="0"/>
            <a:chExt cx="3120115" cy="345222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120115" cy="3452228"/>
            </a:xfrm>
            <a:custGeom>
              <a:avLst/>
              <a:gdLst/>
              <a:ahLst/>
              <a:cxnLst/>
              <a:rect l="l" t="t" r="r" b="b"/>
              <a:pathLst>
                <a:path w="3120115" h="3452228">
                  <a:moveTo>
                    <a:pt x="33329" y="0"/>
                  </a:moveTo>
                  <a:lnTo>
                    <a:pt x="3086786" y="0"/>
                  </a:lnTo>
                  <a:cubicBezTo>
                    <a:pt x="3095625" y="0"/>
                    <a:pt x="3104103" y="3511"/>
                    <a:pt x="3110353" y="9762"/>
                  </a:cubicBezTo>
                  <a:cubicBezTo>
                    <a:pt x="3116603" y="16012"/>
                    <a:pt x="3120115" y="24490"/>
                    <a:pt x="3120115" y="33329"/>
                  </a:cubicBezTo>
                  <a:lnTo>
                    <a:pt x="3120115" y="3418899"/>
                  </a:lnTo>
                  <a:cubicBezTo>
                    <a:pt x="3120115" y="3437306"/>
                    <a:pt x="3105193" y="3452228"/>
                    <a:pt x="3086786" y="3452228"/>
                  </a:cubicBezTo>
                  <a:lnTo>
                    <a:pt x="33329" y="3452228"/>
                  </a:lnTo>
                  <a:cubicBezTo>
                    <a:pt x="14922" y="3452228"/>
                    <a:pt x="0" y="3437306"/>
                    <a:pt x="0" y="3418899"/>
                  </a:cubicBezTo>
                  <a:lnTo>
                    <a:pt x="0" y="33329"/>
                  </a:lnTo>
                  <a:cubicBezTo>
                    <a:pt x="0" y="14922"/>
                    <a:pt x="14922" y="0"/>
                    <a:pt x="33329" y="0"/>
                  </a:cubicBezTo>
                  <a:close/>
                </a:path>
              </a:pathLst>
            </a:custGeom>
            <a:solidFill>
              <a:srgbClr val="FFF7E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3120115" cy="34998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8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323547" y="2250648"/>
            <a:ext cx="6935753" cy="5661527"/>
            <a:chOff x="0" y="0"/>
            <a:chExt cx="9247670" cy="754870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247632" cy="7548753"/>
            </a:xfrm>
            <a:custGeom>
              <a:avLst/>
              <a:gdLst/>
              <a:ahLst/>
              <a:cxnLst/>
              <a:rect l="l" t="t" r="r" b="b"/>
              <a:pathLst>
                <a:path w="9247632" h="7548753">
                  <a:moveTo>
                    <a:pt x="0" y="0"/>
                  </a:moveTo>
                  <a:lnTo>
                    <a:pt x="9247632" y="0"/>
                  </a:lnTo>
                  <a:lnTo>
                    <a:pt x="9247632" y="7548753"/>
                  </a:lnTo>
                  <a:lnTo>
                    <a:pt x="0" y="75487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3" r="-163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 rot="-5400000">
            <a:off x="-4859330" y="1753108"/>
            <a:ext cx="8221897" cy="7466862"/>
            <a:chOff x="0" y="0"/>
            <a:chExt cx="660400" cy="59975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60400" cy="599754"/>
            </a:xfrm>
            <a:custGeom>
              <a:avLst/>
              <a:gdLst/>
              <a:ahLst/>
              <a:cxnLst/>
              <a:rect l="l" t="t" r="r" b="b"/>
              <a:pathLst>
                <a:path w="660400" h="599754">
                  <a:moveTo>
                    <a:pt x="220252" y="580685"/>
                  </a:moveTo>
                  <a:cubicBezTo>
                    <a:pt x="254109" y="592199"/>
                    <a:pt x="292600" y="599754"/>
                    <a:pt x="330378" y="599754"/>
                  </a:cubicBezTo>
                  <a:cubicBezTo>
                    <a:pt x="368157" y="599754"/>
                    <a:pt x="404509" y="593277"/>
                    <a:pt x="438009" y="581763"/>
                  </a:cubicBezTo>
                  <a:cubicBezTo>
                    <a:pt x="438723" y="581404"/>
                    <a:pt x="439435" y="581404"/>
                    <a:pt x="440148" y="581044"/>
                  </a:cubicBezTo>
                  <a:cubicBezTo>
                    <a:pt x="565955" y="534989"/>
                    <a:pt x="658618" y="413375"/>
                    <a:pt x="660400" y="275984"/>
                  </a:cubicBezTo>
                  <a:lnTo>
                    <a:pt x="660400" y="0"/>
                  </a:lnTo>
                  <a:lnTo>
                    <a:pt x="0" y="0"/>
                  </a:lnTo>
                  <a:lnTo>
                    <a:pt x="0" y="275780"/>
                  </a:lnTo>
                  <a:cubicBezTo>
                    <a:pt x="1782" y="414094"/>
                    <a:pt x="93019" y="535709"/>
                    <a:pt x="220252" y="580685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0" cap="sq">
              <a:solidFill>
                <a:srgbClr val="FCFEFF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660400" cy="5203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88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1852037" y="2975151"/>
            <a:ext cx="4144073" cy="798676"/>
          </a:xfrm>
          <a:custGeom>
            <a:avLst/>
            <a:gdLst/>
            <a:ahLst/>
            <a:cxnLst/>
            <a:rect l="l" t="t" r="r" b="b"/>
            <a:pathLst>
              <a:path w="4144073" h="798676">
                <a:moveTo>
                  <a:pt x="0" y="0"/>
                </a:moveTo>
                <a:lnTo>
                  <a:pt x="4144073" y="0"/>
                </a:lnTo>
                <a:lnTo>
                  <a:pt x="4144073" y="798675"/>
                </a:lnTo>
                <a:lnTo>
                  <a:pt x="0" y="79867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2395139" y="5278776"/>
            <a:ext cx="4144073" cy="798676"/>
          </a:xfrm>
          <a:custGeom>
            <a:avLst/>
            <a:gdLst/>
            <a:ahLst/>
            <a:cxnLst/>
            <a:rect l="l" t="t" r="r" b="b"/>
            <a:pathLst>
              <a:path w="4144073" h="798676">
                <a:moveTo>
                  <a:pt x="0" y="0"/>
                </a:moveTo>
                <a:lnTo>
                  <a:pt x="4144073" y="0"/>
                </a:lnTo>
                <a:lnTo>
                  <a:pt x="4144073" y="798676"/>
                </a:lnTo>
                <a:lnTo>
                  <a:pt x="0" y="79867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1724856" y="7379371"/>
            <a:ext cx="4144073" cy="798676"/>
          </a:xfrm>
          <a:custGeom>
            <a:avLst/>
            <a:gdLst/>
            <a:ahLst/>
            <a:cxnLst/>
            <a:rect l="l" t="t" r="r" b="b"/>
            <a:pathLst>
              <a:path w="4144073" h="798676">
                <a:moveTo>
                  <a:pt x="0" y="0"/>
                </a:moveTo>
                <a:lnTo>
                  <a:pt x="4144073" y="0"/>
                </a:lnTo>
                <a:lnTo>
                  <a:pt x="4144073" y="798676"/>
                </a:lnTo>
                <a:lnTo>
                  <a:pt x="0" y="79867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Freeform 13"/>
          <p:cNvSpPr/>
          <p:nvPr/>
        </p:nvSpPr>
        <p:spPr>
          <a:xfrm>
            <a:off x="2008021" y="3102962"/>
            <a:ext cx="543052" cy="543052"/>
          </a:xfrm>
          <a:custGeom>
            <a:avLst/>
            <a:gdLst/>
            <a:ahLst/>
            <a:cxnLst/>
            <a:rect l="l" t="t" r="r" b="b"/>
            <a:pathLst>
              <a:path w="543052" h="543052">
                <a:moveTo>
                  <a:pt x="0" y="0"/>
                </a:moveTo>
                <a:lnTo>
                  <a:pt x="543052" y="0"/>
                </a:lnTo>
                <a:lnTo>
                  <a:pt x="543052" y="543053"/>
                </a:lnTo>
                <a:lnTo>
                  <a:pt x="0" y="54305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Freeform 14"/>
          <p:cNvSpPr/>
          <p:nvPr/>
        </p:nvSpPr>
        <p:spPr>
          <a:xfrm>
            <a:off x="2572253" y="5392629"/>
            <a:ext cx="509522" cy="559915"/>
          </a:xfrm>
          <a:custGeom>
            <a:avLst/>
            <a:gdLst/>
            <a:ahLst/>
            <a:cxnLst/>
            <a:rect l="l" t="t" r="r" b="b"/>
            <a:pathLst>
              <a:path w="509522" h="559915">
                <a:moveTo>
                  <a:pt x="0" y="0"/>
                </a:moveTo>
                <a:lnTo>
                  <a:pt x="509522" y="0"/>
                </a:lnTo>
                <a:lnTo>
                  <a:pt x="509522" y="559915"/>
                </a:lnTo>
                <a:lnTo>
                  <a:pt x="0" y="55991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Freeform 15"/>
          <p:cNvSpPr/>
          <p:nvPr/>
        </p:nvSpPr>
        <p:spPr>
          <a:xfrm>
            <a:off x="1879991" y="7521135"/>
            <a:ext cx="515148" cy="515148"/>
          </a:xfrm>
          <a:custGeom>
            <a:avLst/>
            <a:gdLst/>
            <a:ahLst/>
            <a:cxnLst/>
            <a:rect l="l" t="t" r="r" b="b"/>
            <a:pathLst>
              <a:path w="515148" h="515148">
                <a:moveTo>
                  <a:pt x="0" y="0"/>
                </a:moveTo>
                <a:lnTo>
                  <a:pt x="515148" y="0"/>
                </a:lnTo>
                <a:lnTo>
                  <a:pt x="515148" y="515148"/>
                </a:lnTo>
                <a:lnTo>
                  <a:pt x="0" y="51514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TextBox 16"/>
          <p:cNvSpPr txBox="1"/>
          <p:nvPr/>
        </p:nvSpPr>
        <p:spPr>
          <a:xfrm>
            <a:off x="1028700" y="681809"/>
            <a:ext cx="6279537" cy="6937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41"/>
              </a:lnSpc>
            </a:pPr>
            <a:r>
              <a:rPr lang="en-US" sz="4534" b="1">
                <a:solidFill>
                  <a:srgbClr val="F3F7FF"/>
                </a:solidFill>
                <a:latin typeface="Cairo Bold"/>
                <a:ea typeface="Cairo Bold"/>
                <a:cs typeface="Cairo Bold"/>
                <a:sym typeface="Cairo Bold"/>
              </a:rPr>
              <a:t>Smart Sourcing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977517" y="3241023"/>
            <a:ext cx="2670730" cy="266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50"/>
              </a:lnSpc>
            </a:pPr>
            <a:r>
              <a:rPr lang="en-US" sz="1757" b="1">
                <a:solidFill>
                  <a:srgbClr val="041F60"/>
                </a:solidFill>
                <a:latin typeface="Gotham Bold"/>
                <a:ea typeface="Gotham Bold"/>
                <a:cs typeface="Gotham Bold"/>
                <a:sym typeface="Gotham Bold"/>
              </a:rPr>
              <a:t>Smart Search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845617" y="7645243"/>
            <a:ext cx="2670730" cy="266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50"/>
              </a:lnSpc>
            </a:pPr>
            <a:r>
              <a:rPr lang="en-US" sz="1757" b="1">
                <a:solidFill>
                  <a:srgbClr val="041F60"/>
                </a:solidFill>
                <a:latin typeface="Gotham Bold"/>
                <a:ea typeface="Gotham Bold"/>
                <a:cs typeface="Gotham Bold"/>
                <a:sym typeface="Gotham Bold"/>
              </a:rPr>
              <a:t>Smart Results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515900" y="5544649"/>
            <a:ext cx="2670730" cy="2669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50"/>
              </a:lnSpc>
            </a:pPr>
            <a:r>
              <a:rPr lang="en-US" sz="1757" b="1">
                <a:solidFill>
                  <a:srgbClr val="041F60"/>
                </a:solidFill>
                <a:latin typeface="Gotham Bold"/>
                <a:ea typeface="Gotham Bold"/>
                <a:cs typeface="Gotham Bold"/>
                <a:sym typeface="Gotham Bold"/>
              </a:rPr>
              <a:t>Intelligent Filtering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93893" y="-164977"/>
            <a:ext cx="4194107" cy="10451977"/>
          </a:xfrm>
          <a:custGeom>
            <a:avLst/>
            <a:gdLst/>
            <a:ahLst/>
            <a:cxnLst/>
            <a:rect l="l" t="t" r="r" b="b"/>
            <a:pathLst>
              <a:path w="4194107" h="10451977">
                <a:moveTo>
                  <a:pt x="0" y="0"/>
                </a:moveTo>
                <a:lnTo>
                  <a:pt x="4194107" y="0"/>
                </a:lnTo>
                <a:lnTo>
                  <a:pt x="4194107" y="10451977"/>
                </a:lnTo>
                <a:lnTo>
                  <a:pt x="0" y="104519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0195112" y="663188"/>
            <a:ext cx="7421470" cy="4100360"/>
            <a:chOff x="0" y="0"/>
            <a:chExt cx="9895294" cy="546714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895332" cy="5467096"/>
            </a:xfrm>
            <a:custGeom>
              <a:avLst/>
              <a:gdLst/>
              <a:ahLst/>
              <a:cxnLst/>
              <a:rect l="l" t="t" r="r" b="b"/>
              <a:pathLst>
                <a:path w="9895332" h="5467096">
                  <a:moveTo>
                    <a:pt x="0" y="0"/>
                  </a:moveTo>
                  <a:lnTo>
                    <a:pt x="9895332" y="0"/>
                  </a:lnTo>
                  <a:lnTo>
                    <a:pt x="9895332" y="5467096"/>
                  </a:lnTo>
                  <a:lnTo>
                    <a:pt x="0" y="54670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34" b="-35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373511" y="4922320"/>
            <a:ext cx="3243072" cy="4335980"/>
            <a:chOff x="0" y="0"/>
            <a:chExt cx="4324096" cy="578130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324096" cy="5781294"/>
            </a:xfrm>
            <a:custGeom>
              <a:avLst/>
              <a:gdLst/>
              <a:ahLst/>
              <a:cxnLst/>
              <a:rect l="l" t="t" r="r" b="b"/>
              <a:pathLst>
                <a:path w="4324096" h="5781294">
                  <a:moveTo>
                    <a:pt x="0" y="0"/>
                  </a:moveTo>
                  <a:lnTo>
                    <a:pt x="4324096" y="0"/>
                  </a:lnTo>
                  <a:lnTo>
                    <a:pt x="4324096" y="5781294"/>
                  </a:lnTo>
                  <a:lnTo>
                    <a:pt x="0" y="57812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842671" y="408465"/>
            <a:ext cx="7888897" cy="1885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06"/>
              </a:lnSpc>
            </a:pPr>
            <a:r>
              <a:rPr lang="en-US" sz="4088" b="1" dirty="0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Inventory Management</a:t>
            </a:r>
          </a:p>
          <a:p>
            <a:pPr algn="l">
              <a:lnSpc>
                <a:spcPts val="4906"/>
              </a:lnSpc>
            </a:pPr>
            <a:endParaRPr lang="en-US" sz="4088" b="1" dirty="0">
              <a:solidFill>
                <a:srgbClr val="000000"/>
              </a:solidFill>
              <a:latin typeface="Cairo Bold"/>
              <a:ea typeface="Cairo Bold"/>
              <a:cs typeface="Cairo Bold"/>
              <a:sym typeface="Cairo Bold"/>
            </a:endParaRPr>
          </a:p>
          <a:p>
            <a:pPr algn="l">
              <a:lnSpc>
                <a:spcPts val="4906"/>
              </a:lnSpc>
            </a:pPr>
            <a:endParaRPr lang="en-US" sz="4088" b="1" dirty="0">
              <a:solidFill>
                <a:srgbClr val="000000"/>
              </a:solidFill>
              <a:latin typeface="Cairo Bold"/>
              <a:ea typeface="Cairo Bold"/>
              <a:cs typeface="Cairo Bold"/>
              <a:sym typeface="Cairo Bold"/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10195112" y="4975870"/>
            <a:ext cx="3968248" cy="4282430"/>
            <a:chOff x="0" y="0"/>
            <a:chExt cx="5290998" cy="570990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290947" cy="5709920"/>
            </a:xfrm>
            <a:custGeom>
              <a:avLst/>
              <a:gdLst/>
              <a:ahLst/>
              <a:cxnLst/>
              <a:rect l="l" t="t" r="r" b="b"/>
              <a:pathLst>
                <a:path w="5290947" h="5709920">
                  <a:moveTo>
                    <a:pt x="0" y="0"/>
                  </a:moveTo>
                  <a:lnTo>
                    <a:pt x="5290947" y="0"/>
                  </a:lnTo>
                  <a:lnTo>
                    <a:pt x="5290947" y="5709920"/>
                  </a:lnTo>
                  <a:lnTo>
                    <a:pt x="0" y="57099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45927" r="-45927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343711" y="1750561"/>
            <a:ext cx="7154586" cy="1501551"/>
            <a:chOff x="0" y="0"/>
            <a:chExt cx="3714038" cy="77947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697864" cy="779475"/>
            </a:xfrm>
            <a:custGeom>
              <a:avLst/>
              <a:gdLst/>
              <a:ahLst/>
              <a:cxnLst/>
              <a:rect l="l" t="t" r="r" b="b"/>
              <a:pathLst>
                <a:path w="3697864" h="779475">
                  <a:moveTo>
                    <a:pt x="3444830" y="0"/>
                  </a:moveTo>
                  <a:lnTo>
                    <a:pt x="66008" y="0"/>
                  </a:lnTo>
                  <a:cubicBezTo>
                    <a:pt x="48501" y="0"/>
                    <a:pt x="31712" y="6954"/>
                    <a:pt x="19333" y="19333"/>
                  </a:cubicBezTo>
                  <a:cubicBezTo>
                    <a:pt x="6954" y="31712"/>
                    <a:pt x="0" y="48501"/>
                    <a:pt x="0" y="66008"/>
                  </a:cubicBezTo>
                  <a:lnTo>
                    <a:pt x="0" y="713467"/>
                  </a:lnTo>
                  <a:cubicBezTo>
                    <a:pt x="0" y="730973"/>
                    <a:pt x="6954" y="747763"/>
                    <a:pt x="19333" y="760142"/>
                  </a:cubicBezTo>
                  <a:cubicBezTo>
                    <a:pt x="31712" y="772520"/>
                    <a:pt x="48501" y="779475"/>
                    <a:pt x="66008" y="779475"/>
                  </a:cubicBezTo>
                  <a:lnTo>
                    <a:pt x="3444830" y="779475"/>
                  </a:lnTo>
                  <a:cubicBezTo>
                    <a:pt x="3485398" y="779475"/>
                    <a:pt x="3522599" y="756916"/>
                    <a:pt x="3541354" y="720945"/>
                  </a:cubicBezTo>
                  <a:lnTo>
                    <a:pt x="3683522" y="448267"/>
                  </a:lnTo>
                  <a:cubicBezTo>
                    <a:pt x="3702645" y="411590"/>
                    <a:pt x="3702645" y="367884"/>
                    <a:pt x="3683522" y="331207"/>
                  </a:cubicBezTo>
                  <a:lnTo>
                    <a:pt x="3541354" y="58530"/>
                  </a:lnTo>
                  <a:cubicBezTo>
                    <a:pt x="3522599" y="22558"/>
                    <a:pt x="3485398" y="0"/>
                    <a:pt x="3444830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28575"/>
              <a:ext cx="3599738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842671" y="2000297"/>
            <a:ext cx="1114917" cy="1112890"/>
          </a:xfrm>
          <a:custGeom>
            <a:avLst/>
            <a:gdLst/>
            <a:ahLst/>
            <a:cxnLst/>
            <a:rect l="l" t="t" r="r" b="b"/>
            <a:pathLst>
              <a:path w="1114917" h="1112890">
                <a:moveTo>
                  <a:pt x="0" y="0"/>
                </a:moveTo>
                <a:lnTo>
                  <a:pt x="1114917" y="0"/>
                </a:lnTo>
                <a:lnTo>
                  <a:pt x="1114917" y="1112890"/>
                </a:lnTo>
                <a:lnTo>
                  <a:pt x="0" y="111289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4" name="Group 14"/>
          <p:cNvGrpSpPr/>
          <p:nvPr/>
        </p:nvGrpSpPr>
        <p:grpSpPr>
          <a:xfrm>
            <a:off x="842671" y="2000297"/>
            <a:ext cx="1002079" cy="1002079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343711" y="3689134"/>
            <a:ext cx="7154586" cy="1501551"/>
            <a:chOff x="0" y="0"/>
            <a:chExt cx="3714038" cy="779475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3697864" cy="779475"/>
            </a:xfrm>
            <a:custGeom>
              <a:avLst/>
              <a:gdLst/>
              <a:ahLst/>
              <a:cxnLst/>
              <a:rect l="l" t="t" r="r" b="b"/>
              <a:pathLst>
                <a:path w="3697864" h="779475">
                  <a:moveTo>
                    <a:pt x="3444830" y="0"/>
                  </a:moveTo>
                  <a:lnTo>
                    <a:pt x="66008" y="0"/>
                  </a:lnTo>
                  <a:cubicBezTo>
                    <a:pt x="48501" y="0"/>
                    <a:pt x="31712" y="6954"/>
                    <a:pt x="19333" y="19333"/>
                  </a:cubicBezTo>
                  <a:cubicBezTo>
                    <a:pt x="6954" y="31712"/>
                    <a:pt x="0" y="48501"/>
                    <a:pt x="0" y="66008"/>
                  </a:cubicBezTo>
                  <a:lnTo>
                    <a:pt x="0" y="713467"/>
                  </a:lnTo>
                  <a:cubicBezTo>
                    <a:pt x="0" y="730973"/>
                    <a:pt x="6954" y="747763"/>
                    <a:pt x="19333" y="760142"/>
                  </a:cubicBezTo>
                  <a:cubicBezTo>
                    <a:pt x="31712" y="772520"/>
                    <a:pt x="48501" y="779475"/>
                    <a:pt x="66008" y="779475"/>
                  </a:cubicBezTo>
                  <a:lnTo>
                    <a:pt x="3444830" y="779475"/>
                  </a:lnTo>
                  <a:cubicBezTo>
                    <a:pt x="3485398" y="779475"/>
                    <a:pt x="3522599" y="756916"/>
                    <a:pt x="3541354" y="720945"/>
                  </a:cubicBezTo>
                  <a:lnTo>
                    <a:pt x="3683522" y="448267"/>
                  </a:lnTo>
                  <a:cubicBezTo>
                    <a:pt x="3702645" y="411590"/>
                    <a:pt x="3702645" y="367884"/>
                    <a:pt x="3683522" y="331207"/>
                  </a:cubicBezTo>
                  <a:lnTo>
                    <a:pt x="3541354" y="58530"/>
                  </a:lnTo>
                  <a:cubicBezTo>
                    <a:pt x="3522599" y="22558"/>
                    <a:pt x="3485398" y="0"/>
                    <a:pt x="3444830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28575"/>
              <a:ext cx="3599738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0" name="Freeform 20"/>
          <p:cNvSpPr/>
          <p:nvPr/>
        </p:nvSpPr>
        <p:spPr>
          <a:xfrm>
            <a:off x="842671" y="3938871"/>
            <a:ext cx="1114917" cy="1112890"/>
          </a:xfrm>
          <a:custGeom>
            <a:avLst/>
            <a:gdLst/>
            <a:ahLst/>
            <a:cxnLst/>
            <a:rect l="l" t="t" r="r" b="b"/>
            <a:pathLst>
              <a:path w="1114917" h="1112890">
                <a:moveTo>
                  <a:pt x="0" y="0"/>
                </a:moveTo>
                <a:lnTo>
                  <a:pt x="1114917" y="0"/>
                </a:lnTo>
                <a:lnTo>
                  <a:pt x="1114917" y="1112889"/>
                </a:lnTo>
                <a:lnTo>
                  <a:pt x="0" y="111288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1" name="Group 21"/>
          <p:cNvGrpSpPr/>
          <p:nvPr/>
        </p:nvGrpSpPr>
        <p:grpSpPr>
          <a:xfrm>
            <a:off x="842671" y="3938871"/>
            <a:ext cx="1002079" cy="1002079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343711" y="5651734"/>
            <a:ext cx="7154586" cy="1501551"/>
            <a:chOff x="0" y="0"/>
            <a:chExt cx="3714038" cy="7794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3697864" cy="779475"/>
            </a:xfrm>
            <a:custGeom>
              <a:avLst/>
              <a:gdLst/>
              <a:ahLst/>
              <a:cxnLst/>
              <a:rect l="l" t="t" r="r" b="b"/>
              <a:pathLst>
                <a:path w="3697864" h="779475">
                  <a:moveTo>
                    <a:pt x="3444830" y="0"/>
                  </a:moveTo>
                  <a:lnTo>
                    <a:pt x="66008" y="0"/>
                  </a:lnTo>
                  <a:cubicBezTo>
                    <a:pt x="48501" y="0"/>
                    <a:pt x="31712" y="6954"/>
                    <a:pt x="19333" y="19333"/>
                  </a:cubicBezTo>
                  <a:cubicBezTo>
                    <a:pt x="6954" y="31712"/>
                    <a:pt x="0" y="48501"/>
                    <a:pt x="0" y="66008"/>
                  </a:cubicBezTo>
                  <a:lnTo>
                    <a:pt x="0" y="713467"/>
                  </a:lnTo>
                  <a:cubicBezTo>
                    <a:pt x="0" y="730973"/>
                    <a:pt x="6954" y="747763"/>
                    <a:pt x="19333" y="760142"/>
                  </a:cubicBezTo>
                  <a:cubicBezTo>
                    <a:pt x="31712" y="772520"/>
                    <a:pt x="48501" y="779475"/>
                    <a:pt x="66008" y="779475"/>
                  </a:cubicBezTo>
                  <a:lnTo>
                    <a:pt x="3444830" y="779475"/>
                  </a:lnTo>
                  <a:cubicBezTo>
                    <a:pt x="3485398" y="779475"/>
                    <a:pt x="3522599" y="756916"/>
                    <a:pt x="3541354" y="720945"/>
                  </a:cubicBezTo>
                  <a:lnTo>
                    <a:pt x="3683522" y="448267"/>
                  </a:lnTo>
                  <a:cubicBezTo>
                    <a:pt x="3702645" y="411590"/>
                    <a:pt x="3702645" y="367884"/>
                    <a:pt x="3683522" y="331207"/>
                  </a:cubicBezTo>
                  <a:lnTo>
                    <a:pt x="3541354" y="58530"/>
                  </a:lnTo>
                  <a:cubicBezTo>
                    <a:pt x="3522599" y="22558"/>
                    <a:pt x="3485398" y="0"/>
                    <a:pt x="3444830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28575"/>
              <a:ext cx="3599738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7" name="Freeform 27"/>
          <p:cNvSpPr/>
          <p:nvPr/>
        </p:nvSpPr>
        <p:spPr>
          <a:xfrm>
            <a:off x="842671" y="5901470"/>
            <a:ext cx="1114917" cy="1112890"/>
          </a:xfrm>
          <a:custGeom>
            <a:avLst/>
            <a:gdLst/>
            <a:ahLst/>
            <a:cxnLst/>
            <a:rect l="l" t="t" r="r" b="b"/>
            <a:pathLst>
              <a:path w="1114917" h="1112890">
                <a:moveTo>
                  <a:pt x="0" y="0"/>
                </a:moveTo>
                <a:lnTo>
                  <a:pt x="1114917" y="0"/>
                </a:lnTo>
                <a:lnTo>
                  <a:pt x="1114917" y="1112890"/>
                </a:lnTo>
                <a:lnTo>
                  <a:pt x="0" y="111289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8" name="Group 28"/>
          <p:cNvGrpSpPr/>
          <p:nvPr/>
        </p:nvGrpSpPr>
        <p:grpSpPr>
          <a:xfrm>
            <a:off x="842671" y="5901470"/>
            <a:ext cx="1002079" cy="1002079"/>
            <a:chOff x="0" y="0"/>
            <a:chExt cx="812800" cy="812800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29EB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343711" y="7617079"/>
            <a:ext cx="7154586" cy="1501551"/>
            <a:chOff x="0" y="0"/>
            <a:chExt cx="3714038" cy="779475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3697864" cy="779475"/>
            </a:xfrm>
            <a:custGeom>
              <a:avLst/>
              <a:gdLst/>
              <a:ahLst/>
              <a:cxnLst/>
              <a:rect l="l" t="t" r="r" b="b"/>
              <a:pathLst>
                <a:path w="3697864" h="779475">
                  <a:moveTo>
                    <a:pt x="3444830" y="0"/>
                  </a:moveTo>
                  <a:lnTo>
                    <a:pt x="66008" y="0"/>
                  </a:lnTo>
                  <a:cubicBezTo>
                    <a:pt x="48501" y="0"/>
                    <a:pt x="31712" y="6954"/>
                    <a:pt x="19333" y="19333"/>
                  </a:cubicBezTo>
                  <a:cubicBezTo>
                    <a:pt x="6954" y="31712"/>
                    <a:pt x="0" y="48501"/>
                    <a:pt x="0" y="66008"/>
                  </a:cubicBezTo>
                  <a:lnTo>
                    <a:pt x="0" y="713467"/>
                  </a:lnTo>
                  <a:cubicBezTo>
                    <a:pt x="0" y="730973"/>
                    <a:pt x="6954" y="747763"/>
                    <a:pt x="19333" y="760142"/>
                  </a:cubicBezTo>
                  <a:cubicBezTo>
                    <a:pt x="31712" y="772520"/>
                    <a:pt x="48501" y="779475"/>
                    <a:pt x="66008" y="779475"/>
                  </a:cubicBezTo>
                  <a:lnTo>
                    <a:pt x="3444830" y="779475"/>
                  </a:lnTo>
                  <a:cubicBezTo>
                    <a:pt x="3485398" y="779475"/>
                    <a:pt x="3522599" y="756916"/>
                    <a:pt x="3541354" y="720945"/>
                  </a:cubicBezTo>
                  <a:lnTo>
                    <a:pt x="3683522" y="448267"/>
                  </a:lnTo>
                  <a:cubicBezTo>
                    <a:pt x="3702645" y="411590"/>
                    <a:pt x="3702645" y="367884"/>
                    <a:pt x="3683522" y="331207"/>
                  </a:cubicBezTo>
                  <a:lnTo>
                    <a:pt x="3541354" y="58530"/>
                  </a:lnTo>
                  <a:cubicBezTo>
                    <a:pt x="3522599" y="22558"/>
                    <a:pt x="3485398" y="0"/>
                    <a:pt x="3444830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28575"/>
              <a:ext cx="3599738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34" name="Freeform 34"/>
          <p:cNvSpPr/>
          <p:nvPr/>
        </p:nvSpPr>
        <p:spPr>
          <a:xfrm>
            <a:off x="842671" y="7866815"/>
            <a:ext cx="1114917" cy="1112890"/>
          </a:xfrm>
          <a:custGeom>
            <a:avLst/>
            <a:gdLst/>
            <a:ahLst/>
            <a:cxnLst/>
            <a:rect l="l" t="t" r="r" b="b"/>
            <a:pathLst>
              <a:path w="1114917" h="1112890">
                <a:moveTo>
                  <a:pt x="0" y="0"/>
                </a:moveTo>
                <a:lnTo>
                  <a:pt x="1114917" y="0"/>
                </a:lnTo>
                <a:lnTo>
                  <a:pt x="1114917" y="1112890"/>
                </a:lnTo>
                <a:lnTo>
                  <a:pt x="0" y="111289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5" name="Group 35"/>
          <p:cNvGrpSpPr/>
          <p:nvPr/>
        </p:nvGrpSpPr>
        <p:grpSpPr>
          <a:xfrm>
            <a:off x="842671" y="7866815"/>
            <a:ext cx="1002079" cy="1002079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FEFC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38" name="Freeform 38"/>
          <p:cNvSpPr/>
          <p:nvPr/>
        </p:nvSpPr>
        <p:spPr>
          <a:xfrm>
            <a:off x="1042194" y="2199819"/>
            <a:ext cx="603034" cy="603034"/>
          </a:xfrm>
          <a:custGeom>
            <a:avLst/>
            <a:gdLst/>
            <a:ahLst/>
            <a:cxnLst/>
            <a:rect l="l" t="t" r="r" b="b"/>
            <a:pathLst>
              <a:path w="603034" h="603034">
                <a:moveTo>
                  <a:pt x="0" y="0"/>
                </a:moveTo>
                <a:lnTo>
                  <a:pt x="603034" y="0"/>
                </a:lnTo>
                <a:lnTo>
                  <a:pt x="603034" y="603035"/>
                </a:lnTo>
                <a:lnTo>
                  <a:pt x="0" y="60303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9" name="Freeform 39"/>
          <p:cNvSpPr/>
          <p:nvPr/>
        </p:nvSpPr>
        <p:spPr>
          <a:xfrm>
            <a:off x="986061" y="4124710"/>
            <a:ext cx="715299" cy="630655"/>
          </a:xfrm>
          <a:custGeom>
            <a:avLst/>
            <a:gdLst/>
            <a:ahLst/>
            <a:cxnLst/>
            <a:rect l="l" t="t" r="r" b="b"/>
            <a:pathLst>
              <a:path w="715299" h="630655">
                <a:moveTo>
                  <a:pt x="0" y="0"/>
                </a:moveTo>
                <a:lnTo>
                  <a:pt x="715299" y="0"/>
                </a:lnTo>
                <a:lnTo>
                  <a:pt x="715299" y="630655"/>
                </a:lnTo>
                <a:lnTo>
                  <a:pt x="0" y="63065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0" name="Freeform 40"/>
          <p:cNvSpPr/>
          <p:nvPr/>
        </p:nvSpPr>
        <p:spPr>
          <a:xfrm>
            <a:off x="1014128" y="6066986"/>
            <a:ext cx="687233" cy="634831"/>
          </a:xfrm>
          <a:custGeom>
            <a:avLst/>
            <a:gdLst/>
            <a:ahLst/>
            <a:cxnLst/>
            <a:rect l="l" t="t" r="r" b="b"/>
            <a:pathLst>
              <a:path w="687233" h="634831">
                <a:moveTo>
                  <a:pt x="0" y="0"/>
                </a:moveTo>
                <a:lnTo>
                  <a:pt x="687232" y="0"/>
                </a:lnTo>
                <a:lnTo>
                  <a:pt x="687232" y="634831"/>
                </a:lnTo>
                <a:lnTo>
                  <a:pt x="0" y="63483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1" name="Freeform 41"/>
          <p:cNvSpPr/>
          <p:nvPr/>
        </p:nvSpPr>
        <p:spPr>
          <a:xfrm>
            <a:off x="1042194" y="8115310"/>
            <a:ext cx="590191" cy="590191"/>
          </a:xfrm>
          <a:custGeom>
            <a:avLst/>
            <a:gdLst/>
            <a:ahLst/>
            <a:cxnLst/>
            <a:rect l="l" t="t" r="r" b="b"/>
            <a:pathLst>
              <a:path w="590191" h="590191">
                <a:moveTo>
                  <a:pt x="0" y="0"/>
                </a:moveTo>
                <a:lnTo>
                  <a:pt x="590190" y="0"/>
                </a:lnTo>
                <a:lnTo>
                  <a:pt x="590190" y="590191"/>
                </a:lnTo>
                <a:lnTo>
                  <a:pt x="0" y="590191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2" name="Group 42"/>
          <p:cNvGrpSpPr/>
          <p:nvPr/>
        </p:nvGrpSpPr>
        <p:grpSpPr>
          <a:xfrm>
            <a:off x="2097379" y="2011046"/>
            <a:ext cx="5428385" cy="707730"/>
            <a:chOff x="0" y="0"/>
            <a:chExt cx="7237847" cy="943640"/>
          </a:xfrm>
        </p:grpSpPr>
        <p:sp>
          <p:nvSpPr>
            <p:cNvPr id="43" name="TextBox 43"/>
            <p:cNvSpPr txBox="1"/>
            <p:nvPr/>
          </p:nvSpPr>
          <p:spPr>
            <a:xfrm>
              <a:off x="0" y="-9525"/>
              <a:ext cx="7237847" cy="4016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326"/>
                </a:lnSpc>
              </a:pPr>
              <a:r>
                <a:rPr lang="en-US" sz="1938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Smart Guard</a:t>
              </a:r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541990"/>
              <a:ext cx="7237847" cy="4016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326"/>
                </a:lnSpc>
              </a:pPr>
              <a:r>
                <a:rPr lang="en-US" sz="1938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 Constant background stock check.</a:t>
              </a:r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2097379" y="3939125"/>
            <a:ext cx="6086497" cy="1001824"/>
            <a:chOff x="0" y="0"/>
            <a:chExt cx="8115329" cy="1335766"/>
          </a:xfrm>
        </p:grpSpPr>
        <p:sp>
          <p:nvSpPr>
            <p:cNvPr id="46" name="TextBox 46"/>
            <p:cNvSpPr txBox="1"/>
            <p:nvPr/>
          </p:nvSpPr>
          <p:spPr>
            <a:xfrm>
              <a:off x="0" y="-9525"/>
              <a:ext cx="8115329" cy="4016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326"/>
                </a:lnSpc>
              </a:pPr>
              <a:r>
                <a:rPr lang="en-US" sz="1938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Scenario</a:t>
              </a:r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541990"/>
              <a:ext cx="8115329" cy="7937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326"/>
                </a:lnSpc>
              </a:pPr>
              <a:r>
                <a:rPr lang="en-US" sz="1938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 Low "Wood" -&gt; Table becomes "Out of Stock" instantly.</a:t>
              </a: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2097379" y="5901724"/>
            <a:ext cx="6086497" cy="1099436"/>
            <a:chOff x="0" y="0"/>
            <a:chExt cx="8115329" cy="1465915"/>
          </a:xfrm>
        </p:grpSpPr>
        <p:sp>
          <p:nvSpPr>
            <p:cNvPr id="49" name="TextBox 49"/>
            <p:cNvSpPr txBox="1"/>
            <p:nvPr/>
          </p:nvSpPr>
          <p:spPr>
            <a:xfrm>
              <a:off x="0" y="-9525"/>
              <a:ext cx="8115329" cy="4016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326"/>
                </a:lnSpc>
              </a:pPr>
              <a:r>
                <a:rPr lang="en-US" sz="1938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Low-Stock Alerts</a:t>
              </a:r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551515"/>
              <a:ext cx="7429555" cy="9144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32"/>
                </a:lnSpc>
              </a:pPr>
              <a:r>
                <a:rPr lang="en-US" sz="1527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Saving: After the user enters their information for the first time, it is stored in the database so it does not need to be entered again.</a:t>
              </a:r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2097379" y="7876594"/>
            <a:ext cx="5156331" cy="266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199"/>
              </a:lnSpc>
            </a:pPr>
            <a:r>
              <a:rPr lang="en-US" sz="1832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Inventory Verification in custom design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2097379" y="8209975"/>
            <a:ext cx="5787024" cy="6022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44"/>
              </a:lnSpc>
            </a:pPr>
            <a:r>
              <a:rPr lang="en-US" sz="1953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If a specific type of wood is low in stock, it is marked as unavailable.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072010" y="0"/>
            <a:ext cx="1846364" cy="10287000"/>
            <a:chOff x="0" y="0"/>
            <a:chExt cx="2461819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61768" cy="13716000"/>
            </a:xfrm>
            <a:custGeom>
              <a:avLst/>
              <a:gdLst/>
              <a:ahLst/>
              <a:cxnLst/>
              <a:rect l="l" t="t" r="r" b="b"/>
              <a:pathLst>
                <a:path w="2461768" h="13716000">
                  <a:moveTo>
                    <a:pt x="0" y="0"/>
                  </a:moveTo>
                  <a:lnTo>
                    <a:pt x="2461768" y="0"/>
                  </a:lnTo>
                  <a:lnTo>
                    <a:pt x="2461768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41F60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254775" y="9644682"/>
            <a:ext cx="264805" cy="264805"/>
            <a:chOff x="0" y="0"/>
            <a:chExt cx="353073" cy="35307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53060" cy="353060"/>
            </a:xfrm>
            <a:custGeom>
              <a:avLst/>
              <a:gdLst/>
              <a:ahLst/>
              <a:cxnLst/>
              <a:rect l="l" t="t" r="r" b="b"/>
              <a:pathLst>
                <a:path w="353060" h="353060">
                  <a:moveTo>
                    <a:pt x="176530" y="0"/>
                  </a:moveTo>
                  <a:cubicBezTo>
                    <a:pt x="78994" y="0"/>
                    <a:pt x="0" y="78994"/>
                    <a:pt x="0" y="176530"/>
                  </a:cubicBezTo>
                  <a:cubicBezTo>
                    <a:pt x="0" y="274066"/>
                    <a:pt x="78994" y="353060"/>
                    <a:pt x="176530" y="353060"/>
                  </a:cubicBezTo>
                  <a:cubicBezTo>
                    <a:pt x="274066" y="353060"/>
                    <a:pt x="353060" y="274066"/>
                    <a:pt x="353060" y="176530"/>
                  </a:cubicBezTo>
                  <a:cubicBezTo>
                    <a:pt x="353060" y="78994"/>
                    <a:pt x="274066" y="0"/>
                    <a:pt x="176530" y="0"/>
                  </a:cubicBezTo>
                  <a:close/>
                </a:path>
              </a:pathLst>
            </a:custGeom>
            <a:solidFill>
              <a:srgbClr val="FFF7E4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254775" y="9201150"/>
            <a:ext cx="264805" cy="264805"/>
            <a:chOff x="0" y="0"/>
            <a:chExt cx="353073" cy="35307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53060" cy="353060"/>
            </a:xfrm>
            <a:custGeom>
              <a:avLst/>
              <a:gdLst/>
              <a:ahLst/>
              <a:cxnLst/>
              <a:rect l="l" t="t" r="r" b="b"/>
              <a:pathLst>
                <a:path w="353060" h="353060">
                  <a:moveTo>
                    <a:pt x="176530" y="0"/>
                  </a:moveTo>
                  <a:cubicBezTo>
                    <a:pt x="78994" y="0"/>
                    <a:pt x="0" y="78994"/>
                    <a:pt x="0" y="176530"/>
                  </a:cubicBezTo>
                  <a:cubicBezTo>
                    <a:pt x="0" y="274066"/>
                    <a:pt x="78994" y="353060"/>
                    <a:pt x="176530" y="353060"/>
                  </a:cubicBezTo>
                  <a:cubicBezTo>
                    <a:pt x="274066" y="353060"/>
                    <a:pt x="353060" y="274066"/>
                    <a:pt x="353060" y="176530"/>
                  </a:cubicBezTo>
                  <a:cubicBezTo>
                    <a:pt x="353060" y="78994"/>
                    <a:pt x="274066" y="0"/>
                    <a:pt x="176530" y="0"/>
                  </a:cubicBezTo>
                  <a:close/>
                </a:path>
              </a:pathLst>
            </a:custGeom>
            <a:solidFill>
              <a:srgbClr val="FFF7E4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412936" y="4604017"/>
            <a:ext cx="9462128" cy="3713885"/>
            <a:chOff x="0" y="0"/>
            <a:chExt cx="15068347" cy="591432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5068296" cy="5914263"/>
            </a:xfrm>
            <a:custGeom>
              <a:avLst/>
              <a:gdLst/>
              <a:ahLst/>
              <a:cxnLst/>
              <a:rect l="l" t="t" r="r" b="b"/>
              <a:pathLst>
                <a:path w="15068296" h="5914263">
                  <a:moveTo>
                    <a:pt x="0" y="0"/>
                  </a:moveTo>
                  <a:lnTo>
                    <a:pt x="15068296" y="0"/>
                  </a:lnTo>
                  <a:lnTo>
                    <a:pt x="15068296" y="5914263"/>
                  </a:lnTo>
                  <a:lnTo>
                    <a:pt x="0" y="59142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t="-28" b="-3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888470" y="2334469"/>
            <a:ext cx="6036455" cy="1665229"/>
            <a:chOff x="0" y="0"/>
            <a:chExt cx="2825596" cy="77947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2332815" y="2611428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8" y="0"/>
                </a:lnTo>
                <a:lnTo>
                  <a:pt x="1236448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4" name="Group 14"/>
          <p:cNvGrpSpPr/>
          <p:nvPr/>
        </p:nvGrpSpPr>
        <p:grpSpPr>
          <a:xfrm>
            <a:off x="2332815" y="2611428"/>
            <a:ext cx="1111311" cy="1111311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9918730" y="2334469"/>
            <a:ext cx="6036455" cy="1665229"/>
            <a:chOff x="0" y="0"/>
            <a:chExt cx="2825596" cy="779475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0" name="Freeform 20"/>
          <p:cNvSpPr/>
          <p:nvPr/>
        </p:nvSpPr>
        <p:spPr>
          <a:xfrm>
            <a:off x="9363075" y="2611428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1" name="Group 21"/>
          <p:cNvGrpSpPr/>
          <p:nvPr/>
        </p:nvGrpSpPr>
        <p:grpSpPr>
          <a:xfrm>
            <a:off x="9363075" y="2611428"/>
            <a:ext cx="1111311" cy="1111311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4" name="Freeform 24"/>
          <p:cNvSpPr/>
          <p:nvPr/>
        </p:nvSpPr>
        <p:spPr>
          <a:xfrm>
            <a:off x="9617515" y="2815078"/>
            <a:ext cx="727570" cy="727570"/>
          </a:xfrm>
          <a:custGeom>
            <a:avLst/>
            <a:gdLst/>
            <a:ahLst/>
            <a:cxnLst/>
            <a:rect l="l" t="t" r="r" b="b"/>
            <a:pathLst>
              <a:path w="727570" h="727570">
                <a:moveTo>
                  <a:pt x="0" y="0"/>
                </a:moveTo>
                <a:lnTo>
                  <a:pt x="727569" y="0"/>
                </a:lnTo>
                <a:lnTo>
                  <a:pt x="727569" y="727570"/>
                </a:lnTo>
                <a:lnTo>
                  <a:pt x="0" y="72757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5" name="Freeform 25"/>
          <p:cNvSpPr/>
          <p:nvPr/>
        </p:nvSpPr>
        <p:spPr>
          <a:xfrm>
            <a:off x="2507276" y="2787460"/>
            <a:ext cx="762388" cy="759529"/>
          </a:xfrm>
          <a:custGeom>
            <a:avLst/>
            <a:gdLst/>
            <a:ahLst/>
            <a:cxnLst/>
            <a:rect l="l" t="t" r="r" b="b"/>
            <a:pathLst>
              <a:path w="762388" h="759529">
                <a:moveTo>
                  <a:pt x="0" y="0"/>
                </a:moveTo>
                <a:lnTo>
                  <a:pt x="762388" y="0"/>
                </a:lnTo>
                <a:lnTo>
                  <a:pt x="762388" y="759529"/>
                </a:lnTo>
                <a:lnTo>
                  <a:pt x="0" y="75952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6" name="TextBox 26"/>
          <p:cNvSpPr txBox="1"/>
          <p:nvPr/>
        </p:nvSpPr>
        <p:spPr>
          <a:xfrm>
            <a:off x="1330528" y="761924"/>
            <a:ext cx="8744255" cy="808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70"/>
              </a:lnSpc>
            </a:pPr>
            <a:r>
              <a:rPr lang="en-US" sz="5475" b="1">
                <a:solidFill>
                  <a:srgbClr val="021E47"/>
                </a:solidFill>
                <a:latin typeface="Cairo Bold"/>
                <a:ea typeface="Cairo Bold"/>
                <a:cs typeface="Cairo Bold"/>
                <a:sym typeface="Cairo Bold"/>
              </a:rPr>
              <a:t>Audit Logs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3724292" y="2623349"/>
            <a:ext cx="4410918" cy="1111029"/>
            <a:chOff x="0" y="0"/>
            <a:chExt cx="5881224" cy="1481372"/>
          </a:xfrm>
        </p:grpSpPr>
        <p:sp>
          <p:nvSpPr>
            <p:cNvPr id="28" name="TextBox 28"/>
            <p:cNvSpPr txBox="1"/>
            <p:nvPr/>
          </p:nvSpPr>
          <p:spPr>
            <a:xfrm>
              <a:off x="0" y="0"/>
              <a:ext cx="5881224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Transparency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611633"/>
              <a:ext cx="5881224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Logging every stock movement with timestamp.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0754552" y="2611710"/>
            <a:ext cx="4171126" cy="1111029"/>
            <a:chOff x="0" y="0"/>
            <a:chExt cx="5561501" cy="1481372"/>
          </a:xfrm>
        </p:grpSpPr>
        <p:sp>
          <p:nvSpPr>
            <p:cNvPr id="31" name="TextBox 31"/>
            <p:cNvSpPr txBox="1"/>
            <p:nvPr/>
          </p:nvSpPr>
          <p:spPr>
            <a:xfrm>
              <a:off x="0" y="0"/>
              <a:ext cx="5561501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Control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611633"/>
              <a:ext cx="5561501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Preventing inventory manipulation.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058400" y="3238500"/>
            <a:ext cx="15586438" cy="15586438"/>
          </a:xfrm>
          <a:custGeom>
            <a:avLst/>
            <a:gdLst/>
            <a:ahLst/>
            <a:cxnLst/>
            <a:rect l="l" t="t" r="r" b="b"/>
            <a:pathLst>
              <a:path w="15586438" h="15586438">
                <a:moveTo>
                  <a:pt x="0" y="0"/>
                </a:moveTo>
                <a:lnTo>
                  <a:pt x="15586438" y="0"/>
                </a:lnTo>
                <a:lnTo>
                  <a:pt x="15586438" y="15586438"/>
                </a:lnTo>
                <a:lnTo>
                  <a:pt x="0" y="155864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9519989" y="504714"/>
            <a:ext cx="8104661" cy="2279437"/>
            <a:chOff x="0" y="0"/>
            <a:chExt cx="10806214" cy="303925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806176" cy="3039237"/>
            </a:xfrm>
            <a:custGeom>
              <a:avLst/>
              <a:gdLst/>
              <a:ahLst/>
              <a:cxnLst/>
              <a:rect l="l" t="t" r="r" b="b"/>
              <a:pathLst>
                <a:path w="10806176" h="3039237">
                  <a:moveTo>
                    <a:pt x="0" y="0"/>
                  </a:moveTo>
                  <a:lnTo>
                    <a:pt x="10806176" y="0"/>
                  </a:lnTo>
                  <a:lnTo>
                    <a:pt x="10806176" y="3039237"/>
                  </a:lnTo>
                  <a:lnTo>
                    <a:pt x="0" y="30392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91" r="-92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523534" y="2930898"/>
            <a:ext cx="8104661" cy="3606575"/>
            <a:chOff x="0" y="0"/>
            <a:chExt cx="10806214" cy="480876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0806176" cy="4808728"/>
            </a:xfrm>
            <a:custGeom>
              <a:avLst/>
              <a:gdLst/>
              <a:ahLst/>
              <a:cxnLst/>
              <a:rect l="l" t="t" r="r" b="b"/>
              <a:pathLst>
                <a:path w="10806176" h="4808728">
                  <a:moveTo>
                    <a:pt x="0" y="0"/>
                  </a:moveTo>
                  <a:lnTo>
                    <a:pt x="10806176" y="0"/>
                  </a:lnTo>
                  <a:lnTo>
                    <a:pt x="10806176" y="4808728"/>
                  </a:lnTo>
                  <a:lnTo>
                    <a:pt x="0" y="48087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89" b="-90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9523534" y="6539687"/>
            <a:ext cx="8104661" cy="3535661"/>
            <a:chOff x="0" y="0"/>
            <a:chExt cx="10806214" cy="471421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0806176" cy="4714240"/>
            </a:xfrm>
            <a:custGeom>
              <a:avLst/>
              <a:gdLst/>
              <a:ahLst/>
              <a:cxnLst/>
              <a:rect l="l" t="t" r="r" b="b"/>
              <a:pathLst>
                <a:path w="10806176" h="4714240">
                  <a:moveTo>
                    <a:pt x="0" y="0"/>
                  </a:moveTo>
                  <a:lnTo>
                    <a:pt x="10806176" y="0"/>
                  </a:lnTo>
                  <a:lnTo>
                    <a:pt x="10806176" y="4714240"/>
                  </a:lnTo>
                  <a:lnTo>
                    <a:pt x="0" y="47142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t="-67" b="-6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584355" y="2315866"/>
            <a:ext cx="6036455" cy="1665229"/>
            <a:chOff x="0" y="0"/>
            <a:chExt cx="2825596" cy="7794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1028700" y="2592825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3" name="Group 13"/>
          <p:cNvGrpSpPr/>
          <p:nvPr/>
        </p:nvGrpSpPr>
        <p:grpSpPr>
          <a:xfrm>
            <a:off x="1028700" y="2592825"/>
            <a:ext cx="1111311" cy="1111311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584355" y="4465756"/>
            <a:ext cx="6036455" cy="1665229"/>
            <a:chOff x="0" y="0"/>
            <a:chExt cx="2825596" cy="7794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1028700" y="4742715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0"/>
                </a:lnTo>
                <a:lnTo>
                  <a:pt x="0" y="123420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0" name="Group 20"/>
          <p:cNvGrpSpPr/>
          <p:nvPr/>
        </p:nvGrpSpPr>
        <p:grpSpPr>
          <a:xfrm>
            <a:off x="1028700" y="4742715"/>
            <a:ext cx="1111311" cy="1111311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584355" y="6642289"/>
            <a:ext cx="6036455" cy="1665229"/>
            <a:chOff x="0" y="0"/>
            <a:chExt cx="2825596" cy="779475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1028700" y="6919248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7" name="Group 27"/>
          <p:cNvGrpSpPr/>
          <p:nvPr/>
        </p:nvGrpSpPr>
        <p:grpSpPr>
          <a:xfrm>
            <a:off x="1028700" y="6919248"/>
            <a:ext cx="1111311" cy="1111311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29EB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30" name="Freeform 30"/>
          <p:cNvSpPr/>
          <p:nvPr/>
        </p:nvSpPr>
        <p:spPr>
          <a:xfrm>
            <a:off x="1194497" y="2715828"/>
            <a:ext cx="779718" cy="806953"/>
          </a:xfrm>
          <a:custGeom>
            <a:avLst/>
            <a:gdLst/>
            <a:ahLst/>
            <a:cxnLst/>
            <a:rect l="l" t="t" r="r" b="b"/>
            <a:pathLst>
              <a:path w="779718" h="806953">
                <a:moveTo>
                  <a:pt x="0" y="0"/>
                </a:moveTo>
                <a:lnTo>
                  <a:pt x="779717" y="0"/>
                </a:lnTo>
                <a:lnTo>
                  <a:pt x="779717" y="806953"/>
                </a:lnTo>
                <a:lnTo>
                  <a:pt x="0" y="80695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Freeform 31"/>
          <p:cNvSpPr/>
          <p:nvPr/>
        </p:nvSpPr>
        <p:spPr>
          <a:xfrm>
            <a:off x="1256093" y="4976076"/>
            <a:ext cx="656526" cy="644589"/>
          </a:xfrm>
          <a:custGeom>
            <a:avLst/>
            <a:gdLst/>
            <a:ahLst/>
            <a:cxnLst/>
            <a:rect l="l" t="t" r="r" b="b"/>
            <a:pathLst>
              <a:path w="656526" h="644589">
                <a:moveTo>
                  <a:pt x="0" y="0"/>
                </a:moveTo>
                <a:lnTo>
                  <a:pt x="656525" y="0"/>
                </a:lnTo>
                <a:lnTo>
                  <a:pt x="656525" y="644589"/>
                </a:lnTo>
                <a:lnTo>
                  <a:pt x="0" y="64458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2" name="Freeform 32"/>
          <p:cNvSpPr/>
          <p:nvPr/>
        </p:nvSpPr>
        <p:spPr>
          <a:xfrm>
            <a:off x="1194497" y="7144221"/>
            <a:ext cx="737925" cy="661365"/>
          </a:xfrm>
          <a:custGeom>
            <a:avLst/>
            <a:gdLst/>
            <a:ahLst/>
            <a:cxnLst/>
            <a:rect l="l" t="t" r="r" b="b"/>
            <a:pathLst>
              <a:path w="737925" h="661365">
                <a:moveTo>
                  <a:pt x="0" y="0"/>
                </a:moveTo>
                <a:lnTo>
                  <a:pt x="737924" y="0"/>
                </a:lnTo>
                <a:lnTo>
                  <a:pt x="737924" y="661365"/>
                </a:lnTo>
                <a:lnTo>
                  <a:pt x="0" y="661365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3" name="TextBox 33"/>
          <p:cNvSpPr txBox="1"/>
          <p:nvPr/>
        </p:nvSpPr>
        <p:spPr>
          <a:xfrm>
            <a:off x="663350" y="583063"/>
            <a:ext cx="9835163" cy="6937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41"/>
              </a:lnSpc>
            </a:pPr>
            <a:r>
              <a:rPr lang="en-US" sz="4534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Financial Performance Overview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2420177" y="2604746"/>
            <a:ext cx="4410918" cy="1111029"/>
            <a:chOff x="0" y="0"/>
            <a:chExt cx="5881224" cy="1481372"/>
          </a:xfrm>
        </p:grpSpPr>
        <p:sp>
          <p:nvSpPr>
            <p:cNvPr id="35" name="TextBox 35"/>
            <p:cNvSpPr txBox="1"/>
            <p:nvPr/>
          </p:nvSpPr>
          <p:spPr>
            <a:xfrm>
              <a:off x="0" y="0"/>
              <a:ext cx="5881224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Sales Tracking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611633"/>
              <a:ext cx="5881224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Real-time display of total completed order value (Revenue).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2420177" y="4742997"/>
            <a:ext cx="4171126" cy="1111029"/>
            <a:chOff x="0" y="0"/>
            <a:chExt cx="5561501" cy="1481372"/>
          </a:xfrm>
        </p:grpSpPr>
        <p:sp>
          <p:nvSpPr>
            <p:cNvPr id="38" name="TextBox 38"/>
            <p:cNvSpPr txBox="1"/>
            <p:nvPr/>
          </p:nvSpPr>
          <p:spPr>
            <a:xfrm>
              <a:off x="0" y="0"/>
              <a:ext cx="5561501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Cost Estimation</a:t>
              </a:r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611633"/>
              <a:ext cx="5561501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Approximate calculation of raw material costs per order.</a:t>
              </a:r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2420177" y="6919530"/>
            <a:ext cx="4915240" cy="1266521"/>
            <a:chOff x="0" y="0"/>
            <a:chExt cx="6553653" cy="1688695"/>
          </a:xfrm>
        </p:grpSpPr>
        <p:sp>
          <p:nvSpPr>
            <p:cNvPr id="41" name="TextBox 41"/>
            <p:cNvSpPr txBox="1"/>
            <p:nvPr/>
          </p:nvSpPr>
          <p:spPr>
            <a:xfrm>
              <a:off x="0" y="0"/>
              <a:ext cx="6553653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Profit Indicator</a:t>
              </a:r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0" y="611633"/>
              <a:ext cx="6228987" cy="10770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30"/>
                </a:lnSpc>
              </a:pPr>
              <a:r>
                <a:rPr lang="en-US" sz="1775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Displaying operating profit margins to help managers track daily trends (not replacing accounting).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8961040"/>
            <a:ext cx="18288000" cy="5802438"/>
          </a:xfrm>
          <a:custGeom>
            <a:avLst/>
            <a:gdLst/>
            <a:ahLst/>
            <a:cxnLst/>
            <a:rect l="l" t="t" r="r" b="b"/>
            <a:pathLst>
              <a:path w="18288000" h="5802438">
                <a:moveTo>
                  <a:pt x="0" y="0"/>
                </a:moveTo>
                <a:lnTo>
                  <a:pt x="18288000" y="0"/>
                </a:lnTo>
                <a:lnTo>
                  <a:pt x="18288000" y="5802438"/>
                </a:lnTo>
                <a:lnTo>
                  <a:pt x="0" y="58024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8943782" y="1722439"/>
            <a:ext cx="8889987" cy="5800715"/>
            <a:chOff x="0" y="0"/>
            <a:chExt cx="11853316" cy="7734287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1853291" cy="7734300"/>
            </a:xfrm>
            <a:custGeom>
              <a:avLst/>
              <a:gdLst/>
              <a:ahLst/>
              <a:cxnLst/>
              <a:rect l="l" t="t" r="r" b="b"/>
              <a:pathLst>
                <a:path w="11853291" h="7734300">
                  <a:moveTo>
                    <a:pt x="0" y="0"/>
                  </a:moveTo>
                  <a:lnTo>
                    <a:pt x="11853291" y="0"/>
                  </a:lnTo>
                  <a:lnTo>
                    <a:pt x="11853291" y="7734300"/>
                  </a:lnTo>
                  <a:lnTo>
                    <a:pt x="0" y="77343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2" b="-12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03032" y="3235941"/>
            <a:ext cx="6036455" cy="1665229"/>
            <a:chOff x="0" y="0"/>
            <a:chExt cx="2825596" cy="77947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021E4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447377" y="3512900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8" y="0"/>
                </a:lnTo>
                <a:lnTo>
                  <a:pt x="1236448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447377" y="3512900"/>
            <a:ext cx="1111311" cy="1111311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003032" y="5385830"/>
            <a:ext cx="6036455" cy="1665229"/>
            <a:chOff x="0" y="0"/>
            <a:chExt cx="2825596" cy="77947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021E4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447377" y="5662789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8" y="0"/>
                </a:lnTo>
                <a:lnTo>
                  <a:pt x="1236448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6" name="Group 16"/>
          <p:cNvGrpSpPr/>
          <p:nvPr/>
        </p:nvGrpSpPr>
        <p:grpSpPr>
          <a:xfrm>
            <a:off x="447377" y="5662789"/>
            <a:ext cx="1111311" cy="1111311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641931" y="3691918"/>
            <a:ext cx="691129" cy="691129"/>
          </a:xfrm>
          <a:custGeom>
            <a:avLst/>
            <a:gdLst/>
            <a:ahLst/>
            <a:cxnLst/>
            <a:rect l="l" t="t" r="r" b="b"/>
            <a:pathLst>
              <a:path w="691129" h="691129">
                <a:moveTo>
                  <a:pt x="0" y="0"/>
                </a:moveTo>
                <a:lnTo>
                  <a:pt x="691129" y="0"/>
                </a:lnTo>
                <a:lnTo>
                  <a:pt x="691129" y="691129"/>
                </a:lnTo>
                <a:lnTo>
                  <a:pt x="0" y="69112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552478" y="5818772"/>
            <a:ext cx="870035" cy="799344"/>
          </a:xfrm>
          <a:custGeom>
            <a:avLst/>
            <a:gdLst/>
            <a:ahLst/>
            <a:cxnLst/>
            <a:rect l="l" t="t" r="r" b="b"/>
            <a:pathLst>
              <a:path w="870035" h="799344">
                <a:moveTo>
                  <a:pt x="0" y="0"/>
                </a:moveTo>
                <a:lnTo>
                  <a:pt x="870035" y="0"/>
                </a:lnTo>
                <a:lnTo>
                  <a:pt x="870035" y="799345"/>
                </a:lnTo>
                <a:lnTo>
                  <a:pt x="0" y="799345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TextBox 21"/>
          <p:cNvSpPr txBox="1"/>
          <p:nvPr/>
        </p:nvSpPr>
        <p:spPr>
          <a:xfrm>
            <a:off x="985237" y="827475"/>
            <a:ext cx="6279537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41"/>
              </a:lnSpc>
            </a:pPr>
            <a:r>
              <a:rPr lang="en-US" sz="4534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CRM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1838854" y="3524820"/>
            <a:ext cx="4410918" cy="1111029"/>
            <a:chOff x="0" y="0"/>
            <a:chExt cx="5881224" cy="1481372"/>
          </a:xfrm>
        </p:grpSpPr>
        <p:sp>
          <p:nvSpPr>
            <p:cNvPr id="23" name="TextBox 23"/>
            <p:cNvSpPr txBox="1"/>
            <p:nvPr/>
          </p:nvSpPr>
          <p:spPr>
            <a:xfrm>
              <a:off x="0" y="0"/>
              <a:ext cx="5881224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RFM Analysis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611633"/>
              <a:ext cx="5881224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 Python script segments customers.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838854" y="5663071"/>
            <a:ext cx="3929289" cy="1111029"/>
            <a:chOff x="0" y="0"/>
            <a:chExt cx="5239052" cy="1481372"/>
          </a:xfrm>
        </p:grpSpPr>
        <p:sp>
          <p:nvSpPr>
            <p:cNvPr id="26" name="TextBox 26"/>
            <p:cNvSpPr txBox="1"/>
            <p:nvPr/>
          </p:nvSpPr>
          <p:spPr>
            <a:xfrm>
              <a:off x="0" y="0"/>
              <a:ext cx="5239052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Advice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611633"/>
              <a:ext cx="5239052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System suggests engagement strategies.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993944" y="2481520"/>
            <a:ext cx="5656002" cy="1480842"/>
            <a:chOff x="0" y="0"/>
            <a:chExt cx="7541336" cy="197445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541387" cy="1974469"/>
            </a:xfrm>
            <a:custGeom>
              <a:avLst/>
              <a:gdLst/>
              <a:ahLst/>
              <a:cxnLst/>
              <a:rect l="l" t="t" r="r" b="b"/>
              <a:pathLst>
                <a:path w="7541387" h="1974469">
                  <a:moveTo>
                    <a:pt x="0" y="0"/>
                  </a:moveTo>
                  <a:lnTo>
                    <a:pt x="7541387" y="0"/>
                  </a:lnTo>
                  <a:lnTo>
                    <a:pt x="7541387" y="1974469"/>
                  </a:lnTo>
                  <a:lnTo>
                    <a:pt x="0" y="19744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t="-110" b="-10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Freeform 4"/>
          <p:cNvSpPr/>
          <p:nvPr/>
        </p:nvSpPr>
        <p:spPr>
          <a:xfrm>
            <a:off x="1841425" y="2002563"/>
            <a:ext cx="5808520" cy="1627433"/>
          </a:xfrm>
          <a:custGeom>
            <a:avLst/>
            <a:gdLst/>
            <a:ahLst/>
            <a:cxnLst/>
            <a:rect l="l" t="t" r="r" b="b"/>
            <a:pathLst>
              <a:path w="5808520" h="1627433">
                <a:moveTo>
                  <a:pt x="0" y="0"/>
                </a:moveTo>
                <a:lnTo>
                  <a:pt x="5808520" y="0"/>
                </a:lnTo>
                <a:lnTo>
                  <a:pt x="5808520" y="1627433"/>
                </a:lnTo>
                <a:lnTo>
                  <a:pt x="0" y="162743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983590" y="2386027"/>
            <a:ext cx="1019419" cy="991931"/>
          </a:xfrm>
          <a:custGeom>
            <a:avLst/>
            <a:gdLst/>
            <a:ahLst/>
            <a:cxnLst/>
            <a:rect l="l" t="t" r="r" b="b"/>
            <a:pathLst>
              <a:path w="1019419" h="991931">
                <a:moveTo>
                  <a:pt x="0" y="0"/>
                </a:moveTo>
                <a:lnTo>
                  <a:pt x="1019419" y="0"/>
                </a:lnTo>
                <a:lnTo>
                  <a:pt x="1019419" y="991931"/>
                </a:lnTo>
                <a:lnTo>
                  <a:pt x="0" y="99193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1927955" y="4547273"/>
            <a:ext cx="5656002" cy="1480842"/>
            <a:chOff x="0" y="0"/>
            <a:chExt cx="7541336" cy="197445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541387" cy="1974469"/>
            </a:xfrm>
            <a:custGeom>
              <a:avLst/>
              <a:gdLst/>
              <a:ahLst/>
              <a:cxnLst/>
              <a:rect l="l" t="t" r="r" b="b"/>
              <a:pathLst>
                <a:path w="7541387" h="1974469">
                  <a:moveTo>
                    <a:pt x="0" y="0"/>
                  </a:moveTo>
                  <a:lnTo>
                    <a:pt x="7541387" y="0"/>
                  </a:lnTo>
                  <a:lnTo>
                    <a:pt x="7541387" y="1974469"/>
                  </a:lnTo>
                  <a:lnTo>
                    <a:pt x="0" y="19744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t="-110" b="-10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925726" y="6616703"/>
            <a:ext cx="5656002" cy="1480842"/>
            <a:chOff x="0" y="0"/>
            <a:chExt cx="7541336" cy="197445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7541387" cy="1974469"/>
            </a:xfrm>
            <a:custGeom>
              <a:avLst/>
              <a:gdLst/>
              <a:ahLst/>
              <a:cxnLst/>
              <a:rect l="l" t="t" r="r" b="b"/>
              <a:pathLst>
                <a:path w="7541387" h="1974469">
                  <a:moveTo>
                    <a:pt x="0" y="0"/>
                  </a:moveTo>
                  <a:lnTo>
                    <a:pt x="7541387" y="0"/>
                  </a:lnTo>
                  <a:lnTo>
                    <a:pt x="7541387" y="1974469"/>
                  </a:lnTo>
                  <a:lnTo>
                    <a:pt x="0" y="19744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t="-110" b="-10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923098" y="8783298"/>
            <a:ext cx="5656002" cy="1480842"/>
            <a:chOff x="0" y="0"/>
            <a:chExt cx="7541336" cy="197445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7541387" cy="1974469"/>
            </a:xfrm>
            <a:custGeom>
              <a:avLst/>
              <a:gdLst/>
              <a:ahLst/>
              <a:cxnLst/>
              <a:rect l="l" t="t" r="r" b="b"/>
              <a:pathLst>
                <a:path w="7541387" h="1974469">
                  <a:moveTo>
                    <a:pt x="0" y="0"/>
                  </a:moveTo>
                  <a:lnTo>
                    <a:pt x="7541387" y="0"/>
                  </a:lnTo>
                  <a:lnTo>
                    <a:pt x="7541387" y="1974469"/>
                  </a:lnTo>
                  <a:lnTo>
                    <a:pt x="0" y="19744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t="-110" b="-10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Freeform 12"/>
          <p:cNvSpPr/>
          <p:nvPr/>
        </p:nvSpPr>
        <p:spPr>
          <a:xfrm>
            <a:off x="1775440" y="4030964"/>
            <a:ext cx="5813768" cy="1627433"/>
          </a:xfrm>
          <a:custGeom>
            <a:avLst/>
            <a:gdLst/>
            <a:ahLst/>
            <a:cxnLst/>
            <a:rect l="l" t="t" r="r" b="b"/>
            <a:pathLst>
              <a:path w="5813768" h="1627433">
                <a:moveTo>
                  <a:pt x="0" y="0"/>
                </a:moveTo>
                <a:lnTo>
                  <a:pt x="5813768" y="0"/>
                </a:lnTo>
                <a:lnTo>
                  <a:pt x="5813768" y="1627433"/>
                </a:lnTo>
                <a:lnTo>
                  <a:pt x="0" y="16274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3" name="Freeform 13"/>
          <p:cNvSpPr/>
          <p:nvPr/>
        </p:nvSpPr>
        <p:spPr>
          <a:xfrm>
            <a:off x="2917605" y="4414427"/>
            <a:ext cx="1019419" cy="991931"/>
          </a:xfrm>
          <a:custGeom>
            <a:avLst/>
            <a:gdLst/>
            <a:ahLst/>
            <a:cxnLst/>
            <a:rect l="l" t="t" r="r" b="b"/>
            <a:pathLst>
              <a:path w="1019419" h="991931">
                <a:moveTo>
                  <a:pt x="0" y="0"/>
                </a:moveTo>
                <a:lnTo>
                  <a:pt x="1019419" y="0"/>
                </a:lnTo>
                <a:lnTo>
                  <a:pt x="1019419" y="991931"/>
                </a:lnTo>
                <a:lnTo>
                  <a:pt x="0" y="99193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Freeform 14"/>
          <p:cNvSpPr/>
          <p:nvPr/>
        </p:nvSpPr>
        <p:spPr>
          <a:xfrm>
            <a:off x="1778064" y="6099547"/>
            <a:ext cx="5813930" cy="1627433"/>
          </a:xfrm>
          <a:custGeom>
            <a:avLst/>
            <a:gdLst/>
            <a:ahLst/>
            <a:cxnLst/>
            <a:rect l="l" t="t" r="r" b="b"/>
            <a:pathLst>
              <a:path w="5813930" h="1627433">
                <a:moveTo>
                  <a:pt x="0" y="0"/>
                </a:moveTo>
                <a:lnTo>
                  <a:pt x="5813930" y="0"/>
                </a:lnTo>
                <a:lnTo>
                  <a:pt x="5813930" y="1627433"/>
                </a:lnTo>
                <a:lnTo>
                  <a:pt x="0" y="162743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Freeform 15"/>
          <p:cNvSpPr/>
          <p:nvPr/>
        </p:nvSpPr>
        <p:spPr>
          <a:xfrm>
            <a:off x="2919177" y="6483010"/>
            <a:ext cx="1019419" cy="991931"/>
          </a:xfrm>
          <a:custGeom>
            <a:avLst/>
            <a:gdLst/>
            <a:ahLst/>
            <a:cxnLst/>
            <a:rect l="l" t="t" r="r" b="b"/>
            <a:pathLst>
              <a:path w="1019419" h="991931">
                <a:moveTo>
                  <a:pt x="0" y="0"/>
                </a:moveTo>
                <a:lnTo>
                  <a:pt x="1019419" y="0"/>
                </a:lnTo>
                <a:lnTo>
                  <a:pt x="1019419" y="991931"/>
                </a:lnTo>
                <a:lnTo>
                  <a:pt x="0" y="991931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Freeform 16"/>
          <p:cNvSpPr/>
          <p:nvPr/>
        </p:nvSpPr>
        <p:spPr>
          <a:xfrm>
            <a:off x="1770694" y="8166143"/>
            <a:ext cx="5811034" cy="1627433"/>
          </a:xfrm>
          <a:custGeom>
            <a:avLst/>
            <a:gdLst/>
            <a:ahLst/>
            <a:cxnLst/>
            <a:rect l="l" t="t" r="r" b="b"/>
            <a:pathLst>
              <a:path w="5811034" h="1627433">
                <a:moveTo>
                  <a:pt x="0" y="0"/>
                </a:moveTo>
                <a:lnTo>
                  <a:pt x="5811034" y="0"/>
                </a:lnTo>
                <a:lnTo>
                  <a:pt x="5811034" y="1627433"/>
                </a:lnTo>
                <a:lnTo>
                  <a:pt x="0" y="1627433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7" name="Freeform 17"/>
          <p:cNvSpPr/>
          <p:nvPr/>
        </p:nvSpPr>
        <p:spPr>
          <a:xfrm>
            <a:off x="2912740" y="8549606"/>
            <a:ext cx="1019419" cy="991931"/>
          </a:xfrm>
          <a:custGeom>
            <a:avLst/>
            <a:gdLst/>
            <a:ahLst/>
            <a:cxnLst/>
            <a:rect l="l" t="t" r="r" b="b"/>
            <a:pathLst>
              <a:path w="1019419" h="991931">
                <a:moveTo>
                  <a:pt x="0" y="0"/>
                </a:moveTo>
                <a:lnTo>
                  <a:pt x="1019419" y="0"/>
                </a:lnTo>
                <a:lnTo>
                  <a:pt x="1019419" y="991931"/>
                </a:lnTo>
                <a:lnTo>
                  <a:pt x="0" y="991931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Freeform 18"/>
          <p:cNvSpPr/>
          <p:nvPr/>
        </p:nvSpPr>
        <p:spPr>
          <a:xfrm>
            <a:off x="2014938" y="2399709"/>
            <a:ext cx="834600" cy="957929"/>
          </a:xfrm>
          <a:custGeom>
            <a:avLst/>
            <a:gdLst/>
            <a:ahLst/>
            <a:cxnLst/>
            <a:rect l="l" t="t" r="r" b="b"/>
            <a:pathLst>
              <a:path w="834600" h="957929">
                <a:moveTo>
                  <a:pt x="0" y="0"/>
                </a:moveTo>
                <a:lnTo>
                  <a:pt x="834599" y="0"/>
                </a:lnTo>
                <a:lnTo>
                  <a:pt x="834599" y="957930"/>
                </a:lnTo>
                <a:lnTo>
                  <a:pt x="0" y="95793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 l="-2" r="-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1935623" y="4490228"/>
            <a:ext cx="879462" cy="879462"/>
          </a:xfrm>
          <a:custGeom>
            <a:avLst/>
            <a:gdLst/>
            <a:ahLst/>
            <a:cxnLst/>
            <a:rect l="l" t="t" r="r" b="b"/>
            <a:pathLst>
              <a:path w="879462" h="879462">
                <a:moveTo>
                  <a:pt x="0" y="0"/>
                </a:moveTo>
                <a:lnTo>
                  <a:pt x="879462" y="0"/>
                </a:lnTo>
                <a:lnTo>
                  <a:pt x="879462" y="879462"/>
                </a:lnTo>
                <a:lnTo>
                  <a:pt x="0" y="879462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 t="-3763" b="-376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1991763" y="6537227"/>
            <a:ext cx="827170" cy="937308"/>
          </a:xfrm>
          <a:custGeom>
            <a:avLst/>
            <a:gdLst/>
            <a:ahLst/>
            <a:cxnLst/>
            <a:rect l="l" t="t" r="r" b="b"/>
            <a:pathLst>
              <a:path w="827170" h="937308">
                <a:moveTo>
                  <a:pt x="0" y="0"/>
                </a:moveTo>
                <a:lnTo>
                  <a:pt x="827170" y="0"/>
                </a:lnTo>
                <a:lnTo>
                  <a:pt x="827170" y="937307"/>
                </a:lnTo>
                <a:lnTo>
                  <a:pt x="0" y="937307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 t="-211" b="-210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Freeform 21"/>
          <p:cNvSpPr/>
          <p:nvPr/>
        </p:nvSpPr>
        <p:spPr>
          <a:xfrm>
            <a:off x="2045780" y="8615143"/>
            <a:ext cx="832533" cy="813806"/>
          </a:xfrm>
          <a:custGeom>
            <a:avLst/>
            <a:gdLst/>
            <a:ahLst/>
            <a:cxnLst/>
            <a:rect l="l" t="t" r="r" b="b"/>
            <a:pathLst>
              <a:path w="832533" h="813806">
                <a:moveTo>
                  <a:pt x="0" y="0"/>
                </a:moveTo>
                <a:lnTo>
                  <a:pt x="832532" y="0"/>
                </a:lnTo>
                <a:lnTo>
                  <a:pt x="832532" y="813807"/>
                </a:lnTo>
                <a:lnTo>
                  <a:pt x="0" y="813807"/>
                </a:lnTo>
                <a:lnTo>
                  <a:pt x="0" y="0"/>
                </a:lnTo>
                <a:close/>
              </a:path>
            </a:pathLst>
          </a:custGeom>
          <a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 l="-11" r="-1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2" name="Group 22"/>
          <p:cNvGrpSpPr/>
          <p:nvPr/>
        </p:nvGrpSpPr>
        <p:grpSpPr>
          <a:xfrm>
            <a:off x="14630400" y="5369681"/>
            <a:ext cx="3408874" cy="4360869"/>
            <a:chOff x="0" y="0"/>
            <a:chExt cx="4545165" cy="5814492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4545203" cy="5814441"/>
            </a:xfrm>
            <a:custGeom>
              <a:avLst/>
              <a:gdLst/>
              <a:ahLst/>
              <a:cxnLst/>
              <a:rect l="l" t="t" r="r" b="b"/>
              <a:pathLst>
                <a:path w="4545203" h="5814441">
                  <a:moveTo>
                    <a:pt x="0" y="0"/>
                  </a:moveTo>
                  <a:lnTo>
                    <a:pt x="4545203" y="0"/>
                  </a:lnTo>
                  <a:lnTo>
                    <a:pt x="4545203" y="5814441"/>
                  </a:lnTo>
                  <a:lnTo>
                    <a:pt x="0" y="58144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7"/>
              <a:stretch>
                <a:fillRect l="-3566" r="-3565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1353800" y="5326694"/>
            <a:ext cx="3819782" cy="4295670"/>
            <a:chOff x="0" y="0"/>
            <a:chExt cx="5093043" cy="572756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5093081" cy="5727573"/>
            </a:xfrm>
            <a:custGeom>
              <a:avLst/>
              <a:gdLst/>
              <a:ahLst/>
              <a:cxnLst/>
              <a:rect l="l" t="t" r="r" b="b"/>
              <a:pathLst>
                <a:path w="5093081" h="5727573">
                  <a:moveTo>
                    <a:pt x="0" y="0"/>
                  </a:moveTo>
                  <a:lnTo>
                    <a:pt x="5093081" y="0"/>
                  </a:lnTo>
                  <a:lnTo>
                    <a:pt x="5093081" y="5727573"/>
                  </a:lnTo>
                  <a:lnTo>
                    <a:pt x="0" y="572757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8"/>
              <a:stretch>
                <a:fillRect l="-7429" r="-742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2983592" y="2560911"/>
            <a:ext cx="1019423" cy="544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8"/>
              </a:lnSpc>
            </a:pPr>
            <a:r>
              <a:rPr lang="en-US" sz="2749">
                <a:solidFill>
                  <a:srgbClr val="FFFFFF"/>
                </a:solidFill>
                <a:latin typeface="Cairo"/>
                <a:ea typeface="Cairo"/>
                <a:cs typeface="Cairo"/>
                <a:sym typeface="Cairo"/>
              </a:rPr>
              <a:t>01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4288574" y="2614841"/>
            <a:ext cx="3181769" cy="5928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8"/>
              </a:lnSpc>
            </a:pPr>
            <a:r>
              <a:rPr lang="en-US" sz="1599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Powered by Firebase Authentication for secure sessions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2917603" y="4589316"/>
            <a:ext cx="1019423" cy="544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8"/>
              </a:lnSpc>
            </a:pPr>
            <a:r>
              <a:rPr lang="en-US" sz="2749">
                <a:solidFill>
                  <a:srgbClr val="FFFFFF"/>
                </a:solidFill>
                <a:latin typeface="Cairo"/>
                <a:ea typeface="Cairo"/>
                <a:cs typeface="Cairo"/>
                <a:sym typeface="Cairo"/>
              </a:rPr>
              <a:t>02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4222594" y="4643247"/>
            <a:ext cx="3181769" cy="5928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8"/>
              </a:lnSpc>
            </a:pPr>
            <a:r>
              <a:rPr lang="en-US" sz="1599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Passwords are never stored as plain text; they are hashed/encrypted.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4222594" y="4370175"/>
            <a:ext cx="3181769" cy="310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8"/>
              </a:lnSpc>
            </a:pPr>
            <a:r>
              <a:rPr lang="en-US" sz="1599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Password Hashing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2919174" y="6657899"/>
            <a:ext cx="1019423" cy="544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8"/>
              </a:lnSpc>
            </a:pPr>
            <a:r>
              <a:rPr lang="en-US" sz="2749">
                <a:solidFill>
                  <a:srgbClr val="122359"/>
                </a:solidFill>
                <a:latin typeface="Cairo"/>
                <a:ea typeface="Cairo"/>
                <a:cs typeface="Cairo"/>
                <a:sym typeface="Cairo"/>
              </a:rPr>
              <a:t>03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4224166" y="6711829"/>
            <a:ext cx="3181769" cy="5928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8"/>
              </a:lnSpc>
            </a:pPr>
            <a:r>
              <a:rPr lang="en-US" sz="1599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Strict role separation; only Admins can write to Inventory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4224166" y="6438757"/>
            <a:ext cx="3181769" cy="310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8"/>
              </a:lnSpc>
            </a:pPr>
            <a:r>
              <a:rPr lang="en-US" sz="1599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RBAC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2912735" y="8724490"/>
            <a:ext cx="1019423" cy="544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8"/>
              </a:lnSpc>
            </a:pPr>
            <a:r>
              <a:rPr lang="en-US" sz="2749">
                <a:solidFill>
                  <a:srgbClr val="122359"/>
                </a:solidFill>
                <a:latin typeface="Cairo"/>
                <a:ea typeface="Cairo"/>
                <a:cs typeface="Cairo"/>
                <a:sym typeface="Cairo"/>
              </a:rPr>
              <a:t>04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4217727" y="8759371"/>
            <a:ext cx="3181769" cy="10127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04"/>
              </a:lnSpc>
            </a:pPr>
            <a:r>
              <a:rPr lang="en-US" sz="1360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A Validation Layer blocks incorrect inputs (e.g., negative stock, invalid phone formats) to ensure report accuracy.</a:t>
            </a:r>
          </a:p>
          <a:p>
            <a:pPr algn="l">
              <a:lnSpc>
                <a:spcPts val="1904"/>
              </a:lnSpc>
            </a:pPr>
            <a:endParaRPr lang="en-US" sz="1360">
              <a:solidFill>
                <a:srgbClr val="000000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36" name="TextBox 36"/>
          <p:cNvSpPr txBox="1"/>
          <p:nvPr/>
        </p:nvSpPr>
        <p:spPr>
          <a:xfrm>
            <a:off x="4217727" y="8505349"/>
            <a:ext cx="3181769" cy="310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8"/>
              </a:lnSpc>
            </a:pPr>
            <a:r>
              <a:rPr lang="en-US" sz="1599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Data Quality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4285802" y="2306555"/>
            <a:ext cx="3181769" cy="310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8"/>
              </a:lnSpc>
            </a:pPr>
            <a:r>
              <a:rPr lang="en-US" sz="1599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Auth System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3494189" y="604190"/>
            <a:ext cx="11299631" cy="6970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23"/>
              </a:lnSpc>
            </a:pPr>
            <a:r>
              <a:rPr lang="en-US" sz="5599" b="1">
                <a:solidFill>
                  <a:srgbClr val="021E47"/>
                </a:solidFill>
                <a:latin typeface="Cairo Bold"/>
                <a:ea typeface="Cairo Bold"/>
                <a:cs typeface="Cairo Bold"/>
                <a:sym typeface="Cairo Bold"/>
              </a:rPr>
              <a:t>SECURITY, AUTH &amp;   VALIDATION</a:t>
            </a:r>
          </a:p>
        </p:txBody>
      </p:sp>
      <p:sp>
        <p:nvSpPr>
          <p:cNvPr id="39" name="Freeform 39"/>
          <p:cNvSpPr/>
          <p:nvPr/>
        </p:nvSpPr>
        <p:spPr>
          <a:xfrm>
            <a:off x="10472385" y="1843078"/>
            <a:ext cx="7582129" cy="2638882"/>
          </a:xfrm>
          <a:custGeom>
            <a:avLst/>
            <a:gdLst/>
            <a:ahLst/>
            <a:cxnLst/>
            <a:rect l="l" t="t" r="r" b="b"/>
            <a:pathLst>
              <a:path w="7582129" h="2638882">
                <a:moveTo>
                  <a:pt x="0" y="0"/>
                </a:moveTo>
                <a:lnTo>
                  <a:pt x="7582129" y="0"/>
                </a:lnTo>
                <a:lnTo>
                  <a:pt x="7582129" y="2638882"/>
                </a:lnTo>
                <a:lnTo>
                  <a:pt x="0" y="2638882"/>
                </a:lnTo>
                <a:lnTo>
                  <a:pt x="0" y="0"/>
                </a:lnTo>
                <a:close/>
              </a:path>
            </a:pathLst>
          </a:custGeom>
          <a:blipFill>
            <a:blip r:embed="rId2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295492" y="-466434"/>
            <a:ext cx="10428600" cy="11986897"/>
          </a:xfrm>
          <a:custGeom>
            <a:avLst/>
            <a:gdLst/>
            <a:ahLst/>
            <a:cxnLst/>
            <a:rect l="l" t="t" r="r" b="b"/>
            <a:pathLst>
              <a:path w="10428600" h="11986897">
                <a:moveTo>
                  <a:pt x="0" y="0"/>
                </a:moveTo>
                <a:lnTo>
                  <a:pt x="10428600" y="0"/>
                </a:lnTo>
                <a:lnTo>
                  <a:pt x="10428600" y="11986897"/>
                </a:lnTo>
                <a:lnTo>
                  <a:pt x="0" y="1198689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AutoShape 3"/>
          <p:cNvSpPr/>
          <p:nvPr/>
        </p:nvSpPr>
        <p:spPr>
          <a:xfrm flipH="1">
            <a:off x="16042322" y="7239012"/>
            <a:ext cx="0" cy="1738534"/>
          </a:xfrm>
          <a:prstGeom prst="line">
            <a:avLst/>
          </a:prstGeom>
          <a:ln w="38100" cap="flat">
            <a:solidFill>
              <a:srgbClr val="183630"/>
            </a:solidFill>
            <a:prstDash val="sysDot"/>
            <a:headEnd type="none" w="sm" len="sm"/>
            <a:tailEnd type="oval" w="lg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4" name="Group 4"/>
          <p:cNvGrpSpPr/>
          <p:nvPr/>
        </p:nvGrpSpPr>
        <p:grpSpPr>
          <a:xfrm>
            <a:off x="15256264" y="6452953"/>
            <a:ext cx="1572117" cy="1572117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83630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1011155" y="1279418"/>
            <a:ext cx="5719689" cy="1028059"/>
          </a:xfrm>
          <a:custGeom>
            <a:avLst/>
            <a:gdLst/>
            <a:ahLst/>
            <a:cxnLst/>
            <a:rect l="l" t="t" r="r" b="b"/>
            <a:pathLst>
              <a:path w="5719689" h="1028059">
                <a:moveTo>
                  <a:pt x="0" y="0"/>
                </a:moveTo>
                <a:lnTo>
                  <a:pt x="5719690" y="0"/>
                </a:lnTo>
                <a:lnTo>
                  <a:pt x="5719690" y="1028059"/>
                </a:lnTo>
                <a:lnTo>
                  <a:pt x="0" y="10280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</a:blip>
            <a:stretch>
              <a:fillRect t="-22832" b="-2283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1011155" y="2258477"/>
            <a:ext cx="5719689" cy="1028059"/>
          </a:xfrm>
          <a:custGeom>
            <a:avLst/>
            <a:gdLst/>
            <a:ahLst/>
            <a:cxnLst/>
            <a:rect l="l" t="t" r="r" b="b"/>
            <a:pathLst>
              <a:path w="5719689" h="1028059">
                <a:moveTo>
                  <a:pt x="0" y="0"/>
                </a:moveTo>
                <a:lnTo>
                  <a:pt x="5719690" y="0"/>
                </a:lnTo>
                <a:lnTo>
                  <a:pt x="5719690" y="1028058"/>
                </a:lnTo>
                <a:lnTo>
                  <a:pt x="0" y="10280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</a:blip>
            <a:stretch>
              <a:fillRect t="-22832" b="-2283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9" name="Group 9"/>
          <p:cNvGrpSpPr/>
          <p:nvPr/>
        </p:nvGrpSpPr>
        <p:grpSpPr>
          <a:xfrm>
            <a:off x="475208" y="1125486"/>
            <a:ext cx="6791584" cy="887126"/>
            <a:chOff x="0" y="0"/>
            <a:chExt cx="4632738" cy="60513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632738" cy="605134"/>
            </a:xfrm>
            <a:custGeom>
              <a:avLst/>
              <a:gdLst/>
              <a:ahLst/>
              <a:cxnLst/>
              <a:rect l="l" t="t" r="r" b="b"/>
              <a:pathLst>
                <a:path w="4632738" h="605134">
                  <a:moveTo>
                    <a:pt x="4632738" y="302567"/>
                  </a:moveTo>
                  <a:lnTo>
                    <a:pt x="4429538" y="605134"/>
                  </a:lnTo>
                  <a:lnTo>
                    <a:pt x="203200" y="605134"/>
                  </a:lnTo>
                  <a:lnTo>
                    <a:pt x="0" y="302567"/>
                  </a:lnTo>
                  <a:lnTo>
                    <a:pt x="203200" y="0"/>
                  </a:lnTo>
                  <a:lnTo>
                    <a:pt x="4429538" y="0"/>
                  </a:lnTo>
                  <a:lnTo>
                    <a:pt x="4632738" y="30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14300" y="-47625"/>
              <a:ext cx="4404138" cy="6527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475208" y="2104544"/>
            <a:ext cx="6791584" cy="887126"/>
            <a:chOff x="0" y="0"/>
            <a:chExt cx="4632738" cy="605134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632738" cy="605134"/>
            </a:xfrm>
            <a:custGeom>
              <a:avLst/>
              <a:gdLst/>
              <a:ahLst/>
              <a:cxnLst/>
              <a:rect l="l" t="t" r="r" b="b"/>
              <a:pathLst>
                <a:path w="4632738" h="605134">
                  <a:moveTo>
                    <a:pt x="4632738" y="302567"/>
                  </a:moveTo>
                  <a:lnTo>
                    <a:pt x="4429538" y="605134"/>
                  </a:lnTo>
                  <a:lnTo>
                    <a:pt x="203200" y="605134"/>
                  </a:lnTo>
                  <a:lnTo>
                    <a:pt x="0" y="302567"/>
                  </a:lnTo>
                  <a:lnTo>
                    <a:pt x="203200" y="0"/>
                  </a:lnTo>
                  <a:lnTo>
                    <a:pt x="4429538" y="0"/>
                  </a:lnTo>
                  <a:lnTo>
                    <a:pt x="4632738" y="30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114300" y="-47625"/>
              <a:ext cx="4404138" cy="6527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1011155" y="3237535"/>
            <a:ext cx="5719689" cy="1028059"/>
          </a:xfrm>
          <a:custGeom>
            <a:avLst/>
            <a:gdLst/>
            <a:ahLst/>
            <a:cxnLst/>
            <a:rect l="l" t="t" r="r" b="b"/>
            <a:pathLst>
              <a:path w="5719689" h="1028059">
                <a:moveTo>
                  <a:pt x="0" y="0"/>
                </a:moveTo>
                <a:lnTo>
                  <a:pt x="5719690" y="0"/>
                </a:lnTo>
                <a:lnTo>
                  <a:pt x="5719690" y="1028059"/>
                </a:lnTo>
                <a:lnTo>
                  <a:pt x="0" y="10280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</a:blip>
            <a:stretch>
              <a:fillRect t="-22832" b="-2283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6" name="Group 16"/>
          <p:cNvGrpSpPr/>
          <p:nvPr/>
        </p:nvGrpSpPr>
        <p:grpSpPr>
          <a:xfrm>
            <a:off x="475208" y="3083603"/>
            <a:ext cx="6791584" cy="887126"/>
            <a:chOff x="0" y="0"/>
            <a:chExt cx="4632738" cy="60513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4632738" cy="605134"/>
            </a:xfrm>
            <a:custGeom>
              <a:avLst/>
              <a:gdLst/>
              <a:ahLst/>
              <a:cxnLst/>
              <a:rect l="l" t="t" r="r" b="b"/>
              <a:pathLst>
                <a:path w="4632738" h="605134">
                  <a:moveTo>
                    <a:pt x="4632738" y="302567"/>
                  </a:moveTo>
                  <a:lnTo>
                    <a:pt x="4429538" y="605134"/>
                  </a:lnTo>
                  <a:lnTo>
                    <a:pt x="203200" y="605134"/>
                  </a:lnTo>
                  <a:lnTo>
                    <a:pt x="0" y="302567"/>
                  </a:lnTo>
                  <a:lnTo>
                    <a:pt x="203200" y="0"/>
                  </a:lnTo>
                  <a:lnTo>
                    <a:pt x="4429538" y="0"/>
                  </a:lnTo>
                  <a:lnTo>
                    <a:pt x="4632738" y="30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14300" y="-47625"/>
              <a:ext cx="4404138" cy="6527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1011155" y="4216594"/>
            <a:ext cx="5719689" cy="1028059"/>
          </a:xfrm>
          <a:custGeom>
            <a:avLst/>
            <a:gdLst/>
            <a:ahLst/>
            <a:cxnLst/>
            <a:rect l="l" t="t" r="r" b="b"/>
            <a:pathLst>
              <a:path w="5719689" h="1028059">
                <a:moveTo>
                  <a:pt x="0" y="0"/>
                </a:moveTo>
                <a:lnTo>
                  <a:pt x="5719690" y="0"/>
                </a:lnTo>
                <a:lnTo>
                  <a:pt x="5719690" y="1028058"/>
                </a:lnTo>
                <a:lnTo>
                  <a:pt x="0" y="10280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</a:blip>
            <a:stretch>
              <a:fillRect t="-22832" b="-2283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0" name="Group 20"/>
          <p:cNvGrpSpPr/>
          <p:nvPr/>
        </p:nvGrpSpPr>
        <p:grpSpPr>
          <a:xfrm>
            <a:off x="475208" y="4062661"/>
            <a:ext cx="6791584" cy="887126"/>
            <a:chOff x="0" y="0"/>
            <a:chExt cx="4632738" cy="605134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4632738" cy="605134"/>
            </a:xfrm>
            <a:custGeom>
              <a:avLst/>
              <a:gdLst/>
              <a:ahLst/>
              <a:cxnLst/>
              <a:rect l="l" t="t" r="r" b="b"/>
              <a:pathLst>
                <a:path w="4632738" h="605134">
                  <a:moveTo>
                    <a:pt x="4632738" y="302567"/>
                  </a:moveTo>
                  <a:lnTo>
                    <a:pt x="4429538" y="605134"/>
                  </a:lnTo>
                  <a:lnTo>
                    <a:pt x="203200" y="605134"/>
                  </a:lnTo>
                  <a:lnTo>
                    <a:pt x="0" y="302567"/>
                  </a:lnTo>
                  <a:lnTo>
                    <a:pt x="203200" y="0"/>
                  </a:lnTo>
                  <a:lnTo>
                    <a:pt x="4429538" y="0"/>
                  </a:lnTo>
                  <a:lnTo>
                    <a:pt x="4632738" y="30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114300" y="-47625"/>
              <a:ext cx="4404138" cy="6527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1011155" y="5195652"/>
            <a:ext cx="5719689" cy="1028059"/>
          </a:xfrm>
          <a:custGeom>
            <a:avLst/>
            <a:gdLst/>
            <a:ahLst/>
            <a:cxnLst/>
            <a:rect l="l" t="t" r="r" b="b"/>
            <a:pathLst>
              <a:path w="5719689" h="1028059">
                <a:moveTo>
                  <a:pt x="0" y="0"/>
                </a:moveTo>
                <a:lnTo>
                  <a:pt x="5719690" y="0"/>
                </a:lnTo>
                <a:lnTo>
                  <a:pt x="5719690" y="1028059"/>
                </a:lnTo>
                <a:lnTo>
                  <a:pt x="0" y="10280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</a:blip>
            <a:stretch>
              <a:fillRect t="-22832" b="-2283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4" name="Group 24"/>
          <p:cNvGrpSpPr/>
          <p:nvPr/>
        </p:nvGrpSpPr>
        <p:grpSpPr>
          <a:xfrm>
            <a:off x="475208" y="5041720"/>
            <a:ext cx="6791584" cy="887126"/>
            <a:chOff x="0" y="0"/>
            <a:chExt cx="4632738" cy="605134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4632738" cy="605134"/>
            </a:xfrm>
            <a:custGeom>
              <a:avLst/>
              <a:gdLst/>
              <a:ahLst/>
              <a:cxnLst/>
              <a:rect l="l" t="t" r="r" b="b"/>
              <a:pathLst>
                <a:path w="4632738" h="605134">
                  <a:moveTo>
                    <a:pt x="4632738" y="302567"/>
                  </a:moveTo>
                  <a:lnTo>
                    <a:pt x="4429538" y="605134"/>
                  </a:lnTo>
                  <a:lnTo>
                    <a:pt x="203200" y="605134"/>
                  </a:lnTo>
                  <a:lnTo>
                    <a:pt x="0" y="302567"/>
                  </a:lnTo>
                  <a:lnTo>
                    <a:pt x="203200" y="0"/>
                  </a:lnTo>
                  <a:lnTo>
                    <a:pt x="4429538" y="0"/>
                  </a:lnTo>
                  <a:lnTo>
                    <a:pt x="4632738" y="30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114300" y="-47625"/>
              <a:ext cx="4404138" cy="6527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615552" y="272376"/>
            <a:ext cx="9179942" cy="622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Table OF Content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658044" y="1368294"/>
            <a:ext cx="4425913" cy="38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6"/>
              </a:lnSpc>
            </a:pPr>
            <a:r>
              <a:rPr lang="en-US" sz="2268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Introduction &amp; Background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065764" y="1359319"/>
            <a:ext cx="1101371" cy="42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4"/>
              </a:lnSpc>
            </a:pPr>
            <a:r>
              <a:rPr lang="en-US" sz="2481" b="1">
                <a:solidFill>
                  <a:srgbClr val="021E47"/>
                </a:solidFill>
                <a:latin typeface="TT Hoves Bold"/>
                <a:ea typeface="TT Hoves Bold"/>
                <a:cs typeface="TT Hoves Bold"/>
                <a:sym typeface="TT Hoves Bold"/>
              </a:rPr>
              <a:t>01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65764" y="2365106"/>
            <a:ext cx="1101371" cy="42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4"/>
              </a:lnSpc>
            </a:pPr>
            <a:r>
              <a:rPr lang="en-US" sz="2481" b="1">
                <a:solidFill>
                  <a:srgbClr val="021E47"/>
                </a:solidFill>
                <a:latin typeface="TT Hoves Bold"/>
                <a:ea typeface="TT Hoves Bold"/>
                <a:cs typeface="TT Hoves Bold"/>
                <a:sym typeface="TT Hoves Bold"/>
              </a:rPr>
              <a:t>02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065764" y="3332774"/>
            <a:ext cx="1101371" cy="42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4"/>
              </a:lnSpc>
            </a:pPr>
            <a:r>
              <a:rPr lang="en-US" sz="2481" b="1">
                <a:solidFill>
                  <a:srgbClr val="021E47"/>
                </a:solidFill>
                <a:latin typeface="TT Hoves Bold"/>
                <a:ea typeface="TT Hoves Bold"/>
                <a:cs typeface="TT Hoves Bold"/>
                <a:sym typeface="TT Hoves Bold"/>
              </a:rPr>
              <a:t>03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065764" y="4344723"/>
            <a:ext cx="1101371" cy="42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4"/>
              </a:lnSpc>
            </a:pPr>
            <a:r>
              <a:rPr lang="en-US" sz="2481" b="1">
                <a:solidFill>
                  <a:srgbClr val="021E47"/>
                </a:solidFill>
                <a:latin typeface="TT Hoves Bold"/>
                <a:ea typeface="TT Hoves Bold"/>
                <a:cs typeface="TT Hoves Bold"/>
                <a:sym typeface="TT Hoves Bold"/>
              </a:rPr>
              <a:t>04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011155" y="5302281"/>
            <a:ext cx="1101371" cy="42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4"/>
              </a:lnSpc>
            </a:pPr>
            <a:r>
              <a:rPr lang="en-US" sz="2481" b="1">
                <a:solidFill>
                  <a:srgbClr val="021E47"/>
                </a:solidFill>
                <a:latin typeface="TT Hoves Bold"/>
                <a:ea typeface="TT Hoves Bold"/>
                <a:cs typeface="TT Hoves Bold"/>
                <a:sym typeface="TT Hoves Bold"/>
              </a:rPr>
              <a:t>05</a:t>
            </a:r>
          </a:p>
        </p:txBody>
      </p:sp>
      <p:sp>
        <p:nvSpPr>
          <p:cNvPr id="34" name="AutoShape 34"/>
          <p:cNvSpPr/>
          <p:nvPr/>
        </p:nvSpPr>
        <p:spPr>
          <a:xfrm flipH="1">
            <a:off x="12581947" y="6018421"/>
            <a:ext cx="0" cy="1738534"/>
          </a:xfrm>
          <a:prstGeom prst="line">
            <a:avLst/>
          </a:prstGeom>
          <a:ln w="38100" cap="flat">
            <a:solidFill>
              <a:srgbClr val="157664"/>
            </a:solidFill>
            <a:prstDash val="sysDot"/>
            <a:headEnd type="none" w="sm" len="sm"/>
            <a:tailEnd type="oval" w="lg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35" name="Group 35"/>
          <p:cNvGrpSpPr/>
          <p:nvPr/>
        </p:nvGrpSpPr>
        <p:grpSpPr>
          <a:xfrm>
            <a:off x="11795889" y="5232363"/>
            <a:ext cx="1572117" cy="1572117"/>
            <a:chOff x="0" y="0"/>
            <a:chExt cx="812800" cy="812800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C800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38" name="AutoShape 38"/>
          <p:cNvSpPr/>
          <p:nvPr/>
        </p:nvSpPr>
        <p:spPr>
          <a:xfrm flipH="1">
            <a:off x="10120559" y="4587591"/>
            <a:ext cx="0" cy="1738534"/>
          </a:xfrm>
          <a:prstGeom prst="line">
            <a:avLst/>
          </a:prstGeom>
          <a:ln w="38100" cap="flat">
            <a:solidFill>
              <a:srgbClr val="539B5C"/>
            </a:solidFill>
            <a:prstDash val="sysDot"/>
            <a:headEnd type="none" w="sm" len="sm"/>
            <a:tailEnd type="oval" w="lg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39" name="Group 39"/>
          <p:cNvGrpSpPr/>
          <p:nvPr/>
        </p:nvGrpSpPr>
        <p:grpSpPr>
          <a:xfrm>
            <a:off x="9334500" y="3801532"/>
            <a:ext cx="1572117" cy="1572117"/>
            <a:chOff x="0" y="0"/>
            <a:chExt cx="812800" cy="81280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786D7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2" name="AutoShape 42"/>
          <p:cNvSpPr/>
          <p:nvPr/>
        </p:nvSpPr>
        <p:spPr>
          <a:xfrm flipH="1">
            <a:off x="11795889" y="2030216"/>
            <a:ext cx="0" cy="1738534"/>
          </a:xfrm>
          <a:prstGeom prst="line">
            <a:avLst/>
          </a:prstGeom>
          <a:ln w="38100" cap="flat">
            <a:solidFill>
              <a:srgbClr val="A4B73C"/>
            </a:solidFill>
            <a:prstDash val="sysDot"/>
            <a:headEnd type="none" w="sm" len="sm"/>
            <a:tailEnd type="oval" w="lg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43" name="Group 43"/>
          <p:cNvGrpSpPr/>
          <p:nvPr/>
        </p:nvGrpSpPr>
        <p:grpSpPr>
          <a:xfrm>
            <a:off x="11009830" y="1244157"/>
            <a:ext cx="1572117" cy="1572117"/>
            <a:chOff x="0" y="0"/>
            <a:chExt cx="812800" cy="812800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22359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46" name="AutoShape 46"/>
          <p:cNvSpPr/>
          <p:nvPr/>
        </p:nvSpPr>
        <p:spPr>
          <a:xfrm flipH="1">
            <a:off x="15180064" y="1255740"/>
            <a:ext cx="0" cy="1738534"/>
          </a:xfrm>
          <a:prstGeom prst="line">
            <a:avLst/>
          </a:prstGeom>
          <a:ln w="38100" cap="flat">
            <a:solidFill>
              <a:srgbClr val="FFC800"/>
            </a:solidFill>
            <a:prstDash val="sysDot"/>
            <a:headEnd type="none" w="sm" len="sm"/>
            <a:tailEnd type="oval" w="lg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47" name="Group 47"/>
          <p:cNvGrpSpPr/>
          <p:nvPr/>
        </p:nvGrpSpPr>
        <p:grpSpPr>
          <a:xfrm>
            <a:off x="14394005" y="469681"/>
            <a:ext cx="1572117" cy="1572117"/>
            <a:chOff x="0" y="0"/>
            <a:chExt cx="812800" cy="812800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C800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520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0" name="Freeform 50"/>
          <p:cNvSpPr/>
          <p:nvPr/>
        </p:nvSpPr>
        <p:spPr>
          <a:xfrm>
            <a:off x="11501013" y="1666291"/>
            <a:ext cx="734274" cy="727850"/>
          </a:xfrm>
          <a:custGeom>
            <a:avLst/>
            <a:gdLst/>
            <a:ahLst/>
            <a:cxnLst/>
            <a:rect l="l" t="t" r="r" b="b"/>
            <a:pathLst>
              <a:path w="734274" h="727850">
                <a:moveTo>
                  <a:pt x="0" y="0"/>
                </a:moveTo>
                <a:lnTo>
                  <a:pt x="734274" y="0"/>
                </a:lnTo>
                <a:lnTo>
                  <a:pt x="734274" y="727850"/>
                </a:lnTo>
                <a:lnTo>
                  <a:pt x="0" y="72785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1" name="Freeform 51"/>
          <p:cNvSpPr/>
          <p:nvPr/>
        </p:nvSpPr>
        <p:spPr>
          <a:xfrm>
            <a:off x="9795493" y="4262526"/>
            <a:ext cx="650131" cy="650131"/>
          </a:xfrm>
          <a:custGeom>
            <a:avLst/>
            <a:gdLst/>
            <a:ahLst/>
            <a:cxnLst/>
            <a:rect l="l" t="t" r="r" b="b"/>
            <a:pathLst>
              <a:path w="650131" h="650131">
                <a:moveTo>
                  <a:pt x="0" y="0"/>
                </a:moveTo>
                <a:lnTo>
                  <a:pt x="650131" y="0"/>
                </a:lnTo>
                <a:lnTo>
                  <a:pt x="650131" y="650130"/>
                </a:lnTo>
                <a:lnTo>
                  <a:pt x="0" y="65013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2" name="Freeform 52"/>
          <p:cNvSpPr/>
          <p:nvPr/>
        </p:nvSpPr>
        <p:spPr>
          <a:xfrm>
            <a:off x="12216204" y="5652678"/>
            <a:ext cx="731486" cy="731486"/>
          </a:xfrm>
          <a:custGeom>
            <a:avLst/>
            <a:gdLst/>
            <a:ahLst/>
            <a:cxnLst/>
            <a:rect l="l" t="t" r="r" b="b"/>
            <a:pathLst>
              <a:path w="731486" h="731486">
                <a:moveTo>
                  <a:pt x="0" y="0"/>
                </a:moveTo>
                <a:lnTo>
                  <a:pt x="731486" y="0"/>
                </a:lnTo>
                <a:lnTo>
                  <a:pt x="731486" y="731486"/>
                </a:lnTo>
                <a:lnTo>
                  <a:pt x="0" y="73148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3" name="Freeform 53"/>
          <p:cNvSpPr/>
          <p:nvPr/>
        </p:nvSpPr>
        <p:spPr>
          <a:xfrm>
            <a:off x="15752779" y="6949469"/>
            <a:ext cx="579086" cy="579086"/>
          </a:xfrm>
          <a:custGeom>
            <a:avLst/>
            <a:gdLst/>
            <a:ahLst/>
            <a:cxnLst/>
            <a:rect l="l" t="t" r="r" b="b"/>
            <a:pathLst>
              <a:path w="579086" h="579086">
                <a:moveTo>
                  <a:pt x="0" y="0"/>
                </a:moveTo>
                <a:lnTo>
                  <a:pt x="579087" y="0"/>
                </a:lnTo>
                <a:lnTo>
                  <a:pt x="579087" y="579086"/>
                </a:lnTo>
                <a:lnTo>
                  <a:pt x="0" y="57908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4" name="Freeform 54"/>
          <p:cNvSpPr/>
          <p:nvPr/>
        </p:nvSpPr>
        <p:spPr>
          <a:xfrm>
            <a:off x="1011155" y="7169942"/>
            <a:ext cx="5719689" cy="1028059"/>
          </a:xfrm>
          <a:custGeom>
            <a:avLst/>
            <a:gdLst/>
            <a:ahLst/>
            <a:cxnLst/>
            <a:rect l="l" t="t" r="r" b="b"/>
            <a:pathLst>
              <a:path w="5719689" h="1028059">
                <a:moveTo>
                  <a:pt x="0" y="0"/>
                </a:moveTo>
                <a:lnTo>
                  <a:pt x="5719690" y="0"/>
                </a:lnTo>
                <a:lnTo>
                  <a:pt x="5719690" y="1028059"/>
                </a:lnTo>
                <a:lnTo>
                  <a:pt x="0" y="10280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</a:blip>
            <a:stretch>
              <a:fillRect t="-22832" b="-2283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5" name="Freeform 55"/>
          <p:cNvSpPr/>
          <p:nvPr/>
        </p:nvSpPr>
        <p:spPr>
          <a:xfrm>
            <a:off x="1011155" y="6192799"/>
            <a:ext cx="5719689" cy="1028059"/>
          </a:xfrm>
          <a:custGeom>
            <a:avLst/>
            <a:gdLst/>
            <a:ahLst/>
            <a:cxnLst/>
            <a:rect l="l" t="t" r="r" b="b"/>
            <a:pathLst>
              <a:path w="5719689" h="1028059">
                <a:moveTo>
                  <a:pt x="0" y="0"/>
                </a:moveTo>
                <a:lnTo>
                  <a:pt x="5719690" y="0"/>
                </a:lnTo>
                <a:lnTo>
                  <a:pt x="5719690" y="1028059"/>
                </a:lnTo>
                <a:lnTo>
                  <a:pt x="0" y="10280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</a:blip>
            <a:stretch>
              <a:fillRect t="-22832" b="-2283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56" name="Group 56"/>
          <p:cNvGrpSpPr/>
          <p:nvPr/>
        </p:nvGrpSpPr>
        <p:grpSpPr>
          <a:xfrm>
            <a:off x="475208" y="7016010"/>
            <a:ext cx="6791584" cy="887126"/>
            <a:chOff x="0" y="0"/>
            <a:chExt cx="4632738" cy="605134"/>
          </a:xfrm>
        </p:grpSpPr>
        <p:sp>
          <p:nvSpPr>
            <p:cNvPr id="57" name="Freeform 57"/>
            <p:cNvSpPr/>
            <p:nvPr/>
          </p:nvSpPr>
          <p:spPr>
            <a:xfrm>
              <a:off x="0" y="0"/>
              <a:ext cx="4632738" cy="605134"/>
            </a:xfrm>
            <a:custGeom>
              <a:avLst/>
              <a:gdLst/>
              <a:ahLst/>
              <a:cxnLst/>
              <a:rect l="l" t="t" r="r" b="b"/>
              <a:pathLst>
                <a:path w="4632738" h="605134">
                  <a:moveTo>
                    <a:pt x="4632738" y="302567"/>
                  </a:moveTo>
                  <a:lnTo>
                    <a:pt x="4429538" y="605134"/>
                  </a:lnTo>
                  <a:lnTo>
                    <a:pt x="203200" y="605134"/>
                  </a:lnTo>
                  <a:lnTo>
                    <a:pt x="0" y="302567"/>
                  </a:lnTo>
                  <a:lnTo>
                    <a:pt x="203200" y="0"/>
                  </a:lnTo>
                  <a:lnTo>
                    <a:pt x="4429538" y="0"/>
                  </a:lnTo>
                  <a:lnTo>
                    <a:pt x="4632738" y="30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Box 58"/>
            <p:cNvSpPr txBox="1"/>
            <p:nvPr/>
          </p:nvSpPr>
          <p:spPr>
            <a:xfrm>
              <a:off x="114300" y="-47625"/>
              <a:ext cx="4404138" cy="6527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59" name="Freeform 59"/>
          <p:cNvSpPr/>
          <p:nvPr/>
        </p:nvSpPr>
        <p:spPr>
          <a:xfrm>
            <a:off x="1011155" y="8149001"/>
            <a:ext cx="5719689" cy="1028059"/>
          </a:xfrm>
          <a:custGeom>
            <a:avLst/>
            <a:gdLst/>
            <a:ahLst/>
            <a:cxnLst/>
            <a:rect l="l" t="t" r="r" b="b"/>
            <a:pathLst>
              <a:path w="5719689" h="1028059">
                <a:moveTo>
                  <a:pt x="0" y="0"/>
                </a:moveTo>
                <a:lnTo>
                  <a:pt x="5719690" y="0"/>
                </a:lnTo>
                <a:lnTo>
                  <a:pt x="5719690" y="1028058"/>
                </a:lnTo>
                <a:lnTo>
                  <a:pt x="0" y="102805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</a:blip>
            <a:stretch>
              <a:fillRect t="-22832" b="-2283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60" name="Group 60"/>
          <p:cNvGrpSpPr/>
          <p:nvPr/>
        </p:nvGrpSpPr>
        <p:grpSpPr>
          <a:xfrm>
            <a:off x="475208" y="7995068"/>
            <a:ext cx="6791584" cy="887126"/>
            <a:chOff x="0" y="0"/>
            <a:chExt cx="4632738" cy="605134"/>
          </a:xfrm>
        </p:grpSpPr>
        <p:sp>
          <p:nvSpPr>
            <p:cNvPr id="61" name="Freeform 61"/>
            <p:cNvSpPr/>
            <p:nvPr/>
          </p:nvSpPr>
          <p:spPr>
            <a:xfrm>
              <a:off x="0" y="0"/>
              <a:ext cx="4632738" cy="605134"/>
            </a:xfrm>
            <a:custGeom>
              <a:avLst/>
              <a:gdLst/>
              <a:ahLst/>
              <a:cxnLst/>
              <a:rect l="l" t="t" r="r" b="b"/>
              <a:pathLst>
                <a:path w="4632738" h="605134">
                  <a:moveTo>
                    <a:pt x="4632738" y="302567"/>
                  </a:moveTo>
                  <a:lnTo>
                    <a:pt x="4429538" y="605134"/>
                  </a:lnTo>
                  <a:lnTo>
                    <a:pt x="203200" y="605134"/>
                  </a:lnTo>
                  <a:lnTo>
                    <a:pt x="0" y="302567"/>
                  </a:lnTo>
                  <a:lnTo>
                    <a:pt x="203200" y="0"/>
                  </a:lnTo>
                  <a:lnTo>
                    <a:pt x="4429538" y="0"/>
                  </a:lnTo>
                  <a:lnTo>
                    <a:pt x="4632738" y="30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TextBox 62"/>
            <p:cNvSpPr txBox="1"/>
            <p:nvPr/>
          </p:nvSpPr>
          <p:spPr>
            <a:xfrm>
              <a:off x="114300" y="-47625"/>
              <a:ext cx="4404138" cy="6527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63" name="Freeform 63"/>
          <p:cNvSpPr/>
          <p:nvPr/>
        </p:nvSpPr>
        <p:spPr>
          <a:xfrm>
            <a:off x="1011155" y="9128059"/>
            <a:ext cx="5719689" cy="1028059"/>
          </a:xfrm>
          <a:custGeom>
            <a:avLst/>
            <a:gdLst/>
            <a:ahLst/>
            <a:cxnLst/>
            <a:rect l="l" t="t" r="r" b="b"/>
            <a:pathLst>
              <a:path w="5719689" h="1028059">
                <a:moveTo>
                  <a:pt x="0" y="0"/>
                </a:moveTo>
                <a:lnTo>
                  <a:pt x="5719690" y="0"/>
                </a:lnTo>
                <a:lnTo>
                  <a:pt x="5719690" y="1028059"/>
                </a:lnTo>
                <a:lnTo>
                  <a:pt x="0" y="102805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8000"/>
            </a:blip>
            <a:stretch>
              <a:fillRect t="-22832" b="-2283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64" name="Group 64"/>
          <p:cNvGrpSpPr/>
          <p:nvPr/>
        </p:nvGrpSpPr>
        <p:grpSpPr>
          <a:xfrm>
            <a:off x="475208" y="8974127"/>
            <a:ext cx="6791584" cy="887126"/>
            <a:chOff x="0" y="0"/>
            <a:chExt cx="4632738" cy="605134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4632738" cy="605134"/>
            </a:xfrm>
            <a:custGeom>
              <a:avLst/>
              <a:gdLst/>
              <a:ahLst/>
              <a:cxnLst/>
              <a:rect l="l" t="t" r="r" b="b"/>
              <a:pathLst>
                <a:path w="4632738" h="605134">
                  <a:moveTo>
                    <a:pt x="4632738" y="302567"/>
                  </a:moveTo>
                  <a:lnTo>
                    <a:pt x="4429538" y="605134"/>
                  </a:lnTo>
                  <a:lnTo>
                    <a:pt x="203200" y="605134"/>
                  </a:lnTo>
                  <a:lnTo>
                    <a:pt x="0" y="302567"/>
                  </a:lnTo>
                  <a:lnTo>
                    <a:pt x="203200" y="0"/>
                  </a:lnTo>
                  <a:lnTo>
                    <a:pt x="4429538" y="0"/>
                  </a:lnTo>
                  <a:lnTo>
                    <a:pt x="4632738" y="30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114300" y="-47625"/>
              <a:ext cx="4404138" cy="6527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67" name="TextBox 67"/>
          <p:cNvSpPr txBox="1"/>
          <p:nvPr/>
        </p:nvSpPr>
        <p:spPr>
          <a:xfrm>
            <a:off x="1065764" y="7265181"/>
            <a:ext cx="1101371" cy="42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4"/>
              </a:lnSpc>
            </a:pPr>
            <a:r>
              <a:rPr lang="en-US" sz="2481" b="1">
                <a:solidFill>
                  <a:srgbClr val="021E47"/>
                </a:solidFill>
                <a:latin typeface="TT Hoves Bold"/>
                <a:ea typeface="TT Hoves Bold"/>
                <a:cs typeface="TT Hoves Bold"/>
                <a:sym typeface="TT Hoves Bold"/>
              </a:rPr>
              <a:t>07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1065764" y="8277130"/>
            <a:ext cx="1101371" cy="42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4"/>
              </a:lnSpc>
            </a:pPr>
            <a:r>
              <a:rPr lang="en-US" sz="2481" b="1">
                <a:solidFill>
                  <a:srgbClr val="021E47"/>
                </a:solidFill>
                <a:latin typeface="TT Hoves Bold"/>
                <a:ea typeface="TT Hoves Bold"/>
                <a:cs typeface="TT Hoves Bold"/>
                <a:sym typeface="TT Hoves Bold"/>
              </a:rPr>
              <a:t>08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1011155" y="9234689"/>
            <a:ext cx="1101371" cy="42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4"/>
              </a:lnSpc>
            </a:pPr>
            <a:r>
              <a:rPr lang="en-US" sz="2481" b="1">
                <a:solidFill>
                  <a:srgbClr val="021E47"/>
                </a:solidFill>
                <a:latin typeface="TT Hoves Bold"/>
                <a:ea typeface="TT Hoves Bold"/>
                <a:cs typeface="TT Hoves Bold"/>
                <a:sym typeface="TT Hoves Bold"/>
              </a:rPr>
              <a:t>09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1658044" y="2383452"/>
            <a:ext cx="4425913" cy="38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6"/>
              </a:lnSpc>
            </a:pPr>
            <a:r>
              <a:rPr lang="en-US" sz="2268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Problem Statement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658044" y="3351120"/>
            <a:ext cx="5072801" cy="38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6"/>
              </a:lnSpc>
            </a:pPr>
            <a:r>
              <a:rPr lang="en-US" sz="2268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Proposed Solution (FurnAi Platform)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1616449" y="4385540"/>
            <a:ext cx="4425913" cy="38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6"/>
              </a:lnSpc>
            </a:pPr>
            <a:r>
              <a:rPr lang="en-US" sz="2268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System Architecture &amp; Tech Stack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1603435" y="5252542"/>
            <a:ext cx="4425913" cy="38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6"/>
              </a:lnSpc>
            </a:pPr>
            <a:r>
              <a:rPr lang="en-US" sz="2268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Core Features &amp; User Experience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1603435" y="7262340"/>
            <a:ext cx="4425913" cy="38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6"/>
              </a:lnSpc>
            </a:pPr>
            <a:r>
              <a:rPr lang="en-US" sz="2268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AI Intelligence &amp; Smart Analytics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1603435" y="8230008"/>
            <a:ext cx="4425913" cy="38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6"/>
              </a:lnSpc>
            </a:pPr>
            <a:r>
              <a:rPr lang="en-US" sz="2268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Security, Financials &amp; CRM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1603435" y="9224684"/>
            <a:ext cx="4425913" cy="38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6"/>
              </a:lnSpc>
            </a:pPr>
            <a:r>
              <a:rPr lang="en-US" sz="2268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Mobile App</a:t>
            </a:r>
          </a:p>
        </p:txBody>
      </p:sp>
      <p:grpSp>
        <p:nvGrpSpPr>
          <p:cNvPr id="77" name="Group 77"/>
          <p:cNvGrpSpPr/>
          <p:nvPr/>
        </p:nvGrpSpPr>
        <p:grpSpPr>
          <a:xfrm>
            <a:off x="475208" y="6038867"/>
            <a:ext cx="6791584" cy="887126"/>
            <a:chOff x="0" y="0"/>
            <a:chExt cx="4632738" cy="605134"/>
          </a:xfrm>
        </p:grpSpPr>
        <p:sp>
          <p:nvSpPr>
            <p:cNvPr id="78" name="Freeform 78"/>
            <p:cNvSpPr/>
            <p:nvPr/>
          </p:nvSpPr>
          <p:spPr>
            <a:xfrm>
              <a:off x="0" y="0"/>
              <a:ext cx="4632738" cy="605134"/>
            </a:xfrm>
            <a:custGeom>
              <a:avLst/>
              <a:gdLst/>
              <a:ahLst/>
              <a:cxnLst/>
              <a:rect l="l" t="t" r="r" b="b"/>
              <a:pathLst>
                <a:path w="4632738" h="605134">
                  <a:moveTo>
                    <a:pt x="4632738" y="302567"/>
                  </a:moveTo>
                  <a:lnTo>
                    <a:pt x="4429538" y="605134"/>
                  </a:lnTo>
                  <a:lnTo>
                    <a:pt x="203200" y="605134"/>
                  </a:lnTo>
                  <a:lnTo>
                    <a:pt x="0" y="302567"/>
                  </a:lnTo>
                  <a:lnTo>
                    <a:pt x="203200" y="0"/>
                  </a:lnTo>
                  <a:lnTo>
                    <a:pt x="4429538" y="0"/>
                  </a:lnTo>
                  <a:lnTo>
                    <a:pt x="4632738" y="3025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Box 79"/>
            <p:cNvSpPr txBox="1"/>
            <p:nvPr/>
          </p:nvSpPr>
          <p:spPr>
            <a:xfrm>
              <a:off x="114300" y="-47625"/>
              <a:ext cx="4404138" cy="6527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80" name="TextBox 80"/>
          <p:cNvSpPr txBox="1"/>
          <p:nvPr/>
        </p:nvSpPr>
        <p:spPr>
          <a:xfrm>
            <a:off x="1011155" y="6299429"/>
            <a:ext cx="1101371" cy="4245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74"/>
              </a:lnSpc>
            </a:pPr>
            <a:r>
              <a:rPr lang="en-US" sz="2481" b="1">
                <a:solidFill>
                  <a:srgbClr val="021E47"/>
                </a:solidFill>
                <a:latin typeface="TT Hoves Bold"/>
                <a:ea typeface="TT Hoves Bold"/>
                <a:cs typeface="TT Hoves Bold"/>
                <a:sym typeface="TT Hoves Bold"/>
              </a:rPr>
              <a:t>06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1603435" y="6336539"/>
            <a:ext cx="5127410" cy="3878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76"/>
              </a:lnSpc>
            </a:pPr>
            <a:r>
              <a:rPr lang="en-US" sz="2268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Inventory &amp; Supply Chain Management</a:t>
            </a:r>
          </a:p>
        </p:txBody>
      </p:sp>
      <p:sp>
        <p:nvSpPr>
          <p:cNvPr id="82" name="Freeform 82"/>
          <p:cNvSpPr/>
          <p:nvPr/>
        </p:nvSpPr>
        <p:spPr>
          <a:xfrm>
            <a:off x="14837251" y="895311"/>
            <a:ext cx="838025" cy="770980"/>
          </a:xfrm>
          <a:custGeom>
            <a:avLst/>
            <a:gdLst/>
            <a:ahLst/>
            <a:cxnLst/>
            <a:rect l="l" t="t" r="r" b="b"/>
            <a:pathLst>
              <a:path w="838025" h="770980">
                <a:moveTo>
                  <a:pt x="0" y="0"/>
                </a:moveTo>
                <a:lnTo>
                  <a:pt x="838025" y="0"/>
                </a:lnTo>
                <a:lnTo>
                  <a:pt x="838025" y="770980"/>
                </a:lnTo>
                <a:lnTo>
                  <a:pt x="0" y="77098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-181" r="-181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180826"/>
            <a:ext cx="6792707" cy="10467826"/>
          </a:xfrm>
          <a:custGeom>
            <a:avLst/>
            <a:gdLst/>
            <a:ahLst/>
            <a:cxnLst/>
            <a:rect l="l" t="t" r="r" b="b"/>
            <a:pathLst>
              <a:path w="6792707" h="10467826">
                <a:moveTo>
                  <a:pt x="0" y="0"/>
                </a:moveTo>
                <a:lnTo>
                  <a:pt x="6792707" y="0"/>
                </a:lnTo>
                <a:lnTo>
                  <a:pt x="6792707" y="10467826"/>
                </a:lnTo>
                <a:lnTo>
                  <a:pt x="0" y="1046782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3220928" y="114300"/>
            <a:ext cx="4914671" cy="3350848"/>
            <a:chOff x="0" y="0"/>
            <a:chExt cx="6354432" cy="387364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4445" cy="3873627"/>
            </a:xfrm>
            <a:custGeom>
              <a:avLst/>
              <a:gdLst/>
              <a:ahLst/>
              <a:cxnLst/>
              <a:rect l="l" t="t" r="r" b="b"/>
              <a:pathLst>
                <a:path w="6354445" h="3873627">
                  <a:moveTo>
                    <a:pt x="0" y="0"/>
                  </a:moveTo>
                  <a:lnTo>
                    <a:pt x="6354445" y="0"/>
                  </a:lnTo>
                  <a:lnTo>
                    <a:pt x="6354445" y="3873627"/>
                  </a:lnTo>
                  <a:lnTo>
                    <a:pt x="0" y="3873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34658" r="-34657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661396" y="255245"/>
            <a:ext cx="5292604" cy="3178727"/>
            <a:chOff x="0" y="0"/>
            <a:chExt cx="6162091" cy="387364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62040" cy="3873627"/>
            </a:xfrm>
            <a:custGeom>
              <a:avLst/>
              <a:gdLst/>
              <a:ahLst/>
              <a:cxnLst/>
              <a:rect l="l" t="t" r="r" b="b"/>
              <a:pathLst>
                <a:path w="6162040" h="3873627">
                  <a:moveTo>
                    <a:pt x="0" y="0"/>
                  </a:moveTo>
                  <a:lnTo>
                    <a:pt x="6162040" y="0"/>
                  </a:lnTo>
                  <a:lnTo>
                    <a:pt x="6162040" y="3873627"/>
                  </a:lnTo>
                  <a:lnTo>
                    <a:pt x="0" y="387362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50961" r="-50962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9601423" y="3528277"/>
            <a:ext cx="7239009" cy="3049619"/>
            <a:chOff x="0" y="0"/>
            <a:chExt cx="8863203" cy="434296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863203" cy="4343019"/>
            </a:xfrm>
            <a:custGeom>
              <a:avLst/>
              <a:gdLst/>
              <a:ahLst/>
              <a:cxnLst/>
              <a:rect l="l" t="t" r="r" b="b"/>
              <a:pathLst>
                <a:path w="8863203" h="4343019">
                  <a:moveTo>
                    <a:pt x="0" y="0"/>
                  </a:moveTo>
                  <a:lnTo>
                    <a:pt x="8863203" y="0"/>
                  </a:lnTo>
                  <a:lnTo>
                    <a:pt x="8863203" y="4343019"/>
                  </a:lnTo>
                  <a:lnTo>
                    <a:pt x="0" y="43430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t="-28" b="-27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144000" y="6587356"/>
            <a:ext cx="8233996" cy="3699644"/>
            <a:chOff x="-2984132" y="32279"/>
            <a:chExt cx="8661781" cy="4107434"/>
          </a:xfrm>
        </p:grpSpPr>
        <p:sp>
          <p:nvSpPr>
            <p:cNvPr id="10" name="Freeform 10"/>
            <p:cNvSpPr/>
            <p:nvPr/>
          </p:nvSpPr>
          <p:spPr>
            <a:xfrm>
              <a:off x="-2984132" y="32279"/>
              <a:ext cx="8661781" cy="4107434"/>
            </a:xfrm>
            <a:custGeom>
              <a:avLst/>
              <a:gdLst/>
              <a:ahLst/>
              <a:cxnLst/>
              <a:rect l="l" t="t" r="r" b="b"/>
              <a:pathLst>
                <a:path w="8661781" h="4107434">
                  <a:moveTo>
                    <a:pt x="0" y="0"/>
                  </a:moveTo>
                  <a:lnTo>
                    <a:pt x="8661781" y="0"/>
                  </a:lnTo>
                  <a:lnTo>
                    <a:pt x="8661781" y="4107434"/>
                  </a:lnTo>
                  <a:lnTo>
                    <a:pt x="0" y="410743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t="-4424" b="-4423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142802" y="2497026"/>
            <a:ext cx="5150348" cy="1420786"/>
            <a:chOff x="0" y="0"/>
            <a:chExt cx="2825596" cy="7794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803128" cy="779475"/>
            </a:xfrm>
            <a:custGeom>
              <a:avLst/>
              <a:gdLst/>
              <a:ahLst/>
              <a:cxnLst/>
              <a:rect l="l" t="t" r="r" b="b"/>
              <a:pathLst>
                <a:path w="2803128" h="779475">
                  <a:moveTo>
                    <a:pt x="2530702" y="0"/>
                  </a:moveTo>
                  <a:lnTo>
                    <a:pt x="91694" y="0"/>
                  </a:lnTo>
                  <a:cubicBezTo>
                    <a:pt x="41053" y="0"/>
                    <a:pt x="0" y="41053"/>
                    <a:pt x="0" y="91694"/>
                  </a:cubicBezTo>
                  <a:lnTo>
                    <a:pt x="0" y="687780"/>
                  </a:lnTo>
                  <a:cubicBezTo>
                    <a:pt x="0" y="738422"/>
                    <a:pt x="41053" y="779475"/>
                    <a:pt x="91694" y="779475"/>
                  </a:cubicBezTo>
                  <a:lnTo>
                    <a:pt x="2530702" y="779475"/>
                  </a:lnTo>
                  <a:cubicBezTo>
                    <a:pt x="2587056" y="779475"/>
                    <a:pt x="2638734" y="748138"/>
                    <a:pt x="2664787" y="698168"/>
                  </a:cubicBezTo>
                  <a:lnTo>
                    <a:pt x="2783205" y="471044"/>
                  </a:lnTo>
                  <a:cubicBezTo>
                    <a:pt x="2809769" y="420094"/>
                    <a:pt x="2809769" y="359381"/>
                    <a:pt x="2783205" y="308431"/>
                  </a:cubicBezTo>
                  <a:lnTo>
                    <a:pt x="2664787" y="81307"/>
                  </a:lnTo>
                  <a:cubicBezTo>
                    <a:pt x="2638734" y="31337"/>
                    <a:pt x="2587056" y="0"/>
                    <a:pt x="2530702" y="0"/>
                  </a:cubicBezTo>
                  <a:close/>
                </a:path>
              </a:pathLst>
            </a:custGeom>
            <a:solidFill>
              <a:srgbClr val="FFF7E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668712" y="2733329"/>
            <a:ext cx="1054947" cy="1053029"/>
          </a:xfrm>
          <a:custGeom>
            <a:avLst/>
            <a:gdLst/>
            <a:ahLst/>
            <a:cxnLst/>
            <a:rect l="l" t="t" r="r" b="b"/>
            <a:pathLst>
              <a:path w="1054947" h="1053029">
                <a:moveTo>
                  <a:pt x="0" y="0"/>
                </a:moveTo>
                <a:lnTo>
                  <a:pt x="1054948" y="0"/>
                </a:lnTo>
                <a:lnTo>
                  <a:pt x="1054948" y="1053030"/>
                </a:lnTo>
                <a:lnTo>
                  <a:pt x="0" y="105303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7" name="Group 17"/>
          <p:cNvGrpSpPr/>
          <p:nvPr/>
        </p:nvGrpSpPr>
        <p:grpSpPr>
          <a:xfrm>
            <a:off x="668712" y="2733329"/>
            <a:ext cx="948179" cy="948179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142802" y="4331327"/>
            <a:ext cx="5150348" cy="1420786"/>
            <a:chOff x="0" y="0"/>
            <a:chExt cx="2825596" cy="779475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803128" cy="779475"/>
            </a:xfrm>
            <a:custGeom>
              <a:avLst/>
              <a:gdLst/>
              <a:ahLst/>
              <a:cxnLst/>
              <a:rect l="l" t="t" r="r" b="b"/>
              <a:pathLst>
                <a:path w="2803128" h="779475">
                  <a:moveTo>
                    <a:pt x="2530702" y="0"/>
                  </a:moveTo>
                  <a:lnTo>
                    <a:pt x="91694" y="0"/>
                  </a:lnTo>
                  <a:cubicBezTo>
                    <a:pt x="41053" y="0"/>
                    <a:pt x="0" y="41053"/>
                    <a:pt x="0" y="91694"/>
                  </a:cubicBezTo>
                  <a:lnTo>
                    <a:pt x="0" y="687780"/>
                  </a:lnTo>
                  <a:cubicBezTo>
                    <a:pt x="0" y="738422"/>
                    <a:pt x="41053" y="779475"/>
                    <a:pt x="91694" y="779475"/>
                  </a:cubicBezTo>
                  <a:lnTo>
                    <a:pt x="2530702" y="779475"/>
                  </a:lnTo>
                  <a:cubicBezTo>
                    <a:pt x="2587056" y="779475"/>
                    <a:pt x="2638734" y="748138"/>
                    <a:pt x="2664787" y="698168"/>
                  </a:cubicBezTo>
                  <a:lnTo>
                    <a:pt x="2783205" y="471044"/>
                  </a:lnTo>
                  <a:cubicBezTo>
                    <a:pt x="2809769" y="420094"/>
                    <a:pt x="2809769" y="359381"/>
                    <a:pt x="2783205" y="308431"/>
                  </a:cubicBezTo>
                  <a:lnTo>
                    <a:pt x="2664787" y="81307"/>
                  </a:lnTo>
                  <a:cubicBezTo>
                    <a:pt x="2638734" y="31337"/>
                    <a:pt x="2587056" y="0"/>
                    <a:pt x="2530702" y="0"/>
                  </a:cubicBezTo>
                  <a:close/>
                </a:path>
              </a:pathLst>
            </a:custGeom>
            <a:solidFill>
              <a:srgbClr val="FFF7E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668712" y="4567631"/>
            <a:ext cx="1054947" cy="1053029"/>
          </a:xfrm>
          <a:custGeom>
            <a:avLst/>
            <a:gdLst/>
            <a:ahLst/>
            <a:cxnLst/>
            <a:rect l="l" t="t" r="r" b="b"/>
            <a:pathLst>
              <a:path w="1054947" h="1053029">
                <a:moveTo>
                  <a:pt x="0" y="0"/>
                </a:moveTo>
                <a:lnTo>
                  <a:pt x="1054948" y="0"/>
                </a:lnTo>
                <a:lnTo>
                  <a:pt x="1054948" y="1053029"/>
                </a:lnTo>
                <a:lnTo>
                  <a:pt x="0" y="105302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4" name="Group 24"/>
          <p:cNvGrpSpPr/>
          <p:nvPr/>
        </p:nvGrpSpPr>
        <p:grpSpPr>
          <a:xfrm>
            <a:off x="668712" y="4567631"/>
            <a:ext cx="948179" cy="948179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142802" y="6188362"/>
            <a:ext cx="5150348" cy="1420786"/>
            <a:chOff x="0" y="0"/>
            <a:chExt cx="2825596" cy="779475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803128" cy="779475"/>
            </a:xfrm>
            <a:custGeom>
              <a:avLst/>
              <a:gdLst/>
              <a:ahLst/>
              <a:cxnLst/>
              <a:rect l="l" t="t" r="r" b="b"/>
              <a:pathLst>
                <a:path w="2803128" h="779475">
                  <a:moveTo>
                    <a:pt x="2530702" y="0"/>
                  </a:moveTo>
                  <a:lnTo>
                    <a:pt x="91694" y="0"/>
                  </a:lnTo>
                  <a:cubicBezTo>
                    <a:pt x="41053" y="0"/>
                    <a:pt x="0" y="41053"/>
                    <a:pt x="0" y="91694"/>
                  </a:cubicBezTo>
                  <a:lnTo>
                    <a:pt x="0" y="687780"/>
                  </a:lnTo>
                  <a:cubicBezTo>
                    <a:pt x="0" y="738422"/>
                    <a:pt x="41053" y="779475"/>
                    <a:pt x="91694" y="779475"/>
                  </a:cubicBezTo>
                  <a:lnTo>
                    <a:pt x="2530702" y="779475"/>
                  </a:lnTo>
                  <a:cubicBezTo>
                    <a:pt x="2587056" y="779475"/>
                    <a:pt x="2638734" y="748138"/>
                    <a:pt x="2664787" y="698168"/>
                  </a:cubicBezTo>
                  <a:lnTo>
                    <a:pt x="2783205" y="471044"/>
                  </a:lnTo>
                  <a:cubicBezTo>
                    <a:pt x="2809769" y="420094"/>
                    <a:pt x="2809769" y="359381"/>
                    <a:pt x="2783205" y="308431"/>
                  </a:cubicBezTo>
                  <a:lnTo>
                    <a:pt x="2664787" y="81307"/>
                  </a:lnTo>
                  <a:cubicBezTo>
                    <a:pt x="2638734" y="31337"/>
                    <a:pt x="2587056" y="0"/>
                    <a:pt x="2530702" y="0"/>
                  </a:cubicBezTo>
                  <a:close/>
                </a:path>
              </a:pathLst>
            </a:custGeom>
            <a:solidFill>
              <a:srgbClr val="FFF7E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30" name="Freeform 30"/>
          <p:cNvSpPr/>
          <p:nvPr/>
        </p:nvSpPr>
        <p:spPr>
          <a:xfrm>
            <a:off x="668712" y="6424666"/>
            <a:ext cx="1054947" cy="1053029"/>
          </a:xfrm>
          <a:custGeom>
            <a:avLst/>
            <a:gdLst/>
            <a:ahLst/>
            <a:cxnLst/>
            <a:rect l="l" t="t" r="r" b="b"/>
            <a:pathLst>
              <a:path w="1054947" h="1053029">
                <a:moveTo>
                  <a:pt x="0" y="0"/>
                </a:moveTo>
                <a:lnTo>
                  <a:pt x="1054948" y="0"/>
                </a:lnTo>
                <a:lnTo>
                  <a:pt x="1054948" y="1053029"/>
                </a:lnTo>
                <a:lnTo>
                  <a:pt x="0" y="105302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1" name="Group 31"/>
          <p:cNvGrpSpPr/>
          <p:nvPr/>
        </p:nvGrpSpPr>
        <p:grpSpPr>
          <a:xfrm>
            <a:off x="668712" y="6424666"/>
            <a:ext cx="948179" cy="948179"/>
            <a:chOff x="0" y="0"/>
            <a:chExt cx="812800" cy="812800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29EB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34" name="Freeform 34"/>
          <p:cNvSpPr/>
          <p:nvPr/>
        </p:nvSpPr>
        <p:spPr>
          <a:xfrm>
            <a:off x="848706" y="2942733"/>
            <a:ext cx="588191" cy="529372"/>
          </a:xfrm>
          <a:custGeom>
            <a:avLst/>
            <a:gdLst/>
            <a:ahLst/>
            <a:cxnLst/>
            <a:rect l="l" t="t" r="r" b="b"/>
            <a:pathLst>
              <a:path w="588191" h="529372">
                <a:moveTo>
                  <a:pt x="0" y="0"/>
                </a:moveTo>
                <a:lnTo>
                  <a:pt x="588191" y="0"/>
                </a:lnTo>
                <a:lnTo>
                  <a:pt x="588191" y="529372"/>
                </a:lnTo>
                <a:lnTo>
                  <a:pt x="0" y="529372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5" name="Freeform 35"/>
          <p:cNvSpPr/>
          <p:nvPr/>
        </p:nvSpPr>
        <p:spPr>
          <a:xfrm>
            <a:off x="848706" y="4776524"/>
            <a:ext cx="529067" cy="530393"/>
          </a:xfrm>
          <a:custGeom>
            <a:avLst/>
            <a:gdLst/>
            <a:ahLst/>
            <a:cxnLst/>
            <a:rect l="l" t="t" r="r" b="b"/>
            <a:pathLst>
              <a:path w="529067" h="530393">
                <a:moveTo>
                  <a:pt x="0" y="0"/>
                </a:moveTo>
                <a:lnTo>
                  <a:pt x="529067" y="0"/>
                </a:lnTo>
                <a:lnTo>
                  <a:pt x="529067" y="530393"/>
                </a:lnTo>
                <a:lnTo>
                  <a:pt x="0" y="530393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6" name="Freeform 36"/>
          <p:cNvSpPr/>
          <p:nvPr/>
        </p:nvSpPr>
        <p:spPr>
          <a:xfrm>
            <a:off x="960722" y="6644985"/>
            <a:ext cx="364160" cy="507540"/>
          </a:xfrm>
          <a:custGeom>
            <a:avLst/>
            <a:gdLst/>
            <a:ahLst/>
            <a:cxnLst/>
            <a:rect l="l" t="t" r="r" b="b"/>
            <a:pathLst>
              <a:path w="364160" h="507540">
                <a:moveTo>
                  <a:pt x="0" y="0"/>
                </a:moveTo>
                <a:lnTo>
                  <a:pt x="364159" y="0"/>
                </a:lnTo>
                <a:lnTo>
                  <a:pt x="364159" y="507540"/>
                </a:lnTo>
                <a:lnTo>
                  <a:pt x="0" y="50754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7" name="TextBox 37"/>
          <p:cNvSpPr txBox="1"/>
          <p:nvPr/>
        </p:nvSpPr>
        <p:spPr>
          <a:xfrm>
            <a:off x="668712" y="851716"/>
            <a:ext cx="4713437" cy="6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41"/>
              </a:lnSpc>
            </a:pPr>
            <a:r>
              <a:rPr lang="en-US" sz="4534" b="1">
                <a:solidFill>
                  <a:srgbClr val="E9EBF4"/>
                </a:solidFill>
                <a:latin typeface="Cairo Bold"/>
                <a:ea typeface="Cairo Bold"/>
                <a:cs typeface="Cairo Bold"/>
                <a:sym typeface="Cairo Bold"/>
              </a:rPr>
              <a:t>Strategic Matrices</a:t>
            </a:r>
          </a:p>
        </p:txBody>
      </p:sp>
      <p:grpSp>
        <p:nvGrpSpPr>
          <p:cNvPr id="38" name="Group 38"/>
          <p:cNvGrpSpPr/>
          <p:nvPr/>
        </p:nvGrpSpPr>
        <p:grpSpPr>
          <a:xfrm>
            <a:off x="1855931" y="2743500"/>
            <a:ext cx="3763428" cy="947938"/>
            <a:chOff x="0" y="0"/>
            <a:chExt cx="5017904" cy="1263918"/>
          </a:xfrm>
        </p:grpSpPr>
        <p:sp>
          <p:nvSpPr>
            <p:cNvPr id="39" name="TextBox 39"/>
            <p:cNvSpPr txBox="1"/>
            <p:nvPr/>
          </p:nvSpPr>
          <p:spPr>
            <a:xfrm>
              <a:off x="0" y="0"/>
              <a:ext cx="5017904" cy="3710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 b="1">
                  <a:solidFill>
                    <a:srgbClr val="021E47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Digital Strategy</a:t>
              </a: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0" y="521850"/>
              <a:ext cx="5017904" cy="742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>
                  <a:solidFill>
                    <a:srgbClr val="021E47"/>
                  </a:solidFill>
                  <a:latin typeface="Open Sans"/>
                  <a:ea typeface="Open Sans"/>
                  <a:cs typeface="Open Sans"/>
                  <a:sym typeface="Open Sans"/>
                </a:rPr>
                <a:t>Interactive SWOT, BCG, SPACE tools.</a:t>
              </a:r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1855931" y="4567871"/>
            <a:ext cx="3558836" cy="947938"/>
            <a:chOff x="0" y="0"/>
            <a:chExt cx="4745114" cy="1263918"/>
          </a:xfrm>
        </p:grpSpPr>
        <p:sp>
          <p:nvSpPr>
            <p:cNvPr id="42" name="TextBox 42"/>
            <p:cNvSpPr txBox="1"/>
            <p:nvPr/>
          </p:nvSpPr>
          <p:spPr>
            <a:xfrm>
              <a:off x="0" y="0"/>
              <a:ext cx="4745114" cy="3710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 b="1">
                  <a:solidFill>
                    <a:srgbClr val="021E47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Live Data</a:t>
              </a:r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521850"/>
              <a:ext cx="4745114" cy="742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>
                  <a:solidFill>
                    <a:srgbClr val="021E47"/>
                  </a:solidFill>
                  <a:latin typeface="Open Sans"/>
                  <a:ea typeface="Open Sans"/>
                  <a:cs typeface="Open Sans"/>
                  <a:sym typeface="Open Sans"/>
                </a:rPr>
                <a:t>Matrices pull real performance data</a:t>
              </a:r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855931" y="6424906"/>
            <a:ext cx="4193719" cy="1080606"/>
            <a:chOff x="0" y="0"/>
            <a:chExt cx="5591626" cy="1440807"/>
          </a:xfrm>
        </p:grpSpPr>
        <p:sp>
          <p:nvSpPr>
            <p:cNvPr id="45" name="TextBox 45"/>
            <p:cNvSpPr txBox="1"/>
            <p:nvPr/>
          </p:nvSpPr>
          <p:spPr>
            <a:xfrm>
              <a:off x="0" y="0"/>
              <a:ext cx="5591626" cy="3710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 b="1">
                  <a:solidFill>
                    <a:srgbClr val="021E47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AI Report</a:t>
              </a: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521850"/>
              <a:ext cx="5314618" cy="9189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17"/>
                </a:lnSpc>
              </a:pPr>
              <a:r>
                <a:rPr lang="en-US" sz="1514">
                  <a:solidFill>
                    <a:srgbClr val="021E47"/>
                  </a:solidFill>
                  <a:latin typeface="Open Sans"/>
                  <a:ea typeface="Open Sans"/>
                  <a:cs typeface="Open Sans"/>
                  <a:sym typeface="Open Sans"/>
                </a:rPr>
                <a:t>Provides recommendations and analyses on the organization’s strategic situation based on inputs from matrices and tests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1F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913803" y="3769652"/>
            <a:ext cx="11374793" cy="6313008"/>
            <a:chOff x="0" y="0"/>
            <a:chExt cx="15166391" cy="841734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5166339" cy="8417306"/>
            </a:xfrm>
            <a:custGeom>
              <a:avLst/>
              <a:gdLst/>
              <a:ahLst/>
              <a:cxnLst/>
              <a:rect l="l" t="t" r="r" b="b"/>
              <a:pathLst>
                <a:path w="15166339" h="8417306">
                  <a:moveTo>
                    <a:pt x="0" y="0"/>
                  </a:moveTo>
                  <a:lnTo>
                    <a:pt x="15166339" y="0"/>
                  </a:lnTo>
                  <a:lnTo>
                    <a:pt x="15166339" y="8417306"/>
                  </a:lnTo>
                  <a:lnTo>
                    <a:pt x="0" y="84173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4" r="-1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332890" y="688600"/>
            <a:ext cx="8268310" cy="6937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441"/>
              </a:lnSpc>
            </a:pPr>
            <a:r>
              <a:rPr lang="en-US" sz="4534" b="1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rPr>
              <a:t>Smart Forecasting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028700" y="2026425"/>
            <a:ext cx="15005971" cy="10479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36424" lvl="2" indent="-212141" algn="l">
              <a:lnSpc>
                <a:spcPts val="3897"/>
              </a:lnSpc>
              <a:buFont typeface="Arial"/>
              <a:buChar char="⚬"/>
            </a:pPr>
            <a:r>
              <a:rPr lang="en-US" sz="2783" b="1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rPr>
              <a:t>Digital Consultant: </a:t>
            </a:r>
            <a:r>
              <a:rPr lang="en-US" sz="2783">
                <a:solidFill>
                  <a:srgbClr val="FFFFFF"/>
                </a:solidFill>
                <a:latin typeface="Cairo"/>
                <a:ea typeface="Cairo"/>
                <a:cs typeface="Cairo"/>
                <a:sym typeface="Cairo"/>
              </a:rPr>
              <a:t>One-click comprehensive AI report analyzing financial and strategic status.</a:t>
            </a:r>
          </a:p>
          <a:p>
            <a:pPr marL="636424" lvl="2" indent="-212141" algn="l">
              <a:lnSpc>
                <a:spcPts val="3897"/>
              </a:lnSpc>
            </a:pPr>
            <a:endParaRPr lang="en-US" sz="2783">
              <a:solidFill>
                <a:srgbClr val="FFFFFF"/>
              </a:solidFill>
              <a:latin typeface="Cairo"/>
              <a:ea typeface="Cairo"/>
              <a:cs typeface="Cairo"/>
              <a:sym typeface="Cairo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-1072010" y="0"/>
            <a:ext cx="1846364" cy="10287000"/>
            <a:chOff x="0" y="0"/>
            <a:chExt cx="2461819" cy="13716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461768" cy="13716000"/>
            </a:xfrm>
            <a:custGeom>
              <a:avLst/>
              <a:gdLst/>
              <a:ahLst/>
              <a:cxnLst/>
              <a:rect l="l" t="t" r="r" b="b"/>
              <a:pathLst>
                <a:path w="2461768" h="13716000">
                  <a:moveTo>
                    <a:pt x="0" y="0"/>
                  </a:moveTo>
                  <a:lnTo>
                    <a:pt x="2461768" y="0"/>
                  </a:lnTo>
                  <a:lnTo>
                    <a:pt x="2461768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3F7FF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54775" y="9644682"/>
            <a:ext cx="264805" cy="264805"/>
            <a:chOff x="0" y="0"/>
            <a:chExt cx="353073" cy="353073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53060" cy="353060"/>
            </a:xfrm>
            <a:custGeom>
              <a:avLst/>
              <a:gdLst/>
              <a:ahLst/>
              <a:cxnLst/>
              <a:rect l="l" t="t" r="r" b="b"/>
              <a:pathLst>
                <a:path w="353060" h="353060">
                  <a:moveTo>
                    <a:pt x="176530" y="0"/>
                  </a:moveTo>
                  <a:cubicBezTo>
                    <a:pt x="78994" y="0"/>
                    <a:pt x="0" y="78994"/>
                    <a:pt x="0" y="176530"/>
                  </a:cubicBezTo>
                  <a:cubicBezTo>
                    <a:pt x="0" y="274066"/>
                    <a:pt x="78994" y="353060"/>
                    <a:pt x="176530" y="353060"/>
                  </a:cubicBezTo>
                  <a:cubicBezTo>
                    <a:pt x="274066" y="353060"/>
                    <a:pt x="353060" y="274066"/>
                    <a:pt x="353060" y="176530"/>
                  </a:cubicBezTo>
                  <a:cubicBezTo>
                    <a:pt x="353060" y="78994"/>
                    <a:pt x="274066" y="0"/>
                    <a:pt x="176530" y="0"/>
                  </a:cubicBezTo>
                  <a:close/>
                </a:path>
              </a:pathLst>
            </a:custGeom>
            <a:solidFill>
              <a:srgbClr val="041F60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54775" y="9201150"/>
            <a:ext cx="264805" cy="264805"/>
            <a:chOff x="0" y="0"/>
            <a:chExt cx="353073" cy="35307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53060" cy="353060"/>
            </a:xfrm>
            <a:custGeom>
              <a:avLst/>
              <a:gdLst/>
              <a:ahLst/>
              <a:cxnLst/>
              <a:rect l="l" t="t" r="r" b="b"/>
              <a:pathLst>
                <a:path w="353060" h="353060">
                  <a:moveTo>
                    <a:pt x="176530" y="0"/>
                  </a:moveTo>
                  <a:cubicBezTo>
                    <a:pt x="78994" y="0"/>
                    <a:pt x="0" y="78994"/>
                    <a:pt x="0" y="176530"/>
                  </a:cubicBezTo>
                  <a:cubicBezTo>
                    <a:pt x="0" y="274066"/>
                    <a:pt x="78994" y="353060"/>
                    <a:pt x="176530" y="353060"/>
                  </a:cubicBezTo>
                  <a:cubicBezTo>
                    <a:pt x="274066" y="353060"/>
                    <a:pt x="353060" y="274066"/>
                    <a:pt x="353060" y="176530"/>
                  </a:cubicBezTo>
                  <a:cubicBezTo>
                    <a:pt x="353060" y="78994"/>
                    <a:pt x="274066" y="0"/>
                    <a:pt x="176530" y="0"/>
                  </a:cubicBezTo>
                  <a:close/>
                </a:path>
              </a:pathLst>
            </a:custGeom>
            <a:solidFill>
              <a:srgbClr val="041F60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1F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072010" y="0"/>
            <a:ext cx="1846364" cy="10287000"/>
            <a:chOff x="0" y="0"/>
            <a:chExt cx="2461819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61768" cy="13716000"/>
            </a:xfrm>
            <a:custGeom>
              <a:avLst/>
              <a:gdLst/>
              <a:ahLst/>
              <a:cxnLst/>
              <a:rect l="l" t="t" r="r" b="b"/>
              <a:pathLst>
                <a:path w="2461768" h="13716000">
                  <a:moveTo>
                    <a:pt x="0" y="0"/>
                  </a:moveTo>
                  <a:lnTo>
                    <a:pt x="2461768" y="0"/>
                  </a:lnTo>
                  <a:lnTo>
                    <a:pt x="2461768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F3F7FF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254775" y="9644682"/>
            <a:ext cx="264805" cy="264805"/>
            <a:chOff x="0" y="0"/>
            <a:chExt cx="353073" cy="35307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53060" cy="353060"/>
            </a:xfrm>
            <a:custGeom>
              <a:avLst/>
              <a:gdLst/>
              <a:ahLst/>
              <a:cxnLst/>
              <a:rect l="l" t="t" r="r" b="b"/>
              <a:pathLst>
                <a:path w="353060" h="353060">
                  <a:moveTo>
                    <a:pt x="176530" y="0"/>
                  </a:moveTo>
                  <a:cubicBezTo>
                    <a:pt x="78994" y="0"/>
                    <a:pt x="0" y="78994"/>
                    <a:pt x="0" y="176530"/>
                  </a:cubicBezTo>
                  <a:cubicBezTo>
                    <a:pt x="0" y="274066"/>
                    <a:pt x="78994" y="353060"/>
                    <a:pt x="176530" y="353060"/>
                  </a:cubicBezTo>
                  <a:cubicBezTo>
                    <a:pt x="274066" y="353060"/>
                    <a:pt x="353060" y="274066"/>
                    <a:pt x="353060" y="176530"/>
                  </a:cubicBezTo>
                  <a:cubicBezTo>
                    <a:pt x="353060" y="78994"/>
                    <a:pt x="274066" y="0"/>
                    <a:pt x="176530" y="0"/>
                  </a:cubicBezTo>
                  <a:close/>
                </a:path>
              </a:pathLst>
            </a:custGeom>
            <a:solidFill>
              <a:srgbClr val="041F60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254775" y="9201150"/>
            <a:ext cx="264805" cy="264805"/>
            <a:chOff x="0" y="0"/>
            <a:chExt cx="353073" cy="35307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53060" cy="353060"/>
            </a:xfrm>
            <a:custGeom>
              <a:avLst/>
              <a:gdLst/>
              <a:ahLst/>
              <a:cxnLst/>
              <a:rect l="l" t="t" r="r" b="b"/>
              <a:pathLst>
                <a:path w="353060" h="353060">
                  <a:moveTo>
                    <a:pt x="176530" y="0"/>
                  </a:moveTo>
                  <a:cubicBezTo>
                    <a:pt x="78994" y="0"/>
                    <a:pt x="0" y="78994"/>
                    <a:pt x="0" y="176530"/>
                  </a:cubicBezTo>
                  <a:cubicBezTo>
                    <a:pt x="0" y="274066"/>
                    <a:pt x="78994" y="353060"/>
                    <a:pt x="176530" y="353060"/>
                  </a:cubicBezTo>
                  <a:cubicBezTo>
                    <a:pt x="274066" y="353060"/>
                    <a:pt x="353060" y="274066"/>
                    <a:pt x="353060" y="176530"/>
                  </a:cubicBezTo>
                  <a:cubicBezTo>
                    <a:pt x="353060" y="78994"/>
                    <a:pt x="274066" y="0"/>
                    <a:pt x="176530" y="0"/>
                  </a:cubicBezTo>
                  <a:close/>
                </a:path>
              </a:pathLst>
            </a:custGeom>
            <a:solidFill>
              <a:srgbClr val="041F60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4345736" y="3081640"/>
            <a:ext cx="3253178" cy="6866877"/>
            <a:chOff x="0" y="0"/>
            <a:chExt cx="4337571" cy="915583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4337558" cy="9155811"/>
            </a:xfrm>
            <a:custGeom>
              <a:avLst/>
              <a:gdLst/>
              <a:ahLst/>
              <a:cxnLst/>
              <a:rect l="l" t="t" r="r" b="b"/>
              <a:pathLst>
                <a:path w="4337558" h="9155811">
                  <a:moveTo>
                    <a:pt x="0" y="0"/>
                  </a:moveTo>
                  <a:lnTo>
                    <a:pt x="4337558" y="0"/>
                  </a:lnTo>
                  <a:lnTo>
                    <a:pt x="4337558" y="9155811"/>
                  </a:lnTo>
                  <a:lnTo>
                    <a:pt x="0" y="91558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t="-6" b="-7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1555873" y="3081639"/>
            <a:ext cx="2622476" cy="2629433"/>
            <a:chOff x="0" y="0"/>
            <a:chExt cx="3163494" cy="329322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163443" cy="3293237"/>
            </a:xfrm>
            <a:custGeom>
              <a:avLst/>
              <a:gdLst/>
              <a:ahLst/>
              <a:cxnLst/>
              <a:rect l="l" t="t" r="r" b="b"/>
              <a:pathLst>
                <a:path w="3163443" h="3293237">
                  <a:moveTo>
                    <a:pt x="0" y="0"/>
                  </a:moveTo>
                  <a:lnTo>
                    <a:pt x="3163443" y="0"/>
                  </a:lnTo>
                  <a:lnTo>
                    <a:pt x="3163443" y="3293237"/>
                  </a:lnTo>
                  <a:lnTo>
                    <a:pt x="0" y="32932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22" r="-12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1555873" y="495300"/>
            <a:ext cx="6043041" cy="2402110"/>
            <a:chOff x="0" y="0"/>
            <a:chExt cx="8057388" cy="320281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057388" cy="3202813"/>
            </a:xfrm>
            <a:custGeom>
              <a:avLst/>
              <a:gdLst/>
              <a:ahLst/>
              <a:cxnLst/>
              <a:rect l="l" t="t" r="r" b="b"/>
              <a:pathLst>
                <a:path w="8057388" h="3202813">
                  <a:moveTo>
                    <a:pt x="0" y="0"/>
                  </a:moveTo>
                  <a:lnTo>
                    <a:pt x="8057388" y="0"/>
                  </a:lnTo>
                  <a:lnTo>
                    <a:pt x="8057388" y="3202813"/>
                  </a:lnTo>
                  <a:lnTo>
                    <a:pt x="0" y="32028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21" b="-121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Freeform 14"/>
          <p:cNvSpPr/>
          <p:nvPr/>
        </p:nvSpPr>
        <p:spPr>
          <a:xfrm>
            <a:off x="4878913" y="4730677"/>
            <a:ext cx="6495076" cy="6911083"/>
          </a:xfrm>
          <a:custGeom>
            <a:avLst/>
            <a:gdLst/>
            <a:ahLst/>
            <a:cxnLst/>
            <a:rect l="l" t="t" r="r" b="b"/>
            <a:pathLst>
              <a:path w="6495076" h="6911083">
                <a:moveTo>
                  <a:pt x="0" y="0"/>
                </a:moveTo>
                <a:lnTo>
                  <a:pt x="6495076" y="0"/>
                </a:lnTo>
                <a:lnTo>
                  <a:pt x="6495076" y="6911083"/>
                </a:lnTo>
                <a:lnTo>
                  <a:pt x="0" y="69110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5" name="Group 15"/>
          <p:cNvGrpSpPr/>
          <p:nvPr/>
        </p:nvGrpSpPr>
        <p:grpSpPr>
          <a:xfrm>
            <a:off x="1804618" y="2587439"/>
            <a:ext cx="5150348" cy="1420786"/>
            <a:chOff x="0" y="0"/>
            <a:chExt cx="2825596" cy="77947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803128" cy="779475"/>
            </a:xfrm>
            <a:custGeom>
              <a:avLst/>
              <a:gdLst/>
              <a:ahLst/>
              <a:cxnLst/>
              <a:rect l="l" t="t" r="r" b="b"/>
              <a:pathLst>
                <a:path w="2803128" h="779475">
                  <a:moveTo>
                    <a:pt x="2530702" y="0"/>
                  </a:moveTo>
                  <a:lnTo>
                    <a:pt x="91694" y="0"/>
                  </a:lnTo>
                  <a:cubicBezTo>
                    <a:pt x="41053" y="0"/>
                    <a:pt x="0" y="41053"/>
                    <a:pt x="0" y="91694"/>
                  </a:cubicBezTo>
                  <a:lnTo>
                    <a:pt x="0" y="687780"/>
                  </a:lnTo>
                  <a:cubicBezTo>
                    <a:pt x="0" y="738422"/>
                    <a:pt x="41053" y="779475"/>
                    <a:pt x="91694" y="779475"/>
                  </a:cubicBezTo>
                  <a:lnTo>
                    <a:pt x="2530702" y="779475"/>
                  </a:lnTo>
                  <a:cubicBezTo>
                    <a:pt x="2587056" y="779475"/>
                    <a:pt x="2638734" y="748138"/>
                    <a:pt x="2664787" y="698168"/>
                  </a:cubicBezTo>
                  <a:lnTo>
                    <a:pt x="2783205" y="471044"/>
                  </a:lnTo>
                  <a:cubicBezTo>
                    <a:pt x="2809769" y="420094"/>
                    <a:pt x="2809769" y="359381"/>
                    <a:pt x="2783205" y="308431"/>
                  </a:cubicBezTo>
                  <a:lnTo>
                    <a:pt x="2664787" y="81307"/>
                  </a:lnTo>
                  <a:cubicBezTo>
                    <a:pt x="2638734" y="31337"/>
                    <a:pt x="2587056" y="0"/>
                    <a:pt x="2530702" y="0"/>
                  </a:cubicBezTo>
                  <a:close/>
                </a:path>
              </a:pathLst>
            </a:custGeom>
            <a:solidFill>
              <a:srgbClr val="FFF7E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1330528" y="2823742"/>
            <a:ext cx="1054947" cy="1053029"/>
          </a:xfrm>
          <a:custGeom>
            <a:avLst/>
            <a:gdLst/>
            <a:ahLst/>
            <a:cxnLst/>
            <a:rect l="l" t="t" r="r" b="b"/>
            <a:pathLst>
              <a:path w="1054947" h="1053029">
                <a:moveTo>
                  <a:pt x="0" y="0"/>
                </a:moveTo>
                <a:lnTo>
                  <a:pt x="1054948" y="0"/>
                </a:lnTo>
                <a:lnTo>
                  <a:pt x="1054948" y="1053030"/>
                </a:lnTo>
                <a:lnTo>
                  <a:pt x="0" y="105303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9" name="Group 19"/>
          <p:cNvGrpSpPr/>
          <p:nvPr/>
        </p:nvGrpSpPr>
        <p:grpSpPr>
          <a:xfrm>
            <a:off x="1330528" y="2823742"/>
            <a:ext cx="948179" cy="948179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804618" y="4421740"/>
            <a:ext cx="5150348" cy="1420786"/>
            <a:chOff x="0" y="0"/>
            <a:chExt cx="2825596" cy="779475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2803128" cy="779475"/>
            </a:xfrm>
            <a:custGeom>
              <a:avLst/>
              <a:gdLst/>
              <a:ahLst/>
              <a:cxnLst/>
              <a:rect l="l" t="t" r="r" b="b"/>
              <a:pathLst>
                <a:path w="2803128" h="779475">
                  <a:moveTo>
                    <a:pt x="2530702" y="0"/>
                  </a:moveTo>
                  <a:lnTo>
                    <a:pt x="91694" y="0"/>
                  </a:lnTo>
                  <a:cubicBezTo>
                    <a:pt x="41053" y="0"/>
                    <a:pt x="0" y="41053"/>
                    <a:pt x="0" y="91694"/>
                  </a:cubicBezTo>
                  <a:lnTo>
                    <a:pt x="0" y="687780"/>
                  </a:lnTo>
                  <a:cubicBezTo>
                    <a:pt x="0" y="738422"/>
                    <a:pt x="41053" y="779475"/>
                    <a:pt x="91694" y="779475"/>
                  </a:cubicBezTo>
                  <a:lnTo>
                    <a:pt x="2530702" y="779475"/>
                  </a:lnTo>
                  <a:cubicBezTo>
                    <a:pt x="2587056" y="779475"/>
                    <a:pt x="2638734" y="748138"/>
                    <a:pt x="2664787" y="698168"/>
                  </a:cubicBezTo>
                  <a:lnTo>
                    <a:pt x="2783205" y="471044"/>
                  </a:lnTo>
                  <a:cubicBezTo>
                    <a:pt x="2809769" y="420094"/>
                    <a:pt x="2809769" y="359381"/>
                    <a:pt x="2783205" y="308431"/>
                  </a:cubicBezTo>
                  <a:lnTo>
                    <a:pt x="2664787" y="81307"/>
                  </a:lnTo>
                  <a:cubicBezTo>
                    <a:pt x="2638734" y="31337"/>
                    <a:pt x="2587056" y="0"/>
                    <a:pt x="2530702" y="0"/>
                  </a:cubicBezTo>
                  <a:close/>
                </a:path>
              </a:pathLst>
            </a:custGeom>
            <a:solidFill>
              <a:srgbClr val="FFF7E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5" name="Freeform 25"/>
          <p:cNvSpPr/>
          <p:nvPr/>
        </p:nvSpPr>
        <p:spPr>
          <a:xfrm>
            <a:off x="1330528" y="4658044"/>
            <a:ext cx="1054947" cy="1053029"/>
          </a:xfrm>
          <a:custGeom>
            <a:avLst/>
            <a:gdLst/>
            <a:ahLst/>
            <a:cxnLst/>
            <a:rect l="l" t="t" r="r" b="b"/>
            <a:pathLst>
              <a:path w="1054947" h="1053029">
                <a:moveTo>
                  <a:pt x="0" y="0"/>
                </a:moveTo>
                <a:lnTo>
                  <a:pt x="1054948" y="0"/>
                </a:lnTo>
                <a:lnTo>
                  <a:pt x="1054948" y="1053029"/>
                </a:lnTo>
                <a:lnTo>
                  <a:pt x="0" y="10530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6" name="Group 26"/>
          <p:cNvGrpSpPr/>
          <p:nvPr/>
        </p:nvGrpSpPr>
        <p:grpSpPr>
          <a:xfrm>
            <a:off x="1330528" y="4658044"/>
            <a:ext cx="948179" cy="948179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1804618" y="6278775"/>
            <a:ext cx="5150348" cy="1420786"/>
            <a:chOff x="0" y="0"/>
            <a:chExt cx="2825596" cy="779475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2803128" cy="779475"/>
            </a:xfrm>
            <a:custGeom>
              <a:avLst/>
              <a:gdLst/>
              <a:ahLst/>
              <a:cxnLst/>
              <a:rect l="l" t="t" r="r" b="b"/>
              <a:pathLst>
                <a:path w="2803128" h="779475">
                  <a:moveTo>
                    <a:pt x="2530702" y="0"/>
                  </a:moveTo>
                  <a:lnTo>
                    <a:pt x="91694" y="0"/>
                  </a:lnTo>
                  <a:cubicBezTo>
                    <a:pt x="41053" y="0"/>
                    <a:pt x="0" y="41053"/>
                    <a:pt x="0" y="91694"/>
                  </a:cubicBezTo>
                  <a:lnTo>
                    <a:pt x="0" y="687780"/>
                  </a:lnTo>
                  <a:cubicBezTo>
                    <a:pt x="0" y="738422"/>
                    <a:pt x="41053" y="779475"/>
                    <a:pt x="91694" y="779475"/>
                  </a:cubicBezTo>
                  <a:lnTo>
                    <a:pt x="2530702" y="779475"/>
                  </a:lnTo>
                  <a:cubicBezTo>
                    <a:pt x="2587056" y="779475"/>
                    <a:pt x="2638734" y="748138"/>
                    <a:pt x="2664787" y="698168"/>
                  </a:cubicBezTo>
                  <a:lnTo>
                    <a:pt x="2783205" y="471044"/>
                  </a:lnTo>
                  <a:cubicBezTo>
                    <a:pt x="2809769" y="420094"/>
                    <a:pt x="2809769" y="359381"/>
                    <a:pt x="2783205" y="308431"/>
                  </a:cubicBezTo>
                  <a:lnTo>
                    <a:pt x="2664787" y="81307"/>
                  </a:lnTo>
                  <a:cubicBezTo>
                    <a:pt x="2638734" y="31337"/>
                    <a:pt x="2587056" y="0"/>
                    <a:pt x="2530702" y="0"/>
                  </a:cubicBezTo>
                  <a:close/>
                </a:path>
              </a:pathLst>
            </a:custGeom>
            <a:solidFill>
              <a:srgbClr val="FFF7E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32" name="Freeform 32"/>
          <p:cNvSpPr/>
          <p:nvPr/>
        </p:nvSpPr>
        <p:spPr>
          <a:xfrm>
            <a:off x="1330528" y="6515079"/>
            <a:ext cx="1054947" cy="1053029"/>
          </a:xfrm>
          <a:custGeom>
            <a:avLst/>
            <a:gdLst/>
            <a:ahLst/>
            <a:cxnLst/>
            <a:rect l="l" t="t" r="r" b="b"/>
            <a:pathLst>
              <a:path w="1054947" h="1053029">
                <a:moveTo>
                  <a:pt x="0" y="0"/>
                </a:moveTo>
                <a:lnTo>
                  <a:pt x="1054948" y="0"/>
                </a:lnTo>
                <a:lnTo>
                  <a:pt x="1054948" y="1053029"/>
                </a:lnTo>
                <a:lnTo>
                  <a:pt x="0" y="105302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3" name="Group 33"/>
          <p:cNvGrpSpPr/>
          <p:nvPr/>
        </p:nvGrpSpPr>
        <p:grpSpPr>
          <a:xfrm>
            <a:off x="1330528" y="6515079"/>
            <a:ext cx="948179" cy="948179"/>
            <a:chOff x="0" y="0"/>
            <a:chExt cx="812800" cy="8128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29EB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36" name="Freeform 36"/>
          <p:cNvSpPr/>
          <p:nvPr/>
        </p:nvSpPr>
        <p:spPr>
          <a:xfrm>
            <a:off x="1504967" y="3024817"/>
            <a:ext cx="605019" cy="530148"/>
          </a:xfrm>
          <a:custGeom>
            <a:avLst/>
            <a:gdLst/>
            <a:ahLst/>
            <a:cxnLst/>
            <a:rect l="l" t="t" r="r" b="b"/>
            <a:pathLst>
              <a:path w="605019" h="530148">
                <a:moveTo>
                  <a:pt x="0" y="0"/>
                </a:moveTo>
                <a:lnTo>
                  <a:pt x="605019" y="0"/>
                </a:lnTo>
                <a:lnTo>
                  <a:pt x="605019" y="530148"/>
                </a:lnTo>
                <a:lnTo>
                  <a:pt x="0" y="53014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7" name="Freeform 37"/>
          <p:cNvSpPr/>
          <p:nvPr/>
        </p:nvSpPr>
        <p:spPr>
          <a:xfrm>
            <a:off x="1493628" y="4852690"/>
            <a:ext cx="605019" cy="558886"/>
          </a:xfrm>
          <a:custGeom>
            <a:avLst/>
            <a:gdLst/>
            <a:ahLst/>
            <a:cxnLst/>
            <a:rect l="l" t="t" r="r" b="b"/>
            <a:pathLst>
              <a:path w="605019" h="558886">
                <a:moveTo>
                  <a:pt x="0" y="0"/>
                </a:moveTo>
                <a:lnTo>
                  <a:pt x="605019" y="0"/>
                </a:lnTo>
                <a:lnTo>
                  <a:pt x="605019" y="558887"/>
                </a:lnTo>
                <a:lnTo>
                  <a:pt x="0" y="55888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8" name="Freeform 38"/>
          <p:cNvSpPr/>
          <p:nvPr/>
        </p:nvSpPr>
        <p:spPr>
          <a:xfrm>
            <a:off x="1482289" y="6704351"/>
            <a:ext cx="627697" cy="569635"/>
          </a:xfrm>
          <a:custGeom>
            <a:avLst/>
            <a:gdLst/>
            <a:ahLst/>
            <a:cxnLst/>
            <a:rect l="l" t="t" r="r" b="b"/>
            <a:pathLst>
              <a:path w="627697" h="569635">
                <a:moveTo>
                  <a:pt x="0" y="0"/>
                </a:moveTo>
                <a:lnTo>
                  <a:pt x="627697" y="0"/>
                </a:lnTo>
                <a:lnTo>
                  <a:pt x="627697" y="569635"/>
                </a:lnTo>
                <a:lnTo>
                  <a:pt x="0" y="56963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9" name="TextBox 39"/>
          <p:cNvSpPr txBox="1"/>
          <p:nvPr/>
        </p:nvSpPr>
        <p:spPr>
          <a:xfrm>
            <a:off x="1493628" y="745293"/>
            <a:ext cx="3470072" cy="8463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570"/>
              </a:lnSpc>
            </a:pPr>
            <a:r>
              <a:rPr lang="en-US" sz="5475" b="1" dirty="0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rPr>
              <a:t>Mobile App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2517747" y="2833913"/>
            <a:ext cx="3763428" cy="947938"/>
            <a:chOff x="0" y="0"/>
            <a:chExt cx="5017904" cy="1263918"/>
          </a:xfrm>
        </p:grpSpPr>
        <p:sp>
          <p:nvSpPr>
            <p:cNvPr id="41" name="TextBox 41"/>
            <p:cNvSpPr txBox="1"/>
            <p:nvPr/>
          </p:nvSpPr>
          <p:spPr>
            <a:xfrm>
              <a:off x="0" y="0"/>
              <a:ext cx="5017904" cy="3710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 b="1">
                  <a:solidFill>
                    <a:srgbClr val="021E47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Accessibility</a:t>
              </a:r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0" y="521850"/>
              <a:ext cx="5017904" cy="742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>
                  <a:solidFill>
                    <a:srgbClr val="021E47"/>
                  </a:solidFill>
                  <a:latin typeface="Open Sans"/>
                  <a:ea typeface="Open Sans"/>
                  <a:cs typeface="Open Sans"/>
                  <a:sym typeface="Open Sans"/>
                </a:rPr>
                <a:t>System converted to a mobile app for quick access.</a:t>
              </a:r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2517747" y="4658284"/>
            <a:ext cx="3558836" cy="947938"/>
            <a:chOff x="0" y="0"/>
            <a:chExt cx="4745114" cy="1263918"/>
          </a:xfrm>
        </p:grpSpPr>
        <p:sp>
          <p:nvSpPr>
            <p:cNvPr id="44" name="TextBox 44"/>
            <p:cNvSpPr txBox="1"/>
            <p:nvPr/>
          </p:nvSpPr>
          <p:spPr>
            <a:xfrm>
              <a:off x="0" y="0"/>
              <a:ext cx="4745114" cy="3710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 b="1">
                  <a:solidFill>
                    <a:srgbClr val="021E47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Compatibility</a:t>
              </a:r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521850"/>
              <a:ext cx="4745114" cy="742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>
                  <a:solidFill>
                    <a:srgbClr val="021E47"/>
                  </a:solidFill>
                  <a:latin typeface="Open Sans"/>
                  <a:ea typeface="Open Sans"/>
                  <a:cs typeface="Open Sans"/>
                  <a:sym typeface="Open Sans"/>
                </a:rPr>
                <a:t>Responsive interface working efficiently on all screens.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2517747" y="6515319"/>
            <a:ext cx="4193719" cy="943837"/>
            <a:chOff x="0" y="0"/>
            <a:chExt cx="5591626" cy="1258450"/>
          </a:xfrm>
        </p:grpSpPr>
        <p:sp>
          <p:nvSpPr>
            <p:cNvPr id="47" name="TextBox 47"/>
            <p:cNvSpPr txBox="1"/>
            <p:nvPr/>
          </p:nvSpPr>
          <p:spPr>
            <a:xfrm>
              <a:off x="0" y="0"/>
              <a:ext cx="5591626" cy="3710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01"/>
                </a:lnSpc>
              </a:pPr>
              <a:r>
                <a:rPr lang="en-US" sz="1834" b="1">
                  <a:solidFill>
                    <a:srgbClr val="021E47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Unified Experience</a:t>
              </a:r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531375"/>
              <a:ext cx="5314618" cy="7270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77"/>
                </a:lnSpc>
              </a:pPr>
              <a:r>
                <a:rPr lang="en-US" sz="1814">
                  <a:solidFill>
                    <a:srgbClr val="021E47"/>
                  </a:solidFill>
                  <a:latin typeface="Open Sans"/>
                  <a:ea typeface="Open Sans"/>
                  <a:cs typeface="Open Sans"/>
                  <a:sym typeface="Open Sans"/>
                </a:rPr>
                <a:t>All powerful web features available on the app anytime.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6764519" y="3478443"/>
            <a:ext cx="15586438" cy="15586438"/>
          </a:xfrm>
          <a:custGeom>
            <a:avLst/>
            <a:gdLst/>
            <a:ahLst/>
            <a:cxnLst/>
            <a:rect l="l" t="t" r="r" b="b"/>
            <a:pathLst>
              <a:path w="15586438" h="15586438">
                <a:moveTo>
                  <a:pt x="0" y="0"/>
                </a:moveTo>
                <a:lnTo>
                  <a:pt x="15586438" y="0"/>
                </a:lnTo>
                <a:lnTo>
                  <a:pt x="15586438" y="15586438"/>
                </a:lnTo>
                <a:lnTo>
                  <a:pt x="0" y="1558643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6700523" y="2418055"/>
            <a:ext cx="4886944" cy="28653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654"/>
              </a:lnSpc>
            </a:pPr>
            <a:r>
              <a:rPr lang="en-US" sz="11654">
                <a:solidFill>
                  <a:srgbClr val="322C23"/>
                </a:solidFill>
                <a:latin typeface="Montserrat"/>
                <a:ea typeface="Montserrat"/>
                <a:cs typeface="Montserrat"/>
                <a:sym typeface="Montserrat"/>
              </a:rPr>
              <a:t>Thank </a:t>
            </a:r>
            <a:r>
              <a:rPr lang="en-US" sz="11654" b="1">
                <a:solidFill>
                  <a:srgbClr val="322C2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241281" y="3863735"/>
            <a:ext cx="1071599" cy="1571145"/>
          </a:xfrm>
          <a:custGeom>
            <a:avLst/>
            <a:gdLst/>
            <a:ahLst/>
            <a:cxnLst/>
            <a:rect l="l" t="t" r="r" b="b"/>
            <a:pathLst>
              <a:path w="1071599" h="1571145">
                <a:moveTo>
                  <a:pt x="0" y="0"/>
                </a:moveTo>
                <a:lnTo>
                  <a:pt x="1071600" y="0"/>
                </a:lnTo>
                <a:lnTo>
                  <a:pt x="1071600" y="1571145"/>
                </a:lnTo>
                <a:lnTo>
                  <a:pt x="0" y="157114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4390936" y="7015867"/>
            <a:ext cx="8469650" cy="970156"/>
            <a:chOff x="0" y="0"/>
            <a:chExt cx="9192184" cy="1052919"/>
          </a:xfrm>
        </p:grpSpPr>
        <p:sp>
          <p:nvSpPr>
            <p:cNvPr id="4" name="Freeform 4"/>
            <p:cNvSpPr/>
            <p:nvPr/>
          </p:nvSpPr>
          <p:spPr>
            <a:xfrm flipH="1" flipV="1">
              <a:off x="0" y="0"/>
              <a:ext cx="9192133" cy="1052957"/>
            </a:xfrm>
            <a:custGeom>
              <a:avLst/>
              <a:gdLst/>
              <a:ahLst/>
              <a:cxnLst/>
              <a:rect l="l" t="t" r="r" b="b"/>
              <a:pathLst>
                <a:path w="9192133" h="1052957">
                  <a:moveTo>
                    <a:pt x="9192133" y="1052957"/>
                  </a:moveTo>
                  <a:lnTo>
                    <a:pt x="0" y="1052957"/>
                  </a:lnTo>
                  <a:lnTo>
                    <a:pt x="0" y="0"/>
                  </a:lnTo>
                  <a:lnTo>
                    <a:pt x="9192133" y="0"/>
                  </a:lnTo>
                  <a:lnTo>
                    <a:pt x="9192133" y="1052957"/>
                  </a:lnTo>
                  <a:close/>
                </a:path>
              </a:pathLst>
            </a:custGeom>
            <a:blipFill>
              <a:blip r:embed="rId4">
                <a:alphaModFix amt="75000"/>
              </a:blip>
              <a:stretch>
                <a:fillRect t="-312" b="-309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" name="Freeform 5"/>
          <p:cNvSpPr/>
          <p:nvPr/>
        </p:nvSpPr>
        <p:spPr>
          <a:xfrm>
            <a:off x="4961946" y="3340768"/>
            <a:ext cx="7898638" cy="4262617"/>
          </a:xfrm>
          <a:custGeom>
            <a:avLst/>
            <a:gdLst/>
            <a:ahLst/>
            <a:cxnLst/>
            <a:rect l="l" t="t" r="r" b="b"/>
            <a:pathLst>
              <a:path w="7898638" h="4262617">
                <a:moveTo>
                  <a:pt x="0" y="0"/>
                </a:moveTo>
                <a:lnTo>
                  <a:pt x="7898638" y="0"/>
                </a:lnTo>
                <a:lnTo>
                  <a:pt x="7898638" y="4262616"/>
                </a:lnTo>
                <a:lnTo>
                  <a:pt x="0" y="426261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4211993" y="3267133"/>
            <a:ext cx="6441715" cy="1382175"/>
            <a:chOff x="0" y="0"/>
            <a:chExt cx="6991248" cy="1500086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991223" cy="1500124"/>
            </a:xfrm>
            <a:custGeom>
              <a:avLst/>
              <a:gdLst/>
              <a:ahLst/>
              <a:cxnLst/>
              <a:rect l="l" t="t" r="r" b="b"/>
              <a:pathLst>
                <a:path w="6991223" h="1500124">
                  <a:moveTo>
                    <a:pt x="568452" y="0"/>
                  </a:moveTo>
                  <a:lnTo>
                    <a:pt x="6991223" y="0"/>
                  </a:lnTo>
                  <a:lnTo>
                    <a:pt x="6422898" y="1500124"/>
                  </a:lnTo>
                  <a:lnTo>
                    <a:pt x="0" y="1500124"/>
                  </a:lnTo>
                  <a:lnTo>
                    <a:pt x="568452" y="0"/>
                  </a:lnTo>
                  <a:close/>
                </a:path>
              </a:pathLst>
            </a:custGeom>
            <a:solidFill>
              <a:srgbClr val="122359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3581400" y="3183834"/>
            <a:ext cx="5918003" cy="1548808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algn="ctr">
              <a:lnSpc>
                <a:spcPts val="3359"/>
              </a:lnSpc>
            </a:pPr>
            <a:r>
              <a:rPr lang="en-US" sz="2800" b="1" dirty="0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rPr>
              <a:t>Harzallah Carpentry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132047" y="659143"/>
            <a:ext cx="6023905" cy="662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8"/>
              </a:lnSpc>
            </a:pPr>
            <a:r>
              <a:rPr lang="en-US" sz="3898" b="1">
                <a:solidFill>
                  <a:srgbClr val="112F8D"/>
                </a:solidFill>
                <a:latin typeface="Cairo Bold"/>
                <a:ea typeface="Cairo Bold"/>
                <a:cs typeface="Cairo Bold"/>
                <a:sym typeface="Cairo Bold"/>
              </a:rPr>
              <a:t>Introduction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642232" y="4792358"/>
            <a:ext cx="6538067" cy="20328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92"/>
              </a:lnSpc>
            </a:pPr>
            <a:r>
              <a:rPr lang="en-US" sz="2922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 is a workshop that was established more than 50 years ago in Nablus. It manufactures a wide variety of wooden furniture items.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016721" y="1647882"/>
            <a:ext cx="390544" cy="3092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79"/>
              </a:lnSpc>
            </a:pPr>
            <a:r>
              <a:rPr lang="en-US" sz="1699" b="1">
                <a:solidFill>
                  <a:srgbClr val="FFFFFF"/>
                </a:solidFill>
                <a:latin typeface="Cairo Bold"/>
                <a:ea typeface="Cairo Bold"/>
                <a:cs typeface="Cairo Bold"/>
                <a:sym typeface="Cairo Bold"/>
              </a:rPr>
              <a:t>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28605" y="2598372"/>
            <a:ext cx="5855780" cy="5855780"/>
          </a:xfrm>
          <a:custGeom>
            <a:avLst/>
            <a:gdLst/>
            <a:ahLst/>
            <a:cxnLst/>
            <a:rect l="l" t="t" r="r" b="b"/>
            <a:pathLst>
              <a:path w="5855780" h="5855780">
                <a:moveTo>
                  <a:pt x="0" y="0"/>
                </a:moveTo>
                <a:lnTo>
                  <a:pt x="5855780" y="0"/>
                </a:lnTo>
                <a:lnTo>
                  <a:pt x="5855780" y="5855780"/>
                </a:lnTo>
                <a:lnTo>
                  <a:pt x="0" y="58557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38948" y="2021529"/>
            <a:ext cx="5855779" cy="5855779"/>
          </a:xfrm>
          <a:custGeom>
            <a:avLst/>
            <a:gdLst/>
            <a:ahLst/>
            <a:cxnLst/>
            <a:rect l="l" t="t" r="r" b="b"/>
            <a:pathLst>
              <a:path w="5855779" h="5855779">
                <a:moveTo>
                  <a:pt x="0" y="0"/>
                </a:moveTo>
                <a:lnTo>
                  <a:pt x="5855779" y="0"/>
                </a:lnTo>
                <a:lnTo>
                  <a:pt x="5855779" y="5855779"/>
                </a:lnTo>
                <a:lnTo>
                  <a:pt x="0" y="58557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5640638" y="2377554"/>
            <a:ext cx="1216247" cy="1216247"/>
          </a:xfrm>
          <a:custGeom>
            <a:avLst/>
            <a:gdLst/>
            <a:ahLst/>
            <a:cxnLst/>
            <a:rect l="l" t="t" r="r" b="b"/>
            <a:pathLst>
              <a:path w="1216247" h="1216247">
                <a:moveTo>
                  <a:pt x="0" y="0"/>
                </a:moveTo>
                <a:lnTo>
                  <a:pt x="1216248" y="0"/>
                </a:lnTo>
                <a:lnTo>
                  <a:pt x="1216248" y="1216248"/>
                </a:lnTo>
                <a:lnTo>
                  <a:pt x="0" y="121624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5640638" y="2288534"/>
            <a:ext cx="1216244" cy="1216244"/>
          </a:xfrm>
          <a:custGeom>
            <a:avLst/>
            <a:gdLst/>
            <a:ahLst/>
            <a:cxnLst/>
            <a:rect l="l" t="t" r="r" b="b"/>
            <a:pathLst>
              <a:path w="1216244" h="1216244">
                <a:moveTo>
                  <a:pt x="0" y="0"/>
                </a:moveTo>
                <a:lnTo>
                  <a:pt x="1216244" y="0"/>
                </a:lnTo>
                <a:lnTo>
                  <a:pt x="1216244" y="1216244"/>
                </a:lnTo>
                <a:lnTo>
                  <a:pt x="0" y="121624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6134491" y="4635322"/>
            <a:ext cx="1216247" cy="1216247"/>
          </a:xfrm>
          <a:custGeom>
            <a:avLst/>
            <a:gdLst/>
            <a:ahLst/>
            <a:cxnLst/>
            <a:rect l="l" t="t" r="r" b="b"/>
            <a:pathLst>
              <a:path w="1216247" h="1216247">
                <a:moveTo>
                  <a:pt x="0" y="0"/>
                </a:moveTo>
                <a:lnTo>
                  <a:pt x="1216247" y="0"/>
                </a:lnTo>
                <a:lnTo>
                  <a:pt x="1216247" y="1216247"/>
                </a:lnTo>
                <a:lnTo>
                  <a:pt x="0" y="12162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6134490" y="4546301"/>
            <a:ext cx="1216244" cy="1216244"/>
          </a:xfrm>
          <a:custGeom>
            <a:avLst/>
            <a:gdLst/>
            <a:ahLst/>
            <a:cxnLst/>
            <a:rect l="l" t="t" r="r" b="b"/>
            <a:pathLst>
              <a:path w="1216244" h="1216244">
                <a:moveTo>
                  <a:pt x="0" y="0"/>
                </a:moveTo>
                <a:lnTo>
                  <a:pt x="1216244" y="0"/>
                </a:lnTo>
                <a:lnTo>
                  <a:pt x="1216244" y="1216244"/>
                </a:lnTo>
                <a:lnTo>
                  <a:pt x="0" y="121624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5640638" y="6801993"/>
            <a:ext cx="1216247" cy="1216247"/>
          </a:xfrm>
          <a:custGeom>
            <a:avLst/>
            <a:gdLst/>
            <a:ahLst/>
            <a:cxnLst/>
            <a:rect l="l" t="t" r="r" b="b"/>
            <a:pathLst>
              <a:path w="1216247" h="1216247">
                <a:moveTo>
                  <a:pt x="0" y="0"/>
                </a:moveTo>
                <a:lnTo>
                  <a:pt x="1216248" y="0"/>
                </a:lnTo>
                <a:lnTo>
                  <a:pt x="1216248" y="1216247"/>
                </a:lnTo>
                <a:lnTo>
                  <a:pt x="0" y="12162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5640638" y="6712969"/>
            <a:ext cx="1216244" cy="1216244"/>
          </a:xfrm>
          <a:custGeom>
            <a:avLst/>
            <a:gdLst/>
            <a:ahLst/>
            <a:cxnLst/>
            <a:rect l="l" t="t" r="r" b="b"/>
            <a:pathLst>
              <a:path w="1216244" h="1216244">
                <a:moveTo>
                  <a:pt x="0" y="0"/>
                </a:moveTo>
                <a:lnTo>
                  <a:pt x="1216244" y="0"/>
                </a:lnTo>
                <a:lnTo>
                  <a:pt x="1216244" y="1216244"/>
                </a:lnTo>
                <a:lnTo>
                  <a:pt x="0" y="121624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1397341" y="4901375"/>
            <a:ext cx="3909155" cy="5033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32"/>
              </a:lnSpc>
            </a:pPr>
            <a:r>
              <a:rPr lang="en-US" sz="3600" b="1">
                <a:solidFill>
                  <a:srgbClr val="112F8D"/>
                </a:solidFill>
                <a:latin typeface="Cairo Bold"/>
                <a:ea typeface="Cairo Bold"/>
                <a:cs typeface="Cairo Bold"/>
                <a:sym typeface="Cairo Bold"/>
              </a:rPr>
              <a:t>The Problem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763864" y="2692670"/>
            <a:ext cx="1409252" cy="6794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600"/>
              </a:lnSpc>
            </a:pPr>
            <a:r>
              <a:rPr lang="en-US" sz="4999" b="1">
                <a:solidFill>
                  <a:srgbClr val="122359"/>
                </a:solidFill>
                <a:latin typeface="Cairo Bold"/>
                <a:ea typeface="Cairo Bold"/>
                <a:cs typeface="Cairo Bold"/>
                <a:sym typeface="Cairo Bold"/>
              </a:rPr>
              <a:t>01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237343" y="4987519"/>
            <a:ext cx="1409252" cy="6794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600"/>
              </a:lnSpc>
            </a:pPr>
            <a:r>
              <a:rPr lang="en-US" sz="4999" b="1">
                <a:solidFill>
                  <a:srgbClr val="122359"/>
                </a:solidFill>
                <a:latin typeface="Cairo Bold"/>
                <a:ea typeface="Cairo Bold"/>
                <a:cs typeface="Cairo Bold"/>
                <a:sym typeface="Cairo Bold"/>
              </a:rPr>
              <a:t>02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763864" y="7207510"/>
            <a:ext cx="1409252" cy="6794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600"/>
              </a:lnSpc>
            </a:pPr>
            <a:r>
              <a:rPr lang="en-US" sz="4999" b="1">
                <a:solidFill>
                  <a:srgbClr val="122359"/>
                </a:solidFill>
                <a:latin typeface="Cairo Bold"/>
                <a:ea typeface="Cairo Bold"/>
                <a:cs typeface="Cairo Bold"/>
                <a:sym typeface="Cairo Bold"/>
              </a:rPr>
              <a:t>03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658663" y="2960141"/>
            <a:ext cx="5248885" cy="6401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19"/>
              </a:lnSpc>
            </a:pPr>
            <a:r>
              <a:rPr lang="en-US" sz="2400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 selling out-of-stock items because systems are disconnected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132151" y="5254990"/>
            <a:ext cx="5248885" cy="6401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19"/>
              </a:lnSpc>
            </a:pPr>
            <a:r>
              <a:rPr lang="en-US" sz="2400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Managers lack visibility until manual auditing is done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658663" y="7474982"/>
            <a:ext cx="5248885" cy="6248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19"/>
              </a:lnSpc>
            </a:pPr>
            <a:r>
              <a:rPr lang="en-US" sz="2400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Custom pricing relies on visual guesswork, risking loss or overpricing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658663" y="2627424"/>
            <a:ext cx="5248885" cy="319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</a:pPr>
            <a:r>
              <a:rPr lang="en-US" sz="2799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Data Silos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132151" y="4919729"/>
            <a:ext cx="5248885" cy="319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</a:pPr>
            <a:r>
              <a:rPr lang="en-US" sz="2799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Delayed Decision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8658663" y="7142264"/>
            <a:ext cx="5248885" cy="319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99"/>
              </a:lnSpc>
            </a:pPr>
            <a:r>
              <a:rPr lang="en-US" sz="2799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Random Pricing</a:t>
            </a:r>
          </a:p>
        </p:txBody>
      </p:sp>
      <p:sp>
        <p:nvSpPr>
          <p:cNvPr id="20" name="Freeform 20"/>
          <p:cNvSpPr/>
          <p:nvPr/>
        </p:nvSpPr>
        <p:spPr>
          <a:xfrm>
            <a:off x="5894727" y="2518600"/>
            <a:ext cx="713965" cy="713965"/>
          </a:xfrm>
          <a:custGeom>
            <a:avLst/>
            <a:gdLst/>
            <a:ahLst/>
            <a:cxnLst/>
            <a:rect l="l" t="t" r="r" b="b"/>
            <a:pathLst>
              <a:path w="713965" h="713965">
                <a:moveTo>
                  <a:pt x="0" y="0"/>
                </a:moveTo>
                <a:lnTo>
                  <a:pt x="713966" y="0"/>
                </a:lnTo>
                <a:lnTo>
                  <a:pt x="713966" y="713966"/>
                </a:lnTo>
                <a:lnTo>
                  <a:pt x="0" y="71396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1" name="Freeform 21"/>
          <p:cNvSpPr/>
          <p:nvPr/>
        </p:nvSpPr>
        <p:spPr>
          <a:xfrm>
            <a:off x="6320114" y="4807772"/>
            <a:ext cx="793452" cy="671465"/>
          </a:xfrm>
          <a:custGeom>
            <a:avLst/>
            <a:gdLst/>
            <a:ahLst/>
            <a:cxnLst/>
            <a:rect l="l" t="t" r="r" b="b"/>
            <a:pathLst>
              <a:path w="793452" h="671465">
                <a:moveTo>
                  <a:pt x="0" y="0"/>
                </a:moveTo>
                <a:lnTo>
                  <a:pt x="793451" y="0"/>
                </a:lnTo>
                <a:lnTo>
                  <a:pt x="793451" y="671465"/>
                </a:lnTo>
                <a:lnTo>
                  <a:pt x="0" y="671465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-60" r="-60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2" name="Freeform 22"/>
          <p:cNvSpPr/>
          <p:nvPr/>
        </p:nvSpPr>
        <p:spPr>
          <a:xfrm rot="115680">
            <a:off x="5834405" y="6953612"/>
            <a:ext cx="734006" cy="734006"/>
          </a:xfrm>
          <a:custGeom>
            <a:avLst/>
            <a:gdLst/>
            <a:ahLst/>
            <a:cxnLst/>
            <a:rect l="l" t="t" r="r" b="b"/>
            <a:pathLst>
              <a:path w="734006" h="734006">
                <a:moveTo>
                  <a:pt x="0" y="0"/>
                </a:moveTo>
                <a:lnTo>
                  <a:pt x="734006" y="0"/>
                </a:lnTo>
                <a:lnTo>
                  <a:pt x="734006" y="734006"/>
                </a:lnTo>
                <a:lnTo>
                  <a:pt x="0" y="73400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3" name="Freeform 23"/>
          <p:cNvSpPr/>
          <p:nvPr/>
        </p:nvSpPr>
        <p:spPr>
          <a:xfrm>
            <a:off x="13547684" y="3742030"/>
            <a:ext cx="6762226" cy="7195337"/>
          </a:xfrm>
          <a:custGeom>
            <a:avLst/>
            <a:gdLst/>
            <a:ahLst/>
            <a:cxnLst/>
            <a:rect l="l" t="t" r="r" b="b"/>
            <a:pathLst>
              <a:path w="6762226" h="7195337">
                <a:moveTo>
                  <a:pt x="0" y="0"/>
                </a:moveTo>
                <a:lnTo>
                  <a:pt x="6762226" y="0"/>
                </a:lnTo>
                <a:lnTo>
                  <a:pt x="6762226" y="7195337"/>
                </a:lnTo>
                <a:lnTo>
                  <a:pt x="0" y="7195337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85800" y="4126229"/>
            <a:ext cx="19431000" cy="729077"/>
            <a:chOff x="0" y="0"/>
            <a:chExt cx="24422100" cy="38100"/>
          </a:xfrm>
        </p:grpSpPr>
        <p:sp>
          <p:nvSpPr>
            <p:cNvPr id="3" name="Freeform 3"/>
            <p:cNvSpPr/>
            <p:nvPr/>
          </p:nvSpPr>
          <p:spPr>
            <a:xfrm>
              <a:off x="19050" y="0"/>
              <a:ext cx="24384000" cy="38100"/>
            </a:xfrm>
            <a:custGeom>
              <a:avLst/>
              <a:gdLst/>
              <a:ahLst/>
              <a:cxnLst/>
              <a:rect l="l" t="t" r="r" b="b"/>
              <a:pathLst>
                <a:path w="24384000" h="38100">
                  <a:moveTo>
                    <a:pt x="419100" y="0"/>
                  </a:moveTo>
                  <a:lnTo>
                    <a:pt x="723900" y="0"/>
                  </a:lnTo>
                  <a:lnTo>
                    <a:pt x="723900" y="38100"/>
                  </a:lnTo>
                  <a:lnTo>
                    <a:pt x="419100" y="38100"/>
                  </a:lnTo>
                  <a:close/>
                  <a:moveTo>
                    <a:pt x="838200" y="38100"/>
                  </a:moveTo>
                  <a:lnTo>
                    <a:pt x="1143000" y="38100"/>
                  </a:lnTo>
                  <a:lnTo>
                    <a:pt x="838200" y="38100"/>
                  </a:lnTo>
                  <a:close/>
                  <a:moveTo>
                    <a:pt x="1257300" y="38100"/>
                  </a:moveTo>
                  <a:lnTo>
                    <a:pt x="1562100" y="38100"/>
                  </a:lnTo>
                  <a:lnTo>
                    <a:pt x="1257300" y="38100"/>
                  </a:lnTo>
                  <a:close/>
                  <a:moveTo>
                    <a:pt x="1676400" y="38100"/>
                  </a:moveTo>
                  <a:lnTo>
                    <a:pt x="1981200" y="38100"/>
                  </a:lnTo>
                  <a:lnTo>
                    <a:pt x="1676400" y="38100"/>
                  </a:lnTo>
                  <a:close/>
                  <a:moveTo>
                    <a:pt x="2095500" y="38100"/>
                  </a:moveTo>
                  <a:lnTo>
                    <a:pt x="2400300" y="38100"/>
                  </a:lnTo>
                  <a:lnTo>
                    <a:pt x="2095500" y="38100"/>
                  </a:lnTo>
                  <a:close/>
                  <a:moveTo>
                    <a:pt x="2514600" y="38100"/>
                  </a:moveTo>
                  <a:lnTo>
                    <a:pt x="2819400" y="38100"/>
                  </a:lnTo>
                  <a:lnTo>
                    <a:pt x="2514600" y="38100"/>
                  </a:lnTo>
                  <a:close/>
                  <a:moveTo>
                    <a:pt x="2933700" y="38100"/>
                  </a:moveTo>
                  <a:lnTo>
                    <a:pt x="3238500" y="38100"/>
                  </a:lnTo>
                  <a:lnTo>
                    <a:pt x="2933700" y="38100"/>
                  </a:lnTo>
                  <a:close/>
                  <a:moveTo>
                    <a:pt x="3352800" y="38100"/>
                  </a:moveTo>
                  <a:lnTo>
                    <a:pt x="3657600" y="38100"/>
                  </a:lnTo>
                  <a:lnTo>
                    <a:pt x="3352800" y="38100"/>
                  </a:lnTo>
                  <a:close/>
                  <a:moveTo>
                    <a:pt x="3771900" y="38100"/>
                  </a:moveTo>
                  <a:lnTo>
                    <a:pt x="4076700" y="38100"/>
                  </a:lnTo>
                  <a:lnTo>
                    <a:pt x="3771900" y="38100"/>
                  </a:lnTo>
                  <a:close/>
                  <a:moveTo>
                    <a:pt x="4191000" y="38100"/>
                  </a:moveTo>
                  <a:lnTo>
                    <a:pt x="4495800" y="38100"/>
                  </a:lnTo>
                  <a:lnTo>
                    <a:pt x="4191000" y="38100"/>
                  </a:lnTo>
                  <a:close/>
                  <a:moveTo>
                    <a:pt x="4610100" y="38100"/>
                  </a:moveTo>
                  <a:lnTo>
                    <a:pt x="4914900" y="38100"/>
                  </a:lnTo>
                  <a:lnTo>
                    <a:pt x="4610100" y="38100"/>
                  </a:lnTo>
                  <a:close/>
                  <a:moveTo>
                    <a:pt x="5029200" y="38100"/>
                  </a:moveTo>
                  <a:lnTo>
                    <a:pt x="5334000" y="38100"/>
                  </a:lnTo>
                  <a:lnTo>
                    <a:pt x="5029200" y="38100"/>
                  </a:lnTo>
                  <a:close/>
                  <a:moveTo>
                    <a:pt x="5448300" y="38100"/>
                  </a:moveTo>
                  <a:lnTo>
                    <a:pt x="5753100" y="38100"/>
                  </a:lnTo>
                  <a:lnTo>
                    <a:pt x="5448300" y="38100"/>
                  </a:lnTo>
                  <a:close/>
                  <a:moveTo>
                    <a:pt x="5867400" y="38100"/>
                  </a:moveTo>
                  <a:lnTo>
                    <a:pt x="6172200" y="38100"/>
                  </a:lnTo>
                  <a:lnTo>
                    <a:pt x="5867400" y="38100"/>
                  </a:lnTo>
                  <a:close/>
                  <a:moveTo>
                    <a:pt x="6286500" y="38100"/>
                  </a:moveTo>
                  <a:lnTo>
                    <a:pt x="6591300" y="38100"/>
                  </a:lnTo>
                  <a:lnTo>
                    <a:pt x="6286500" y="38100"/>
                  </a:lnTo>
                  <a:close/>
                  <a:moveTo>
                    <a:pt x="6705600" y="38100"/>
                  </a:moveTo>
                  <a:lnTo>
                    <a:pt x="7010400" y="38100"/>
                  </a:lnTo>
                  <a:lnTo>
                    <a:pt x="6705600" y="38100"/>
                  </a:lnTo>
                  <a:close/>
                  <a:moveTo>
                    <a:pt x="7124700" y="38100"/>
                  </a:moveTo>
                  <a:lnTo>
                    <a:pt x="7429500" y="38100"/>
                  </a:lnTo>
                  <a:lnTo>
                    <a:pt x="7124700" y="38100"/>
                  </a:lnTo>
                  <a:close/>
                  <a:moveTo>
                    <a:pt x="7543800" y="38100"/>
                  </a:moveTo>
                  <a:lnTo>
                    <a:pt x="7848600" y="38100"/>
                  </a:lnTo>
                  <a:lnTo>
                    <a:pt x="7543800" y="38100"/>
                  </a:lnTo>
                  <a:close/>
                  <a:moveTo>
                    <a:pt x="7962900" y="38100"/>
                  </a:moveTo>
                  <a:lnTo>
                    <a:pt x="8267700" y="38100"/>
                  </a:lnTo>
                  <a:lnTo>
                    <a:pt x="7962900" y="38100"/>
                  </a:lnTo>
                  <a:close/>
                  <a:moveTo>
                    <a:pt x="8382000" y="38100"/>
                  </a:moveTo>
                  <a:lnTo>
                    <a:pt x="8686800" y="38100"/>
                  </a:lnTo>
                  <a:lnTo>
                    <a:pt x="8382000" y="38100"/>
                  </a:lnTo>
                  <a:close/>
                  <a:moveTo>
                    <a:pt x="8801100" y="38100"/>
                  </a:moveTo>
                  <a:lnTo>
                    <a:pt x="9105900" y="38100"/>
                  </a:lnTo>
                  <a:lnTo>
                    <a:pt x="8801100" y="38100"/>
                  </a:lnTo>
                  <a:close/>
                  <a:moveTo>
                    <a:pt x="9220200" y="38100"/>
                  </a:moveTo>
                  <a:lnTo>
                    <a:pt x="9525000" y="38100"/>
                  </a:lnTo>
                  <a:lnTo>
                    <a:pt x="9220200" y="38100"/>
                  </a:lnTo>
                  <a:close/>
                  <a:moveTo>
                    <a:pt x="9639300" y="38100"/>
                  </a:moveTo>
                  <a:lnTo>
                    <a:pt x="9944100" y="38100"/>
                  </a:lnTo>
                  <a:lnTo>
                    <a:pt x="9639300" y="38100"/>
                  </a:lnTo>
                  <a:close/>
                  <a:moveTo>
                    <a:pt x="10058400" y="38100"/>
                  </a:moveTo>
                  <a:lnTo>
                    <a:pt x="10363200" y="38100"/>
                  </a:lnTo>
                  <a:lnTo>
                    <a:pt x="10058400" y="38100"/>
                  </a:lnTo>
                  <a:close/>
                  <a:moveTo>
                    <a:pt x="10477500" y="38100"/>
                  </a:moveTo>
                  <a:lnTo>
                    <a:pt x="10782300" y="38100"/>
                  </a:lnTo>
                  <a:lnTo>
                    <a:pt x="10477500" y="38100"/>
                  </a:lnTo>
                  <a:close/>
                  <a:moveTo>
                    <a:pt x="10896600" y="38100"/>
                  </a:moveTo>
                  <a:lnTo>
                    <a:pt x="11201400" y="38100"/>
                  </a:lnTo>
                  <a:lnTo>
                    <a:pt x="10896600" y="38100"/>
                  </a:lnTo>
                  <a:close/>
                  <a:moveTo>
                    <a:pt x="11315700" y="38100"/>
                  </a:moveTo>
                  <a:lnTo>
                    <a:pt x="11620500" y="38100"/>
                  </a:lnTo>
                  <a:lnTo>
                    <a:pt x="11315700" y="38100"/>
                  </a:lnTo>
                  <a:close/>
                  <a:moveTo>
                    <a:pt x="11734800" y="38100"/>
                  </a:moveTo>
                  <a:lnTo>
                    <a:pt x="12039600" y="38100"/>
                  </a:lnTo>
                  <a:lnTo>
                    <a:pt x="11734800" y="38100"/>
                  </a:lnTo>
                  <a:close/>
                  <a:moveTo>
                    <a:pt x="12153900" y="38100"/>
                  </a:moveTo>
                  <a:lnTo>
                    <a:pt x="12458700" y="38100"/>
                  </a:lnTo>
                  <a:lnTo>
                    <a:pt x="12153900" y="38100"/>
                  </a:lnTo>
                  <a:close/>
                  <a:moveTo>
                    <a:pt x="12573000" y="38100"/>
                  </a:moveTo>
                  <a:lnTo>
                    <a:pt x="12877800" y="38100"/>
                  </a:lnTo>
                  <a:lnTo>
                    <a:pt x="12573000" y="38100"/>
                  </a:lnTo>
                  <a:close/>
                  <a:moveTo>
                    <a:pt x="12992100" y="38100"/>
                  </a:moveTo>
                  <a:lnTo>
                    <a:pt x="13296900" y="38100"/>
                  </a:lnTo>
                  <a:lnTo>
                    <a:pt x="12992100" y="38100"/>
                  </a:lnTo>
                  <a:close/>
                  <a:moveTo>
                    <a:pt x="13411200" y="38100"/>
                  </a:moveTo>
                  <a:lnTo>
                    <a:pt x="13716000" y="38100"/>
                  </a:lnTo>
                  <a:lnTo>
                    <a:pt x="13411200" y="38100"/>
                  </a:lnTo>
                  <a:close/>
                  <a:moveTo>
                    <a:pt x="13830300" y="38100"/>
                  </a:moveTo>
                  <a:lnTo>
                    <a:pt x="14135100" y="38100"/>
                  </a:lnTo>
                  <a:lnTo>
                    <a:pt x="13830300" y="38100"/>
                  </a:lnTo>
                  <a:close/>
                  <a:moveTo>
                    <a:pt x="14249400" y="38100"/>
                  </a:moveTo>
                  <a:lnTo>
                    <a:pt x="14554200" y="38100"/>
                  </a:lnTo>
                  <a:lnTo>
                    <a:pt x="14249400" y="38100"/>
                  </a:lnTo>
                  <a:close/>
                  <a:moveTo>
                    <a:pt x="14668500" y="38100"/>
                  </a:moveTo>
                  <a:lnTo>
                    <a:pt x="14973300" y="38100"/>
                  </a:lnTo>
                  <a:lnTo>
                    <a:pt x="14668500" y="38100"/>
                  </a:lnTo>
                  <a:close/>
                  <a:moveTo>
                    <a:pt x="15087600" y="38100"/>
                  </a:moveTo>
                  <a:lnTo>
                    <a:pt x="15392400" y="38100"/>
                  </a:lnTo>
                  <a:lnTo>
                    <a:pt x="15087600" y="38100"/>
                  </a:lnTo>
                  <a:close/>
                  <a:moveTo>
                    <a:pt x="15506700" y="38100"/>
                  </a:moveTo>
                  <a:lnTo>
                    <a:pt x="15811500" y="38100"/>
                  </a:lnTo>
                  <a:lnTo>
                    <a:pt x="15506700" y="38100"/>
                  </a:lnTo>
                  <a:close/>
                  <a:moveTo>
                    <a:pt x="15925800" y="38100"/>
                  </a:moveTo>
                  <a:lnTo>
                    <a:pt x="16230600" y="38100"/>
                  </a:lnTo>
                  <a:lnTo>
                    <a:pt x="15925800" y="38100"/>
                  </a:lnTo>
                  <a:close/>
                  <a:moveTo>
                    <a:pt x="16344900" y="38100"/>
                  </a:moveTo>
                  <a:lnTo>
                    <a:pt x="16649700" y="38100"/>
                  </a:lnTo>
                  <a:lnTo>
                    <a:pt x="16344900" y="38100"/>
                  </a:lnTo>
                  <a:close/>
                  <a:moveTo>
                    <a:pt x="16764000" y="38100"/>
                  </a:moveTo>
                  <a:lnTo>
                    <a:pt x="17068800" y="38100"/>
                  </a:lnTo>
                  <a:lnTo>
                    <a:pt x="16764000" y="38100"/>
                  </a:lnTo>
                  <a:close/>
                  <a:moveTo>
                    <a:pt x="17183100" y="38100"/>
                  </a:moveTo>
                  <a:lnTo>
                    <a:pt x="17487900" y="38100"/>
                  </a:lnTo>
                  <a:lnTo>
                    <a:pt x="17183100" y="38100"/>
                  </a:lnTo>
                  <a:close/>
                  <a:moveTo>
                    <a:pt x="17602200" y="38100"/>
                  </a:moveTo>
                  <a:lnTo>
                    <a:pt x="17907000" y="38100"/>
                  </a:lnTo>
                  <a:lnTo>
                    <a:pt x="17602200" y="38100"/>
                  </a:lnTo>
                  <a:close/>
                  <a:moveTo>
                    <a:pt x="18021300" y="38100"/>
                  </a:moveTo>
                  <a:lnTo>
                    <a:pt x="18326100" y="38100"/>
                  </a:lnTo>
                  <a:lnTo>
                    <a:pt x="18021300" y="38100"/>
                  </a:lnTo>
                  <a:close/>
                  <a:moveTo>
                    <a:pt x="18440400" y="38100"/>
                  </a:moveTo>
                  <a:lnTo>
                    <a:pt x="18745200" y="38100"/>
                  </a:lnTo>
                  <a:lnTo>
                    <a:pt x="18440400" y="38100"/>
                  </a:lnTo>
                  <a:close/>
                  <a:moveTo>
                    <a:pt x="18859500" y="38100"/>
                  </a:moveTo>
                  <a:lnTo>
                    <a:pt x="19164300" y="38100"/>
                  </a:lnTo>
                  <a:lnTo>
                    <a:pt x="18859500" y="38100"/>
                  </a:lnTo>
                  <a:close/>
                  <a:moveTo>
                    <a:pt x="19278600" y="38100"/>
                  </a:moveTo>
                  <a:lnTo>
                    <a:pt x="19583400" y="38100"/>
                  </a:lnTo>
                  <a:lnTo>
                    <a:pt x="19278600" y="38100"/>
                  </a:lnTo>
                  <a:close/>
                  <a:moveTo>
                    <a:pt x="19697700" y="38100"/>
                  </a:moveTo>
                  <a:lnTo>
                    <a:pt x="20002500" y="38100"/>
                  </a:lnTo>
                  <a:lnTo>
                    <a:pt x="19697700" y="38100"/>
                  </a:lnTo>
                  <a:close/>
                  <a:moveTo>
                    <a:pt x="20116800" y="38100"/>
                  </a:moveTo>
                  <a:lnTo>
                    <a:pt x="20421600" y="38100"/>
                  </a:lnTo>
                  <a:lnTo>
                    <a:pt x="20116800" y="38100"/>
                  </a:lnTo>
                  <a:close/>
                  <a:moveTo>
                    <a:pt x="20535900" y="38100"/>
                  </a:moveTo>
                  <a:lnTo>
                    <a:pt x="20840700" y="38100"/>
                  </a:lnTo>
                  <a:lnTo>
                    <a:pt x="20535900" y="38100"/>
                  </a:lnTo>
                  <a:close/>
                  <a:moveTo>
                    <a:pt x="20955000" y="38100"/>
                  </a:moveTo>
                  <a:lnTo>
                    <a:pt x="21259800" y="38100"/>
                  </a:lnTo>
                  <a:lnTo>
                    <a:pt x="20955000" y="38100"/>
                  </a:lnTo>
                  <a:close/>
                  <a:moveTo>
                    <a:pt x="21374100" y="38100"/>
                  </a:moveTo>
                  <a:lnTo>
                    <a:pt x="21678900" y="38100"/>
                  </a:lnTo>
                  <a:lnTo>
                    <a:pt x="21374100" y="38100"/>
                  </a:lnTo>
                  <a:close/>
                  <a:moveTo>
                    <a:pt x="21793200" y="38100"/>
                  </a:moveTo>
                  <a:lnTo>
                    <a:pt x="22098000" y="38100"/>
                  </a:lnTo>
                  <a:lnTo>
                    <a:pt x="21793200" y="38100"/>
                  </a:lnTo>
                  <a:close/>
                  <a:moveTo>
                    <a:pt x="22212300" y="38100"/>
                  </a:moveTo>
                  <a:lnTo>
                    <a:pt x="22517100" y="38100"/>
                  </a:lnTo>
                  <a:lnTo>
                    <a:pt x="22212300" y="38100"/>
                  </a:lnTo>
                  <a:close/>
                  <a:moveTo>
                    <a:pt x="22631400" y="38100"/>
                  </a:moveTo>
                  <a:lnTo>
                    <a:pt x="22936200" y="38100"/>
                  </a:lnTo>
                  <a:lnTo>
                    <a:pt x="22631400" y="38100"/>
                  </a:lnTo>
                  <a:close/>
                  <a:moveTo>
                    <a:pt x="23050500" y="38100"/>
                  </a:moveTo>
                  <a:lnTo>
                    <a:pt x="23355300" y="38100"/>
                  </a:lnTo>
                  <a:lnTo>
                    <a:pt x="23050500" y="38100"/>
                  </a:lnTo>
                  <a:close/>
                  <a:moveTo>
                    <a:pt x="23469600" y="38100"/>
                  </a:moveTo>
                  <a:lnTo>
                    <a:pt x="23774400" y="38100"/>
                  </a:lnTo>
                  <a:lnTo>
                    <a:pt x="23469600" y="38100"/>
                  </a:lnTo>
                  <a:close/>
                  <a:moveTo>
                    <a:pt x="23888700" y="38100"/>
                  </a:moveTo>
                  <a:lnTo>
                    <a:pt x="24193500" y="38100"/>
                  </a:lnTo>
                  <a:lnTo>
                    <a:pt x="23888700" y="38100"/>
                  </a:lnTo>
                  <a:close/>
                  <a:moveTo>
                    <a:pt x="24307800" y="38100"/>
                  </a:moveTo>
                  <a:lnTo>
                    <a:pt x="24384000" y="38100"/>
                  </a:lnTo>
                  <a:lnTo>
                    <a:pt x="24307800" y="38100"/>
                  </a:lnTo>
                  <a:close/>
                  <a:moveTo>
                    <a:pt x="0" y="0"/>
                  </a:moveTo>
                  <a:lnTo>
                    <a:pt x="304800" y="0"/>
                  </a:lnTo>
                  <a:lnTo>
                    <a:pt x="3048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41F60"/>
            </a:solidFill>
            <a:ln w="12700">
              <a:solidFill>
                <a:srgbClr val="000000"/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3271428" y="5905500"/>
            <a:ext cx="3491322" cy="724452"/>
            <a:chOff x="0" y="0"/>
            <a:chExt cx="4655096" cy="96593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655058" cy="965962"/>
            </a:xfrm>
            <a:custGeom>
              <a:avLst/>
              <a:gdLst/>
              <a:ahLst/>
              <a:cxnLst/>
              <a:rect l="l" t="t" r="r" b="b"/>
              <a:pathLst>
                <a:path w="4655058" h="965962">
                  <a:moveTo>
                    <a:pt x="0" y="0"/>
                  </a:moveTo>
                  <a:lnTo>
                    <a:pt x="4655058" y="0"/>
                  </a:lnTo>
                  <a:lnTo>
                    <a:pt x="4655058" y="965962"/>
                  </a:lnTo>
                  <a:lnTo>
                    <a:pt x="0" y="9659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0"/>
              </a:blip>
              <a:stretch>
                <a:fillRect t="-138" b="-13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7162800" y="5905500"/>
            <a:ext cx="3491322" cy="724452"/>
            <a:chOff x="0" y="0"/>
            <a:chExt cx="4655096" cy="96593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655058" cy="965962"/>
            </a:xfrm>
            <a:custGeom>
              <a:avLst/>
              <a:gdLst/>
              <a:ahLst/>
              <a:cxnLst/>
              <a:rect l="l" t="t" r="r" b="b"/>
              <a:pathLst>
                <a:path w="4655058" h="965962">
                  <a:moveTo>
                    <a:pt x="0" y="0"/>
                  </a:moveTo>
                  <a:lnTo>
                    <a:pt x="4655058" y="0"/>
                  </a:lnTo>
                  <a:lnTo>
                    <a:pt x="4655058" y="965962"/>
                  </a:lnTo>
                  <a:lnTo>
                    <a:pt x="0" y="9659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0"/>
              </a:blip>
              <a:stretch>
                <a:fillRect t="-138" b="-13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Freeform 8"/>
          <p:cNvSpPr/>
          <p:nvPr/>
        </p:nvSpPr>
        <p:spPr>
          <a:xfrm>
            <a:off x="3271427" y="3607683"/>
            <a:ext cx="3491323" cy="2660042"/>
          </a:xfrm>
          <a:custGeom>
            <a:avLst/>
            <a:gdLst/>
            <a:ahLst/>
            <a:cxnLst/>
            <a:rect l="l" t="t" r="r" b="b"/>
            <a:pathLst>
              <a:path w="3491323" h="2660042">
                <a:moveTo>
                  <a:pt x="0" y="0"/>
                </a:moveTo>
                <a:lnTo>
                  <a:pt x="3491323" y="0"/>
                </a:lnTo>
                <a:lnTo>
                  <a:pt x="3491323" y="2660042"/>
                </a:lnTo>
                <a:lnTo>
                  <a:pt x="0" y="26600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7162800" y="3607683"/>
            <a:ext cx="3491323" cy="2660042"/>
          </a:xfrm>
          <a:custGeom>
            <a:avLst/>
            <a:gdLst/>
            <a:ahLst/>
            <a:cxnLst/>
            <a:rect l="l" t="t" r="r" b="b"/>
            <a:pathLst>
              <a:path w="3491323" h="2660042">
                <a:moveTo>
                  <a:pt x="0" y="0"/>
                </a:moveTo>
                <a:lnTo>
                  <a:pt x="3491323" y="0"/>
                </a:lnTo>
                <a:lnTo>
                  <a:pt x="3491323" y="2660042"/>
                </a:lnTo>
                <a:lnTo>
                  <a:pt x="0" y="26600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7162800" y="3104399"/>
            <a:ext cx="3086100" cy="1006567"/>
            <a:chOff x="0" y="0"/>
            <a:chExt cx="812800" cy="265104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265104"/>
            </a:xfrm>
            <a:custGeom>
              <a:avLst/>
              <a:gdLst/>
              <a:ahLst/>
              <a:cxnLst/>
              <a:rect l="l" t="t" r="r" b="b"/>
              <a:pathLst>
                <a:path w="812800" h="265104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177302"/>
                  </a:lnTo>
                  <a:cubicBezTo>
                    <a:pt x="812800" y="225794"/>
                    <a:pt x="773490" y="265104"/>
                    <a:pt x="724998" y="265104"/>
                  </a:cubicBezTo>
                  <a:lnTo>
                    <a:pt x="87802" y="265104"/>
                  </a:lnTo>
                  <a:cubicBezTo>
                    <a:pt x="39311" y="265104"/>
                    <a:pt x="0" y="225794"/>
                    <a:pt x="0" y="177302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FEBB0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28575"/>
              <a:ext cx="812800" cy="2936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8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7361653" y="3355010"/>
            <a:ext cx="565880" cy="520608"/>
          </a:xfrm>
          <a:custGeom>
            <a:avLst/>
            <a:gdLst/>
            <a:ahLst/>
            <a:cxnLst/>
            <a:rect l="l" t="t" r="r" b="b"/>
            <a:pathLst>
              <a:path w="565880" h="520608">
                <a:moveTo>
                  <a:pt x="0" y="0"/>
                </a:moveTo>
                <a:lnTo>
                  <a:pt x="565881" y="0"/>
                </a:lnTo>
                <a:lnTo>
                  <a:pt x="565881" y="520608"/>
                </a:lnTo>
                <a:lnTo>
                  <a:pt x="0" y="52060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181" r="-18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TextBox 14"/>
          <p:cNvSpPr txBox="1"/>
          <p:nvPr/>
        </p:nvSpPr>
        <p:spPr>
          <a:xfrm>
            <a:off x="3483902" y="4416438"/>
            <a:ext cx="2652770" cy="744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17"/>
              </a:lnSpc>
            </a:pPr>
            <a:r>
              <a:rPr lang="en-US" sz="1939">
                <a:solidFill>
                  <a:srgbClr val="021E47"/>
                </a:solidFill>
                <a:latin typeface="Cairo"/>
                <a:ea typeface="Cairo"/>
                <a:cs typeface="Cairo"/>
                <a:sym typeface="Cairo"/>
              </a:rPr>
              <a:t>Any sale instantly reflects as a "withdrawal" transaction in inventory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11054172" y="5905500"/>
            <a:ext cx="3491322" cy="724452"/>
            <a:chOff x="0" y="0"/>
            <a:chExt cx="4655096" cy="965937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4655058" cy="965962"/>
            </a:xfrm>
            <a:custGeom>
              <a:avLst/>
              <a:gdLst/>
              <a:ahLst/>
              <a:cxnLst/>
              <a:rect l="l" t="t" r="r" b="b"/>
              <a:pathLst>
                <a:path w="4655058" h="965962">
                  <a:moveTo>
                    <a:pt x="0" y="0"/>
                  </a:moveTo>
                  <a:lnTo>
                    <a:pt x="4655058" y="0"/>
                  </a:lnTo>
                  <a:lnTo>
                    <a:pt x="4655058" y="965962"/>
                  </a:lnTo>
                  <a:lnTo>
                    <a:pt x="0" y="9659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0"/>
              </a:blip>
              <a:stretch>
                <a:fillRect t="-138" b="-13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Freeform 17"/>
          <p:cNvSpPr/>
          <p:nvPr/>
        </p:nvSpPr>
        <p:spPr>
          <a:xfrm>
            <a:off x="11054173" y="3607683"/>
            <a:ext cx="3491323" cy="2660042"/>
          </a:xfrm>
          <a:custGeom>
            <a:avLst/>
            <a:gdLst/>
            <a:ahLst/>
            <a:cxnLst/>
            <a:rect l="l" t="t" r="r" b="b"/>
            <a:pathLst>
              <a:path w="3491323" h="2660042">
                <a:moveTo>
                  <a:pt x="0" y="0"/>
                </a:moveTo>
                <a:lnTo>
                  <a:pt x="3491323" y="0"/>
                </a:lnTo>
                <a:lnTo>
                  <a:pt x="3491323" y="2660042"/>
                </a:lnTo>
                <a:lnTo>
                  <a:pt x="0" y="26600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8" name="Group 18"/>
          <p:cNvGrpSpPr/>
          <p:nvPr/>
        </p:nvGrpSpPr>
        <p:grpSpPr>
          <a:xfrm>
            <a:off x="11054173" y="3123451"/>
            <a:ext cx="3086100" cy="1006567"/>
            <a:chOff x="0" y="0"/>
            <a:chExt cx="812800" cy="265104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265104"/>
            </a:xfrm>
            <a:custGeom>
              <a:avLst/>
              <a:gdLst/>
              <a:ahLst/>
              <a:cxnLst/>
              <a:rect l="l" t="t" r="r" b="b"/>
              <a:pathLst>
                <a:path w="812800" h="265104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177302"/>
                  </a:lnTo>
                  <a:cubicBezTo>
                    <a:pt x="812800" y="225794"/>
                    <a:pt x="773490" y="265104"/>
                    <a:pt x="724998" y="265104"/>
                  </a:cubicBezTo>
                  <a:lnTo>
                    <a:pt x="87802" y="265104"/>
                  </a:lnTo>
                  <a:cubicBezTo>
                    <a:pt x="39311" y="265104"/>
                    <a:pt x="0" y="225794"/>
                    <a:pt x="0" y="177302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041F6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28575"/>
              <a:ext cx="812800" cy="2936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8"/>
                </a:lnSpc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>
            <a:off x="11253026" y="3355010"/>
            <a:ext cx="565880" cy="520608"/>
          </a:xfrm>
          <a:custGeom>
            <a:avLst/>
            <a:gdLst/>
            <a:ahLst/>
            <a:cxnLst/>
            <a:rect l="l" t="t" r="r" b="b"/>
            <a:pathLst>
              <a:path w="565880" h="520608">
                <a:moveTo>
                  <a:pt x="0" y="0"/>
                </a:moveTo>
                <a:lnTo>
                  <a:pt x="565880" y="0"/>
                </a:lnTo>
                <a:lnTo>
                  <a:pt x="565880" y="520608"/>
                </a:lnTo>
                <a:lnTo>
                  <a:pt x="0" y="5206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181" r="-18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2" name="Freeform 22"/>
          <p:cNvSpPr/>
          <p:nvPr/>
        </p:nvSpPr>
        <p:spPr>
          <a:xfrm>
            <a:off x="-1359385" y="4919988"/>
            <a:ext cx="5981981" cy="6365128"/>
          </a:xfrm>
          <a:custGeom>
            <a:avLst/>
            <a:gdLst/>
            <a:ahLst/>
            <a:cxnLst/>
            <a:rect l="l" t="t" r="r" b="b"/>
            <a:pathLst>
              <a:path w="5981981" h="6365128">
                <a:moveTo>
                  <a:pt x="0" y="0"/>
                </a:moveTo>
                <a:lnTo>
                  <a:pt x="5981982" y="0"/>
                </a:lnTo>
                <a:lnTo>
                  <a:pt x="5981982" y="6365128"/>
                </a:lnTo>
                <a:lnTo>
                  <a:pt x="0" y="636512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3" name="Group 23"/>
          <p:cNvGrpSpPr/>
          <p:nvPr/>
        </p:nvGrpSpPr>
        <p:grpSpPr>
          <a:xfrm>
            <a:off x="3200400" y="3108233"/>
            <a:ext cx="3086100" cy="1006567"/>
            <a:chOff x="0" y="0"/>
            <a:chExt cx="812800" cy="265104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265104"/>
            </a:xfrm>
            <a:custGeom>
              <a:avLst/>
              <a:gdLst/>
              <a:ahLst/>
              <a:cxnLst/>
              <a:rect l="l" t="t" r="r" b="b"/>
              <a:pathLst>
                <a:path w="812800" h="265104">
                  <a:moveTo>
                    <a:pt x="87802" y="0"/>
                  </a:moveTo>
                  <a:lnTo>
                    <a:pt x="724998" y="0"/>
                  </a:lnTo>
                  <a:cubicBezTo>
                    <a:pt x="773490" y="0"/>
                    <a:pt x="812800" y="39311"/>
                    <a:pt x="812800" y="87802"/>
                  </a:cubicBezTo>
                  <a:lnTo>
                    <a:pt x="812800" y="177302"/>
                  </a:lnTo>
                  <a:cubicBezTo>
                    <a:pt x="812800" y="225794"/>
                    <a:pt x="773490" y="265104"/>
                    <a:pt x="724998" y="265104"/>
                  </a:cubicBezTo>
                  <a:lnTo>
                    <a:pt x="87802" y="265104"/>
                  </a:lnTo>
                  <a:cubicBezTo>
                    <a:pt x="39311" y="265104"/>
                    <a:pt x="0" y="225794"/>
                    <a:pt x="0" y="177302"/>
                  </a:cubicBezTo>
                  <a:lnTo>
                    <a:pt x="0" y="87802"/>
                  </a:lnTo>
                  <a:cubicBezTo>
                    <a:pt x="0" y="39311"/>
                    <a:pt x="39311" y="0"/>
                    <a:pt x="87802" y="0"/>
                  </a:cubicBezTo>
                  <a:close/>
                </a:path>
              </a:pathLst>
            </a:custGeom>
            <a:solidFill>
              <a:srgbClr val="0786D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28575"/>
              <a:ext cx="812800" cy="2936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38"/>
                </a:lnSpc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3406721" y="3291888"/>
            <a:ext cx="660730" cy="555841"/>
          </a:xfrm>
          <a:custGeom>
            <a:avLst/>
            <a:gdLst/>
            <a:ahLst/>
            <a:cxnLst/>
            <a:rect l="l" t="t" r="r" b="b"/>
            <a:pathLst>
              <a:path w="660730" h="555841">
                <a:moveTo>
                  <a:pt x="0" y="0"/>
                </a:moveTo>
                <a:lnTo>
                  <a:pt x="660730" y="0"/>
                </a:lnTo>
                <a:lnTo>
                  <a:pt x="660730" y="555841"/>
                </a:lnTo>
                <a:lnTo>
                  <a:pt x="0" y="55584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t="-95" b="-9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7" name="TextBox 27"/>
          <p:cNvSpPr txBox="1"/>
          <p:nvPr/>
        </p:nvSpPr>
        <p:spPr>
          <a:xfrm>
            <a:off x="4953000" y="739578"/>
            <a:ext cx="8382000" cy="69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23"/>
              </a:lnSpc>
            </a:pPr>
            <a:r>
              <a:rPr lang="en-US" sz="5599" b="1">
                <a:solidFill>
                  <a:srgbClr val="021E47"/>
                </a:solidFill>
                <a:latin typeface="Cairo Bold"/>
                <a:ea typeface="Cairo Bold"/>
                <a:cs typeface="Cairo Bold"/>
                <a:sym typeface="Cairo Bold"/>
              </a:rPr>
              <a:t>THE SOLUTION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4401764" y="3523078"/>
            <a:ext cx="1084636" cy="3051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270"/>
              </a:lnSpc>
            </a:pPr>
            <a:r>
              <a:rPr lang="en-US" sz="2183" b="1" dirty="0">
                <a:solidFill>
                  <a:srgbClr val="FCFEFF"/>
                </a:solidFill>
                <a:latin typeface="Cairo Bold"/>
                <a:ea typeface="Cairo Bold"/>
                <a:cs typeface="Cairo Bold"/>
                <a:sym typeface="Cairo Bold"/>
              </a:rPr>
              <a:t>ERP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8078414" y="3523078"/>
            <a:ext cx="1660093" cy="2454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70"/>
              </a:lnSpc>
            </a:pPr>
            <a:r>
              <a:rPr lang="en-US" sz="2183" b="1">
                <a:solidFill>
                  <a:srgbClr val="021E47"/>
                </a:solidFill>
                <a:latin typeface="Cairo Bold"/>
                <a:ea typeface="Cairo Bold"/>
                <a:cs typeface="Cairo Bold"/>
                <a:sym typeface="Cairo Bold"/>
              </a:rPr>
              <a:t>Intelligence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7489060" y="4506982"/>
            <a:ext cx="2838802" cy="490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17"/>
              </a:lnSpc>
            </a:pPr>
            <a:r>
              <a:rPr lang="en-US" sz="1939">
                <a:solidFill>
                  <a:srgbClr val="021E47"/>
                </a:solidFill>
                <a:latin typeface="Cairo"/>
                <a:ea typeface="Cairo"/>
                <a:cs typeface="Cairo"/>
                <a:sym typeface="Cairo"/>
              </a:rPr>
              <a:t>AI acts as a functional Accountant and Salesman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2007133" y="3504027"/>
            <a:ext cx="1969808" cy="2454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70"/>
              </a:lnSpc>
            </a:pPr>
            <a:r>
              <a:rPr lang="en-US" sz="2183" b="1">
                <a:solidFill>
                  <a:srgbClr val="FCFEFF"/>
                </a:solidFill>
                <a:latin typeface="Cairo Bold"/>
                <a:ea typeface="Cairo Bold"/>
                <a:cs typeface="Cairo Bold"/>
                <a:sym typeface="Cairo Bold"/>
              </a:rPr>
              <a:t>Order Tracking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1380432" y="4506982"/>
            <a:ext cx="2838802" cy="17612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17"/>
              </a:lnSpc>
            </a:pPr>
            <a:r>
              <a:rPr lang="en-US" sz="1939">
                <a:solidFill>
                  <a:srgbClr val="021E47"/>
                </a:solidFill>
                <a:latin typeface="Cairo"/>
                <a:ea typeface="Cairo"/>
                <a:cs typeface="Cairo"/>
                <a:sym typeface="Cairo"/>
              </a:rPr>
              <a:t>To allow customers to know their order status and time, and to enable management to count, inventory, and optimize orders.</a:t>
            </a:r>
          </a:p>
          <a:p>
            <a:pPr algn="l">
              <a:lnSpc>
                <a:spcPts val="2017"/>
              </a:lnSpc>
            </a:pPr>
            <a:endParaRPr lang="en-US" sz="1939">
              <a:solidFill>
                <a:srgbClr val="021E47"/>
              </a:solidFill>
              <a:latin typeface="Cairo"/>
              <a:ea typeface="Cairo"/>
              <a:cs typeface="Cairo"/>
              <a:sym typeface="Cai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847842" y="2225438"/>
            <a:ext cx="6474514" cy="6474514"/>
            <a:chOff x="0" y="0"/>
            <a:chExt cx="8632685" cy="863268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632698" cy="8632698"/>
            </a:xfrm>
            <a:custGeom>
              <a:avLst/>
              <a:gdLst/>
              <a:ahLst/>
              <a:cxnLst/>
              <a:rect l="l" t="t" r="r" b="b"/>
              <a:pathLst>
                <a:path w="8632698" h="8632698">
                  <a:moveTo>
                    <a:pt x="0" y="0"/>
                  </a:moveTo>
                  <a:lnTo>
                    <a:pt x="8632698" y="0"/>
                  </a:lnTo>
                  <a:lnTo>
                    <a:pt x="8632698" y="8632698"/>
                  </a:lnTo>
                  <a:lnTo>
                    <a:pt x="0" y="863269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21999"/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Freeform 4"/>
          <p:cNvSpPr/>
          <p:nvPr/>
        </p:nvSpPr>
        <p:spPr>
          <a:xfrm>
            <a:off x="6142708" y="2225442"/>
            <a:ext cx="5657421" cy="5724121"/>
          </a:xfrm>
          <a:custGeom>
            <a:avLst/>
            <a:gdLst/>
            <a:ahLst/>
            <a:cxnLst/>
            <a:rect l="l" t="t" r="r" b="b"/>
            <a:pathLst>
              <a:path w="5657421" h="5724121">
                <a:moveTo>
                  <a:pt x="0" y="0"/>
                </a:moveTo>
                <a:lnTo>
                  <a:pt x="5657421" y="0"/>
                </a:lnTo>
                <a:lnTo>
                  <a:pt x="5657421" y="5724121"/>
                </a:lnTo>
                <a:lnTo>
                  <a:pt x="0" y="572412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6446927" y="2591198"/>
            <a:ext cx="5059309" cy="5059309"/>
          </a:xfrm>
          <a:custGeom>
            <a:avLst/>
            <a:gdLst/>
            <a:ahLst/>
            <a:cxnLst/>
            <a:rect l="l" t="t" r="r" b="b"/>
            <a:pathLst>
              <a:path w="5059309" h="5059309">
                <a:moveTo>
                  <a:pt x="0" y="0"/>
                </a:moveTo>
                <a:lnTo>
                  <a:pt x="5059308" y="0"/>
                </a:lnTo>
                <a:lnTo>
                  <a:pt x="5059308" y="5059309"/>
                </a:lnTo>
                <a:lnTo>
                  <a:pt x="0" y="505930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7011140" y="3129475"/>
            <a:ext cx="1251937" cy="1404690"/>
          </a:xfrm>
          <a:custGeom>
            <a:avLst/>
            <a:gdLst/>
            <a:ahLst/>
            <a:cxnLst/>
            <a:rect l="l" t="t" r="r" b="b"/>
            <a:pathLst>
              <a:path w="1251937" h="1404690">
                <a:moveTo>
                  <a:pt x="0" y="0"/>
                </a:moveTo>
                <a:lnTo>
                  <a:pt x="1251937" y="0"/>
                </a:lnTo>
                <a:lnTo>
                  <a:pt x="1251937" y="1404690"/>
                </a:lnTo>
                <a:lnTo>
                  <a:pt x="0" y="140469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-1173" r="-1173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9543495" y="5680175"/>
            <a:ext cx="1561709" cy="1555852"/>
          </a:xfrm>
          <a:custGeom>
            <a:avLst/>
            <a:gdLst/>
            <a:ahLst/>
            <a:cxnLst/>
            <a:rect l="l" t="t" r="r" b="b"/>
            <a:pathLst>
              <a:path w="1561709" h="1555852">
                <a:moveTo>
                  <a:pt x="0" y="0"/>
                </a:moveTo>
                <a:lnTo>
                  <a:pt x="1561709" y="0"/>
                </a:lnTo>
                <a:lnTo>
                  <a:pt x="1561709" y="1555852"/>
                </a:lnTo>
                <a:lnTo>
                  <a:pt x="0" y="155585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t="-187" b="-188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9678750" y="2858889"/>
            <a:ext cx="1291199" cy="1774841"/>
          </a:xfrm>
          <a:custGeom>
            <a:avLst/>
            <a:gdLst/>
            <a:ahLst/>
            <a:cxnLst/>
            <a:rect l="l" t="t" r="r" b="b"/>
            <a:pathLst>
              <a:path w="1291199" h="1774841">
                <a:moveTo>
                  <a:pt x="0" y="0"/>
                </a:moveTo>
                <a:lnTo>
                  <a:pt x="1291199" y="0"/>
                </a:lnTo>
                <a:lnTo>
                  <a:pt x="1291199" y="1774841"/>
                </a:lnTo>
                <a:lnTo>
                  <a:pt x="0" y="177484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t="-15" b="-16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7011140" y="5680175"/>
            <a:ext cx="1544707" cy="1421130"/>
          </a:xfrm>
          <a:custGeom>
            <a:avLst/>
            <a:gdLst/>
            <a:ahLst/>
            <a:cxnLst/>
            <a:rect l="l" t="t" r="r" b="b"/>
            <a:pathLst>
              <a:path w="1544707" h="1421130">
                <a:moveTo>
                  <a:pt x="0" y="0"/>
                </a:moveTo>
                <a:lnTo>
                  <a:pt x="1544707" y="0"/>
                </a:lnTo>
                <a:lnTo>
                  <a:pt x="1544707" y="1421130"/>
                </a:lnTo>
                <a:lnTo>
                  <a:pt x="0" y="142113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t="-13" b="-1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705774" y="3072325"/>
            <a:ext cx="5046736" cy="4732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3"/>
              </a:lnSpc>
            </a:pPr>
            <a:r>
              <a:rPr lang="en-US" sz="2744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Frontend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9011880" y="2914912"/>
            <a:ext cx="5043488" cy="4732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843"/>
              </a:lnSpc>
            </a:pPr>
            <a:r>
              <a:rPr lang="en-US" sz="2744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Backend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583404" y="6009196"/>
            <a:ext cx="5046736" cy="4732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3"/>
              </a:lnSpc>
            </a:pPr>
            <a:r>
              <a:rPr lang="en-US" sz="2744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artificial intelligence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8938966" y="6139991"/>
            <a:ext cx="5043488" cy="4732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843"/>
              </a:lnSpc>
            </a:pPr>
            <a:r>
              <a:rPr lang="en-US" sz="2744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Analysis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643821" y="3742376"/>
            <a:ext cx="2087047" cy="3879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94"/>
              </a:lnSpc>
            </a:pPr>
            <a:r>
              <a:rPr lang="en-US" sz="2353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HTML5, CSS3, JS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2938724" y="3599081"/>
            <a:ext cx="2429113" cy="3879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294"/>
              </a:lnSpc>
            </a:pPr>
            <a:r>
              <a:rPr lang="en-US" sz="2353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Firebase (Firestore)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422850" y="6848092"/>
            <a:ext cx="1612583" cy="3879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94"/>
              </a:lnSpc>
            </a:pPr>
            <a:r>
              <a:rPr lang="en-US" sz="2353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Google cloud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2694222" y="6865556"/>
            <a:ext cx="905113" cy="3879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294"/>
              </a:lnSpc>
            </a:pPr>
            <a:r>
              <a:rPr lang="en-US" sz="2353">
                <a:solidFill>
                  <a:srgbClr val="000000"/>
                </a:solidFill>
                <a:latin typeface="Cairo"/>
                <a:ea typeface="Cairo"/>
                <a:cs typeface="Cairo"/>
                <a:sym typeface="Cairo"/>
              </a:rPr>
              <a:t>Python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953000" y="739578"/>
            <a:ext cx="8382000" cy="69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23"/>
              </a:lnSpc>
            </a:pPr>
            <a:r>
              <a:rPr lang="en-US" sz="5599" b="1">
                <a:solidFill>
                  <a:srgbClr val="021E47"/>
                </a:solidFill>
                <a:latin typeface="Cairo Bold"/>
                <a:ea typeface="Cairo Bold"/>
                <a:cs typeface="Cairo Bold"/>
                <a:sym typeface="Cairo Bold"/>
              </a:rPr>
              <a:t>TECH STACK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770024" y="4806662"/>
            <a:ext cx="5157695" cy="2735344"/>
            <a:chOff x="0" y="0"/>
            <a:chExt cx="1498936" cy="79495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83033" cy="794950"/>
            </a:xfrm>
            <a:custGeom>
              <a:avLst/>
              <a:gdLst/>
              <a:ahLst/>
              <a:cxnLst/>
              <a:rect l="l" t="t" r="r" b="b"/>
              <a:pathLst>
                <a:path w="1483033" h="794950">
                  <a:moveTo>
                    <a:pt x="1229691" y="0"/>
                  </a:moveTo>
                  <a:lnTo>
                    <a:pt x="66046" y="0"/>
                  </a:lnTo>
                  <a:cubicBezTo>
                    <a:pt x="29570" y="0"/>
                    <a:pt x="0" y="29570"/>
                    <a:pt x="0" y="66046"/>
                  </a:cubicBezTo>
                  <a:lnTo>
                    <a:pt x="0" y="728904"/>
                  </a:lnTo>
                  <a:cubicBezTo>
                    <a:pt x="0" y="765380"/>
                    <a:pt x="29570" y="794950"/>
                    <a:pt x="66046" y="794950"/>
                  </a:cubicBezTo>
                  <a:lnTo>
                    <a:pt x="1229691" y="794950"/>
                  </a:lnTo>
                  <a:cubicBezTo>
                    <a:pt x="1270228" y="794950"/>
                    <a:pt x="1307348" y="772237"/>
                    <a:pt x="1325800" y="736143"/>
                  </a:cubicBezTo>
                  <a:lnTo>
                    <a:pt x="1468873" y="456282"/>
                  </a:lnTo>
                  <a:cubicBezTo>
                    <a:pt x="1487753" y="419350"/>
                    <a:pt x="1487753" y="375599"/>
                    <a:pt x="1468873" y="338668"/>
                  </a:cubicBezTo>
                  <a:lnTo>
                    <a:pt x="1325800" y="58807"/>
                  </a:lnTo>
                  <a:cubicBezTo>
                    <a:pt x="1307348" y="22713"/>
                    <a:pt x="1270228" y="0"/>
                    <a:pt x="1229691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1384636" cy="823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2453906" y="2700522"/>
            <a:ext cx="1991483" cy="1987862"/>
          </a:xfrm>
          <a:custGeom>
            <a:avLst/>
            <a:gdLst/>
            <a:ahLst/>
            <a:cxnLst/>
            <a:rect l="l" t="t" r="r" b="b"/>
            <a:pathLst>
              <a:path w="1991483" h="1987862">
                <a:moveTo>
                  <a:pt x="0" y="0"/>
                </a:moveTo>
                <a:lnTo>
                  <a:pt x="1991483" y="0"/>
                </a:lnTo>
                <a:lnTo>
                  <a:pt x="1991483" y="1987862"/>
                </a:lnTo>
                <a:lnTo>
                  <a:pt x="0" y="19878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2453906" y="2700522"/>
            <a:ext cx="1789930" cy="1789930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EBB0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825007" y="3176395"/>
            <a:ext cx="1047729" cy="838183"/>
          </a:xfrm>
          <a:custGeom>
            <a:avLst/>
            <a:gdLst/>
            <a:ahLst/>
            <a:cxnLst/>
            <a:rect l="l" t="t" r="r" b="b"/>
            <a:pathLst>
              <a:path w="1047729" h="838183">
                <a:moveTo>
                  <a:pt x="0" y="0"/>
                </a:moveTo>
                <a:lnTo>
                  <a:pt x="1047728" y="0"/>
                </a:lnTo>
                <a:lnTo>
                  <a:pt x="1047728" y="838183"/>
                </a:lnTo>
                <a:lnTo>
                  <a:pt x="0" y="83818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7791421" y="1533818"/>
            <a:ext cx="8996091" cy="7219363"/>
          </a:xfrm>
          <a:custGeom>
            <a:avLst/>
            <a:gdLst/>
            <a:ahLst/>
            <a:cxnLst/>
            <a:rect l="l" t="t" r="r" b="b"/>
            <a:pathLst>
              <a:path w="8996091" h="7219363">
                <a:moveTo>
                  <a:pt x="0" y="0"/>
                </a:moveTo>
                <a:lnTo>
                  <a:pt x="8996091" y="0"/>
                </a:lnTo>
                <a:lnTo>
                  <a:pt x="8996091" y="7219364"/>
                </a:lnTo>
                <a:lnTo>
                  <a:pt x="0" y="72193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1" name="Group 11"/>
          <p:cNvGrpSpPr/>
          <p:nvPr/>
        </p:nvGrpSpPr>
        <p:grpSpPr>
          <a:xfrm>
            <a:off x="2230165" y="4914262"/>
            <a:ext cx="2237413" cy="2135862"/>
            <a:chOff x="0" y="0"/>
            <a:chExt cx="2983217" cy="2847815"/>
          </a:xfrm>
        </p:grpSpPr>
        <p:sp>
          <p:nvSpPr>
            <p:cNvPr id="12" name="TextBox 12"/>
            <p:cNvSpPr txBox="1"/>
            <p:nvPr/>
          </p:nvSpPr>
          <p:spPr>
            <a:xfrm>
              <a:off x="0" y="0"/>
              <a:ext cx="2983217" cy="745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55"/>
                </a:lnSpc>
              </a:pPr>
              <a:r>
                <a:rPr lang="en-US" sz="1879" b="1">
                  <a:solidFill>
                    <a:srgbClr val="FCFDFE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Modern Shopping Experience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983305"/>
              <a:ext cx="2983217" cy="18645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55"/>
                </a:lnSpc>
              </a:pPr>
              <a:r>
                <a:rPr lang="en-US" sz="1879">
                  <a:solidFill>
                    <a:srgbClr val="FCFDFE"/>
                  </a:solidFill>
                  <a:latin typeface="Open Sans"/>
                  <a:ea typeface="Open Sans"/>
                  <a:cs typeface="Open Sans"/>
                  <a:sym typeface="Open Sans"/>
                </a:rPr>
                <a:t> Visual-centric UI with seamless category filtering (Bedrooms, Tables, Chairs).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425743" y="677655"/>
            <a:ext cx="3810714" cy="6633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37"/>
              </a:lnSpc>
              <a:spcBef>
                <a:spcPct val="0"/>
              </a:spcBef>
            </a:pPr>
            <a:r>
              <a:rPr lang="en-US" sz="3883" b="1">
                <a:solidFill>
                  <a:srgbClr val="000000"/>
                </a:solidFill>
                <a:latin typeface="Cairo Bold"/>
                <a:ea typeface="Cairo Bold"/>
                <a:cs typeface="Cairo Bold"/>
                <a:sym typeface="Cairo Bold"/>
              </a:rPr>
              <a:t>Product Browsing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661788" y="579291"/>
            <a:ext cx="6010259" cy="4564209"/>
            <a:chOff x="0" y="0"/>
            <a:chExt cx="8013679" cy="60856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013629" cy="6085586"/>
            </a:xfrm>
            <a:custGeom>
              <a:avLst/>
              <a:gdLst/>
              <a:ahLst/>
              <a:cxnLst/>
              <a:rect l="l" t="t" r="r" b="b"/>
              <a:pathLst>
                <a:path w="8013629" h="6085586">
                  <a:moveTo>
                    <a:pt x="0" y="0"/>
                  </a:moveTo>
                  <a:lnTo>
                    <a:pt x="8013629" y="0"/>
                  </a:lnTo>
                  <a:lnTo>
                    <a:pt x="8013629" y="6085586"/>
                  </a:lnTo>
                  <a:lnTo>
                    <a:pt x="0" y="60855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9938" t="-14560" r="-6146" b="-1957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0074535" y="5647020"/>
            <a:ext cx="7184765" cy="3906088"/>
            <a:chOff x="0" y="0"/>
            <a:chExt cx="9579686" cy="520811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9579737" cy="5208143"/>
            </a:xfrm>
            <a:custGeom>
              <a:avLst/>
              <a:gdLst/>
              <a:ahLst/>
              <a:cxnLst/>
              <a:rect l="l" t="t" r="r" b="b"/>
              <a:pathLst>
                <a:path w="9579737" h="5208143">
                  <a:moveTo>
                    <a:pt x="0" y="0"/>
                  </a:moveTo>
                  <a:lnTo>
                    <a:pt x="9579737" y="0"/>
                  </a:lnTo>
                  <a:lnTo>
                    <a:pt x="9579737" y="5208143"/>
                  </a:lnTo>
                  <a:lnTo>
                    <a:pt x="0" y="52081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2916" r="-291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2702686" y="-2433496"/>
            <a:ext cx="11465686" cy="13107679"/>
            <a:chOff x="0" y="0"/>
            <a:chExt cx="3019769" cy="345222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019769" cy="3452228"/>
            </a:xfrm>
            <a:custGeom>
              <a:avLst/>
              <a:gdLst/>
              <a:ahLst/>
              <a:cxnLst/>
              <a:rect l="l" t="t" r="r" b="b"/>
              <a:pathLst>
                <a:path w="3019769" h="3452228">
                  <a:moveTo>
                    <a:pt x="34436" y="0"/>
                  </a:moveTo>
                  <a:lnTo>
                    <a:pt x="2985333" y="0"/>
                  </a:lnTo>
                  <a:cubicBezTo>
                    <a:pt x="2994466" y="0"/>
                    <a:pt x="3003225" y="3628"/>
                    <a:pt x="3009683" y="10086"/>
                  </a:cubicBezTo>
                  <a:cubicBezTo>
                    <a:pt x="3016141" y="16544"/>
                    <a:pt x="3019769" y="25303"/>
                    <a:pt x="3019769" y="34436"/>
                  </a:cubicBezTo>
                  <a:lnTo>
                    <a:pt x="3019769" y="3417792"/>
                  </a:lnTo>
                  <a:cubicBezTo>
                    <a:pt x="3019769" y="3426925"/>
                    <a:pt x="3016141" y="3435684"/>
                    <a:pt x="3009683" y="3442142"/>
                  </a:cubicBezTo>
                  <a:cubicBezTo>
                    <a:pt x="3003225" y="3448600"/>
                    <a:pt x="2994466" y="3452228"/>
                    <a:pt x="2985333" y="3452228"/>
                  </a:cubicBezTo>
                  <a:lnTo>
                    <a:pt x="34436" y="3452228"/>
                  </a:lnTo>
                  <a:cubicBezTo>
                    <a:pt x="25303" y="3452228"/>
                    <a:pt x="16544" y="3448600"/>
                    <a:pt x="10086" y="3442142"/>
                  </a:cubicBezTo>
                  <a:cubicBezTo>
                    <a:pt x="3628" y="3435684"/>
                    <a:pt x="0" y="3426925"/>
                    <a:pt x="0" y="3417792"/>
                  </a:cubicBezTo>
                  <a:lnTo>
                    <a:pt x="0" y="34436"/>
                  </a:lnTo>
                  <a:cubicBezTo>
                    <a:pt x="0" y="25303"/>
                    <a:pt x="3628" y="16544"/>
                    <a:pt x="10086" y="10086"/>
                  </a:cubicBezTo>
                  <a:cubicBezTo>
                    <a:pt x="16544" y="3628"/>
                    <a:pt x="25303" y="0"/>
                    <a:pt x="34436" y="0"/>
                  </a:cubicBezTo>
                  <a:close/>
                </a:path>
              </a:pathLst>
            </a:custGeom>
            <a:solidFill>
              <a:srgbClr val="021E4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47625"/>
              <a:ext cx="3019769" cy="34998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8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12295" y="3041658"/>
            <a:ext cx="6036455" cy="1665229"/>
            <a:chOff x="0" y="0"/>
            <a:chExt cx="2825596" cy="7794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856639" y="3318617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0"/>
                </a:lnTo>
                <a:lnTo>
                  <a:pt x="0" y="12342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3" name="Group 13"/>
          <p:cNvGrpSpPr/>
          <p:nvPr/>
        </p:nvGrpSpPr>
        <p:grpSpPr>
          <a:xfrm>
            <a:off x="856639" y="3318617"/>
            <a:ext cx="1111311" cy="1111311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412295" y="5191547"/>
            <a:ext cx="6036455" cy="1665229"/>
            <a:chOff x="0" y="0"/>
            <a:chExt cx="2825596" cy="7794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856639" y="5468506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0" name="Group 20"/>
          <p:cNvGrpSpPr/>
          <p:nvPr/>
        </p:nvGrpSpPr>
        <p:grpSpPr>
          <a:xfrm>
            <a:off x="856639" y="5468506"/>
            <a:ext cx="1111311" cy="1111311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1028700" y="3476519"/>
            <a:ext cx="780589" cy="795505"/>
          </a:xfrm>
          <a:custGeom>
            <a:avLst/>
            <a:gdLst/>
            <a:ahLst/>
            <a:cxnLst/>
            <a:rect l="l" t="t" r="r" b="b"/>
            <a:pathLst>
              <a:path w="780589" h="795505">
                <a:moveTo>
                  <a:pt x="0" y="0"/>
                </a:moveTo>
                <a:lnTo>
                  <a:pt x="780589" y="0"/>
                </a:lnTo>
                <a:lnTo>
                  <a:pt x="780589" y="795506"/>
                </a:lnTo>
                <a:lnTo>
                  <a:pt x="0" y="79550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4" name="Freeform 24"/>
          <p:cNvSpPr/>
          <p:nvPr/>
        </p:nvSpPr>
        <p:spPr>
          <a:xfrm>
            <a:off x="986235" y="5629399"/>
            <a:ext cx="789806" cy="789806"/>
          </a:xfrm>
          <a:custGeom>
            <a:avLst/>
            <a:gdLst/>
            <a:ahLst/>
            <a:cxnLst/>
            <a:rect l="l" t="t" r="r" b="b"/>
            <a:pathLst>
              <a:path w="789806" h="789806">
                <a:moveTo>
                  <a:pt x="0" y="0"/>
                </a:moveTo>
                <a:lnTo>
                  <a:pt x="789806" y="0"/>
                </a:lnTo>
                <a:lnTo>
                  <a:pt x="789806" y="789806"/>
                </a:lnTo>
                <a:lnTo>
                  <a:pt x="0" y="78980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5" name="TextBox 25"/>
          <p:cNvSpPr txBox="1"/>
          <p:nvPr/>
        </p:nvSpPr>
        <p:spPr>
          <a:xfrm>
            <a:off x="-1495737" y="813726"/>
            <a:ext cx="10112826" cy="487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3"/>
              </a:lnSpc>
            </a:pPr>
            <a:r>
              <a:rPr lang="en-US" sz="3897" b="1">
                <a:solidFill>
                  <a:srgbClr val="F3F6F8"/>
                </a:solidFill>
                <a:latin typeface="Cairo Bold"/>
                <a:ea typeface="Cairo Bold"/>
                <a:cs typeface="Cairo Bold"/>
                <a:sym typeface="Cairo Bold"/>
              </a:rPr>
              <a:t>"</a:t>
            </a:r>
            <a:r>
              <a:rPr lang="ar-EG" sz="3897" b="1">
                <a:solidFill>
                  <a:srgbClr val="F3F6F8"/>
                </a:solidFill>
                <a:latin typeface="Cairo Bold"/>
                <a:ea typeface="Cairo Bold"/>
                <a:cs typeface="Cairo Bold"/>
                <a:sym typeface="Cairo Bold"/>
                <a:rtl/>
              </a:rPr>
              <a:t>النجار الذكي</a:t>
            </a:r>
            <a:r>
              <a:rPr lang="en-US" sz="3897" b="1">
                <a:solidFill>
                  <a:srgbClr val="F3F6F8"/>
                </a:solidFill>
                <a:latin typeface="Cairo Bold"/>
                <a:ea typeface="Cairo Bold"/>
                <a:cs typeface="Cairo Bold"/>
                <a:sym typeface="Cairo Bold"/>
              </a:rPr>
              <a:t>"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2248117" y="3330537"/>
            <a:ext cx="4410918" cy="1111029"/>
            <a:chOff x="0" y="0"/>
            <a:chExt cx="5881224" cy="1481372"/>
          </a:xfrm>
        </p:grpSpPr>
        <p:sp>
          <p:nvSpPr>
            <p:cNvPr id="27" name="TextBox 27"/>
            <p:cNvSpPr txBox="1"/>
            <p:nvPr/>
          </p:nvSpPr>
          <p:spPr>
            <a:xfrm>
              <a:off x="0" y="0"/>
              <a:ext cx="5881224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021E47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Smart Negotiator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611633"/>
              <a:ext cx="5881224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021E47"/>
                  </a:solidFill>
                  <a:latin typeface="Open Sans"/>
                  <a:ea typeface="Open Sans"/>
                  <a:cs typeface="Open Sans"/>
                  <a:sym typeface="Open Sans"/>
                </a:rPr>
                <a:t>Understands requests and suggests products.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2248117" y="5468788"/>
            <a:ext cx="4171126" cy="1111029"/>
            <a:chOff x="0" y="0"/>
            <a:chExt cx="5561501" cy="1481372"/>
          </a:xfrm>
        </p:grpSpPr>
        <p:sp>
          <p:nvSpPr>
            <p:cNvPr id="30" name="TextBox 30"/>
            <p:cNvSpPr txBox="1"/>
            <p:nvPr/>
          </p:nvSpPr>
          <p:spPr>
            <a:xfrm>
              <a:off x="0" y="0"/>
              <a:ext cx="5561501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021E47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Discount Logic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611633"/>
              <a:ext cx="5561501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021E47"/>
                  </a:solidFill>
                  <a:latin typeface="Open Sans"/>
                  <a:ea typeface="Open Sans"/>
                  <a:cs typeface="Open Sans"/>
                  <a:sym typeface="Open Sans"/>
                </a:rPr>
                <a:t>Authorized to offer progressive discounts to close deals.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765938" y="1169832"/>
            <a:ext cx="4824212" cy="7947327"/>
            <a:chOff x="0" y="0"/>
            <a:chExt cx="6432283" cy="1059643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432296" cy="10596499"/>
            </a:xfrm>
            <a:custGeom>
              <a:avLst/>
              <a:gdLst/>
              <a:ahLst/>
              <a:cxnLst/>
              <a:rect l="l" t="t" r="r" b="b"/>
              <a:pathLst>
                <a:path w="6432296" h="10596499">
                  <a:moveTo>
                    <a:pt x="0" y="0"/>
                  </a:moveTo>
                  <a:lnTo>
                    <a:pt x="6432296" y="0"/>
                  </a:lnTo>
                  <a:lnTo>
                    <a:pt x="6432296" y="10596499"/>
                  </a:lnTo>
                  <a:lnTo>
                    <a:pt x="0" y="1059649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8587403" y="1169832"/>
            <a:ext cx="3968248" cy="2872721"/>
            <a:chOff x="0" y="0"/>
            <a:chExt cx="5290998" cy="383029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290947" cy="3830320"/>
            </a:xfrm>
            <a:custGeom>
              <a:avLst/>
              <a:gdLst/>
              <a:ahLst/>
              <a:cxnLst/>
              <a:rect l="l" t="t" r="r" b="b"/>
              <a:pathLst>
                <a:path w="5290947" h="3830320">
                  <a:moveTo>
                    <a:pt x="0" y="0"/>
                  </a:moveTo>
                  <a:lnTo>
                    <a:pt x="5290947" y="0"/>
                  </a:lnTo>
                  <a:lnTo>
                    <a:pt x="5290947" y="3830320"/>
                  </a:lnTo>
                  <a:lnTo>
                    <a:pt x="0" y="38303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584355" y="2315866"/>
            <a:ext cx="6036455" cy="1665229"/>
            <a:chOff x="0" y="0"/>
            <a:chExt cx="2825596" cy="77947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028700" y="2592825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1028700" y="2592825"/>
            <a:ext cx="1111311" cy="111131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52C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584355" y="4465756"/>
            <a:ext cx="6036455" cy="1665229"/>
            <a:chOff x="0" y="0"/>
            <a:chExt cx="2825596" cy="7794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028700" y="4742715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0"/>
                </a:lnTo>
                <a:lnTo>
                  <a:pt x="0" y="12342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7" name="Group 17"/>
          <p:cNvGrpSpPr/>
          <p:nvPr/>
        </p:nvGrpSpPr>
        <p:grpSpPr>
          <a:xfrm>
            <a:off x="1028700" y="4742715"/>
            <a:ext cx="1111311" cy="1111311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70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584355" y="6642289"/>
            <a:ext cx="6036455" cy="1665229"/>
            <a:chOff x="0" y="0"/>
            <a:chExt cx="2825596" cy="779475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806426" cy="779475"/>
            </a:xfrm>
            <a:custGeom>
              <a:avLst/>
              <a:gdLst/>
              <a:ahLst/>
              <a:cxnLst/>
              <a:rect l="l" t="t" r="r" b="b"/>
              <a:pathLst>
                <a:path w="2806426" h="779475">
                  <a:moveTo>
                    <a:pt x="2544162" y="0"/>
                  </a:moveTo>
                  <a:lnTo>
                    <a:pt x="78234" y="0"/>
                  </a:lnTo>
                  <a:cubicBezTo>
                    <a:pt x="57485" y="0"/>
                    <a:pt x="37586" y="8243"/>
                    <a:pt x="22914" y="22914"/>
                  </a:cubicBezTo>
                  <a:cubicBezTo>
                    <a:pt x="8243" y="37586"/>
                    <a:pt x="0" y="57485"/>
                    <a:pt x="0" y="78234"/>
                  </a:cubicBezTo>
                  <a:lnTo>
                    <a:pt x="0" y="701241"/>
                  </a:lnTo>
                  <a:cubicBezTo>
                    <a:pt x="0" y="744448"/>
                    <a:pt x="35027" y="779475"/>
                    <a:pt x="78234" y="779475"/>
                  </a:cubicBezTo>
                  <a:lnTo>
                    <a:pt x="2544162" y="779475"/>
                  </a:lnTo>
                  <a:cubicBezTo>
                    <a:pt x="2592243" y="779475"/>
                    <a:pt x="2636336" y="752738"/>
                    <a:pt x="2658565" y="710103"/>
                  </a:cubicBezTo>
                  <a:lnTo>
                    <a:pt x="2789427" y="459109"/>
                  </a:lnTo>
                  <a:cubicBezTo>
                    <a:pt x="2812092" y="415638"/>
                    <a:pt x="2812092" y="363837"/>
                    <a:pt x="2789427" y="320366"/>
                  </a:cubicBezTo>
                  <a:lnTo>
                    <a:pt x="2658565" y="69372"/>
                  </a:lnTo>
                  <a:cubicBezTo>
                    <a:pt x="2636336" y="26737"/>
                    <a:pt x="2592243" y="0"/>
                    <a:pt x="2544162" y="0"/>
                  </a:cubicBezTo>
                  <a:close/>
                </a:path>
              </a:pathLst>
            </a:custGeom>
            <a:solidFill>
              <a:srgbClr val="122359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28575"/>
              <a:ext cx="2711296" cy="8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3" name="Freeform 23"/>
          <p:cNvSpPr/>
          <p:nvPr/>
        </p:nvSpPr>
        <p:spPr>
          <a:xfrm>
            <a:off x="1028700" y="6919248"/>
            <a:ext cx="1236449" cy="1234201"/>
          </a:xfrm>
          <a:custGeom>
            <a:avLst/>
            <a:gdLst/>
            <a:ahLst/>
            <a:cxnLst/>
            <a:rect l="l" t="t" r="r" b="b"/>
            <a:pathLst>
              <a:path w="1236449" h="1234201">
                <a:moveTo>
                  <a:pt x="0" y="0"/>
                </a:moveTo>
                <a:lnTo>
                  <a:pt x="1236449" y="0"/>
                </a:lnTo>
                <a:lnTo>
                  <a:pt x="1236449" y="1234201"/>
                </a:lnTo>
                <a:lnTo>
                  <a:pt x="0" y="12342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4" name="Group 24"/>
          <p:cNvGrpSpPr/>
          <p:nvPr/>
        </p:nvGrpSpPr>
        <p:grpSpPr>
          <a:xfrm>
            <a:off x="1028700" y="6919248"/>
            <a:ext cx="1111311" cy="1111311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29EBC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19"/>
                </a:lnSpc>
              </a:pPr>
              <a:endParaRPr/>
            </a:p>
          </p:txBody>
        </p:sp>
      </p:grpSp>
      <p:sp>
        <p:nvSpPr>
          <p:cNvPr id="27" name="Freeform 27"/>
          <p:cNvSpPr/>
          <p:nvPr/>
        </p:nvSpPr>
        <p:spPr>
          <a:xfrm>
            <a:off x="1297066" y="2833643"/>
            <a:ext cx="574578" cy="629675"/>
          </a:xfrm>
          <a:custGeom>
            <a:avLst/>
            <a:gdLst/>
            <a:ahLst/>
            <a:cxnLst/>
            <a:rect l="l" t="t" r="r" b="b"/>
            <a:pathLst>
              <a:path w="574578" h="629675">
                <a:moveTo>
                  <a:pt x="0" y="0"/>
                </a:moveTo>
                <a:lnTo>
                  <a:pt x="574579" y="0"/>
                </a:lnTo>
                <a:lnTo>
                  <a:pt x="574579" y="629675"/>
                </a:lnTo>
                <a:lnTo>
                  <a:pt x="0" y="62967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8" name="Freeform 28"/>
          <p:cNvSpPr/>
          <p:nvPr/>
        </p:nvSpPr>
        <p:spPr>
          <a:xfrm>
            <a:off x="1181737" y="4913366"/>
            <a:ext cx="805238" cy="770009"/>
          </a:xfrm>
          <a:custGeom>
            <a:avLst/>
            <a:gdLst/>
            <a:ahLst/>
            <a:cxnLst/>
            <a:rect l="l" t="t" r="r" b="b"/>
            <a:pathLst>
              <a:path w="805238" h="770009">
                <a:moveTo>
                  <a:pt x="0" y="0"/>
                </a:moveTo>
                <a:lnTo>
                  <a:pt x="805237" y="0"/>
                </a:lnTo>
                <a:lnTo>
                  <a:pt x="805237" y="770008"/>
                </a:lnTo>
                <a:lnTo>
                  <a:pt x="0" y="7700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9" name="Freeform 29"/>
          <p:cNvSpPr/>
          <p:nvPr/>
        </p:nvSpPr>
        <p:spPr>
          <a:xfrm>
            <a:off x="1297066" y="7216835"/>
            <a:ext cx="534171" cy="558611"/>
          </a:xfrm>
          <a:custGeom>
            <a:avLst/>
            <a:gdLst/>
            <a:ahLst/>
            <a:cxnLst/>
            <a:rect l="l" t="t" r="r" b="b"/>
            <a:pathLst>
              <a:path w="534171" h="558611">
                <a:moveTo>
                  <a:pt x="0" y="0"/>
                </a:moveTo>
                <a:lnTo>
                  <a:pt x="534172" y="0"/>
                </a:lnTo>
                <a:lnTo>
                  <a:pt x="534172" y="558610"/>
                </a:lnTo>
                <a:lnTo>
                  <a:pt x="0" y="55861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0" name="TextBox 30"/>
          <p:cNvSpPr txBox="1"/>
          <p:nvPr/>
        </p:nvSpPr>
        <p:spPr>
          <a:xfrm>
            <a:off x="49016" y="694515"/>
            <a:ext cx="7863983" cy="487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3"/>
              </a:lnSpc>
            </a:pPr>
            <a:r>
              <a:rPr lang="en-US" sz="3897" b="1">
                <a:solidFill>
                  <a:srgbClr val="021E47"/>
                </a:solidFill>
                <a:latin typeface="Cairo Bold"/>
                <a:ea typeface="Cairo Bold"/>
                <a:cs typeface="Cairo Bold"/>
                <a:sym typeface="Cairo Bold"/>
              </a:rPr>
              <a:t>SMART CUSTOM DESIGN</a:t>
            </a:r>
          </a:p>
        </p:txBody>
      </p:sp>
      <p:grpSp>
        <p:nvGrpSpPr>
          <p:cNvPr id="31" name="Group 31"/>
          <p:cNvGrpSpPr/>
          <p:nvPr/>
        </p:nvGrpSpPr>
        <p:grpSpPr>
          <a:xfrm>
            <a:off x="2420177" y="2604746"/>
            <a:ext cx="4410918" cy="1111029"/>
            <a:chOff x="0" y="0"/>
            <a:chExt cx="5881224" cy="1481372"/>
          </a:xfrm>
        </p:grpSpPr>
        <p:sp>
          <p:nvSpPr>
            <p:cNvPr id="32" name="TextBox 32"/>
            <p:cNvSpPr txBox="1"/>
            <p:nvPr/>
          </p:nvSpPr>
          <p:spPr>
            <a:xfrm>
              <a:off x="0" y="0"/>
              <a:ext cx="5881224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Text-to-Product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611633"/>
              <a:ext cx="5881224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 AI analyzes customer descriptions.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2420177" y="4742997"/>
            <a:ext cx="4171126" cy="1111029"/>
            <a:chOff x="0" y="0"/>
            <a:chExt cx="5561501" cy="1481372"/>
          </a:xfrm>
        </p:grpSpPr>
        <p:sp>
          <p:nvSpPr>
            <p:cNvPr id="35" name="TextBox 35"/>
            <p:cNvSpPr txBox="1"/>
            <p:nvPr/>
          </p:nvSpPr>
          <p:spPr>
            <a:xfrm>
              <a:off x="0" y="0"/>
              <a:ext cx="5561501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Instant Quote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611633"/>
              <a:ext cx="5561501" cy="869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 Suggests specs and price range immediately.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2420177" y="6919530"/>
            <a:ext cx="4915240" cy="997256"/>
            <a:chOff x="0" y="0"/>
            <a:chExt cx="6553653" cy="1329675"/>
          </a:xfrm>
        </p:grpSpPr>
        <p:sp>
          <p:nvSpPr>
            <p:cNvPr id="38" name="TextBox 38"/>
            <p:cNvSpPr txBox="1"/>
            <p:nvPr/>
          </p:nvSpPr>
          <p:spPr>
            <a:xfrm>
              <a:off x="0" y="0"/>
              <a:ext cx="6553653" cy="4348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80"/>
                </a:lnSpc>
              </a:pPr>
              <a:r>
                <a:rPr lang="en-US" sz="215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Interactive Input</a:t>
              </a:r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611633"/>
              <a:ext cx="6228987" cy="7180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30"/>
                </a:lnSpc>
              </a:pPr>
              <a:r>
                <a:rPr lang="en-US" sz="1775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Automatically updating dropdown menu options based on the selected product type.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2094</TotalTime>
  <Words>736</Words>
  <Application>Microsoft Office PowerPoint</Application>
  <PresentationFormat>Custom</PresentationFormat>
  <Paragraphs>155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8" baseType="lpstr">
      <vt:lpstr>Poppins Bold</vt:lpstr>
      <vt:lpstr>Montserrat Bold</vt:lpstr>
      <vt:lpstr>Montserrat</vt:lpstr>
      <vt:lpstr>Open Sans Bold</vt:lpstr>
      <vt:lpstr>TT Hoves Bold</vt:lpstr>
      <vt:lpstr>Open Sans</vt:lpstr>
      <vt:lpstr>Poppins</vt:lpstr>
      <vt:lpstr>Cairo</vt:lpstr>
      <vt:lpstr>Arimo Bold</vt:lpstr>
      <vt:lpstr>Arial</vt:lpstr>
      <vt:lpstr>Calibri</vt:lpstr>
      <vt:lpstr>League Spartan</vt:lpstr>
      <vt:lpstr>Gotham Bold</vt:lpstr>
      <vt:lpstr>Cairo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Presentation-FurnAi.pptx</dc:title>
  <cp:lastModifiedBy>hilmi tbailah</cp:lastModifiedBy>
  <cp:revision>4</cp:revision>
  <dcterms:created xsi:type="dcterms:W3CDTF">2006-08-16T00:00:00Z</dcterms:created>
  <dcterms:modified xsi:type="dcterms:W3CDTF">2025-12-27T20:29:13Z</dcterms:modified>
  <dc:identifier>DAG8VR6syQc</dc:identifier>
</cp:coreProperties>
</file>