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notesMasterIdLst>
    <p:notesMasterId r:id="rId64"/>
  </p:notesMasterIdLst>
  <p:sldIdLst>
    <p:sldId id="458" r:id="rId2"/>
    <p:sldId id="459" r:id="rId3"/>
    <p:sldId id="460" r:id="rId4"/>
    <p:sldId id="553" r:id="rId5"/>
    <p:sldId id="592" r:id="rId6"/>
    <p:sldId id="466" r:id="rId7"/>
    <p:sldId id="468" r:id="rId8"/>
    <p:sldId id="469" r:id="rId9"/>
    <p:sldId id="470" r:id="rId10"/>
    <p:sldId id="471" r:id="rId11"/>
    <p:sldId id="472" r:id="rId12"/>
    <p:sldId id="389" r:id="rId13"/>
    <p:sldId id="390" r:id="rId14"/>
    <p:sldId id="451" r:id="rId15"/>
    <p:sldId id="450" r:id="rId16"/>
    <p:sldId id="452" r:id="rId17"/>
    <p:sldId id="554" r:id="rId18"/>
    <p:sldId id="557" r:id="rId19"/>
    <p:sldId id="517" r:id="rId20"/>
    <p:sldId id="520" r:id="rId21"/>
    <p:sldId id="598" r:id="rId22"/>
    <p:sldId id="521" r:id="rId23"/>
    <p:sldId id="522" r:id="rId24"/>
    <p:sldId id="562" r:id="rId25"/>
    <p:sldId id="523" r:id="rId26"/>
    <p:sldId id="563" r:id="rId27"/>
    <p:sldId id="524" r:id="rId28"/>
    <p:sldId id="594" r:id="rId29"/>
    <p:sldId id="527" r:id="rId30"/>
    <p:sldId id="564" r:id="rId31"/>
    <p:sldId id="532" r:id="rId32"/>
    <p:sldId id="533" r:id="rId33"/>
    <p:sldId id="534" r:id="rId34"/>
    <p:sldId id="566" r:id="rId35"/>
    <p:sldId id="568" r:id="rId36"/>
    <p:sldId id="565" r:id="rId37"/>
    <p:sldId id="569" r:id="rId38"/>
    <p:sldId id="567" r:id="rId39"/>
    <p:sldId id="596" r:id="rId40"/>
    <p:sldId id="570" r:id="rId41"/>
    <p:sldId id="586" r:id="rId42"/>
    <p:sldId id="587" r:id="rId43"/>
    <p:sldId id="597" r:id="rId44"/>
    <p:sldId id="573" r:id="rId45"/>
    <p:sldId id="579" r:id="rId46"/>
    <p:sldId id="580" r:id="rId47"/>
    <p:sldId id="576" r:id="rId48"/>
    <p:sldId id="581" r:id="rId49"/>
    <p:sldId id="577" r:id="rId50"/>
    <p:sldId id="582" r:id="rId51"/>
    <p:sldId id="578" r:id="rId52"/>
    <p:sldId id="583" r:id="rId53"/>
    <p:sldId id="584" r:id="rId54"/>
    <p:sldId id="585" r:id="rId55"/>
    <p:sldId id="595" r:id="rId56"/>
    <p:sldId id="574" r:id="rId57"/>
    <p:sldId id="560" r:id="rId58"/>
    <p:sldId id="561" r:id="rId59"/>
    <p:sldId id="438" r:id="rId60"/>
    <p:sldId id="551" r:id="rId61"/>
    <p:sldId id="552" r:id="rId62"/>
    <p:sldId id="449" r:id="rId63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نمط متوسط 3 - تمييز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 varScale="1">
        <p:scale>
          <a:sx n="84" d="100"/>
          <a:sy n="84" d="100"/>
        </p:scale>
        <p:origin x="984" y="78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332A7C7-3BA4-4F14-A2DE-BE058362D06F}" type="datetimeFigureOut">
              <a:rPr lang="ar-SA" smtClean="0"/>
              <a:pPr/>
              <a:t>25/02/1436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DE41389-D32A-4E28-B8BB-E4586514F7D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85912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306C-4F67-469E-9F7A-1577FB360E4D}" type="datetime1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450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91B06-4EE6-4275-A19E-476214346261}" type="datetime1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9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31AAD-9363-43FB-9B4D-B75DA08A7D35}" type="datetime1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780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698F6-5A32-4B5E-9066-94A76F92D490}" type="datetime1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29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C0A6-D355-4B80-AE95-A639CD8FC629}" type="datetime1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446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EFF6-12B2-419D-A6E7-BE2BD0FB208A}" type="datetime1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33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6287-19A4-4D2C-B89D-994BB9F361B4}" type="datetime1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291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1BD28-A639-4378-BD8D-F1DB3F3A4521}" type="datetime1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862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161CF-64E0-444D-8DA1-13FA7FD35A4C}" type="datetime1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084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202FB-7B6B-462C-A8EE-35EDB939E31D}" type="datetime1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100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319DF-B46D-4537-AB5D-C8E4F6272FD4}" type="datetime1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006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D4242-4BBD-4C2B-BC37-C4AE77BFE054}" type="datetime1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546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jpeg"/><Relationship Id="rId5" Type="http://schemas.openxmlformats.org/officeDocument/2006/relationships/image" Target="../media/image15.jp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microsoft.com/office/2007/relationships/hdphoto" Target="../media/hdphoto8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4" Type="http://schemas.microsoft.com/office/2007/relationships/hdphoto" Target="../media/hdphoto10.wdp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4.png"/><Relationship Id="rId5" Type="http://schemas.openxmlformats.org/officeDocument/2006/relationships/image" Target="../media/image73.jpeg"/><Relationship Id="rId4" Type="http://schemas.openxmlformats.org/officeDocument/2006/relationships/image" Target="../media/image72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microsoft.com/office/2007/relationships/hdphoto" Target="../media/hdphoto6.wdp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443805" y="266700"/>
            <a:ext cx="3733800" cy="864577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r" rtl="1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r" rtl="1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 rtl="0">
              <a:lnSpc>
                <a:spcPct val="120000"/>
              </a:lnSpc>
              <a:buNone/>
            </a:pP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An-Najah National University </a:t>
            </a:r>
            <a:b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Faculty of Engineering </a:t>
            </a:r>
            <a:b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Building Engineering Department</a:t>
            </a:r>
            <a:endParaRPr lang="ar-SA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escription: C:\Documents and Settings\admin\Desktop\NNU_Seal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910" y="1131278"/>
            <a:ext cx="1093589" cy="1072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556377" y="2204168"/>
            <a:ext cx="3727938" cy="3244132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marL="365760" indent="-283464" algn="r" rtl="1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r" rtl="1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lnSpc>
                <a:spcPct val="120000"/>
              </a:lnSpc>
              <a:buNone/>
            </a:pPr>
            <a:r>
              <a:rPr lang="en-US" sz="2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Graduation Project – </a:t>
            </a:r>
            <a:r>
              <a:rPr lang="en-US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  <a:p>
            <a:pPr marL="82296" indent="0" algn="ctr">
              <a:lnSpc>
                <a:spcPct val="120000"/>
              </a:lnSpc>
              <a:buNone/>
            </a:pPr>
            <a:r>
              <a:rPr lang="en-US" sz="45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Hamdi</a:t>
            </a:r>
            <a:r>
              <a:rPr lang="en-US" sz="4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5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Manko</a:t>
            </a:r>
            <a:r>
              <a:rPr lang="en-US" sz="4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Cultural Center</a:t>
            </a:r>
          </a:p>
          <a:p>
            <a:pPr marL="82296" indent="0" algn="ctr">
              <a:lnSpc>
                <a:spcPct val="120000"/>
              </a:lnSpc>
              <a:buNone/>
            </a:pPr>
            <a:r>
              <a:rPr lang="en-US" sz="3600" dirty="0"/>
              <a:t/>
            </a:r>
            <a:br>
              <a:rPr lang="en-US" sz="3600" dirty="0"/>
            </a:br>
            <a:r>
              <a:rPr lang="en-US" sz="2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Prepared By</a:t>
            </a:r>
            <a:r>
              <a:rPr lang="en-US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82296" indent="0" algn="ctr">
              <a:lnSpc>
                <a:spcPct val="120000"/>
              </a:lnSpc>
              <a:buNone/>
            </a:pPr>
            <a:r>
              <a:rPr lang="en-US" sz="29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Ameena</a:t>
            </a:r>
            <a:r>
              <a:rPr lang="en-US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9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Zaghal</a:t>
            </a:r>
            <a:endParaRPr lang="en-US" sz="2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 algn="ctr">
              <a:lnSpc>
                <a:spcPct val="120000"/>
              </a:lnSpc>
              <a:buNone/>
            </a:pPr>
            <a:r>
              <a:rPr lang="en-US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Mohammad </a:t>
            </a:r>
            <a:r>
              <a:rPr lang="en-US" sz="29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Taqatqa</a:t>
            </a:r>
            <a:endParaRPr lang="en-US" sz="2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 algn="ctr">
              <a:lnSpc>
                <a:spcPct val="120000"/>
              </a:lnSpc>
              <a:buNone/>
            </a:pPr>
            <a:r>
              <a:rPr lang="en-US" sz="29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Raneen</a:t>
            </a:r>
            <a:r>
              <a:rPr lang="en-US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Abo </a:t>
            </a:r>
            <a:r>
              <a:rPr lang="en-US" sz="29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jamos</a:t>
            </a:r>
            <a:r>
              <a:rPr lang="en-US" sz="3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supervisor: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</a:t>
            </a:r>
            <a:r>
              <a:rPr lang="en-US" sz="3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Mukkarram</a:t>
            </a:r>
            <a:r>
              <a:rPr lang="en-US" sz="3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Abbas</a:t>
            </a:r>
            <a:r>
              <a:rPr 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0" y="876300"/>
            <a:ext cx="4940141" cy="3505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8274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280" y="1011097"/>
            <a:ext cx="4819650" cy="36340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76200" y="0"/>
            <a:ext cx="5041392" cy="571235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analysis, assessment and solutions</a:t>
            </a: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723900"/>
            <a:ext cx="1676400" cy="1257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390900"/>
            <a:ext cx="1710690" cy="15430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1395" y="723901"/>
            <a:ext cx="1710690" cy="1257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1395" y="3390900"/>
            <a:ext cx="1710690" cy="15430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itle 2"/>
          <p:cNvSpPr txBox="1">
            <a:spLocks/>
          </p:cNvSpPr>
          <p:nvPr/>
        </p:nvSpPr>
        <p:spPr>
          <a:xfrm>
            <a:off x="3213164" y="4799144"/>
            <a:ext cx="3099054" cy="571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Basement floor before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46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760" y="524269"/>
            <a:ext cx="5989320" cy="46192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918335" y="2701236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Gallery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30805" y="3407370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 room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47110" y="3209068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Music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room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50080" y="4156869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Game room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62650" y="4261366"/>
            <a:ext cx="1276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Conference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room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37935" y="3071476"/>
            <a:ext cx="1466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Multipurpose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room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99710" y="2978235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Tennis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room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59505" y="2072714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Office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09800" y="1088646"/>
            <a:ext cx="1226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Bathrooms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itle 2"/>
          <p:cNvSpPr>
            <a:spLocks noGrp="1"/>
          </p:cNvSpPr>
          <p:nvPr>
            <p:ph type="title"/>
          </p:nvPr>
        </p:nvSpPr>
        <p:spPr>
          <a:xfrm>
            <a:off x="110109" y="-20060"/>
            <a:ext cx="5041392" cy="571235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analysis, assessment and solutions</a:t>
            </a: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80385" y="5134335"/>
            <a:ext cx="2882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Basement floor after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41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266700"/>
            <a:ext cx="7498080" cy="47117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66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r>
              <a:rPr lang="en-US" sz="7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 of environmental aspects</a:t>
            </a:r>
            <a:endParaRPr lang="en-US" sz="7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14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lum bright="20000" contrast="40000"/>
          </a:blip>
          <a:stretch>
            <a:fillRect/>
          </a:stretch>
        </p:blipFill>
        <p:spPr>
          <a:xfrm>
            <a:off x="5181600" y="1714500"/>
            <a:ext cx="3638550" cy="28531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381000" y="190500"/>
            <a:ext cx="4114800" cy="533400"/>
          </a:xfrm>
        </p:spPr>
        <p:txBody>
          <a:bodyPr>
            <a:normAutofit/>
          </a:bodyPr>
          <a:lstStyle/>
          <a:p>
            <a:pPr marL="82296" indent="0" rtl="0">
              <a:buNone/>
            </a:pP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 solar gain</a:t>
            </a: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lum bright="40000" contrast="40000"/>
          </a:blip>
          <a:stretch>
            <a:fillRect/>
          </a:stretch>
        </p:blipFill>
        <p:spPr>
          <a:xfrm>
            <a:off x="381000" y="1714499"/>
            <a:ext cx="3505200" cy="28531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Content Placeholder 1"/>
          <p:cNvSpPr txBox="1">
            <a:spLocks/>
          </p:cNvSpPr>
          <p:nvPr/>
        </p:nvSpPr>
        <p:spPr>
          <a:xfrm>
            <a:off x="381000" y="988995"/>
            <a:ext cx="4114800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296" indent="0">
              <a:buFont typeface="Arial" panose="020B0604020202020204" pitchFamily="34" charset="0"/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best orientation figure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5181600" y="988995"/>
            <a:ext cx="4114800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296" indent="0">
              <a:buFont typeface="Arial" panose="020B0604020202020204" pitchFamily="34" charset="0"/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Orientation of the building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90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lum bright="20000" contrast="40000"/>
          </a:blip>
          <a:stretch>
            <a:fillRect/>
          </a:stretch>
        </p:blipFill>
        <p:spPr>
          <a:xfrm>
            <a:off x="762000" y="1943100"/>
            <a:ext cx="4495800" cy="3200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57200" y="419100"/>
            <a:ext cx="457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Solution :</a:t>
            </a:r>
          </a:p>
          <a:p>
            <a:endParaRPr lang="en-US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vertical\horizontal shutters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26089"/>
            <a:ext cx="1991011" cy="21620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3236211"/>
            <a:ext cx="1991012" cy="23650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8153400" y="87630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South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77105" y="2624965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West/East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lum bright="20000" contrast="20000"/>
          </a:blip>
          <a:stretch>
            <a:fillRect/>
          </a:stretch>
        </p:blipFill>
        <p:spPr>
          <a:xfrm>
            <a:off x="990600" y="1104900"/>
            <a:ext cx="2985879" cy="198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lum bright="20000" contrast="40000"/>
          </a:blip>
          <a:stretch>
            <a:fillRect/>
          </a:stretch>
        </p:blipFill>
        <p:spPr>
          <a:xfrm>
            <a:off x="5334000" y="1104900"/>
            <a:ext cx="2985879" cy="198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ight Arrow 5"/>
          <p:cNvSpPr/>
          <p:nvPr/>
        </p:nvSpPr>
        <p:spPr>
          <a:xfrm rot="20566926">
            <a:off x="7913581" y="1815633"/>
            <a:ext cx="381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20566926">
            <a:off x="3570182" y="1829980"/>
            <a:ext cx="381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lum bright="20000" contrast="20000"/>
          </a:blip>
          <a:stretch>
            <a:fillRect/>
          </a:stretch>
        </p:blipFill>
        <p:spPr>
          <a:xfrm>
            <a:off x="990600" y="3591826"/>
            <a:ext cx="2985879" cy="198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ight Arrow 8"/>
          <p:cNvSpPr/>
          <p:nvPr/>
        </p:nvSpPr>
        <p:spPr>
          <a:xfrm rot="20566926">
            <a:off x="3570183" y="4344315"/>
            <a:ext cx="381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lum bright="20000" contrast="20000"/>
          </a:blip>
          <a:stretch>
            <a:fillRect/>
          </a:stretch>
        </p:blipFill>
        <p:spPr>
          <a:xfrm>
            <a:off x="5302332" y="3591826"/>
            <a:ext cx="2985878" cy="198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ight Arrow 10"/>
          <p:cNvSpPr/>
          <p:nvPr/>
        </p:nvSpPr>
        <p:spPr>
          <a:xfrm rot="20566926">
            <a:off x="7913580" y="4468126"/>
            <a:ext cx="381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00200" y="735568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June 8:00 AM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72200" y="735568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June 4:00 PM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3278894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December  8:00 AM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67252" y="3289814"/>
            <a:ext cx="18337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December  4:00 PM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212348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Shadows </a:t>
            </a: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190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Daylight analysis 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889516"/>
            <a:ext cx="2133600" cy="198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295400" y="2910185"/>
            <a:ext cx="1676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DL=3.48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9200" y="480715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 room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850047"/>
            <a:ext cx="2133600" cy="20206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6019800" y="480715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Library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0" y="2911971"/>
            <a:ext cx="1676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DL=3.54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3311604"/>
            <a:ext cx="3882919" cy="17527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3677179" y="2750403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Offices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24779" y="5126069"/>
            <a:ext cx="1676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DL=3.24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266700"/>
            <a:ext cx="2571750" cy="304007"/>
          </a:xfrm>
        </p:spPr>
        <p:txBody>
          <a:bodyPr>
            <a:normAutofit fontScale="90000"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Design:</a:t>
            </a:r>
            <a:r>
              <a:rPr lang="ar-SA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ar-SA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sz="2400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758" y="1199432"/>
            <a:ext cx="5734486" cy="31718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77000" y="1178074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RT60 = 1.1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08244" y="232369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Added material:</a:t>
            </a: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38724" y="4073664"/>
            <a:ext cx="26718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panels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0.99)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08244" y="2969028"/>
            <a:ext cx="29309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Perforated metal panels (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0.97)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57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447800" y="1181100"/>
            <a:ext cx="2704234" cy="36679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6224" y="190500"/>
            <a:ext cx="2847976" cy="761207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Sound transmission :</a:t>
            </a:r>
            <a:endParaRPr lang="ar-SA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4648200" y="2857500"/>
            <a:ext cx="2847976" cy="7612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STC </a:t>
            </a:r>
            <a:r>
              <a:rPr lang="en-US" sz="1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44</a:t>
            </a:r>
            <a:endParaRPr lang="ar-SA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295776" y="2096293"/>
            <a:ext cx="3200400" cy="7612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STC after improvement </a:t>
            </a:r>
            <a:endParaRPr lang="ar-SA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8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3600" y="419100"/>
            <a:ext cx="3657600" cy="1752600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endParaRPr lang="en-US" sz="66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r>
              <a:rPr lang="en-US" sz="7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</a:t>
            </a:r>
          </a:p>
          <a:p>
            <a:pPr marL="82296" indent="0" algn="ctr" rtl="0">
              <a:buNone/>
            </a:pPr>
            <a:r>
              <a:rPr lang="en-US" sz="7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Aspects </a:t>
            </a:r>
            <a:endParaRPr lang="en-US" sz="7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94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23377"/>
            <a:ext cx="7086600" cy="5181600"/>
          </a:xfrm>
        </p:spPr>
        <p:txBody>
          <a:bodyPr>
            <a:noAutofit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sz="1600" b="1" dirty="0" smtClean="0">
                <a:cs typeface="Times New Roman" pitchFamily="18" charset="0"/>
              </a:rPr>
              <a:t>Project Definition</a:t>
            </a:r>
          </a:p>
          <a:p>
            <a:pPr marL="82296" indent="0" algn="l" rtl="0">
              <a:buNone/>
            </a:pPr>
            <a:endParaRPr lang="en-US" sz="1600" b="1" dirty="0" smtClean="0"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1600" b="1" dirty="0" smtClean="0">
                <a:cs typeface="Times New Roman" pitchFamily="18" charset="0"/>
              </a:rPr>
              <a:t>Analysis , assessment and </a:t>
            </a:r>
            <a:r>
              <a:rPr lang="en-US" sz="1600" b="1" dirty="0" smtClean="0">
                <a:cs typeface="Times New Roman" pitchFamily="18" charset="0"/>
              </a:rPr>
              <a:t>solution for different engineering perspectives 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1600" b="1" dirty="0" smtClean="0">
                <a:cs typeface="Times New Roman" pitchFamily="18" charset="0"/>
              </a:rPr>
              <a:t>A- architectural aspects</a:t>
            </a:r>
          </a:p>
          <a:p>
            <a:pPr algn="l" rtl="0">
              <a:buFont typeface="Wingdings" panose="05000000000000000000" pitchFamily="2" charset="2"/>
              <a:buChar char="§"/>
            </a:pPr>
            <a:endParaRPr lang="en-US" sz="1600" b="1" dirty="0" smtClean="0">
              <a:cs typeface="Times New Roman" pitchFamily="18" charset="0"/>
            </a:endParaRP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1600" b="1" dirty="0" smtClean="0">
                <a:cs typeface="Times New Roman" pitchFamily="18" charset="0"/>
              </a:rPr>
              <a:t>B- Environmental  </a:t>
            </a:r>
            <a:r>
              <a:rPr lang="en-US" sz="1600" b="1" dirty="0">
                <a:cs typeface="Times New Roman" pitchFamily="18" charset="0"/>
              </a:rPr>
              <a:t>aspects</a:t>
            </a:r>
            <a:endParaRPr lang="en-US" sz="1600" b="1" dirty="0" smtClean="0">
              <a:cs typeface="Times New Roman" pitchFamily="18" charset="0"/>
            </a:endParaRPr>
          </a:p>
          <a:p>
            <a:pPr algn="l" rtl="0">
              <a:buFont typeface="Wingdings" panose="05000000000000000000" pitchFamily="2" charset="2"/>
              <a:buChar char="§"/>
            </a:pPr>
            <a:endParaRPr lang="en-US" sz="1600" b="1" dirty="0" smtClean="0">
              <a:cs typeface="Times New Roman" pitchFamily="18" charset="0"/>
            </a:endParaRP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1600" b="1" dirty="0" smtClean="0">
                <a:cs typeface="Times New Roman" pitchFamily="18" charset="0"/>
              </a:rPr>
              <a:t>C- structural aspects</a:t>
            </a:r>
          </a:p>
          <a:p>
            <a:pPr algn="l" rtl="0">
              <a:buFont typeface="Wingdings" panose="05000000000000000000" pitchFamily="2" charset="2"/>
              <a:buChar char="§"/>
            </a:pPr>
            <a:endParaRPr lang="en-US" sz="1600" b="1" dirty="0" smtClean="0">
              <a:cs typeface="Times New Roman" pitchFamily="18" charset="0"/>
            </a:endParaRP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1600" b="1" dirty="0" smtClean="0">
                <a:cs typeface="Times New Roman" pitchFamily="18" charset="0"/>
              </a:rPr>
              <a:t>D- mechanical and HVAC design</a:t>
            </a:r>
          </a:p>
          <a:p>
            <a:pPr algn="l" rtl="0">
              <a:buFont typeface="Wingdings" panose="05000000000000000000" pitchFamily="2" charset="2"/>
              <a:buChar char="§"/>
            </a:pPr>
            <a:endParaRPr lang="en-US" sz="1600" b="1" dirty="0" smtClean="0">
              <a:cs typeface="Times New Roman" pitchFamily="18" charset="0"/>
            </a:endParaRP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1600" b="1" dirty="0" smtClean="0">
                <a:cs typeface="Times New Roman" pitchFamily="18" charset="0"/>
              </a:rPr>
              <a:t>E- safety design </a:t>
            </a:r>
          </a:p>
          <a:p>
            <a:pPr algn="l" rtl="0">
              <a:buFont typeface="Wingdings" pitchFamily="2" charset="2"/>
              <a:buChar char="ü"/>
            </a:pPr>
            <a:endParaRPr lang="en-US" sz="1600" b="1" dirty="0"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1600" b="1" dirty="0" smtClean="0">
                <a:cs typeface="Times New Roman" pitchFamily="18" charset="0"/>
              </a:rPr>
              <a:t>Quantity and cost of the project</a:t>
            </a:r>
          </a:p>
          <a:p>
            <a:pPr algn="l" rtl="0">
              <a:buFont typeface="Wingdings" pitchFamily="2" charset="2"/>
              <a:buChar char="ü"/>
            </a:pPr>
            <a:endParaRPr lang="en-US" sz="1600" b="1" dirty="0" smtClean="0">
              <a:cs typeface="Times New Roman" pitchFamily="18" charset="0"/>
            </a:endParaRPr>
          </a:p>
          <a:p>
            <a:pPr marL="82296" indent="0" algn="l" rtl="0">
              <a:buNone/>
            </a:pPr>
            <a:endParaRPr lang="en-US" sz="1600" b="1" dirty="0"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ü"/>
            </a:pPr>
            <a:endParaRPr lang="en-US" sz="1600" b="1" dirty="0" smtClean="0"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ü"/>
            </a:pPr>
            <a:endParaRPr lang="en-US" sz="1600" b="1" dirty="0" smtClean="0"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ü"/>
            </a:pPr>
            <a:endParaRPr lang="en-US" sz="1600" b="1" dirty="0"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ü"/>
            </a:pPr>
            <a:endParaRPr lang="en-US" sz="1600" b="1" dirty="0" smtClean="0"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ü"/>
            </a:pPr>
            <a:endParaRPr lang="en-US" sz="1600" b="1" dirty="0" smtClean="0">
              <a:cs typeface="Times New Roman" pitchFamily="18" charset="0"/>
            </a:endParaRPr>
          </a:p>
          <a:p>
            <a:pPr marL="82296" indent="0" algn="l" rtl="0">
              <a:buNone/>
            </a:pPr>
            <a:endParaRPr lang="en-US" sz="1600" b="1" dirty="0"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0"/>
            <a:ext cx="388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O</a:t>
            </a:r>
            <a:r>
              <a:rPr lang="en-US" sz="4000" b="1" dirty="0" smtClean="0">
                <a:solidFill>
                  <a:srgbClr val="FF0000"/>
                </a:solidFill>
              </a:rPr>
              <a:t>utline</a:t>
            </a:r>
            <a:r>
              <a:rPr lang="en-US" sz="4800" dirty="0" smtClean="0">
                <a:solidFill>
                  <a:srgbClr val="FF0000"/>
                </a:solidFill>
              </a:rPr>
              <a:t>: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87624" y="284820"/>
            <a:ext cx="7746064" cy="9525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Slab thickness:</a:t>
            </a: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15616" y="1206500"/>
            <a:ext cx="7818072" cy="4000500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slab thickness (h) = 320 mm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2889824" y="1943100"/>
            <a:ext cx="4269656" cy="29961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99" y="800100"/>
            <a:ext cx="6704107" cy="44968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04800" y="1143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reinforcement: </a:t>
            </a: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21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050" y="0"/>
            <a:ext cx="2679192" cy="571500"/>
          </a:xfrm>
        </p:spPr>
        <p:txBody>
          <a:bodyPr>
            <a:normAutofit/>
          </a:bodyPr>
          <a:lstStyle/>
          <a:p>
            <a:pPr algn="r" rtl="0"/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design: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22687"/>
            <a:ext cx="3276600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324438"/>
            <a:ext cx="5562600" cy="19725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533400" y="342900"/>
            <a:ext cx="2895600" cy="685800"/>
          </a:xfrm>
        </p:spPr>
        <p:txBody>
          <a:bodyPr>
            <a:normAutofit fontScale="32500" lnSpcReduction="20000"/>
          </a:bodyPr>
          <a:lstStyle/>
          <a:p>
            <a:pPr marL="82296" indent="0" algn="l" rtl="0">
              <a:buNone/>
            </a:pPr>
            <a:r>
              <a:rPr lang="en-US" sz="7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 </a:t>
            </a:r>
            <a:r>
              <a:rPr lang="en-US" sz="7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Design:</a:t>
            </a:r>
            <a:r>
              <a:rPr lang="en-US" sz="7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7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7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90500"/>
            <a:ext cx="3600953" cy="50013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943100"/>
            <a:ext cx="3962400" cy="25195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100" dirty="0" smtClean="0">
                <a:solidFill>
                  <a:schemeClr val="tx1"/>
                </a:solidFill>
                <a:cs typeface="+mn-cs"/>
              </a:rPr>
              <a:t>Footing design</a:t>
            </a:r>
            <a:r>
              <a:rPr lang="en-US" sz="4400" dirty="0"/>
              <a:t/>
            </a:r>
            <a:br>
              <a:rPr lang="en-US" sz="4400" dirty="0"/>
            </a:b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790700"/>
            <a:ext cx="3615167" cy="26932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2951" y="1790700"/>
            <a:ext cx="3962400" cy="26932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897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114300"/>
            <a:ext cx="1447800" cy="719434"/>
          </a:xfrm>
        </p:spPr>
        <p:txBody>
          <a:bodyPr>
            <a:normAutofit/>
          </a:bodyPr>
          <a:lstStyle/>
          <a:p>
            <a:pPr rtl="0"/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Checks:</a:t>
            </a: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657879"/>
            <a:ext cx="4814910" cy="3276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600" y="833734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 Compatibility check by using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Etab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program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2400" y="116728"/>
            <a:ext cx="6565392" cy="779259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maximum deformed shape of the model:</a:t>
            </a:r>
            <a:endParaRPr lang="ar-SA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33600" y="880513"/>
            <a:ext cx="5133975" cy="38212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590800" y="4862566"/>
            <a:ext cx="3200400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Max. deflection=3.5mm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8891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127366"/>
              </p:ext>
            </p:extLst>
          </p:nvPr>
        </p:nvGraphicFramePr>
        <p:xfrm>
          <a:off x="2133600" y="1578486"/>
          <a:ext cx="6096000" cy="148336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905000"/>
                <a:gridCol w="1143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Load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Etab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Manual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</a:t>
                      </a:r>
                      <a:r>
                        <a:rPr lang="en-US" baseline="0" dirty="0" smtClean="0"/>
                        <a:t> error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Dead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12285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11825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Live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4192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4285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Super imposed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5192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5270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00200" y="41910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 Global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Equilibrium: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28800" y="3695700"/>
            <a:ext cx="17526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% Error &lt; 5%  </a:t>
            </a:r>
          </a:p>
          <a:p>
            <a:endParaRPr lang="ar-SA" dirty="0"/>
          </a:p>
        </p:txBody>
      </p:sp>
      <p:sp>
        <p:nvSpPr>
          <p:cNvPr id="11" name="سهم إلى اليمين 10"/>
          <p:cNvSpPr/>
          <p:nvPr/>
        </p:nvSpPr>
        <p:spPr>
          <a:xfrm>
            <a:off x="3581400" y="3888974"/>
            <a:ext cx="936104" cy="12001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800600" y="3725333"/>
            <a:ext cx="187775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Acceptable error 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28800" y="266700"/>
            <a:ext cx="4343400" cy="16773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 Internal Forces Check: </a:t>
            </a:r>
          </a:p>
          <a:p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sz="4300" dirty="0">
                <a:solidFill>
                  <a:schemeClr val="bg2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 beams</a:t>
            </a:r>
            <a:endParaRPr lang="ar-SA" sz="4300" dirty="0">
              <a:solidFill>
                <a:schemeClr val="bg2">
                  <a:lumMod val="5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943100"/>
            <a:ext cx="4891064" cy="2714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1198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90546" y="571500"/>
            <a:ext cx="7498080" cy="952500"/>
          </a:xfrm>
        </p:spPr>
        <p:txBody>
          <a:bodyPr>
            <a:noAutofit/>
          </a:bodyPr>
          <a:lstStyle/>
          <a:p>
            <a:pPr lvl="0" rtl="0"/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Slab</a:t>
            </a:r>
            <a:br>
              <a:rPr lang="en-US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</a:b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+mn-lt"/>
              </a:rPr>
              <a:t/>
            </a:r>
            <a:br>
              <a:rPr lang="en-US" dirty="0">
                <a:solidFill>
                  <a:schemeClr val="bg2">
                    <a:lumMod val="50000"/>
                  </a:schemeClr>
                </a:solidFill>
                <a:latin typeface="+mn-lt"/>
              </a:rPr>
            </a:br>
            <a:endParaRPr lang="en-US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1447800" y="1333500"/>
            <a:ext cx="7696200" cy="3024188"/>
          </a:xfrm>
        </p:spPr>
        <p:txBody>
          <a:bodyPr/>
          <a:lstStyle/>
          <a:p>
            <a:pPr algn="l" rtl="0"/>
            <a:endParaRPr lang="en-US" dirty="0" smtClean="0"/>
          </a:p>
          <a:p>
            <a:pPr algn="l" rtl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659869"/>
            <a:ext cx="5031644" cy="26978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87232"/>
            <a:ext cx="7498080" cy="799835"/>
          </a:xfrm>
        </p:spPr>
        <p:txBody>
          <a:bodyPr>
            <a:normAutofit fontScale="90000"/>
          </a:bodyPr>
          <a:lstStyle/>
          <a:p>
            <a:pPr rtl="0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project definition:</a:t>
            </a: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dirty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/>
              <a:t> </a:t>
            </a:r>
            <a:r>
              <a:rPr lang="en-US" sz="13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en-US" sz="13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endParaRPr lang="en-US" sz="1300" dirty="0"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962032"/>
            <a:ext cx="5023491" cy="3124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47441" y="1181100"/>
            <a:ext cx="236790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 Administration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 Theater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 Classes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 Computer room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5- Library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6- Music room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7- Game room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8- Cafeteria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9- Conference room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10- Gallery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11- Meeting room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4335661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area = 1700 m²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15568" y="857250"/>
            <a:ext cx="7498080" cy="952500"/>
          </a:xfrm>
        </p:spPr>
        <p:txBody>
          <a:bodyPr>
            <a:noAutofit/>
          </a:bodyPr>
          <a:lstStyle/>
          <a:p>
            <a:pPr lvl="0" rtl="0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columns</a:t>
            </a:r>
            <a:br>
              <a:rPr lang="en-US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dirty="0">
                <a:solidFill>
                  <a:schemeClr val="bg2">
                    <a:lumMod val="50000"/>
                  </a:schemeClr>
                </a:solidFill>
              </a:rPr>
            </a:br>
            <a:endParaRPr lang="en-US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1447800" y="1333500"/>
            <a:ext cx="7696200" cy="3024188"/>
          </a:xfrm>
        </p:spPr>
        <p:txBody>
          <a:bodyPr/>
          <a:lstStyle/>
          <a:p>
            <a:pPr algn="l" rtl="0"/>
            <a:endParaRPr lang="en-US" dirty="0" smtClean="0"/>
          </a:p>
          <a:p>
            <a:pPr algn="l" rtl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382" y="1440702"/>
            <a:ext cx="5301036" cy="2909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30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457233"/>
            <a:ext cx="7620000" cy="724132"/>
          </a:xfrm>
        </p:spPr>
        <p:txBody>
          <a:bodyPr>
            <a:normAutofit fontScale="90000"/>
          </a:bodyPr>
          <a:lstStyle/>
          <a:p>
            <a:pPr rtl="0">
              <a:buFont typeface="Arial" pitchFamily="34" charset="0"/>
              <a:buChar char="•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seismic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desgin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: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US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endParaRPr lang="en-US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Soil Type: S</a:t>
            </a:r>
            <a:r>
              <a:rPr lang="en-US" baseline="-25000" dirty="0"/>
              <a:t>c</a:t>
            </a:r>
            <a:endParaRPr lang="en-US" dirty="0"/>
          </a:p>
          <a:p>
            <a:pPr algn="l" rtl="0"/>
            <a:r>
              <a:rPr lang="en-US" dirty="0" smtClean="0"/>
              <a:t>C</a:t>
            </a:r>
            <a:r>
              <a:rPr lang="en-US" baseline="-25000" dirty="0"/>
              <a:t>a</a:t>
            </a:r>
            <a:r>
              <a:rPr lang="en-US" baseline="-25000" dirty="0" smtClean="0"/>
              <a:t> </a:t>
            </a:r>
            <a:r>
              <a:rPr lang="en-US" dirty="0" smtClean="0"/>
              <a:t>= 0.34</a:t>
            </a:r>
          </a:p>
          <a:p>
            <a:pPr algn="l" rtl="0"/>
            <a:r>
              <a:rPr lang="en-US" dirty="0" err="1" smtClean="0"/>
              <a:t>C</a:t>
            </a:r>
            <a:r>
              <a:rPr lang="en-US" baseline="-25000" dirty="0" err="1"/>
              <a:t>v</a:t>
            </a:r>
            <a:r>
              <a:rPr lang="en-US" baseline="-25000" dirty="0" smtClean="0"/>
              <a:t> </a:t>
            </a:r>
            <a:r>
              <a:rPr lang="en-US" dirty="0" smtClean="0"/>
              <a:t>= 0.64</a:t>
            </a:r>
          </a:p>
          <a:p>
            <a:pPr algn="l" rtl="0"/>
            <a:r>
              <a:rPr lang="en-US" dirty="0" smtClean="0"/>
              <a:t>C</a:t>
            </a:r>
            <a:r>
              <a:rPr lang="en-US" baseline="-25000" dirty="0" smtClean="0"/>
              <a:t>t </a:t>
            </a:r>
            <a:r>
              <a:rPr lang="en-US" dirty="0" smtClean="0"/>
              <a:t>= 0.0488</a:t>
            </a:r>
          </a:p>
          <a:p>
            <a:pPr algn="l" rtl="0"/>
            <a:r>
              <a:rPr lang="en-US" dirty="0" smtClean="0"/>
              <a:t>I = 1</a:t>
            </a:r>
          </a:p>
          <a:p>
            <a:pPr algn="l" rtl="0"/>
            <a:r>
              <a:rPr lang="en-US" dirty="0" smtClean="0"/>
              <a:t>R = 4.5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00600" y="342900"/>
            <a:ext cx="3962400" cy="51053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Check shear for seismic design:</a:t>
            </a:r>
            <a:endParaRPr lang="en-US" dirty="0">
              <a:latin typeface="+mn-lt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1066800" y="1333501"/>
            <a:ext cx="7620000" cy="1463993"/>
          </a:xfrm>
        </p:spPr>
        <p:txBody>
          <a:bodyPr/>
          <a:lstStyle/>
          <a:p>
            <a:pPr algn="l" rtl="0"/>
            <a:r>
              <a:rPr lang="en-US" dirty="0" smtClean="0"/>
              <a:t>V</a:t>
            </a:r>
            <a:r>
              <a:rPr lang="en-US" baseline="-25000" dirty="0" smtClean="0"/>
              <a:t>S (max)</a:t>
            </a:r>
            <a:r>
              <a:rPr lang="en-US" dirty="0" smtClean="0"/>
              <a:t> = </a:t>
            </a:r>
            <a:r>
              <a:rPr lang="en-US" dirty="0"/>
              <a:t>342.7 </a:t>
            </a:r>
            <a:r>
              <a:rPr lang="en-US" dirty="0" smtClean="0"/>
              <a:t> ton</a:t>
            </a:r>
          </a:p>
          <a:p>
            <a:pPr algn="l" rtl="0"/>
            <a:r>
              <a:rPr lang="en-US" dirty="0" smtClean="0"/>
              <a:t>V</a:t>
            </a:r>
            <a:r>
              <a:rPr lang="en-US" baseline="-25000" dirty="0" smtClean="0"/>
              <a:t>S</a:t>
            </a:r>
            <a:r>
              <a:rPr lang="en-US" dirty="0" smtClean="0"/>
              <a:t> </a:t>
            </a:r>
            <a:r>
              <a:rPr lang="en-US" baseline="-25000" dirty="0" smtClean="0"/>
              <a:t>(SAP)</a:t>
            </a:r>
            <a:r>
              <a:rPr lang="en-US" dirty="0" smtClean="0"/>
              <a:t> = 478 ton</a:t>
            </a:r>
          </a:p>
          <a:p>
            <a:pPr algn="l">
              <a:buNone/>
            </a:pPr>
            <a:endParaRPr lang="en-US" dirty="0" smtClean="0"/>
          </a:p>
          <a:p>
            <a:pPr algn="l"/>
            <a:endParaRPr lang="en-US" dirty="0" smtClean="0"/>
          </a:p>
          <a:p>
            <a:pPr algn="l">
              <a:buNone/>
            </a:pPr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608" y="2657475"/>
            <a:ext cx="7403592" cy="790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 (manual)= 0.21 sec</a:t>
            </a:r>
          </a:p>
          <a:p>
            <a:pPr algn="l" rtl="0"/>
            <a:r>
              <a:rPr lang="en-US" dirty="0" smtClean="0"/>
              <a:t>T (</a:t>
            </a:r>
            <a:r>
              <a:rPr lang="en-US" dirty="0" err="1" smtClean="0"/>
              <a:t>etab</a:t>
            </a:r>
            <a:r>
              <a:rPr lang="en-US" dirty="0" smtClean="0"/>
              <a:t> ) = 0.215 sec</a:t>
            </a:r>
          </a:p>
          <a:p>
            <a:pPr algn="l" rtl="0">
              <a:buNone/>
            </a:pPr>
            <a:r>
              <a:rPr lang="en-US" dirty="0" smtClean="0"/>
              <a:t>                OK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" name="سهم إلى اليمين 4"/>
          <p:cNvSpPr/>
          <p:nvPr/>
        </p:nvSpPr>
        <p:spPr>
          <a:xfrm>
            <a:off x="1979712" y="2661287"/>
            <a:ext cx="936104" cy="12001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مستطيل 5"/>
          <p:cNvSpPr/>
          <p:nvPr/>
        </p:nvSpPr>
        <p:spPr>
          <a:xfrm>
            <a:off x="1371600" y="419100"/>
            <a:ext cx="6324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Natural Period (T) for the building:</a:t>
            </a:r>
            <a:endParaRPr lang="en-US" sz="28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0" y="419100"/>
            <a:ext cx="7498080" cy="47117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66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r>
              <a:rPr lang="en-US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Mechanical</a:t>
            </a:r>
          </a:p>
          <a:p>
            <a:pPr marL="82296" indent="0" algn="ctr" rtl="0">
              <a:buNone/>
            </a:pPr>
            <a:r>
              <a:rPr lang="en-US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en-US" sz="7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15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Times New Roman" panose="02020603050405020304" pitchFamily="18" charset="0"/>
              </a:rPr>
              <a:t>M</a:t>
            </a:r>
            <a:r>
              <a:rPr lang="en-US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Times New Roman" panose="02020603050405020304" pitchFamily="18" charset="0"/>
              </a:rPr>
              <a:t>echanical </a:t>
            </a:r>
            <a:r>
              <a:rPr lang="en-US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Times New Roman" panose="02020603050405020304" pitchFamily="18" charset="0"/>
              </a:rPr>
              <a:t>design include: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Water supply system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l" rtl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 Drainage system design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l" rtl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 HVAC system design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0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0063" y="1643210"/>
            <a:ext cx="7795933" cy="33239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10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2100" dirty="0">
                <a:solidFill>
                  <a:prstClr val="black"/>
                </a:solidFill>
                <a:cs typeface="+mj-cs"/>
              </a:rPr>
              <a:t>We compute the diameter size for main horizontal feeder, main vertical feeder  and the branches for each floor.</a:t>
            </a:r>
          </a:p>
          <a:p>
            <a:endParaRPr lang="en-US" sz="2100" dirty="0">
              <a:solidFill>
                <a:prstClr val="black"/>
              </a:solidFill>
              <a:cs typeface="+mj-cs"/>
            </a:endParaRPr>
          </a:p>
          <a:p>
            <a:r>
              <a:rPr lang="en-US" sz="2100" dirty="0">
                <a:solidFill>
                  <a:prstClr val="black"/>
                </a:solidFill>
                <a:cs typeface="+mj-cs"/>
              </a:rPr>
              <a:t>For basement floor</a:t>
            </a:r>
          </a:p>
          <a:p>
            <a:endParaRPr lang="en-US" sz="2100" dirty="0">
              <a:solidFill>
                <a:prstClr val="black"/>
              </a:solidFill>
              <a:cs typeface="+mj-cs"/>
            </a:endParaRPr>
          </a:p>
          <a:p>
            <a:pPr rtl="1"/>
            <a:r>
              <a:rPr lang="en-US" sz="2100" dirty="0">
                <a:solidFill>
                  <a:prstClr val="black"/>
                </a:solidFill>
                <a:cs typeface="+mj-cs"/>
              </a:rPr>
              <a:t>Number of fixture unit = 32and water demand 21 GPM.</a:t>
            </a:r>
          </a:p>
          <a:p>
            <a:pPr rtl="1"/>
            <a:r>
              <a:rPr lang="en-US" sz="2100" dirty="0">
                <a:solidFill>
                  <a:prstClr val="black"/>
                </a:solidFill>
                <a:cs typeface="+mj-cs"/>
              </a:rPr>
              <a:t>               So,</a:t>
            </a:r>
          </a:p>
          <a:p>
            <a:pPr rtl="1"/>
            <a:r>
              <a:rPr lang="en-US" sz="2100" dirty="0">
                <a:solidFill>
                  <a:prstClr val="black"/>
                </a:solidFill>
                <a:cs typeface="+mj-cs"/>
              </a:rPr>
              <a:t>                 The main vertical feeder (galvanized steel )diameter = 2” .</a:t>
            </a:r>
          </a:p>
          <a:p>
            <a:pPr rtl="1"/>
            <a:r>
              <a:rPr lang="en-US" sz="2100" dirty="0">
                <a:solidFill>
                  <a:prstClr val="black"/>
                </a:solidFill>
                <a:cs typeface="+mj-cs"/>
              </a:rPr>
              <a:t>                  The main Horizontal feeder (PVC) diameter = 1.5” .</a:t>
            </a:r>
          </a:p>
          <a:p>
            <a:pPr rtl="1"/>
            <a:r>
              <a:rPr lang="en-US" sz="2100" dirty="0">
                <a:solidFill>
                  <a:prstClr val="black"/>
                </a:solidFill>
                <a:cs typeface="+mj-cs"/>
              </a:rPr>
              <a:t>                  The branches (PVC) diameter = 3/4” .</a:t>
            </a:r>
            <a:endParaRPr lang="ar-SA" sz="2100" dirty="0">
              <a:solidFill>
                <a:prstClr val="black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prstClr val="black"/>
                </a:solidFill>
              </a:rPr>
              <a:t>Water supply system</a:t>
            </a:r>
            <a:endParaRPr lang="ar-SA" sz="4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73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168" y="342900"/>
            <a:ext cx="7498080" cy="952500"/>
          </a:xfrm>
        </p:spPr>
        <p:txBody>
          <a:bodyPr>
            <a:noAutofit/>
          </a:bodyPr>
          <a:lstStyle/>
          <a:p>
            <a:r>
              <a:rPr lang="en-US" sz="2800" dirty="0">
                <a:cs typeface="Times New Roman" panose="02020603050405020304" pitchFamily="18" charset="0"/>
              </a:rPr>
              <a:t>Water </a:t>
            </a:r>
            <a:r>
              <a:rPr lang="en-US" sz="2800" dirty="0" smtClean="0">
                <a:cs typeface="Times New Roman" panose="02020603050405020304" pitchFamily="18" charset="0"/>
              </a:rPr>
              <a:t>distribution pipes </a:t>
            </a:r>
            <a:r>
              <a:rPr lang="en-US" sz="2800" dirty="0">
                <a:cs typeface="Times New Roman" panose="02020603050405020304" pitchFamily="18" charset="0"/>
              </a:rPr>
              <a:t>for </a:t>
            </a:r>
            <a:r>
              <a:rPr lang="en-US" sz="2800" dirty="0" smtClean="0">
                <a:cs typeface="Times New Roman" panose="02020603050405020304" pitchFamily="18" charset="0"/>
              </a:rPr>
              <a:t>basement floor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1091475"/>
            <a:ext cx="4343400" cy="45557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3384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259" y="820270"/>
            <a:ext cx="5032562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1"/>
            <a:endParaRPr lang="ar-SA" sz="3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00200" y="1412368"/>
            <a:ext cx="6807574" cy="36933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100" dirty="0">
                <a:solidFill>
                  <a:prstClr val="black"/>
                </a:solidFill>
                <a:cs typeface="+mj-cs"/>
              </a:rPr>
              <a:t>we divided the sewage system for two types: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prstClr val="black"/>
                </a:solidFill>
                <a:cs typeface="+mj-cs"/>
              </a:rPr>
              <a:t>Black water </a:t>
            </a:r>
            <a:r>
              <a:rPr lang="en-US" sz="2100" dirty="0">
                <a:solidFill>
                  <a:prstClr val="black"/>
                </a:solidFill>
                <a:cs typeface="+mj-cs"/>
              </a:rPr>
              <a:t>: from water closet , kitchen sink and service sink and this will go to the public sewage 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prstClr val="black"/>
                </a:solidFill>
                <a:cs typeface="+mj-cs"/>
              </a:rPr>
              <a:t>Gray water </a:t>
            </a:r>
            <a:r>
              <a:rPr lang="en-US" sz="2100" dirty="0">
                <a:solidFill>
                  <a:prstClr val="black"/>
                </a:solidFill>
                <a:cs typeface="+mj-cs"/>
              </a:rPr>
              <a:t>: from the lavatory  and drinking  fountain and this is will use again for irrigation </a:t>
            </a:r>
            <a:r>
              <a:rPr lang="en-US" sz="2400" dirty="0">
                <a:cs typeface="Times New Roman" panose="02020603050405020304" pitchFamily="18" charset="0"/>
              </a:rPr>
              <a:t>.</a:t>
            </a:r>
          </a:p>
          <a:p>
            <a:endParaRPr lang="en-US" sz="2100" dirty="0" smtClean="0">
              <a:solidFill>
                <a:prstClr val="black"/>
              </a:solidFill>
              <a:cs typeface="+mj-cs"/>
            </a:endParaRPr>
          </a:p>
          <a:p>
            <a:r>
              <a:rPr lang="en-US" sz="2100" dirty="0" smtClean="0">
                <a:solidFill>
                  <a:prstClr val="black"/>
                </a:solidFill>
                <a:cs typeface="+mj-cs"/>
              </a:rPr>
              <a:t>**</a:t>
            </a:r>
            <a:r>
              <a:rPr lang="en-US" sz="2100" dirty="0">
                <a:solidFill>
                  <a:prstClr val="black"/>
                </a:solidFill>
                <a:cs typeface="+mj-cs"/>
              </a:rPr>
              <a:t>The vertical stack  pipe diameter = 4”.</a:t>
            </a:r>
            <a:br>
              <a:rPr lang="en-US" sz="2100" dirty="0">
                <a:solidFill>
                  <a:prstClr val="black"/>
                </a:solidFill>
                <a:cs typeface="+mj-cs"/>
              </a:rPr>
            </a:br>
            <a:r>
              <a:rPr lang="en-US" sz="2100" dirty="0">
                <a:solidFill>
                  <a:prstClr val="black"/>
                </a:solidFill>
                <a:cs typeface="+mj-cs"/>
              </a:rPr>
              <a:t>**The main drain pipes (under ground pipes )diameter = 6”. </a:t>
            </a:r>
            <a:br>
              <a:rPr lang="en-US" sz="2100" dirty="0">
                <a:solidFill>
                  <a:prstClr val="black"/>
                </a:solidFill>
                <a:cs typeface="+mj-cs"/>
              </a:rPr>
            </a:br>
            <a:endParaRPr lang="en-US" sz="2100" dirty="0">
              <a:solidFill>
                <a:srgbClr val="E7E6E6">
                  <a:lumMod val="50000"/>
                </a:srgbClr>
              </a:solidFill>
              <a:latin typeface="Times New Roman" panose="02020603050405020304" pitchFamily="18" charset="0"/>
              <a:cs typeface="+mj-cs"/>
            </a:endParaRPr>
          </a:p>
          <a:p>
            <a:endParaRPr lang="ar-SA" sz="21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prstClr val="black"/>
                </a:solidFill>
              </a:rPr>
              <a:t>Drainage system design:</a:t>
            </a:r>
            <a:endParaRPr lang="ar-SA" sz="44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49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460162"/>
              </p:ext>
            </p:extLst>
          </p:nvPr>
        </p:nvGraphicFramePr>
        <p:xfrm>
          <a:off x="2819400" y="2017884"/>
          <a:ext cx="4558553" cy="1854888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1517321"/>
                <a:gridCol w="1520067"/>
                <a:gridCol w="1521165"/>
              </a:tblGrid>
              <a:tr h="75599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Fixture unit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Drainage fixture unit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Diameter size(inch)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99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Water closet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4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</a:rPr>
                        <a:t>4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99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Lavatory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1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</a:rPr>
                        <a:t>2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Kitchen sink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</a:rPr>
                        <a:t>2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371600" y="647700"/>
            <a:ext cx="7699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**The next table shows the fixtures and suitable </a:t>
            </a:r>
            <a:r>
              <a:rPr lang="en-US" dirty="0" smtClean="0">
                <a:solidFill>
                  <a:prstClr val="black"/>
                </a:solidFill>
              </a:rPr>
              <a:t>stack </a:t>
            </a:r>
            <a:r>
              <a:rPr lang="en-US" dirty="0">
                <a:solidFill>
                  <a:prstClr val="black"/>
                </a:solidFill>
              </a:rPr>
              <a:t>diameter for each one </a:t>
            </a:r>
            <a:r>
              <a:rPr lang="en-US" dirty="0">
                <a:solidFill>
                  <a:srgbClr val="E7E6E6">
                    <a:lumMod val="50000"/>
                  </a:srgbClr>
                </a:solidFill>
                <a:latin typeface="Times New Roman" panose="02020603050405020304" pitchFamily="18" charset="0"/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3601548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485900"/>
            <a:ext cx="6556248" cy="2971800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 of Architectural aspects </a:t>
            </a:r>
            <a:endParaRPr lang="en-US" sz="7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30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8279" y="38100"/>
            <a:ext cx="7498080" cy="9525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  <a:cs typeface="Times New Roman" panose="02020603050405020304" pitchFamily="18" charset="0"/>
              </a:rPr>
              <a:t>The drainage system for </a:t>
            </a:r>
            <a:r>
              <a:rPr lang="en-US" sz="2800" dirty="0">
                <a:solidFill>
                  <a:schemeClr val="bg2">
                    <a:lumMod val="50000"/>
                  </a:schemeClr>
                </a:solidFill>
                <a:cs typeface="Times New Roman" panose="02020603050405020304" pitchFamily="18" charset="0"/>
              </a:rPr>
              <a:t>the 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  <a:cs typeface="Times New Roman" panose="02020603050405020304" pitchFamily="18" charset="0"/>
              </a:rPr>
              <a:t>bathroom :</a:t>
            </a:r>
            <a:endParaRPr lang="ar-SA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893763"/>
            <a:ext cx="4524375" cy="4457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277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HVAC</a:t>
            </a:r>
            <a:r>
              <a:rPr lang="ar-SA" dirty="0" smtClean="0"/>
              <a:t> </a:t>
            </a:r>
            <a:r>
              <a:rPr lang="ar-SA" dirty="0"/>
              <a:t> </a:t>
            </a:r>
            <a:r>
              <a:rPr lang="ar-SA" dirty="0" smtClean="0"/>
              <a:t>     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56360" y="1181100"/>
            <a:ext cx="7257288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For thermal calculation we use Revit MEP 2014 program to analyze and calculate thermal conductivity for each element in the </a:t>
            </a:r>
            <a:r>
              <a:rPr lang="en-US" dirty="0" smtClean="0"/>
              <a:t>project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External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Wall layers (U=0.52 W/m^2.K)</a:t>
            </a:r>
            <a:endParaRPr lang="ar-SA" dirty="0"/>
          </a:p>
        </p:txBody>
      </p:sp>
      <p:pic>
        <p:nvPicPr>
          <p:cNvPr id="5" name="Picture 4" descr="D:\graduation project 2\Ecotect\photo moh\Ext walls layer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833793"/>
            <a:ext cx="5486400" cy="24650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02363" y="2133600"/>
            <a:ext cx="2341637" cy="3434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38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4" name="Picture 3" descr="D:\graduation project 2\Ecotect\photo moh\roof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800100"/>
            <a:ext cx="5638165" cy="2362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752600" y="312866"/>
            <a:ext cx="5867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Layers of </a:t>
            </a:r>
            <a:r>
              <a:rPr lang="en-US" dirty="0" smtClean="0"/>
              <a:t>roof and ceiling</a:t>
            </a:r>
            <a:endParaRPr lang="ar-SA" dirty="0"/>
          </a:p>
        </p:txBody>
      </p:sp>
      <p:pic>
        <p:nvPicPr>
          <p:cNvPr id="7" name="Picture 6" descr="D:\graduation project 2\Ecotect\photo moh\ceiling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799" y="3326368"/>
            <a:ext cx="5638165" cy="21579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181600" y="3464868"/>
            <a:ext cx="2819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 ceiling=0.53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W/m^2.K)</a:t>
            </a:r>
            <a:endParaRPr lang="ar-SA" dirty="0"/>
          </a:p>
        </p:txBody>
      </p:sp>
      <p:sp>
        <p:nvSpPr>
          <p:cNvPr id="9" name="TextBox 8"/>
          <p:cNvSpPr txBox="1"/>
          <p:nvPr/>
        </p:nvSpPr>
        <p:spPr>
          <a:xfrm>
            <a:off x="5209503" y="984766"/>
            <a:ext cx="266636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 roof=0.49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W/m^2.K)</a:t>
            </a:r>
            <a:endParaRPr lang="ar-SA" dirty="0"/>
          </a:p>
          <a:p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2483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266700"/>
            <a:ext cx="67818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This table shows the maximum cooling and heating load calculated for all building, using Revit MEP program:</a:t>
            </a:r>
          </a:p>
          <a:p>
            <a:endParaRPr lang="ar-SA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794909"/>
              </p:ext>
            </p:extLst>
          </p:nvPr>
        </p:nvGraphicFramePr>
        <p:xfrm>
          <a:off x="1840089" y="1409700"/>
          <a:ext cx="6784848" cy="3733795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3392424"/>
                <a:gridCol w="3392424"/>
              </a:tblGrid>
              <a:tr h="28721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Inputs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721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Building Type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School or University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721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Area (m²)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1,659.35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721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Volume (m³)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5,207.12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721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Calculated Results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721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Peak Cooling Total Load (W)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117,106.0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40000"/>
                      </a:srgbClr>
                    </a:solidFill>
                  </a:tcPr>
                </a:tc>
              </a:tr>
              <a:tr h="28721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Peak Cooling Month and Hour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September 14:00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721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Peak Cooling Sensible Load (W)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100,332.3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721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Peak Cooling Latent Load (W)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16,773.8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721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Maximum Cooling Capacity (W)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123,724.7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721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Peak Cooling Airflow (m³/h)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29,491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721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Peak Heating Load (W)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28,037.0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40000"/>
                      </a:srgbClr>
                    </a:solidFill>
                  </a:tcPr>
                </a:tc>
              </a:tr>
              <a:tr h="28721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Peak Heating Airflow (m³/h)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5,802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283926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0" y="419100"/>
            <a:ext cx="7498080" cy="47117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66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r>
              <a:rPr lang="en-US" sz="7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Electrical</a:t>
            </a:r>
          </a:p>
          <a:p>
            <a:pPr marL="82296" indent="0" algn="ctr" rtl="0">
              <a:buNone/>
            </a:pPr>
            <a:r>
              <a:rPr lang="en-US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en-US" sz="7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93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71600" y="419100"/>
            <a:ext cx="2362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Class room: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E .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avg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=353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lux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Uo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=0.58 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#of lamps=11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David" pitchFamily="34" charset="-79"/>
                <a:cs typeface="David" pitchFamily="34" charset="-79"/>
              </a:rPr>
              <a:t>Work plane =75cm</a:t>
            </a:r>
            <a:endParaRPr lang="en-US" dirty="0">
              <a:solidFill>
                <a:schemeClr val="bg2">
                  <a:lumMod val="50000"/>
                </a:schemeClr>
              </a:solidFill>
              <a:latin typeface="David" pitchFamily="34" charset="-79"/>
              <a:cs typeface="David" pitchFamily="34" charset="-79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1104900"/>
            <a:ext cx="3886200" cy="3571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771900"/>
            <a:ext cx="2209800" cy="1600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صورة 66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019300"/>
            <a:ext cx="2143125" cy="14185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334000" y="4191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charset="0"/>
                <a:cs typeface="Arial" charset="0"/>
              </a:rPr>
              <a:t>Laminar distributed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14300"/>
            <a:ext cx="5486400" cy="5486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28600"/>
            <a:ext cx="2831592" cy="27813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Conference room </a:t>
            </a:r>
            <a:br>
              <a:rPr lang="en-US" sz="2800" dirty="0" smtClean="0"/>
            </a:b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E .</a:t>
            </a:r>
            <a:r>
              <a:rPr lang="en-US" sz="2800" dirty="0" err="1" smtClean="0">
                <a:solidFill>
                  <a:schemeClr val="bg2">
                    <a:lumMod val="50000"/>
                  </a:schemeClr>
                </a:solidFill>
              </a:rPr>
              <a:t>avg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 =320 </a:t>
            </a:r>
            <a:r>
              <a:rPr lang="en-US" sz="2800" dirty="0" err="1" smtClean="0">
                <a:solidFill>
                  <a:schemeClr val="bg2">
                    <a:lumMod val="50000"/>
                  </a:schemeClr>
                </a:solidFill>
              </a:rPr>
              <a:t>lux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2800" dirty="0" err="1" smtClean="0">
                <a:solidFill>
                  <a:schemeClr val="bg2">
                    <a:lumMod val="50000"/>
                  </a:schemeClr>
                </a:solidFill>
              </a:rPr>
              <a:t>Uo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=0.587</a:t>
            </a:r>
            <a:b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#of lamps=19</a:t>
            </a:r>
            <a:b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  <a:latin typeface="David" pitchFamily="34" charset="-79"/>
                <a:cs typeface="David" pitchFamily="34" charset="-79"/>
              </a:rPr>
              <a:t>Work plane =75cm</a:t>
            </a:r>
            <a:br>
              <a:rPr lang="en-US" sz="2800" dirty="0" smtClean="0">
                <a:solidFill>
                  <a:schemeClr val="bg2">
                    <a:lumMod val="50000"/>
                  </a:schemeClr>
                </a:solidFill>
                <a:latin typeface="David" pitchFamily="34" charset="-79"/>
                <a:cs typeface="David" pitchFamily="34" charset="-79"/>
              </a:rPr>
            </a:br>
            <a:endParaRPr lang="ar-SA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409700"/>
            <a:ext cx="3316069" cy="38433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257800" y="3429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charset="0"/>
                <a:cs typeface="Arial" charset="0"/>
              </a:rPr>
              <a:t>Laminar distributed</a:t>
            </a:r>
            <a:endParaRPr lang="en-US" dirty="0"/>
          </a:p>
        </p:txBody>
      </p:sp>
      <p:pic>
        <p:nvPicPr>
          <p:cNvPr id="7" name="صورة 66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009900"/>
            <a:ext cx="2143125" cy="14185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6790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 dirty="0"/>
          </a:p>
        </p:txBody>
      </p:sp>
      <p:pic>
        <p:nvPicPr>
          <p:cNvPr id="4" name="Picture 3" descr="C:\Users\laptop center\Desktop\project 2\CONF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800100"/>
            <a:ext cx="5562600" cy="4267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28600"/>
            <a:ext cx="3136392" cy="2247900"/>
          </a:xfrm>
        </p:spPr>
        <p:txBody>
          <a:bodyPr>
            <a:noAutofit/>
          </a:bodyPr>
          <a:lstStyle/>
          <a:p>
            <a:pPr rtl="0"/>
            <a:r>
              <a:rPr lang="en-US" sz="2800" dirty="0" smtClean="0"/>
              <a:t>Administration</a:t>
            </a:r>
            <a:br>
              <a:rPr lang="en-US" sz="2800" dirty="0" smtClean="0"/>
            </a:br>
            <a:r>
              <a:rPr lang="en-US" sz="2800" dirty="0">
                <a:solidFill>
                  <a:schemeClr val="bg2">
                    <a:lumMod val="50000"/>
                  </a:schemeClr>
                </a:solidFill>
              </a:rPr>
              <a:t>E .</a:t>
            </a:r>
            <a:r>
              <a:rPr lang="en-US" sz="2800" dirty="0" err="1">
                <a:solidFill>
                  <a:schemeClr val="bg2">
                    <a:lumMod val="50000"/>
                  </a:schemeClr>
                </a:solidFill>
              </a:rPr>
              <a:t>avg</a:t>
            </a:r>
            <a:r>
              <a:rPr lang="en-US" sz="2800" dirty="0">
                <a:solidFill>
                  <a:schemeClr val="bg2">
                    <a:lumMod val="50000"/>
                  </a:schemeClr>
                </a:solidFill>
              </a:rPr>
              <a:t> =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336 </a:t>
            </a:r>
            <a:r>
              <a:rPr lang="en-US" sz="2800" dirty="0">
                <a:solidFill>
                  <a:schemeClr val="bg2">
                    <a:lumMod val="50000"/>
                  </a:schemeClr>
                </a:solidFill>
              </a:rPr>
              <a:t>lux</a:t>
            </a:r>
            <a:br>
              <a:rPr lang="en-US" sz="28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2800" dirty="0" err="1" smtClean="0">
                <a:solidFill>
                  <a:schemeClr val="bg2">
                    <a:lumMod val="50000"/>
                  </a:schemeClr>
                </a:solidFill>
              </a:rPr>
              <a:t>Uo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=</a:t>
            </a:r>
            <a:r>
              <a:rPr lang="en-US" sz="2800" dirty="0" smtClean="0"/>
              <a:t>0 .559</a:t>
            </a:r>
            <a:br>
              <a:rPr lang="en-US" sz="2800" dirty="0" smtClean="0"/>
            </a:b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 #of lamps=19</a:t>
            </a:r>
            <a:b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  <a:latin typeface="David" pitchFamily="34" charset="-79"/>
                <a:cs typeface="David" pitchFamily="34" charset="-79"/>
              </a:rPr>
              <a:t>Work plane =75cm</a:t>
            </a:r>
            <a:endParaRPr lang="ar-SA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171700"/>
            <a:ext cx="4166809" cy="26969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562600" y="5715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charset="0"/>
                <a:cs typeface="Arial" charset="0"/>
              </a:rPr>
              <a:t>Laminar distributed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7" name="صورة 66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009900"/>
            <a:ext cx="2047875" cy="1562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2623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24570"/>
            <a:ext cx="3733800" cy="35530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225" y="1324570"/>
            <a:ext cx="3826315" cy="35530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41960" y="7239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Classes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2704" y="5112845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72200" y="5112293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itle 2"/>
          <p:cNvSpPr>
            <a:spLocks noGrp="1"/>
          </p:cNvSpPr>
          <p:nvPr>
            <p:ph type="title"/>
          </p:nvPr>
        </p:nvSpPr>
        <p:spPr>
          <a:xfrm>
            <a:off x="216408" y="152665"/>
            <a:ext cx="4965192" cy="571235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analysis, assessment and solutions</a:t>
            </a: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5" name="Picture 4" descr="C:\Users\laptop center\Desktop\project 2\مجلد جديد ‫‬\MANAGEMENT D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158967"/>
            <a:ext cx="5486400" cy="33970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28600"/>
            <a:ext cx="3288792" cy="2781300"/>
          </a:xfrm>
        </p:spPr>
        <p:txBody>
          <a:bodyPr>
            <a:noAutofit/>
          </a:bodyPr>
          <a:lstStyle/>
          <a:p>
            <a:pPr rtl="0"/>
            <a:r>
              <a:rPr lang="en-US" sz="2800" dirty="0" err="1" smtClean="0"/>
              <a:t>Gallary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>
                <a:solidFill>
                  <a:schemeClr val="bg2">
                    <a:lumMod val="50000"/>
                  </a:schemeClr>
                </a:solidFill>
              </a:rPr>
              <a:t>E .</a:t>
            </a:r>
            <a:r>
              <a:rPr lang="en-US" sz="2800" dirty="0" err="1">
                <a:solidFill>
                  <a:schemeClr val="bg2">
                    <a:lumMod val="50000"/>
                  </a:schemeClr>
                </a:solidFill>
              </a:rPr>
              <a:t>avg</a:t>
            </a:r>
            <a:r>
              <a:rPr lang="en-US" sz="2800" dirty="0">
                <a:solidFill>
                  <a:schemeClr val="bg2">
                    <a:lumMod val="50000"/>
                  </a:schemeClr>
                </a:solidFill>
              </a:rPr>
              <a:t> =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364 </a:t>
            </a:r>
            <a:r>
              <a:rPr lang="en-US" sz="2800" dirty="0">
                <a:solidFill>
                  <a:schemeClr val="bg2">
                    <a:lumMod val="50000"/>
                  </a:schemeClr>
                </a:solidFill>
              </a:rPr>
              <a:t>lux</a:t>
            </a:r>
            <a:br>
              <a:rPr lang="en-US" sz="28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2800" dirty="0" err="1" smtClean="0">
                <a:solidFill>
                  <a:schemeClr val="bg2">
                    <a:lumMod val="50000"/>
                  </a:schemeClr>
                </a:solidFill>
              </a:rPr>
              <a:t>Uo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=0.576</a:t>
            </a:r>
            <a:b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 #of lamps=21</a:t>
            </a:r>
            <a:b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#Led = 18</a:t>
            </a:r>
            <a:b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  <a:latin typeface="David" pitchFamily="34" charset="-79"/>
                <a:cs typeface="David" pitchFamily="34" charset="-79"/>
              </a:rPr>
              <a:t>Work plane =75cm</a:t>
            </a:r>
            <a:endParaRPr lang="ar-SA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51</a:t>
            </a:fld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943100"/>
            <a:ext cx="2755392" cy="34008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715000" y="4953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charset="0"/>
                <a:cs typeface="Arial" charset="0"/>
              </a:rPr>
              <a:t>Laminar distributed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28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4" name="Picture 3" descr="D:\graduation project 2\dialux\10822596_752967681425879_360193325_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90500"/>
            <a:ext cx="4876800" cy="25853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6999" y="3009900"/>
            <a:ext cx="5029201" cy="25897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447800" y="647701"/>
          <a:ext cx="5562601" cy="1371599"/>
        </p:xfrm>
        <a:graphic>
          <a:graphicData uri="http://schemas.openxmlformats.org/drawingml/2006/table">
            <a:tbl>
              <a:tblPr rtl="1"/>
              <a:tblGrid>
                <a:gridCol w="2825897"/>
                <a:gridCol w="1774430"/>
                <a:gridCol w="962274"/>
              </a:tblGrid>
              <a:tr h="433691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 Area of power  </a:t>
                      </a:r>
                      <a:endParaRPr lang="en-US" sz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Ampere</a:t>
                      </a:r>
                      <a:endParaRPr lang="en-US" sz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Arial"/>
                        </a:rPr>
                        <a:t>MCB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636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</a:t>
                      </a:r>
                      <a:endParaRPr lang="en-US" sz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Arial"/>
                        </a:rPr>
                        <a:t>30</a:t>
                      </a:r>
                      <a:endParaRPr lang="en-US" sz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Arial"/>
                        </a:rPr>
                        <a:t>MCB for BF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636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Arial"/>
                        </a:rPr>
                        <a:t>30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Arial"/>
                        </a:rPr>
                        <a:t>MCB for GF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636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Arial"/>
                        </a:rPr>
                        <a:t>20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Arial"/>
                        </a:rPr>
                        <a:t>MCB for FF</a:t>
                      </a:r>
                      <a:endParaRPr lang="en-US" sz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09575" cy="21907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371600" y="114300"/>
            <a:ext cx="3962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Circuit breaker board</a:t>
            </a:r>
          </a:p>
          <a:p>
            <a:endParaRPr lang="en-US" dirty="0"/>
          </a:p>
        </p:txBody>
      </p:sp>
      <p:pic>
        <p:nvPicPr>
          <p:cNvPr id="2" name="Picture 3" descr="C:\Users\laptop center\Desktop\GA\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2171700"/>
            <a:ext cx="7620000" cy="3543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543800" y="14859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Ground Floor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114300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Basement</a:t>
            </a:r>
            <a:endParaRPr lang="en-US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053" name="Picture 5" descr="C:\Users\laptop center\Desktop\GA\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562100"/>
            <a:ext cx="7924800" cy="2295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55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638300"/>
            <a:ext cx="77724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524000" y="3429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First Floor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0" y="419100"/>
            <a:ext cx="7498080" cy="47117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66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 rtl="0">
              <a:buNone/>
            </a:pPr>
            <a:r>
              <a:rPr lang="en-US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Safety </a:t>
            </a:r>
          </a:p>
          <a:p>
            <a:pPr marL="82296" indent="0" algn="ctr" rtl="0">
              <a:buNone/>
            </a:pPr>
            <a:r>
              <a:rPr lang="en-US" sz="7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en-US" sz="7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22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986" y="1459484"/>
            <a:ext cx="2319157" cy="14572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510890" y="2966549"/>
            <a:ext cx="1381259" cy="6232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100" dirty="0">
                <a:solidFill>
                  <a:prstClr val="black"/>
                </a:solidFill>
                <a:cs typeface="+mj-cs"/>
              </a:rPr>
              <a:t>Left Exit </a:t>
            </a:r>
          </a:p>
          <a:p>
            <a:endParaRPr lang="ar-SA" sz="135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Picture 7" descr="1286_thum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647" y="1446992"/>
            <a:ext cx="1771193" cy="14572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97670" y="2960944"/>
            <a:ext cx="2344130" cy="6232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100" dirty="0">
                <a:solidFill>
                  <a:prstClr val="black"/>
                </a:solidFill>
                <a:cs typeface="Times New Roman" panose="02020603050405020304" pitchFamily="18" charset="0"/>
              </a:rPr>
              <a:t>Manual fire alarm</a:t>
            </a:r>
          </a:p>
          <a:p>
            <a:endParaRPr lang="ar-SA" sz="1350" dirty="0">
              <a:solidFill>
                <a:prstClr val="black"/>
              </a:solidFill>
            </a:endParaRPr>
          </a:p>
        </p:txBody>
      </p:sp>
      <p:pic>
        <p:nvPicPr>
          <p:cNvPr id="7" name="صورة 3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847" y="1459484"/>
            <a:ext cx="2871235" cy="14572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655157" y="3031556"/>
            <a:ext cx="1603421" cy="4154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100" dirty="0">
                <a:solidFill>
                  <a:prstClr val="black"/>
                </a:solidFill>
              </a:rPr>
              <a:t>Extinguisher</a:t>
            </a:r>
            <a:endParaRPr lang="ar-SA" sz="2100" dirty="0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565" y="3507598"/>
            <a:ext cx="1807369" cy="14144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2554583" y="4978801"/>
            <a:ext cx="2353790" cy="4154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100" dirty="0">
                <a:solidFill>
                  <a:prstClr val="black"/>
                </a:solidFill>
              </a:rPr>
              <a:t>sprinkler</a:t>
            </a:r>
            <a:endParaRPr lang="ar-SA" sz="2100" dirty="0">
              <a:solidFill>
                <a:prstClr val="black"/>
              </a:solidFill>
            </a:endParaRPr>
          </a:p>
        </p:txBody>
      </p:sp>
      <p:pic>
        <p:nvPicPr>
          <p:cNvPr id="11" name="صورة 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491" y="3507598"/>
            <a:ext cx="1547376" cy="14414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5974057" y="4980607"/>
            <a:ext cx="1772453" cy="4154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100" dirty="0">
                <a:solidFill>
                  <a:prstClr val="black"/>
                </a:solidFill>
              </a:rPr>
              <a:t>Output stairs</a:t>
            </a:r>
            <a:endParaRPr lang="ar-SA" sz="2100" dirty="0">
              <a:solidFill>
                <a:prstClr val="black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447800" y="359501"/>
            <a:ext cx="7498080" cy="952500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Safety signs used and distributed in the building</a:t>
            </a:r>
            <a:r>
              <a:rPr lang="ar-SA" sz="4400" b="1" dirty="0">
                <a:solidFill>
                  <a:prstClr val="black">
                    <a:lumMod val="75000"/>
                    <a:lumOff val="25000"/>
                  </a:prstClr>
                </a:solidFill>
                <a:cs typeface="Times New Roman" panose="02020603050405020304" pitchFamily="18" charset="0"/>
              </a:rPr>
              <a:t/>
            </a:r>
            <a:br>
              <a:rPr lang="ar-SA" sz="4400" b="1" dirty="0">
                <a:solidFill>
                  <a:prstClr val="black">
                    <a:lumMod val="75000"/>
                    <a:lumOff val="25000"/>
                  </a:prstClr>
                </a:solidFill>
                <a:cs typeface="Times New Roman" panose="02020603050405020304" pitchFamily="18" charset="0"/>
              </a:rPr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8526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76400" y="571500"/>
            <a:ext cx="7172674" cy="684389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Distribution of Sprinklers and extinguisher in the building</a:t>
            </a:r>
            <a:r>
              <a:rPr lang="ar-SA" sz="4400" b="1" dirty="0">
                <a:solidFill>
                  <a:prstClr val="black">
                    <a:lumMod val="75000"/>
                    <a:lumOff val="25000"/>
                  </a:prstClr>
                </a:solidFill>
                <a:cs typeface="Times New Roman" panose="02020603050405020304" pitchFamily="18" charset="0"/>
              </a:rPr>
              <a:t/>
            </a:r>
            <a:br>
              <a:rPr lang="ar-SA" sz="4400" b="1" dirty="0">
                <a:solidFill>
                  <a:prstClr val="black">
                    <a:lumMod val="75000"/>
                    <a:lumOff val="25000"/>
                  </a:prstClr>
                </a:solidFill>
                <a:cs typeface="Times New Roman" panose="02020603050405020304" pitchFamily="18" charset="0"/>
              </a:rPr>
            </a:br>
            <a:endParaRPr lang="ar-S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179689"/>
            <a:ext cx="5729796" cy="4535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12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0" y="419100"/>
            <a:ext cx="7498080" cy="4711700"/>
          </a:xfrm>
        </p:spPr>
        <p:txBody>
          <a:bodyPr>
            <a:normAutofit/>
          </a:bodyPr>
          <a:lstStyle/>
          <a:p>
            <a:pPr algn="l" rtl="0">
              <a:buNone/>
            </a:pPr>
            <a:endParaRPr lang="en-US" sz="2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Quantity Surveying:</a:t>
            </a:r>
          </a:p>
          <a:p>
            <a:pPr algn="l" rtl="0">
              <a:buNone/>
            </a:pPr>
            <a:endParaRPr lang="en-US" alt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altLang="en-US" sz="2800" dirty="0" smtClean="0">
                <a:cs typeface="Times New Roman" pitchFamily="18" charset="0"/>
              </a:rPr>
              <a:t>The total cost of cultural center for all element </a:t>
            </a:r>
            <a:r>
              <a:rPr lang="ar-SA" altLang="en-US" sz="2800" dirty="0" smtClean="0">
                <a:cs typeface="Times New Roman" pitchFamily="18" charset="0"/>
              </a:rPr>
              <a:t> </a:t>
            </a:r>
            <a:r>
              <a:rPr lang="en-US" altLang="en-US" sz="2800" dirty="0" smtClean="0">
                <a:cs typeface="Times New Roman" pitchFamily="18" charset="0"/>
              </a:rPr>
              <a:t>with mechanical &amp; electrical elements</a:t>
            </a:r>
          </a:p>
          <a:p>
            <a:pPr algn="ctr" fontAlgn="t">
              <a:buNone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price : 2.9 million(NIS)</a:t>
            </a:r>
          </a:p>
          <a:p>
            <a:pPr algn="ctr" rtl="0">
              <a:buNone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800 NIS/m</a:t>
            </a:r>
            <a:r>
              <a:rPr lang="en-US" baseline="300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47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7650" y="1131620"/>
            <a:ext cx="16573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Library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60020"/>
            <a:ext cx="4145974" cy="2362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862369"/>
            <a:ext cx="4145974" cy="2438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371850" y="1229939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71850" y="3896903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216408" y="152665"/>
            <a:ext cx="4431792" cy="571235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analysis, assessment and solutions</a:t>
            </a: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35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Conclusion: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90600" y="1079235"/>
            <a:ext cx="80010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mbria" pitchFamily="18" charset="0"/>
                <a:cs typeface="Times New Roman" pitchFamily="18" charset="0"/>
              </a:rPr>
              <a:t>In this project, we have made a redesign for the cultural center in order to have an eco-friendly cultural center.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mbria" pitchFamily="18" charset="0"/>
                <a:cs typeface="Times New Roman" pitchFamily="18" charset="0"/>
              </a:rPr>
              <a:t>We have achieved all the mandatory requirements of the green design in all the fields of the design such as: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mbria" pitchFamily="18" charset="0"/>
                <a:cs typeface="Times New Roman" pitchFamily="18" charset="0"/>
              </a:rPr>
              <a:t>Architectural Design: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mbria" pitchFamily="18" charset="0"/>
                <a:cs typeface="Times New Roman" pitchFamily="18" charset="0"/>
              </a:rPr>
              <a:t>By choosing the best orientation of </a:t>
            </a:r>
            <a:r>
              <a:rPr lang="en-US" dirty="0">
                <a:ea typeface="Cambria" pitchFamily="18" charset="0"/>
                <a:cs typeface="Times New Roman" pitchFamily="18" charset="0"/>
              </a:rPr>
              <a:t>the cultural center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mbria" pitchFamily="18" charset="0"/>
                <a:cs typeface="Times New Roman" pitchFamily="18" charset="0"/>
              </a:rPr>
              <a:t>and be aware of all the parts of the student and take into consideration the indoor and outdoor spaces in designing </a:t>
            </a:r>
            <a:r>
              <a:rPr lang="en-US" dirty="0">
                <a:ea typeface="Cambria" pitchFamily="18" charset="0"/>
                <a:cs typeface="Times New Roman" pitchFamily="18" charset="0"/>
              </a:rPr>
              <a:t>the cultural center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mbria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mbria" pitchFamily="18" charset="0"/>
                <a:cs typeface="Times New Roman" pitchFamily="18" charset="0"/>
              </a:rPr>
              <a:t>Structural Design: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mbria" pitchFamily="18" charset="0"/>
                <a:cs typeface="Times New Roman" pitchFamily="18" charset="0"/>
              </a:rPr>
              <a:t>By using one way ribbed slab for design and by taking into consideration the seismic design to have a safety construction.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61</a:t>
            </a:fld>
            <a:endParaRPr lang="en-US" dirty="0"/>
          </a:p>
        </p:txBody>
      </p:sp>
      <p:sp>
        <p:nvSpPr>
          <p:cNvPr id="5" name="مستطيل 4"/>
          <p:cNvSpPr/>
          <p:nvPr/>
        </p:nvSpPr>
        <p:spPr>
          <a:xfrm>
            <a:off x="990600" y="733842"/>
            <a:ext cx="7239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b="1" dirty="0" smtClean="0">
                <a:ea typeface="Cambria" pitchFamily="18" charset="0"/>
                <a:cs typeface="Times New Roman" pitchFamily="18" charset="0"/>
              </a:rPr>
              <a:t>Environmental Design: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ea typeface="Cambria" pitchFamily="18" charset="0"/>
                <a:cs typeface="Times New Roman" pitchFamily="18" charset="0"/>
              </a:rPr>
              <a:t>By choosing the best orientation of the</a:t>
            </a:r>
            <a:r>
              <a:rPr lang="en-US" dirty="0">
                <a:ea typeface="Cambria" pitchFamily="18" charset="0"/>
                <a:cs typeface="Times New Roman" pitchFamily="18" charset="0"/>
              </a:rPr>
              <a:t> cultural </a:t>
            </a:r>
            <a:r>
              <a:rPr lang="en-US" dirty="0" smtClean="0">
                <a:ea typeface="Cambria" pitchFamily="18" charset="0"/>
                <a:cs typeface="Times New Roman" pitchFamily="18" charset="0"/>
              </a:rPr>
              <a:t>center and a glass in some its parts to get solar energy on the other hand by using shutters to avoid the glare to have an eco-friendly student center.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b="1" dirty="0" smtClean="0">
                <a:ea typeface="Cambria" pitchFamily="18" charset="0"/>
                <a:cs typeface="Times New Roman" pitchFamily="18" charset="0"/>
              </a:rPr>
              <a:t>Mechanical Design 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ea typeface="Cambria" pitchFamily="18" charset="0"/>
                <a:cs typeface="Times New Roman" pitchFamily="18" charset="0"/>
              </a:rPr>
              <a:t>By designing suitable drainage system and subtract the gray water with the black water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 dirty="0">
              <a:ea typeface="Cambria" pitchFamily="18" charset="0"/>
              <a:cs typeface="Times New Roman" pitchFamily="18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ea typeface="Cambria" pitchFamily="18" charset="0"/>
                <a:cs typeface="Times New Roman" pitchFamily="18" charset="0"/>
              </a:rPr>
              <a:t>Electrical Design: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ea typeface="Cambria" pitchFamily="18" charset="0"/>
                <a:cs typeface="Times New Roman" pitchFamily="18" charset="0"/>
              </a:rPr>
              <a:t>By designing each room to achieve a satiable lighting according to the usage of the room and to safe energy as much as we can</a:t>
            </a:r>
            <a:r>
              <a:rPr lang="en-US" dirty="0" smtClean="0"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19200" y="228864"/>
            <a:ext cx="7714488" cy="4686036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>
                <a:solidFill>
                  <a:srgbClr val="FF0000"/>
                </a:solidFill>
                <a:latin typeface="+mn-lt"/>
              </a:rPr>
              <a:t>Thank you </a:t>
            </a:r>
            <a:endParaRPr lang="ar-SA" sz="6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84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181100"/>
            <a:ext cx="4106631" cy="37629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33400" y="719435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Theater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16408" y="152665"/>
            <a:ext cx="4965192" cy="571235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analysis, assessment and solutions</a:t>
            </a: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09" y="1181100"/>
            <a:ext cx="4279392" cy="37629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371600" y="5066126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72200" y="5066125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29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" y="1139842"/>
            <a:ext cx="4038600" cy="40010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139842"/>
            <a:ext cx="4324954" cy="40010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76200" y="0"/>
            <a:ext cx="5041392" cy="571235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analysis, assessment and solutions</a:t>
            </a: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3360" y="568607"/>
            <a:ext cx="2606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Administration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67014" y="5140900"/>
            <a:ext cx="2606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35530" y="5157199"/>
            <a:ext cx="9502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97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876300"/>
            <a:ext cx="4945938" cy="42153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76200" y="0"/>
            <a:ext cx="5041392" cy="571235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analysis, assessment and solutions</a:t>
            </a: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62650" y="1638300"/>
            <a:ext cx="8191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Meeting</a:t>
            </a:r>
          </a:p>
          <a:p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room</a:t>
            </a:r>
            <a:endParaRPr 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4000" y="2400300"/>
            <a:ext cx="152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Cafeteria </a:t>
            </a:r>
            <a:endParaRPr 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05200" y="4076700"/>
            <a:ext cx="152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Offices </a:t>
            </a:r>
            <a:endParaRPr 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" y="760884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64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6234</TotalTime>
  <Words>1099</Words>
  <Application>Microsoft Office PowerPoint</Application>
  <PresentationFormat>On-screen Show (16:10)</PresentationFormat>
  <Paragraphs>358</Paragraphs>
  <Slides>62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71" baseType="lpstr">
      <vt:lpstr>Arial</vt:lpstr>
      <vt:lpstr>Calibri</vt:lpstr>
      <vt:lpstr>Calibri Light</vt:lpstr>
      <vt:lpstr>Cambria</vt:lpstr>
      <vt:lpstr>David</vt:lpstr>
      <vt:lpstr>Times New Roman</vt:lpstr>
      <vt:lpstr>Wingdings</vt:lpstr>
      <vt:lpstr>Wingdings 2</vt:lpstr>
      <vt:lpstr>Office Theme</vt:lpstr>
      <vt:lpstr>PowerPoint Presentation</vt:lpstr>
      <vt:lpstr>PowerPoint Presentation</vt:lpstr>
      <vt:lpstr> project definition:   </vt:lpstr>
      <vt:lpstr>Analysis of Architectural aspects </vt:lpstr>
      <vt:lpstr>Our analysis, assessment and solutions</vt:lpstr>
      <vt:lpstr>Our analysis, assessment and solutions</vt:lpstr>
      <vt:lpstr>Our analysis, assessment and solutions</vt:lpstr>
      <vt:lpstr>Our analysis, assessment and solutions</vt:lpstr>
      <vt:lpstr>Our analysis, assessment and solutions</vt:lpstr>
      <vt:lpstr>Our analysis, assessment and solutions</vt:lpstr>
      <vt:lpstr>Our analysis, assessment and solutions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Acoustical Design: </vt:lpstr>
      <vt:lpstr>Sound transmission :</vt:lpstr>
      <vt:lpstr>PowerPoint Presentation</vt:lpstr>
      <vt:lpstr> Slab thickness:</vt:lpstr>
      <vt:lpstr>PowerPoint Presentation</vt:lpstr>
      <vt:lpstr>Beam design:</vt:lpstr>
      <vt:lpstr>PowerPoint Presentation</vt:lpstr>
      <vt:lpstr>Footing design </vt:lpstr>
      <vt:lpstr>Checks:</vt:lpstr>
      <vt:lpstr> The maximum deformed shape of the model:</vt:lpstr>
      <vt:lpstr>PowerPoint Presentation</vt:lpstr>
      <vt:lpstr>PowerPoint Presentation</vt:lpstr>
      <vt:lpstr>Slab  </vt:lpstr>
      <vt:lpstr>columns   </vt:lpstr>
      <vt:lpstr> seismic desgin: </vt:lpstr>
      <vt:lpstr> Check shear for seismic design:</vt:lpstr>
      <vt:lpstr>PowerPoint Presentation</vt:lpstr>
      <vt:lpstr>PowerPoint Presentation</vt:lpstr>
      <vt:lpstr>Mechanical design include: </vt:lpstr>
      <vt:lpstr>Water supply system</vt:lpstr>
      <vt:lpstr>Water distribution pipes for basement floor</vt:lpstr>
      <vt:lpstr>Drainage system design:</vt:lpstr>
      <vt:lpstr>PowerPoint Presentation</vt:lpstr>
      <vt:lpstr>The drainage system for the bathroom :</vt:lpstr>
      <vt:lpstr>HVAC  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Conference room  E .avg =320 lux Uo=0.587 #of lamps=19 Work plane =75cm </vt:lpstr>
      <vt:lpstr>PowerPoint Presentation</vt:lpstr>
      <vt:lpstr>Administration E .avg =336 lux Uo=0 .559  #of lamps=19 Work plane =75cm</vt:lpstr>
      <vt:lpstr>PowerPoint Presentation</vt:lpstr>
      <vt:lpstr>Gallary E .avg =364 lux Uo=0.576  #of lamps=21 #Led = 18 Work plane =75cm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Safety signs used and distributed in the building </vt:lpstr>
      <vt:lpstr>Distribution of Sprinklers and extinguisher in the building </vt:lpstr>
      <vt:lpstr>PowerPoint Presentation</vt:lpstr>
      <vt:lpstr>Conclusion: </vt:lpstr>
      <vt:lpstr>PowerPoint Presentation</vt:lpstr>
      <vt:lpstr>Thank you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Feras</dc:creator>
  <cp:lastModifiedBy>Abu-Alnoor</cp:lastModifiedBy>
  <cp:revision>505</cp:revision>
  <dcterms:created xsi:type="dcterms:W3CDTF">2006-08-16T00:00:00Z</dcterms:created>
  <dcterms:modified xsi:type="dcterms:W3CDTF">2014-12-17T22:34:04Z</dcterms:modified>
</cp:coreProperties>
</file>