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8"/>
  </p:notesMasterIdLst>
  <p:sldIdLst>
    <p:sldId id="289" r:id="rId2"/>
    <p:sldId id="257" r:id="rId3"/>
    <p:sldId id="279" r:id="rId4"/>
    <p:sldId id="281" r:id="rId5"/>
    <p:sldId id="290" r:id="rId6"/>
    <p:sldId id="258" r:id="rId7"/>
    <p:sldId id="277" r:id="rId8"/>
    <p:sldId id="292" r:id="rId9"/>
    <p:sldId id="293" r:id="rId10"/>
    <p:sldId id="259" r:id="rId11"/>
    <p:sldId id="263" r:id="rId12"/>
    <p:sldId id="264" r:id="rId13"/>
    <p:sldId id="262" r:id="rId14"/>
    <p:sldId id="265" r:id="rId15"/>
    <p:sldId id="266" r:id="rId16"/>
    <p:sldId id="260" r:id="rId17"/>
    <p:sldId id="276" r:id="rId18"/>
    <p:sldId id="261" r:id="rId19"/>
    <p:sldId id="267" r:id="rId20"/>
    <p:sldId id="268" r:id="rId21"/>
    <p:sldId id="269" r:id="rId22"/>
    <p:sldId id="272" r:id="rId23"/>
    <p:sldId id="270" r:id="rId24"/>
    <p:sldId id="273" r:id="rId25"/>
    <p:sldId id="274" r:id="rId26"/>
    <p:sldId id="275" r:id="rId27"/>
    <p:sldId id="271" r:id="rId28"/>
    <p:sldId id="294" r:id="rId29"/>
    <p:sldId id="282" r:id="rId30"/>
    <p:sldId id="283" r:id="rId31"/>
    <p:sldId id="284" r:id="rId32"/>
    <p:sldId id="285" r:id="rId33"/>
    <p:sldId id="286" r:id="rId34"/>
    <p:sldId id="287" r:id="rId35"/>
    <p:sldId id="278" r:id="rId36"/>
    <p:sldId id="28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5C06"/>
    <a:srgbClr val="FABEE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0B5254-55B7-455D-84C7-BDC25D46648A}" type="datetimeFigureOut">
              <a:rPr lang="en-US" smtClean="0"/>
              <a:pPr/>
              <a:t>5/23/2010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A523B-CB21-4841-983C-8494E89A2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4149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4E53C-46A9-4BF0-B0BE-788FC570D8ED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9499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01912-B07B-45B5-ACDF-2A85976BD8CE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62905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88148-69B0-445B-A2D2-6D7232D43E13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29674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D2E30-E388-46C4-86A4-D8A7DA12578E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17621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B308E-C868-4AF8-91C4-9A07BBC51017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58996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27395-9216-4A88-9460-C10554F35573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520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B73BA-1983-4103-A6A6-5E941915F820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03534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19298-69FE-4058-BA2D-89D689865F76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9904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4944E-1629-4717-BB7A-C1A148A2BE7D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643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C426F-7517-47DE-887B-2B4A5953D57E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2163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EB0-5C7F-4053-A001-0CEED97F55FE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8579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5B7EB-F11A-45A8-9713-523E16021715}" type="datetime1">
              <a:rPr lang="en-US" smtClean="0"/>
              <a:pPr/>
              <a:t>5/23/2010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63818-64A9-42C3-A8C6-8CFDCEF7462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97505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268075"/>
            <a:ext cx="7772400" cy="134831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000" dirty="0" smtClean="0">
                <a:solidFill>
                  <a:srgbClr val="E35C06"/>
                </a:solidFill>
                <a:latin typeface="Kelt Caps Freehand" pitchFamily="34" charset="0"/>
                <a:ea typeface="KaiTi" pitchFamily="49" charset="-122"/>
              </a:rPr>
              <a:t>Point of sale</a:t>
            </a:r>
            <a:r>
              <a:rPr lang="en-US" sz="5000" dirty="0" smtClean="0"/>
              <a:t> </a:t>
            </a:r>
            <a:endParaRPr lang="en-US" sz="5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5400" y="3962400"/>
            <a:ext cx="6400800" cy="1524000"/>
          </a:xfrm>
        </p:spPr>
        <p:txBody>
          <a:bodyPr rtlCol="0">
            <a:normAutofit/>
          </a:bodyPr>
          <a:lstStyle/>
          <a:p>
            <a:r>
              <a:rPr lang="en-US" dirty="0" smtClean="0"/>
              <a:t>Dima Shawahneh</a:t>
            </a:r>
          </a:p>
          <a:p>
            <a:r>
              <a:rPr lang="en-US" dirty="0" smtClean="0"/>
              <a:t>Ayat Yassin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962400" y="3200400"/>
            <a:ext cx="139333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dirty="0">
                <a:solidFill>
                  <a:srgbClr val="E35C06"/>
                </a:solidFill>
                <a:latin typeface="Kelt Caps Freehand" pitchFamily="34" charset="0"/>
                <a:ea typeface="+mj-ea"/>
                <a:cs typeface="+mj-cs"/>
              </a:rPr>
              <a:t>system</a:t>
            </a:r>
          </a:p>
        </p:txBody>
      </p:sp>
    </p:spTree>
    <p:extLst>
      <p:ext uri="{BB962C8B-B14F-4D97-AF65-F5344CB8AC3E}">
        <p14:creationId xmlns="" xmlns:p14="http://schemas.microsoft.com/office/powerpoint/2010/main" val="112881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Introduction</a:t>
            </a:r>
            <a:endParaRPr lang="en-US" dirty="0">
              <a:ln w="18415" cmpd="sng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190500" dir="3600000" algn="tl" rotWithShape="0">
                  <a:srgbClr val="000000"/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14600"/>
            <a:ext cx="8610600" cy="36115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nime ace 2.0 BB" pitchFamily="2" charset="0"/>
              </a:rPr>
              <a:t>Point Of Sale system is a  commercial system used to unify accounting systems and shopping process in the market.</a:t>
            </a:r>
            <a:endParaRPr lang="en-US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Our project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8153400" cy="375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>
                <a:latin typeface="anime ace 2.0 BB" pitchFamily="2" charset="0"/>
              </a:rPr>
              <a:t>In our system</a:t>
            </a:r>
          </a:p>
          <a:p>
            <a:r>
              <a:rPr lang="en-US" sz="2400" dirty="0" smtClean="0">
                <a:latin typeface="anime ace 2.0 BB" pitchFamily="2" charset="0"/>
              </a:rPr>
              <a:t>End Customers who buy the cards and use them.</a:t>
            </a: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Supermarkets and shopping centers who have the  hardware support.</a:t>
            </a:r>
          </a:p>
          <a:p>
            <a:pPr marL="0" indent="0">
              <a:buNone/>
            </a:pPr>
            <a:endParaRPr lang="en-US" sz="28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POS company which provides the users with cards</a:t>
            </a:r>
            <a:r>
              <a:rPr lang="en-US" sz="2400" dirty="0">
                <a:latin typeface="anime ace 2.0 BB" pitchFamily="2" charset="0"/>
              </a:rPr>
              <a:t> </a:t>
            </a:r>
            <a:r>
              <a:rPr lang="en-US" sz="2400" dirty="0" smtClean="0">
                <a:latin typeface="anime ace 2.0 BB" pitchFamily="2" charset="0"/>
              </a:rPr>
              <a:t>and the companies with hardware and monitors transaction process.</a:t>
            </a:r>
          </a:p>
          <a:p>
            <a:pPr>
              <a:buNone/>
            </a:pPr>
            <a:endParaRPr lang="en-US" sz="2400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Our project</a:t>
            </a:r>
            <a:r>
              <a:rPr lang="en-US" dirty="0" smtClean="0">
                <a:ln w="18415" cmpd="sng">
                  <a:solidFill>
                    <a:schemeClr val="bg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 </a:t>
            </a:r>
            <a:r>
              <a:rPr lang="en-US" sz="27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cont...</a:t>
            </a:r>
            <a:endParaRPr lang="en-US" sz="27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81200"/>
            <a:ext cx="8077200" cy="43227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nime ace 2.0 BB" pitchFamily="2" charset="0"/>
              </a:rPr>
              <a:t>POS company will make a discount on each transaction done.</a:t>
            </a:r>
          </a:p>
          <a:p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Each user and company can keep track to all transactions and accounts and card credits.</a:t>
            </a:r>
          </a:p>
          <a:p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After each successful operation , a message will be sent to the user to ensure that success.</a:t>
            </a:r>
            <a:endParaRPr lang="en-US" sz="2400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.C.M.E. Secret Agent" pitchFamily="34" charset="0"/>
              </a:rPr>
              <a:t>Fpga or pic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2057400"/>
            <a:ext cx="8229600" cy="4191000"/>
          </a:xfrm>
        </p:spPr>
        <p:txBody>
          <a:bodyPr>
            <a:normAutofit fontScale="92500" lnSpcReduction="10000"/>
          </a:bodyPr>
          <a:lstStyle/>
          <a:p>
            <a:r>
              <a:rPr lang="en-US" sz="3000" dirty="0" smtClean="0">
                <a:latin typeface="Anime Ace 2.0 BB" pitchFamily="2" charset="0"/>
              </a:rPr>
              <a:t>For the first month we worked on FPGA</a:t>
            </a:r>
          </a:p>
          <a:p>
            <a:r>
              <a:rPr lang="en-US" sz="3000" dirty="0" smtClean="0">
                <a:latin typeface="Anime Ace 2.0 BB" pitchFamily="2" charset="0"/>
              </a:rPr>
              <a:t>Field Programmable Gate Array</a:t>
            </a:r>
          </a:p>
          <a:p>
            <a:pPr>
              <a:buNone/>
            </a:pPr>
            <a:r>
              <a:rPr lang="en-US" sz="3000" dirty="0" smtClean="0">
                <a:latin typeface="Anime Ace 2.0 BB" pitchFamily="2" charset="0"/>
              </a:rPr>
              <a:t> </a:t>
            </a:r>
          </a:p>
          <a:p>
            <a:r>
              <a:rPr lang="en-US" sz="3000" dirty="0" smtClean="0">
                <a:latin typeface="Anime Ace 2.0 BB" pitchFamily="2" charset="0"/>
              </a:rPr>
              <a:t>Problem: Ethernet Interface is almost impossible using DE0 Board.</a:t>
            </a:r>
          </a:p>
          <a:p>
            <a:r>
              <a:rPr lang="en-US" sz="3000" dirty="0" smtClean="0">
                <a:latin typeface="Anime Ace 2.0 BB" pitchFamily="2" charset="0"/>
              </a:rPr>
              <a:t>Solution: Change the project to PIC interface</a:t>
            </a:r>
            <a:endParaRPr lang="en-US" sz="3000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F9B63818-64A9-42C3-A8C6-8CFDCEF7462D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4920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Project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2514601"/>
            <a:ext cx="5638800" cy="2946399"/>
          </a:xfrm>
        </p:spPr>
        <p:txBody>
          <a:bodyPr>
            <a:normAutofit/>
          </a:bodyPr>
          <a:lstStyle/>
          <a:p>
            <a:r>
              <a:rPr lang="en-US" sz="2800" dirty="0" smtClean="0">
                <a:latin typeface="anime ace 2.0 BB" pitchFamily="2" charset="0"/>
              </a:rPr>
              <a:t>Card Reader</a:t>
            </a:r>
          </a:p>
          <a:p>
            <a:r>
              <a:rPr lang="en-US" sz="2800" dirty="0" smtClean="0">
                <a:latin typeface="anime ace 2.0 BB" pitchFamily="2" charset="0"/>
              </a:rPr>
              <a:t>GLCD-keypad system</a:t>
            </a:r>
          </a:p>
          <a:p>
            <a:r>
              <a:rPr lang="en-US" sz="2800" dirty="0" smtClean="0">
                <a:latin typeface="anime ace 2.0 BB" pitchFamily="2" charset="0"/>
              </a:rPr>
              <a:t>Wiznet</a:t>
            </a:r>
          </a:p>
          <a:p>
            <a:r>
              <a:rPr lang="en-US" sz="2800" dirty="0" smtClean="0">
                <a:latin typeface="anime ace 2.0 BB" pitchFamily="2" charset="0"/>
              </a:rPr>
              <a:t>Support website</a:t>
            </a:r>
          </a:p>
          <a:p>
            <a:endParaRPr lang="en-US" sz="2800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04800"/>
            <a:ext cx="6705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Display system</a:t>
            </a:r>
          </a:p>
        </p:txBody>
      </p:sp>
      <p:pic>
        <p:nvPicPr>
          <p:cNvPr id="2050" name="Picture 2" descr="D:\2010\graduation project on pic\presentation pics\Image04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1905000"/>
            <a:ext cx="4741494" cy="33067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23257" y="5638800"/>
            <a:ext cx="72063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nime Ace 2.0 BB" pitchFamily="2" charset="0"/>
              </a:rPr>
              <a:t>GLCD system communicating with pic2 using spi and with the internet Using wiznet</a:t>
            </a:r>
            <a:endParaRPr lang="en-US" sz="2000" dirty="0">
              <a:latin typeface="Anime Ace 2.0 BB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.C.M.E. Secret Agent" pitchFamily="34" charset="0"/>
              </a:rPr>
              <a:t>Ethernet Interface</a:t>
            </a:r>
            <a:endParaRPr lang="en-US" dirty="0"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2286000"/>
            <a:ext cx="8458200" cy="4114800"/>
          </a:xfrm>
        </p:spPr>
        <p:txBody>
          <a:bodyPr>
            <a:normAutofit lnSpcReduction="10000"/>
          </a:bodyPr>
          <a:lstStyle/>
          <a:p>
            <a:r>
              <a:rPr lang="en-US" sz="3000" dirty="0" smtClean="0">
                <a:latin typeface="Anime Ace 2.0 BB" pitchFamily="2" charset="0"/>
              </a:rPr>
              <a:t>Many Choices :</a:t>
            </a:r>
          </a:p>
          <a:p>
            <a:pPr marL="0" indent="0">
              <a:buNone/>
            </a:pPr>
            <a:endParaRPr lang="en-US" sz="3000" dirty="0" smtClean="0">
              <a:latin typeface="Anime Ace 2.0 BB" pitchFamily="2" charset="0"/>
            </a:endParaRPr>
          </a:p>
          <a:p>
            <a:pPr lvl="1"/>
            <a:r>
              <a:rPr lang="en-US" sz="2600" dirty="0" smtClean="0">
                <a:latin typeface="Anime Ace 2.0 BB" pitchFamily="2" charset="0"/>
              </a:rPr>
              <a:t>ENC28J60 chip with its hardware </a:t>
            </a:r>
            <a:r>
              <a:rPr lang="en-US" sz="3000" dirty="0" smtClean="0">
                <a:latin typeface="Anime Ace 2.0 BB" pitchFamily="2" charset="0"/>
              </a:rPr>
              <a:t>circuit.</a:t>
            </a:r>
          </a:p>
          <a:p>
            <a:pPr marL="457200" lvl="1" indent="0">
              <a:buNone/>
            </a:pPr>
            <a:endParaRPr lang="en-US" sz="3000" dirty="0" smtClean="0">
              <a:latin typeface="Anime Ace 2.0 BB" pitchFamily="2" charset="0"/>
            </a:endParaRPr>
          </a:p>
          <a:p>
            <a:pPr lvl="1"/>
            <a:r>
              <a:rPr lang="en-US" sz="3000" dirty="0" smtClean="0">
                <a:latin typeface="Anime Ace 2.0 BB" pitchFamily="2" charset="0"/>
              </a:rPr>
              <a:t>Mini web server.</a:t>
            </a:r>
          </a:p>
          <a:p>
            <a:pPr marL="457200" lvl="1" indent="0">
              <a:buNone/>
            </a:pPr>
            <a:endParaRPr lang="en-US" sz="3000" dirty="0" smtClean="0">
              <a:latin typeface="Anime Ace 2.0 BB" pitchFamily="2" charset="0"/>
            </a:endParaRPr>
          </a:p>
          <a:p>
            <a:pPr lvl="1"/>
            <a:r>
              <a:rPr lang="en-US" sz="3000" dirty="0" smtClean="0">
                <a:latin typeface="Anime Ace 2.0 BB" pitchFamily="2" charset="0"/>
              </a:rPr>
              <a:t>Wiznet.</a:t>
            </a:r>
          </a:p>
          <a:p>
            <a:endParaRPr lang="en-US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F9B63818-64A9-42C3-A8C6-8CFDCEF7462D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8681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A.C.M.E. Secret Agent" pitchFamily="34" charset="0"/>
              </a:rPr>
              <a:t>Ethernet </a:t>
            </a:r>
            <a:r>
              <a:rPr lang="en-US" dirty="0" smtClean="0">
                <a:latin typeface="A.C.M.E. Secret Agent" pitchFamily="34" charset="0"/>
              </a:rPr>
              <a:t>Interface </a:t>
            </a:r>
            <a:r>
              <a:rPr lang="en-US" sz="2800" dirty="0" smtClean="0">
                <a:latin typeface="A.C.M.E. Secret Agent" pitchFamily="34" charset="0"/>
              </a:rPr>
              <a:t>cont...</a:t>
            </a:r>
            <a:endParaRPr lang="en-US" sz="2800" dirty="0">
              <a:latin typeface="A.C.M.E. Secret Agen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F9B63818-64A9-42C3-A8C6-8CFDCEF7462D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2050" name="Picture 2" descr="D:\2010\graduation project on pic\images\enc1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189393"/>
            <a:ext cx="3695560" cy="32970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D:\2010\graduation project on pic\images\mini we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362200"/>
            <a:ext cx="3956796" cy="28272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990600" y="5562600"/>
            <a:ext cx="31983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ENC28J60 hardware design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791200" y="5562600"/>
            <a:ext cx="1842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Miniweb</a:t>
            </a:r>
            <a:r>
              <a:rPr lang="en-US" dirty="0" smtClean="0"/>
              <a:t> server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3266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 err="1">
                <a:latin typeface="A.C.M.E. Secret Agent" pitchFamily="34" charset="0"/>
              </a:rPr>
              <a:t>wiznet</a:t>
            </a:r>
            <a:endParaRPr lang="en-US" sz="4000" dirty="0">
              <a:latin typeface="A.C.M.E. Secret Agent" pitchFamily="34" charset="0"/>
            </a:endParaRPr>
          </a:p>
        </p:txBody>
      </p:sp>
      <p:pic>
        <p:nvPicPr>
          <p:cNvPr id="1026" name="Picture 2" descr="C:\Users\Dima\Desktop\wiznet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886200" y="2514600"/>
            <a:ext cx="3728621" cy="250086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4800" y="457200"/>
            <a:ext cx="1205779" cy="6172200"/>
          </a:xfrm>
          <a:prstGeom prst="rect">
            <a:avLst/>
          </a:prstGeom>
        </p:spPr>
        <p:txBody>
          <a:bodyPr vert="wordArtVert" wrap="square">
            <a:spAutoFit/>
          </a:bodyPr>
          <a:lstStyle/>
          <a:p>
            <a:r>
              <a:rPr lang="en-US" sz="48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63500" dist="50800" dir="18900000">
                    <a:prstClr val="black"/>
                  </a:innerShdw>
                </a:effectLst>
                <a:latin typeface="A.C.M.E. Secret Agent" pitchFamily="34" charset="0"/>
              </a:rPr>
              <a:t>Wiznet</a:t>
            </a:r>
            <a:endParaRPr lang="en-US" sz="4800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8900000">
                  <a:prstClr val="black"/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Wiznet</a:t>
            </a:r>
            <a:r>
              <a:rPr lang="en-US" sz="4000" dirty="0">
                <a:latin typeface="A.C.M.E. Secret Agent" pitchFamily="34" charset="0"/>
              </a:rPr>
              <a:t> </a:t>
            </a: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properties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458200" cy="4495800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anime ace 2.0 BB" pitchFamily="2" charset="0"/>
              </a:rPr>
              <a:t>Converts RS-232 protocol into TCP/IP protocol.</a:t>
            </a: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10/100 Ethernet interface and max 230kbps serial interface.</a:t>
            </a: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Serial baud rate up to 57600..we used 19200.</a:t>
            </a: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Input voltage 5v DC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856" y="1981200"/>
            <a:ext cx="8425543" cy="4182907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Anime Ace 2.0 BB" pitchFamily="2" charset="0"/>
              </a:rPr>
              <a:t>Has an internal buffer so sending from the microcontroller to the web is easy.</a:t>
            </a:r>
            <a:endParaRPr lang="en-US" sz="2400" dirty="0">
              <a:latin typeface="Anime Ace 2.0 BB" pitchFamily="2" charset="0"/>
            </a:endParaRP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Problem: sending data from the web to the microcontroller .</a:t>
            </a:r>
            <a:endParaRPr lang="en-US" sz="2400" dirty="0">
              <a:latin typeface="Anime Ace 2.0 BB" pitchFamily="2" charset="0"/>
            </a:endParaRPr>
          </a:p>
          <a:p>
            <a:pPr marL="0" indent="0">
              <a:buNone/>
            </a:pPr>
            <a:endParaRPr lang="en-US" sz="2400" dirty="0" smtClean="0">
              <a:latin typeface="Anime Ace 2.0 BB" pitchFamily="2" charset="0"/>
            </a:endParaRPr>
          </a:p>
          <a:p>
            <a:r>
              <a:rPr lang="en-US" sz="2400" dirty="0" smtClean="0">
                <a:latin typeface="Anime Ace 2.0 BB" pitchFamily="2" charset="0"/>
              </a:rPr>
              <a:t>Solution: need to implement buffering and parsing for the required data through having our own message type.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57200" y="381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Wiznet</a:t>
            </a:r>
            <a:r>
              <a:rPr lang="en-US" sz="4000" dirty="0" smtClean="0">
                <a:ln>
                  <a:solidFill>
                    <a:schemeClr val="bg1"/>
                  </a:solidFill>
                </a:ln>
                <a:latin typeface="A.C.M.E. Secret Agent" pitchFamily="34" charset="0"/>
              </a:rPr>
              <a:t> 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properties</a:t>
            </a: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.C.M.E. Secret Agent" pitchFamily="34" charset="0"/>
              </a:rPr>
              <a:t>Wiznet </a:t>
            </a:r>
            <a:r>
              <a:rPr lang="en-US" sz="2400" dirty="0">
                <a:latin typeface="A.C.M.E. Secret Agent" pitchFamily="34" charset="0"/>
              </a:rPr>
              <a:t>configuration tool</a:t>
            </a:r>
          </a:p>
        </p:txBody>
      </p:sp>
      <p:pic>
        <p:nvPicPr>
          <p:cNvPr id="1026" name="Picture 2" descr="D:\2010\graduation project on pic\Wiz_11 version 3.9\3-29-2010 12-25-57 PM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200400" y="2006599"/>
            <a:ext cx="4627763" cy="41195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04800" y="457200"/>
            <a:ext cx="1205779" cy="6172200"/>
          </a:xfrm>
          <a:prstGeom prst="rect">
            <a:avLst/>
          </a:prstGeom>
        </p:spPr>
        <p:txBody>
          <a:bodyPr vert="wordArtVert" wrap="square">
            <a:spAutoFit/>
          </a:bodyPr>
          <a:lstStyle/>
          <a:p>
            <a:r>
              <a:rPr lang="en-US" sz="48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63500" dist="50800" dir="18900000">
                    <a:prstClr val="black"/>
                  </a:innerShdw>
                </a:effectLst>
                <a:latin typeface="A.C.M.E. Secret Agent" pitchFamily="34" charset="0"/>
              </a:rPr>
              <a:t>Wiznet</a:t>
            </a:r>
            <a:endParaRPr lang="en-US" sz="4800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8900000">
                  <a:prstClr val="black"/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143000" y="6858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.C.M.E. Secret Agent" pitchFamily="34" charset="0"/>
              </a:rPr>
              <a:t>Wiznet </a:t>
            </a:r>
            <a:r>
              <a:rPr lang="en-US" sz="2400" dirty="0">
                <a:latin typeface="A.C.M.E. Secret Agent" pitchFamily="34" charset="0"/>
              </a:rPr>
              <a:t>configuration tool</a:t>
            </a:r>
          </a:p>
        </p:txBody>
      </p:sp>
      <p:pic>
        <p:nvPicPr>
          <p:cNvPr id="8" name="Picture 2" descr="D:\2010\graduation project on pic\Wiz_11 version 3.9\3-29-2010 12-26-33 PM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971800" y="2209800"/>
            <a:ext cx="4626076" cy="41195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304800" y="457200"/>
            <a:ext cx="1205779" cy="6172200"/>
          </a:xfrm>
          <a:prstGeom prst="rect">
            <a:avLst/>
          </a:prstGeom>
        </p:spPr>
        <p:txBody>
          <a:bodyPr vert="wordArtVert" wrap="square">
            <a:spAutoFit/>
          </a:bodyPr>
          <a:lstStyle/>
          <a:p>
            <a:r>
              <a:rPr lang="en-US" sz="48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63500" dist="50800" dir="18900000">
                    <a:prstClr val="black"/>
                  </a:innerShdw>
                </a:effectLst>
                <a:latin typeface="A.C.M.E. Secret Agent" pitchFamily="34" charset="0"/>
              </a:rPr>
              <a:t>Wiznet</a:t>
            </a:r>
            <a:endParaRPr lang="en-US" sz="4800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8900000">
                  <a:prstClr val="black"/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0579" y="228600"/>
            <a:ext cx="8229600" cy="1143000"/>
          </a:xfrm>
        </p:spPr>
        <p:txBody>
          <a:bodyPr>
            <a:noAutofit/>
          </a:bodyPr>
          <a:lstStyle/>
          <a:p>
            <a:r>
              <a:rPr lang="en-US" sz="3200" dirty="0">
                <a:latin typeface="A.C.M.E. Secret Agent" pitchFamily="34" charset="0"/>
              </a:rPr>
              <a:t>Wiznet </a:t>
            </a:r>
            <a:r>
              <a:rPr lang="en-US" sz="2800" dirty="0">
                <a:latin typeface="A.C.M.E. Secret Agent" pitchFamily="34" charset="0"/>
              </a:rPr>
              <a:t>configured as tcp-client</a:t>
            </a:r>
            <a:endParaRPr lang="en-US" sz="3200" dirty="0">
              <a:latin typeface="A.C.M.E. Secret Agent" pitchFamily="34" charset="0"/>
            </a:endParaRPr>
          </a:p>
        </p:txBody>
      </p:sp>
      <p:pic>
        <p:nvPicPr>
          <p:cNvPr id="3075" name="Picture 3" descr="D:\2010\graduation project on pic\presentation pics\tcp-wiznet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1524000"/>
            <a:ext cx="6553200" cy="21647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362200" y="4495800"/>
            <a:ext cx="7086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ime ace 2.0 BB" pitchFamily="2" charset="0"/>
              </a:rPr>
              <a:t>Configured as tcp-client communicating with a server programmed in java listening to the same port of the </a:t>
            </a:r>
            <a:r>
              <a:rPr lang="en-US" sz="2400" dirty="0" err="1" smtClean="0">
                <a:latin typeface="anime ace 2.0 BB" pitchFamily="2" charset="0"/>
              </a:rPr>
              <a:t>wiznet</a:t>
            </a:r>
            <a:r>
              <a:rPr lang="en-US" sz="2400" dirty="0" smtClean="0">
                <a:latin typeface="anime ace 2.0 BB" pitchFamily="2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304800" y="457200"/>
            <a:ext cx="1205779" cy="6172200"/>
          </a:xfrm>
          <a:prstGeom prst="rect">
            <a:avLst/>
          </a:prstGeom>
        </p:spPr>
        <p:txBody>
          <a:bodyPr vert="wordArtVert" wrap="square">
            <a:spAutoFit/>
          </a:bodyPr>
          <a:lstStyle/>
          <a:p>
            <a:r>
              <a:rPr lang="en-US" sz="4800" dirty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innerShdw blurRad="63500" dist="50800" dir="18900000">
                    <a:prstClr val="black"/>
                  </a:innerShdw>
                </a:effectLst>
                <a:latin typeface="A.C.M.E. Secret Agent" pitchFamily="34" charset="0"/>
              </a:rPr>
              <a:t>Wiznet</a:t>
            </a:r>
            <a:endParaRPr lang="en-US" sz="4800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innerShdw blurRad="63500" dist="50800" dir="18900000">
                  <a:prstClr val="black"/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610600" cy="1143000"/>
          </a:xfrm>
        </p:spPr>
        <p:txBody>
          <a:bodyPr>
            <a:noAutofit/>
          </a:bodyPr>
          <a:lstStyle/>
          <a:p>
            <a:r>
              <a:rPr lang="en-US" sz="4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Magnetic stripe Card reader</a:t>
            </a:r>
          </a:p>
        </p:txBody>
      </p:sp>
      <p:pic>
        <p:nvPicPr>
          <p:cNvPr id="2050" name="Picture 2" descr="C:\Users\Dima\Desktop\card reade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2311400"/>
            <a:ext cx="3717200" cy="33245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Many types</a:t>
            </a:r>
          </a:p>
        </p:txBody>
      </p:sp>
      <p:pic>
        <p:nvPicPr>
          <p:cNvPr id="1026" name="Picture 2" descr="D:\2010\graduation project on pic\presentation pics\serial-reader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981200"/>
            <a:ext cx="3615895" cy="23588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1027" name="Picture 3" descr="D:\2010\graduation project on pic\presentation pics\Image04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981200"/>
            <a:ext cx="3349625" cy="2362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D:\2010\graduation project on pic\presentation pics\ps2-read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3581400" cy="20772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Magnetic stripe card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2133600"/>
            <a:ext cx="7467600" cy="21336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Comic Sans MS" pitchFamily="66" charset="0"/>
              </a:rPr>
              <a:t>A </a:t>
            </a:r>
            <a:r>
              <a:rPr lang="en-US" b="1" dirty="0" smtClean="0">
                <a:latin typeface="Comic Sans MS" pitchFamily="66" charset="0"/>
              </a:rPr>
              <a:t>magnetic stripe card</a:t>
            </a:r>
            <a:r>
              <a:rPr lang="en-US" dirty="0" smtClean="0">
                <a:latin typeface="Comic Sans MS" pitchFamily="66" charset="0"/>
              </a:rPr>
              <a:t> is a type of card capable of storing data by modifying the magnetism of tiny iron-based magnetic particles on a band of magnetic material on the card. </a:t>
            </a:r>
            <a:endParaRPr lang="en-US" dirty="0">
              <a:latin typeface="Comic Sans MS" pitchFamily="66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4" name="Picture 3" descr="magnetic-card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29000" y="4572000"/>
            <a:ext cx="3038475" cy="1905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Card Tracks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646357841"/>
              </p:ext>
            </p:extLst>
          </p:nvPr>
        </p:nvGraphicFramePr>
        <p:xfrm>
          <a:off x="1676400" y="2667000"/>
          <a:ext cx="6248400" cy="325120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143000"/>
                <a:gridCol w="2328333"/>
                <a:gridCol w="2777067"/>
              </a:tblGrid>
              <a:tr h="790259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Track No.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Character Configuration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Information Content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835341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TRACK1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7 bits per character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79 alphanumeric characters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790259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>
                          <a:effectLst/>
                          <a:latin typeface="Comic Sans MS" pitchFamily="66" charset="0"/>
                        </a:rPr>
                        <a:t>TRACK2</a:t>
                      </a:r>
                      <a:endParaRPr lang="en-US" sz="1900" kern="120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5 bits per character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40 numeric characters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835341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TRACK3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5 bits per character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>
                          <a:effectLst/>
                          <a:latin typeface="Comic Sans MS" pitchFamily="66" charset="0"/>
                        </a:rPr>
                        <a:t>107 numeric characters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7467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Interface connection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41866130"/>
              </p:ext>
            </p:extLst>
          </p:nvPr>
        </p:nvGraphicFramePr>
        <p:xfrm>
          <a:off x="1447800" y="2362200"/>
          <a:ext cx="6324600" cy="3545586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264920"/>
                <a:gridCol w="1264920"/>
                <a:gridCol w="777520"/>
                <a:gridCol w="986405"/>
                <a:gridCol w="2030835"/>
              </a:tblGrid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Pin No.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Signal Symbol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I/O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Color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Description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1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GND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I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Black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Ground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2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RDP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O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Blue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Read Data Pulse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3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RCP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O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Green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Read Clock Pulse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4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CLS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O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Yellow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Card Loading Signal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18592"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5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+5V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I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Red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1900" kern="1200" dirty="0" smtClean="0">
                          <a:effectLst/>
                          <a:latin typeface="Comic Sans MS" pitchFamily="66" charset="0"/>
                        </a:rPr>
                        <a:t>Supply Power</a:t>
                      </a:r>
                      <a:endParaRPr lang="en-US" sz="1900" kern="1200" dirty="0"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1143000"/>
          </a:xfrm>
        </p:spPr>
        <p:txBody>
          <a:bodyPr>
            <a:normAutofit/>
          </a:bodyPr>
          <a:lstStyle/>
          <a:p>
            <a:r>
              <a:rPr lang="en-US" dirty="0">
                <a:latin typeface="A.C.M.E. Secret Agent" pitchFamily="34" charset="0"/>
              </a:rPr>
              <a:t>Card data </a:t>
            </a:r>
            <a:r>
              <a:rPr lang="en-US" dirty="0" smtClean="0">
                <a:latin typeface="A.C.M.E. Secret Agent" pitchFamily="34" charset="0"/>
              </a:rPr>
              <a:t>format</a:t>
            </a:r>
            <a:endParaRPr lang="en-US" dirty="0">
              <a:latin typeface="A.C.M.E. Secret Agent" pitchFamily="34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2362200"/>
            <a:ext cx="7252858" cy="3527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6553200" y="1143000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.C.M.E. Secret Agent" pitchFamily="34" charset="0"/>
              </a:rPr>
              <a:t>ISO7811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113" y="381000"/>
            <a:ext cx="8830887" cy="1143000"/>
          </a:xfrm>
        </p:spPr>
        <p:txBody>
          <a:bodyPr>
            <a:noAutofit/>
          </a:bodyPr>
          <a:lstStyle/>
          <a:p>
            <a:r>
              <a:rPr lang="en-US" sz="4800" dirty="0">
                <a:latin typeface="A.C.M.E. Secret Agent" pitchFamily="34" charset="0"/>
              </a:rPr>
              <a:t>Card data </a:t>
            </a:r>
            <a:r>
              <a:rPr lang="en-US" sz="4800" dirty="0" smtClean="0">
                <a:latin typeface="A.C.M.E. Secret Agent" pitchFamily="34" charset="0"/>
              </a:rPr>
              <a:t>format </a:t>
            </a:r>
            <a:r>
              <a:rPr lang="en-US" sz="3600" dirty="0" smtClean="0">
                <a:latin typeface="A.C.M.E. Secret Agent" pitchFamily="34" charset="0"/>
              </a:rPr>
              <a:t>track </a:t>
            </a:r>
            <a:r>
              <a:rPr lang="en-US" sz="3600" dirty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05000"/>
            <a:ext cx="8991600" cy="4114800"/>
          </a:xfrm>
        </p:spPr>
        <p:txBody>
          <a:bodyPr>
            <a:noAutofit/>
          </a:bodyPr>
          <a:lstStyle/>
          <a:p>
            <a:endParaRPr lang="en-US" sz="2800" dirty="0" smtClean="0">
              <a:latin typeface="Comic Sans MS" pitchFamily="66" charset="0"/>
            </a:endParaRPr>
          </a:p>
          <a:p>
            <a:r>
              <a:rPr lang="en-US" sz="2800" dirty="0" smtClean="0">
                <a:latin typeface="Comic Sans MS" pitchFamily="66" charset="0"/>
              </a:rPr>
              <a:t>The format for track 2 was developed by the banking industry (ABA). This track is written with a 5-bit scheme (4 data bits + 1 parity), which allows for sixteen possible characters, which are the numbers 0-9, plus the six characters  : ; &lt; = &gt; ? . </a:t>
            </a:r>
            <a:endParaRPr lang="en-US" sz="2800" dirty="0">
              <a:latin typeface="Comic Sans MS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60198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Timing chart</a:t>
            </a:r>
          </a:p>
        </p:txBody>
      </p:sp>
      <p:pic>
        <p:nvPicPr>
          <p:cNvPr id="4098" name="Picture 2" descr="D:\2010\graduation project on pic\presentation pics\card1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2438400"/>
            <a:ext cx="7467600" cy="3594083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2010\graduation project on pic\presentation pics\card2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2819400"/>
            <a:ext cx="7467600" cy="2983239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524000" y="381000"/>
            <a:ext cx="6019800" cy="1143000"/>
          </a:xfrm>
        </p:spPr>
        <p:txBody>
          <a:bodyPr>
            <a:normAutofit/>
          </a:bodyPr>
          <a:lstStyle/>
          <a:p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Timing </a:t>
            </a: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chart 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cont...</a:t>
            </a:r>
            <a:endParaRPr 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.C.M.E. Secret Agent" pitchFamily="34" charset="0"/>
              </a:rPr>
              <a:t>Reading </a:t>
            </a:r>
            <a:r>
              <a:rPr lang="en-US" sz="4000" dirty="0" smtClean="0">
                <a:latin typeface="A.C.M.E. Secret Agent" pitchFamily="34" charset="0"/>
              </a:rPr>
              <a:t>track </a:t>
            </a:r>
            <a:r>
              <a:rPr lang="en-US" sz="40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2</a:t>
            </a:r>
            <a:endParaRPr lang="en-US" sz="400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514600"/>
            <a:ext cx="8763000" cy="34083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anime ace 2.0 BB" pitchFamily="2" charset="0"/>
              </a:rPr>
              <a:t>Read 40 characters.</a:t>
            </a:r>
          </a:p>
          <a:p>
            <a:r>
              <a:rPr lang="en-US" dirty="0" smtClean="0">
                <a:latin typeface="anime ace 2.0 BB" pitchFamily="2" charset="0"/>
              </a:rPr>
              <a:t>Check card presence bit.</a:t>
            </a:r>
          </a:p>
          <a:p>
            <a:r>
              <a:rPr lang="en-US" dirty="0" smtClean="0">
                <a:latin typeface="anime ace 2.0 BB" pitchFamily="2" charset="0"/>
              </a:rPr>
              <a:t>Read 4 bit data and 1 bit parity through spi.</a:t>
            </a:r>
          </a:p>
          <a:p>
            <a:r>
              <a:rPr lang="en-US" dirty="0" smtClean="0">
                <a:latin typeface="anime ace 2.0 BB" pitchFamily="2" charset="0"/>
              </a:rPr>
              <a:t> Add 0x30 to convert to ASCII</a:t>
            </a:r>
          </a:p>
          <a:p>
            <a:endParaRPr lang="en-US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33400"/>
            <a:ext cx="6858000" cy="1143000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.C.M.E. Secret Agent" pitchFamily="34" charset="0"/>
              </a:rPr>
              <a:t>Card reader circuit</a:t>
            </a:r>
          </a:p>
        </p:txBody>
      </p:sp>
      <p:pic>
        <p:nvPicPr>
          <p:cNvPr id="1026" name="Picture 2" descr="D:\2010\graduation project on pic\images\20052010134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981200"/>
            <a:ext cx="5391151" cy="4043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4800" dirty="0">
                <a:ln w="317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190500" dir="3600000" algn="tl" rotWithShape="0">
                    <a:srgbClr val="000000"/>
                  </a:outerShdw>
                </a:effectLst>
                <a:latin typeface="A.C.M.E. Secret Agent" pitchFamily="34" charset="0"/>
              </a:rPr>
              <a:t>Spi</a:t>
            </a:r>
            <a:r>
              <a:rPr lang="en-US" sz="4000" dirty="0">
                <a:latin typeface="A.C.M.E. Secret Agent" pitchFamily="34" charset="0"/>
              </a:rPr>
              <a:t>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81200"/>
            <a:ext cx="82296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anime ace 2.0 BB" pitchFamily="2" charset="0"/>
              </a:rPr>
              <a:t>Need many ports for GLCD, keypad , card reader and </a:t>
            </a:r>
            <a:r>
              <a:rPr lang="en-US" dirty="0" err="1" smtClean="0">
                <a:latin typeface="anime ace 2.0 BB" pitchFamily="2" charset="0"/>
              </a:rPr>
              <a:t>wiznet</a:t>
            </a:r>
            <a:r>
              <a:rPr lang="en-US" dirty="0" smtClean="0">
                <a:latin typeface="anime ace 2.0 BB" pitchFamily="2" charset="0"/>
              </a:rPr>
              <a:t> so use 2 PICs.</a:t>
            </a:r>
          </a:p>
          <a:p>
            <a:endParaRPr lang="en-US" dirty="0" smtClean="0">
              <a:latin typeface="anime ace 2.0 BB" pitchFamily="2" charset="0"/>
            </a:endParaRPr>
          </a:p>
          <a:p>
            <a:r>
              <a:rPr lang="en-US" dirty="0" smtClean="0">
                <a:latin typeface="anime ace 2.0 BB" pitchFamily="2" charset="0"/>
              </a:rPr>
              <a:t>Use SPI communication between the 2 PICs</a:t>
            </a:r>
          </a:p>
          <a:p>
            <a:pPr>
              <a:buNone/>
            </a:pPr>
            <a:endParaRPr lang="en-US" dirty="0" smtClean="0">
              <a:latin typeface="anime ace 2.0 BB" pitchFamily="2" charset="0"/>
            </a:endParaRPr>
          </a:p>
          <a:p>
            <a:r>
              <a:rPr lang="en-US" dirty="0" smtClean="0">
                <a:latin typeface="anime ace 2.0 BB" pitchFamily="2" charset="0"/>
              </a:rPr>
              <a:t>SPI refers to </a:t>
            </a:r>
            <a:r>
              <a:rPr lang="en-US" dirty="0">
                <a:latin typeface="anime ace 2.0 BB" pitchFamily="2" charset="0"/>
              </a:rPr>
              <a:t>Serial Peripheral I</a:t>
            </a:r>
            <a:r>
              <a:rPr lang="en-US" dirty="0" smtClean="0">
                <a:latin typeface="anime ace 2.0 BB" pitchFamily="2" charset="0"/>
              </a:rPr>
              <a:t>nterface.</a:t>
            </a:r>
          </a:p>
          <a:p>
            <a:endParaRPr lang="en-US" dirty="0" smtClean="0">
              <a:latin typeface="anime ace 2.0 BB" pitchFamily="2" charset="0"/>
            </a:endParaRPr>
          </a:p>
          <a:p>
            <a:r>
              <a:rPr lang="en-US" dirty="0" smtClean="0">
                <a:latin typeface="anime ace 2.0 BB" pitchFamily="2" charset="0"/>
              </a:rPr>
              <a:t>The SPI mode allows 8 bits of data to be synchronously transmitted and received simultaneously.</a:t>
            </a:r>
          </a:p>
          <a:p>
            <a:endParaRPr lang="en-US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.C.M.E. Secret Agent" pitchFamily="34" charset="0"/>
              </a:rPr>
              <a:t>Software support</a:t>
            </a:r>
            <a:endParaRPr lang="en-U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.C.M.E. Secret Agen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3000" dirty="0" smtClean="0">
                <a:latin typeface="Anime Ace 2.0 BB" pitchFamily="2" charset="0"/>
              </a:rPr>
              <a:t>Website designed in php</a:t>
            </a:r>
          </a:p>
          <a:p>
            <a:pPr>
              <a:buNone/>
            </a:pPr>
            <a:endParaRPr lang="en-US" sz="3000" dirty="0" smtClean="0">
              <a:latin typeface="Anime Ace 2.0 BB" pitchFamily="2" charset="0"/>
            </a:endParaRPr>
          </a:p>
          <a:p>
            <a:r>
              <a:rPr lang="en-US" sz="3000" dirty="0" smtClean="0">
                <a:latin typeface="Anime Ace 2.0 BB" pitchFamily="2" charset="0"/>
              </a:rPr>
              <a:t>Server programmed in Java to act as tcp server.</a:t>
            </a:r>
          </a:p>
          <a:p>
            <a:pPr marL="0" indent="0">
              <a:buNone/>
            </a:pPr>
            <a:endParaRPr lang="en-US" sz="3000" dirty="0" smtClean="0">
              <a:latin typeface="Anime Ace 2.0 BB" pitchFamily="2" charset="0"/>
            </a:endParaRPr>
          </a:p>
          <a:p>
            <a:r>
              <a:rPr lang="en-US" sz="3000" dirty="0" smtClean="0">
                <a:latin typeface="Anime Ace 2.0 BB" pitchFamily="2" charset="0"/>
              </a:rPr>
              <a:t>Sms system used to confirm the success of any transaction. </a:t>
            </a:r>
          </a:p>
          <a:p>
            <a:pPr marL="0" indent="0">
              <a:buNone/>
            </a:pPr>
            <a:endParaRPr lang="en-US" sz="3000" dirty="0" smtClean="0">
              <a:latin typeface="Anime Ace 2.0 BB" pitchFamily="2" charset="0"/>
            </a:endParaRPr>
          </a:p>
          <a:p>
            <a:r>
              <a:rPr lang="en-US" sz="3000" dirty="0" smtClean="0">
                <a:latin typeface="Anime Ace 2.0 BB" pitchFamily="2" charset="0"/>
              </a:rPr>
              <a:t>Use encryption for security.</a:t>
            </a:r>
            <a:endParaRPr lang="en-US" sz="3000" dirty="0">
              <a:latin typeface="Anime Ace 2.0 BB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/>
          <a:lstStyle/>
          <a:p>
            <a:fld id="{F9B63818-64A9-42C3-A8C6-8CFDCEF7462D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09525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1752600" cy="6705600"/>
          </a:xfrm>
        </p:spPr>
        <p:txBody>
          <a:bodyPr vert="wordArtVert">
            <a:no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  <p:pic>
        <p:nvPicPr>
          <p:cNvPr id="4098" name="Picture 2" descr="D:\2010\graduation project on pic\presentation pics\web1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0800" y="1524000"/>
            <a:ext cx="6324600" cy="44020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2200" y="2209800"/>
            <a:ext cx="6576682" cy="27109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76200" y="76200"/>
            <a:ext cx="1752600" cy="6705600"/>
          </a:xfrm>
          <a:prstGeom prst="rect">
            <a:avLst/>
          </a:prstGeom>
        </p:spPr>
        <p:txBody>
          <a:bodyPr vert="wordArt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2010\graduation project on pic\presentation pics\web6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9625" y="1828801"/>
            <a:ext cx="6513262" cy="3352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1752600" cy="6705600"/>
          </a:xfrm>
        </p:spPr>
        <p:txBody>
          <a:bodyPr vert="wordArtVert">
            <a:no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2010\graduation project on pic\presentation pics\web3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2490312" y="1620839"/>
            <a:ext cx="6348888" cy="42219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6200" y="76200"/>
            <a:ext cx="1752600" cy="6705600"/>
          </a:xfrm>
        </p:spPr>
        <p:txBody>
          <a:bodyPr vert="wordArtVert">
            <a:noAutofit/>
          </a:bodyPr>
          <a:lstStyle/>
          <a:p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9800" y="1476921"/>
            <a:ext cx="6749184" cy="35336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76200" y="76200"/>
            <a:ext cx="1752600" cy="6705600"/>
          </a:xfrm>
          <a:prstGeom prst="rect">
            <a:avLst/>
          </a:prstGeom>
        </p:spPr>
        <p:txBody>
          <a:bodyPr vert="wordArt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36606" y="2286000"/>
            <a:ext cx="6544890" cy="24855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6200" y="76200"/>
            <a:ext cx="1752600" cy="6705600"/>
          </a:xfrm>
          <a:prstGeom prst="rect">
            <a:avLst/>
          </a:prstGeom>
        </p:spPr>
        <p:txBody>
          <a:bodyPr vert="wordArtVert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.C.M.E. Secret Agent" pitchFamily="34" charset="0"/>
              </a:rPr>
              <a:t>Website</a:t>
            </a:r>
            <a:endParaRPr 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/>
                </a:outerShdw>
              </a:effectLst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2010\graduation project on pic\presentation pics\Image04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676400" y="2057400"/>
            <a:ext cx="5427698" cy="40689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447800" y="381000"/>
            <a:ext cx="6705600" cy="1143000"/>
          </a:xfrm>
        </p:spPr>
        <p:txBody>
          <a:bodyPr/>
          <a:lstStyle/>
          <a:p>
            <a:r>
              <a:rPr lang="en-US" dirty="0" smtClean="0">
                <a:latin typeface="A.C.M.E. Secret Agent" pitchFamily="34" charset="0"/>
              </a:rPr>
              <a:t>Project pictures</a:t>
            </a:r>
            <a:endParaRPr lang="en-US" dirty="0">
              <a:latin typeface="A.C.M.E. Secret Agen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B63818-64A9-42C3-A8C6-8CFDCEF7462D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 rot="20180212">
            <a:off x="603131" y="2103635"/>
            <a:ext cx="769633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US" sz="7200" dirty="0">
                <a:latin typeface="Black Boys On Mopeds" pitchFamily="2" charset="0"/>
              </a:rPr>
              <a:t>Thanks for listening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38800" y="3124200"/>
            <a:ext cx="106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latin typeface="Comic Sans MS" pitchFamily="66" charset="0"/>
                <a:sym typeface="Wingdings" pitchFamily="2" charset="2"/>
              </a:rPr>
              <a:t>;)</a:t>
            </a:r>
            <a:endParaRPr lang="en-US" sz="9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1360</TotalTime>
  <Words>661</Words>
  <Application>Microsoft Office PowerPoint</Application>
  <PresentationFormat>On-screen Show (4:3)</PresentationFormat>
  <Paragraphs>187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Point of sale </vt:lpstr>
      <vt:lpstr>Introduction</vt:lpstr>
      <vt:lpstr>Our project</vt:lpstr>
      <vt:lpstr>Our project cont...</vt:lpstr>
      <vt:lpstr>Fpga or pic</vt:lpstr>
      <vt:lpstr>Project components</vt:lpstr>
      <vt:lpstr>Display system</vt:lpstr>
      <vt:lpstr>Ethernet Interface</vt:lpstr>
      <vt:lpstr>Ethernet Interface cont...</vt:lpstr>
      <vt:lpstr>wiznet</vt:lpstr>
      <vt:lpstr>Wiznet properties</vt:lpstr>
      <vt:lpstr>Slide 12</vt:lpstr>
      <vt:lpstr>Wiznet configuration tool</vt:lpstr>
      <vt:lpstr>Wiznet configuration tool</vt:lpstr>
      <vt:lpstr>Wiznet configured as tcp-client</vt:lpstr>
      <vt:lpstr>Magnetic stripe Card reader</vt:lpstr>
      <vt:lpstr>Many types</vt:lpstr>
      <vt:lpstr>Magnetic stripe card</vt:lpstr>
      <vt:lpstr>Card Tracks</vt:lpstr>
      <vt:lpstr>Interface connection</vt:lpstr>
      <vt:lpstr>Card data format</vt:lpstr>
      <vt:lpstr>Card data format track 2</vt:lpstr>
      <vt:lpstr>Timing chart</vt:lpstr>
      <vt:lpstr>Timing chart cont...</vt:lpstr>
      <vt:lpstr>Reading track 2</vt:lpstr>
      <vt:lpstr>Card reader circuit</vt:lpstr>
      <vt:lpstr>Spi communication</vt:lpstr>
      <vt:lpstr>Software support</vt:lpstr>
      <vt:lpstr>Website</vt:lpstr>
      <vt:lpstr>Slide 30</vt:lpstr>
      <vt:lpstr>Website</vt:lpstr>
      <vt:lpstr>Website</vt:lpstr>
      <vt:lpstr>Slide 33</vt:lpstr>
      <vt:lpstr>Slide 34</vt:lpstr>
      <vt:lpstr>Project pictures</vt:lpstr>
      <vt:lpstr>Slide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Dima</dc:creator>
  <cp:lastModifiedBy>Dima</cp:lastModifiedBy>
  <cp:revision>142</cp:revision>
  <dcterms:created xsi:type="dcterms:W3CDTF">2010-05-16T10:49:06Z</dcterms:created>
  <dcterms:modified xsi:type="dcterms:W3CDTF">2010-05-23T09:19:05Z</dcterms:modified>
</cp:coreProperties>
</file>