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4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72" r:id="rId12"/>
    <p:sldId id="273" r:id="rId13"/>
    <p:sldId id="268" r:id="rId14"/>
    <p:sldId id="274" r:id="rId15"/>
    <p:sldId id="275" r:id="rId16"/>
    <p:sldId id="287" r:id="rId17"/>
    <p:sldId id="278" r:id="rId18"/>
    <p:sldId id="267" r:id="rId19"/>
    <p:sldId id="282" r:id="rId20"/>
    <p:sldId id="269" r:id="rId21"/>
    <p:sldId id="280" r:id="rId22"/>
    <p:sldId id="281" r:id="rId23"/>
    <p:sldId id="283" r:id="rId24"/>
    <p:sldId id="285" r:id="rId25"/>
    <p:sldId id="286" r:id="rId26"/>
    <p:sldId id="284" r:id="rId27"/>
    <p:sldId id="288" r:id="rId28"/>
    <p:sldId id="290" r:id="rId29"/>
    <p:sldId id="291" r:id="rId30"/>
    <p:sldId id="292" r:id="rId31"/>
    <p:sldId id="295" r:id="rId32"/>
    <p:sldId id="296" r:id="rId33"/>
    <p:sldId id="294" r:id="rId34"/>
    <p:sldId id="297" r:id="rId35"/>
    <p:sldId id="316" r:id="rId36"/>
    <p:sldId id="307" r:id="rId37"/>
    <p:sldId id="317" r:id="rId38"/>
    <p:sldId id="305" r:id="rId39"/>
    <p:sldId id="318" r:id="rId40"/>
    <p:sldId id="319" r:id="rId41"/>
    <p:sldId id="298" r:id="rId42"/>
    <p:sldId id="314" r:id="rId43"/>
    <p:sldId id="299" r:id="rId44"/>
    <p:sldId id="315" r:id="rId45"/>
    <p:sldId id="300" r:id="rId46"/>
    <p:sldId id="302" r:id="rId47"/>
    <p:sldId id="308" r:id="rId48"/>
    <p:sldId id="309" r:id="rId49"/>
    <p:sldId id="310" r:id="rId50"/>
    <p:sldId id="313" r:id="rId51"/>
    <p:sldId id="311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0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49563-3DD5-4E6C-8439-BC4E975B4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791" y="624109"/>
            <a:ext cx="9728821" cy="1416725"/>
          </a:xfrm>
        </p:spPr>
        <p:txBody>
          <a:bodyPr>
            <a:normAutofit fontScale="90000"/>
          </a:bodyPr>
          <a:lstStyle/>
          <a:p>
            <a:pPr lvl="0" algn="ctr" defTabSz="914400" rtl="0">
              <a:spcBef>
                <a:spcPts val="0"/>
              </a:spcBef>
            </a:pPr>
            <a:r>
              <a:rPr lang="en-US" b="1" i="1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  <a:t>Building a seasonal artificial island by using an innovative method at </a:t>
            </a:r>
            <a:br>
              <a:rPr lang="en-US" b="1" i="1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</a:br>
            <a:r>
              <a:rPr lang="en-US" b="1" i="1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  <a:t>Al- Aqaba Gulf</a:t>
            </a:r>
            <a:r>
              <a:rPr lang="ar-SA" i="1" dirty="0">
                <a:solidFill>
                  <a:prstClr val="black"/>
                </a:solidFill>
                <a:latin typeface="Palatino Linotype"/>
                <a:ea typeface="+mn-ea"/>
                <a:cs typeface="Times New Roman" panose="02020603050405020304" pitchFamily="18" charset="0"/>
              </a:rPr>
              <a:t/>
            </a:r>
            <a:br>
              <a:rPr lang="ar-SA" i="1" dirty="0">
                <a:solidFill>
                  <a:prstClr val="black"/>
                </a:solidFill>
                <a:latin typeface="Palatino Linotype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7C5F9-11A6-4B09-AD15-6301B570C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351" y="3660538"/>
            <a:ext cx="2300840" cy="2313258"/>
          </a:xfrm>
        </p:spPr>
        <p:txBody>
          <a:bodyPr>
            <a:normAutofit/>
          </a:bodyPr>
          <a:lstStyle/>
          <a:p>
            <a:pPr marL="0" lvl="0" indent="0" algn="ctr" defTabSz="914400" rtl="0">
              <a:spcBef>
                <a:spcPts val="0"/>
              </a:spcBef>
              <a:buClrTx/>
              <a:buNone/>
            </a:pPr>
            <a:r>
              <a:rPr lang="en-US" sz="2400" b="1" dirty="0">
                <a:solidFill>
                  <a:srgbClr val="C00000"/>
                </a:solidFill>
                <a:latin typeface="Palatino Linotype"/>
              </a:rPr>
              <a:t>Prepared By:</a:t>
            </a:r>
          </a:p>
          <a:p>
            <a:pPr marL="0" lvl="0" indent="0" algn="ctr" defTabSz="914400" rtl="0">
              <a:spcBef>
                <a:spcPts val="0"/>
              </a:spcBef>
              <a:buClrTx/>
              <a:buNone/>
            </a:pP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  <a:p>
            <a:pPr marL="0" lvl="0" indent="0" algn="ctr" defTabSz="914400" rtl="0">
              <a:spcBef>
                <a:spcPts val="0"/>
              </a:spcBef>
              <a:buClrTx/>
              <a:buNone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Loay Hantouli</a:t>
            </a:r>
          </a:p>
          <a:p>
            <a:pPr marL="0" lvl="0" indent="0" algn="ctr" defTabSz="914400" rtl="0">
              <a:spcBef>
                <a:spcPts val="0"/>
              </a:spcBef>
              <a:buClrTx/>
              <a:buNone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Bara’a Bzour</a:t>
            </a:r>
          </a:p>
          <a:p>
            <a:pPr marL="0" lvl="0" indent="0" algn="ctr" defTabSz="914400" rtl="0">
              <a:spcBef>
                <a:spcPts val="0"/>
              </a:spcBef>
              <a:buClrTx/>
              <a:buNone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Shereen Diab</a:t>
            </a:r>
          </a:p>
          <a:p>
            <a:pPr marL="0" lvl="0" indent="0" algn="l" defTabSz="914400" rtl="0">
              <a:spcBef>
                <a:spcPts val="0"/>
              </a:spcBef>
              <a:buClrTx/>
              <a:buNone/>
            </a:pPr>
            <a:endParaRPr lang="ar-SA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6F672-634C-4C0F-9813-2AF1C5286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4" y="2411896"/>
            <a:ext cx="6904382" cy="436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66F9E-EB5B-487C-BBD3-E65C68A07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1102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Liquefaction Analysis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SA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D19455-FCD0-470E-816C-134E6457BD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76030" y="1361662"/>
                <a:ext cx="8915400" cy="4774473"/>
              </a:xfrm>
            </p:spPr>
            <p:txBody>
              <a:bodyPr>
                <a:normAutofit/>
              </a:bodyPr>
              <a:lstStyle/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 = ma =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g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) a =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γ</m:t>
                        </m:r>
                        <m: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  <m: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g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) a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max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2400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g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)</a:t>
                </a: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24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ớ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24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ớ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rd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=1.174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– 0.0267 Z = 0.82</a:t>
                </a: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cyc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ớ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0.65 x rd x(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ớ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24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0.166</a:t>
                </a: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CRR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CSR</m:t>
                        </m:r>
                      </m:den>
                    </m:f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166</m:t>
                        </m:r>
                      </m:den>
                    </m:f>
                  </m:oMath>
                </a14:m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3.012  &gt; 1</a:t>
                </a: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sz="2400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171450" indent="0" algn="just" rtl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71450" indent="0" algn="just" rtl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dirty="0"/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dirty="0"/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dirty="0"/>
              </a:p>
              <a:p>
                <a:pPr marL="171450" indent="0" algn="just" rtl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dirty="0"/>
              </a:p>
              <a:p>
                <a:pPr marL="514350" algn="just" rtl="0">
                  <a:lnSpc>
                    <a:spcPct val="150000"/>
                  </a:lnSpc>
                  <a:spcBef>
                    <a:spcPts val="0"/>
                  </a:spcBef>
                </a:pPr>
                <a:endPara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indent="0"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D19455-FCD0-470E-816C-134E6457BD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6030" y="1361662"/>
                <a:ext cx="8915400" cy="47744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126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4A0A1-B52B-495D-8169-20B091266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5" y="624110"/>
            <a:ext cx="10008505" cy="12808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Excel sheet shows the values of factor of safety for height 21.5 m.</a:t>
            </a:r>
            <a:endParaRPr lang="ar-SA" sz="2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21E5B10-4F14-423F-B98E-2CBD07FCED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997248"/>
              </p:ext>
            </p:extLst>
          </p:nvPr>
        </p:nvGraphicFramePr>
        <p:xfrm>
          <a:off x="1640155" y="1745978"/>
          <a:ext cx="9519899" cy="4484599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1104422">
                  <a:extLst>
                    <a:ext uri="{9D8B030D-6E8A-4147-A177-3AD203B41FA5}">
                      <a16:colId xmlns:a16="http://schemas.microsoft.com/office/drawing/2014/main" val="3399463939"/>
                    </a:ext>
                  </a:extLst>
                </a:gridCol>
                <a:gridCol w="872648">
                  <a:extLst>
                    <a:ext uri="{9D8B030D-6E8A-4147-A177-3AD203B41FA5}">
                      <a16:colId xmlns:a16="http://schemas.microsoft.com/office/drawing/2014/main" val="3506717917"/>
                    </a:ext>
                  </a:extLst>
                </a:gridCol>
                <a:gridCol w="1168268">
                  <a:extLst>
                    <a:ext uri="{9D8B030D-6E8A-4147-A177-3AD203B41FA5}">
                      <a16:colId xmlns:a16="http://schemas.microsoft.com/office/drawing/2014/main" val="2164292067"/>
                    </a:ext>
                  </a:extLst>
                </a:gridCol>
                <a:gridCol w="1171577">
                  <a:extLst>
                    <a:ext uri="{9D8B030D-6E8A-4147-A177-3AD203B41FA5}">
                      <a16:colId xmlns:a16="http://schemas.microsoft.com/office/drawing/2014/main" val="1644394758"/>
                    </a:ext>
                  </a:extLst>
                </a:gridCol>
                <a:gridCol w="1457531">
                  <a:extLst>
                    <a:ext uri="{9D8B030D-6E8A-4147-A177-3AD203B41FA5}">
                      <a16:colId xmlns:a16="http://schemas.microsoft.com/office/drawing/2014/main" val="30087498"/>
                    </a:ext>
                  </a:extLst>
                </a:gridCol>
                <a:gridCol w="1132322">
                  <a:extLst>
                    <a:ext uri="{9D8B030D-6E8A-4147-A177-3AD203B41FA5}">
                      <a16:colId xmlns:a16="http://schemas.microsoft.com/office/drawing/2014/main" val="2498213304"/>
                    </a:ext>
                  </a:extLst>
                </a:gridCol>
                <a:gridCol w="1009506">
                  <a:extLst>
                    <a:ext uri="{9D8B030D-6E8A-4147-A177-3AD203B41FA5}">
                      <a16:colId xmlns:a16="http://schemas.microsoft.com/office/drawing/2014/main" val="1535788085"/>
                    </a:ext>
                  </a:extLst>
                </a:gridCol>
                <a:gridCol w="803810">
                  <a:extLst>
                    <a:ext uri="{9D8B030D-6E8A-4147-A177-3AD203B41FA5}">
                      <a16:colId xmlns:a16="http://schemas.microsoft.com/office/drawing/2014/main" val="3499551650"/>
                    </a:ext>
                  </a:extLst>
                </a:gridCol>
                <a:gridCol w="799815">
                  <a:extLst>
                    <a:ext uri="{9D8B030D-6E8A-4147-A177-3AD203B41FA5}">
                      <a16:colId xmlns:a16="http://schemas.microsoft.com/office/drawing/2014/main" val="684300231"/>
                    </a:ext>
                  </a:extLst>
                </a:gridCol>
              </a:tblGrid>
              <a:tr h="7051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CRR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CSR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en-US" sz="2000" dirty="0" err="1">
                          <a:effectLst/>
                        </a:rPr>
                        <a:t>σv</a:t>
                      </a:r>
                      <a:r>
                        <a:rPr lang="en-US" sz="2000" dirty="0">
                          <a:effectLst/>
                        </a:rPr>
                        <a:t>.)/(</a:t>
                      </a:r>
                      <a:r>
                        <a:rPr lang="en-US" sz="2000" dirty="0" err="1">
                          <a:effectLst/>
                        </a:rPr>
                        <a:t>ớv</a:t>
                      </a:r>
                      <a:r>
                        <a:rPr lang="en-US" sz="2000" dirty="0">
                          <a:effectLst/>
                        </a:rPr>
                        <a:t>.)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ớ𝑣.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σ𝑣.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H2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H1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3835755054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3.014984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0.165838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0.820225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1.036853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266.19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276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1374884492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3.017821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0.165682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0.793525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1.070733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277.38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287478296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3.034333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0.164781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0.766825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1.101986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288.57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318639641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3.063404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0.163217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0.740125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1.130905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299.76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1764716465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3.104382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0.161063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0.713425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1.157742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310.95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804235094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3.156983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0.158379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0.686725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1.182716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322.14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878628328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3.221242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0.15522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0.660025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1.206012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333.33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3216966279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3.297485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0.151631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0.633325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1.227795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344.52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423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4137094443"/>
                  </a:ext>
                </a:extLst>
              </a:tr>
              <a:tr h="4219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3.386322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0.147653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0.606625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1.248208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355.71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3042381108"/>
                  </a:ext>
                </a:extLst>
              </a:tr>
              <a:tr h="3730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3.410598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0.146602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0.59995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1.253112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358.5075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449.25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367" marR="61367" marT="0" marB="0"/>
                </a:tc>
                <a:extLst>
                  <a:ext uri="{0D108BD9-81ED-4DB2-BD59-A6C34878D82A}">
                    <a16:rowId xmlns:a16="http://schemas.microsoft.com/office/drawing/2014/main" val="418471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AAC2D-9428-41E6-810C-4994681C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76490"/>
            <a:ext cx="10048262" cy="12808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Excel sheet shows the values of factor of safety for height 24.5 m.</a:t>
            </a:r>
            <a:endParaRPr lang="ar-SA" sz="2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169E738-DE00-4ED1-8DCE-736568229E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09961"/>
              </p:ext>
            </p:extLst>
          </p:nvPr>
        </p:nvGraphicFramePr>
        <p:xfrm>
          <a:off x="1547390" y="1708087"/>
          <a:ext cx="9915740" cy="3089412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1099930">
                  <a:extLst>
                    <a:ext uri="{9D8B030D-6E8A-4147-A177-3AD203B41FA5}">
                      <a16:colId xmlns:a16="http://schemas.microsoft.com/office/drawing/2014/main" val="143653725"/>
                    </a:ext>
                  </a:extLst>
                </a:gridCol>
                <a:gridCol w="755374">
                  <a:extLst>
                    <a:ext uri="{9D8B030D-6E8A-4147-A177-3AD203B41FA5}">
                      <a16:colId xmlns:a16="http://schemas.microsoft.com/office/drawing/2014/main" val="3698984814"/>
                    </a:ext>
                  </a:extLst>
                </a:gridCol>
                <a:gridCol w="1139687">
                  <a:extLst>
                    <a:ext uri="{9D8B030D-6E8A-4147-A177-3AD203B41FA5}">
                      <a16:colId xmlns:a16="http://schemas.microsoft.com/office/drawing/2014/main" val="1468804850"/>
                    </a:ext>
                  </a:extLst>
                </a:gridCol>
                <a:gridCol w="887896">
                  <a:extLst>
                    <a:ext uri="{9D8B030D-6E8A-4147-A177-3AD203B41FA5}">
                      <a16:colId xmlns:a16="http://schemas.microsoft.com/office/drawing/2014/main" val="1849463230"/>
                    </a:ext>
                  </a:extLst>
                </a:gridCol>
                <a:gridCol w="1510747">
                  <a:extLst>
                    <a:ext uri="{9D8B030D-6E8A-4147-A177-3AD203B41FA5}">
                      <a16:colId xmlns:a16="http://schemas.microsoft.com/office/drawing/2014/main" val="3497063477"/>
                    </a:ext>
                  </a:extLst>
                </a:gridCol>
                <a:gridCol w="1086888">
                  <a:extLst>
                    <a:ext uri="{9D8B030D-6E8A-4147-A177-3AD203B41FA5}">
                      <a16:colId xmlns:a16="http://schemas.microsoft.com/office/drawing/2014/main" val="1460618807"/>
                    </a:ext>
                  </a:extLst>
                </a:gridCol>
                <a:gridCol w="1034704">
                  <a:extLst>
                    <a:ext uri="{9D8B030D-6E8A-4147-A177-3AD203B41FA5}">
                      <a16:colId xmlns:a16="http://schemas.microsoft.com/office/drawing/2014/main" val="1302978586"/>
                    </a:ext>
                  </a:extLst>
                </a:gridCol>
                <a:gridCol w="780008">
                  <a:extLst>
                    <a:ext uri="{9D8B030D-6E8A-4147-A177-3AD203B41FA5}">
                      <a16:colId xmlns:a16="http://schemas.microsoft.com/office/drawing/2014/main" val="4074175564"/>
                    </a:ext>
                  </a:extLst>
                </a:gridCol>
                <a:gridCol w="806539">
                  <a:extLst>
                    <a:ext uri="{9D8B030D-6E8A-4147-A177-3AD203B41FA5}">
                      <a16:colId xmlns:a16="http://schemas.microsoft.com/office/drawing/2014/main" val="1799035565"/>
                    </a:ext>
                  </a:extLst>
                </a:gridCol>
                <a:gridCol w="813967">
                  <a:extLst>
                    <a:ext uri="{9D8B030D-6E8A-4147-A177-3AD203B41FA5}">
                      <a16:colId xmlns:a16="http://schemas.microsoft.com/office/drawing/2014/main" val="2822716443"/>
                    </a:ext>
                  </a:extLst>
                </a:gridCol>
              </a:tblGrid>
              <a:tr h="62734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FS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CRR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CSR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(σv.)/(ớv.)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ớ𝑣.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σ𝑣.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4473507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3.46036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0.144494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0.5866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1.2632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363.4025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459.05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9273024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3.513631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0.142303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0.57325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1.27302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368.2975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468.85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7223179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3.570588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0.140033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0.5599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1.282582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373.1925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478.65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398205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3.63143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0.137687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0.54655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1.291897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378.0875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488.45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03192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3.696382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0.135267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0.5332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1.300973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382.9825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498.25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6962426"/>
                  </a:ext>
                </a:extLst>
              </a:tr>
              <a:tr h="4103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3.765698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0.132778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0.51985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1.309821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387.8775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508.05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0405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4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4E713-FF31-4808-99F8-4D441E1DF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63581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Cells Geometry.</a:t>
            </a:r>
            <a:endParaRPr lang="ar-SA" b="1" dirty="0">
              <a:solidFill>
                <a:schemeClr val="accent1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596D3B-8307-45EF-AD17-11677B42E2E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6" y="1755913"/>
            <a:ext cx="5274365" cy="36609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EC6F0C-3AB9-489E-A702-2F7DB9F83562}"/>
              </a:ext>
            </a:extLst>
          </p:cNvPr>
          <p:cNvSpPr txBox="1"/>
          <p:nvPr/>
        </p:nvSpPr>
        <p:spPr>
          <a:xfrm>
            <a:off x="1529070" y="2133029"/>
            <a:ext cx="544664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 D = 13.5 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L' = 2.25 x 6.75 = 15.19 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Perimeter of island (P) = 573.05 m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systems (Ns) = 38 systems.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Numbers of main cells = 38 cells.</a:t>
            </a:r>
          </a:p>
          <a:p>
            <a:r>
              <a:rPr lang="en-US" dirty="0"/>
              <a:t>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38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C181-90F4-4293-89BF-71BC85A24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038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 and numbers of interlock. </a:t>
            </a:r>
            <a:endParaRPr lang="ar-SA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B99701-6D30-42F1-9951-74D1DB7B93E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06748" y="1915499"/>
            <a:ext cx="4083396" cy="22110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8C61C78-1975-4268-A82E-0F8450610678}"/>
                  </a:ext>
                </a:extLst>
              </p:cNvPr>
              <p:cNvSpPr txBox="1"/>
              <p:nvPr/>
            </p:nvSpPr>
            <p:spPr>
              <a:xfrm>
                <a:off x="1522275" y="1740140"/>
                <a:ext cx="8911686" cy="450905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 of interlock is straight pile interlock.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Driving distance = 500 mm.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 = 12.7 mm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Np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ro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Dd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84.78 piles  →(use 86)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86 piles would require that the diameter be slightly increased to: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 D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ON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86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x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0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 =13.69 m.</a:t>
                </a:r>
              </a:p>
              <a:p>
                <a:pPr>
                  <a:lnSpc>
                    <a:spcPct val="150000"/>
                  </a:lnSpc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8C61C78-1975-4268-A82E-0F8450610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275" y="1740140"/>
                <a:ext cx="8911686" cy="4509055"/>
              </a:xfrm>
              <a:prstGeom prst="rect">
                <a:avLst/>
              </a:prstGeom>
              <a:blipFill>
                <a:blip r:embed="rId3"/>
                <a:stretch>
                  <a:fillRect l="-95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95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023EF-5184-4925-8E61-32DAB8AAA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765" y="624110"/>
            <a:ext cx="988784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Equivalent 2D dimensions of cellular cofferdams.</a:t>
            </a:r>
            <a:endParaRPr lang="ar-SA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75B990-C14C-4FD9-BE18-931DFB76CBE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206" y="1883166"/>
            <a:ext cx="5127729" cy="38285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C6AF77-1AC5-475D-A78D-B53AB4E25CBB}"/>
                  </a:ext>
                </a:extLst>
              </p:cNvPr>
              <p:cNvSpPr txBox="1"/>
              <p:nvPr/>
            </p:nvSpPr>
            <p:spPr>
              <a:xfrm>
                <a:off x="1152937" y="1964036"/>
                <a:ext cx="6586332" cy="475187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80010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A(rectangle) = 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𝜋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en-US" sz="24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 B x L</a:t>
                </a:r>
              </a:p>
              <a:p>
                <a:pPr marL="80010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B=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0.785 D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= 10.75 m &lt; ( 0.818 D = 11.2 m)</a:t>
                </a:r>
              </a:p>
              <a:p>
                <a:pPr marL="80010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cell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𝜋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(r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en-US" sz="24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r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=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764.07 m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4 </a:t>
                </a:r>
              </a:p>
              <a:p>
                <a:pPr marL="80010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I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cell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= L x t x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B</m:t>
                            </m:r>
                          </m:num>
                          <m:den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e>
                      <m: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  →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t = 0.025 m.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 </a:t>
                </a:r>
              </a:p>
              <a:p>
                <a:pPr marL="45720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C6AF77-1AC5-475D-A78D-B53AB4E25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937" y="1964036"/>
                <a:ext cx="6586332" cy="47518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74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2C0C8-943B-4A4D-88A2-996D3D505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37362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Cell connections.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CC95D-6DC4-4E7C-BA36-8339D9372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033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70183-190D-493A-8EC4-D14668A3D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536" y="2014938"/>
            <a:ext cx="9828075" cy="311704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ea typeface="Calibri" panose="020F0502020204030204" pitchFamily="34" charset="0"/>
              </a:rPr>
              <a:t>Stability and design of cellular cofferdam.</a:t>
            </a:r>
            <a:endParaRPr lang="ar-SA" sz="5400" b="1" dirty="0"/>
          </a:p>
        </p:txBody>
      </p:sp>
    </p:spTree>
    <p:extLst>
      <p:ext uri="{BB962C8B-B14F-4D97-AF65-F5344CB8AC3E}">
        <p14:creationId xmlns:p14="http://schemas.microsoft.com/office/powerpoint/2010/main" val="5653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51A0F-E86D-4D3F-9C0C-8E2C189CD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0858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Geotechnical and Structural Parameters.</a:t>
            </a:r>
            <a:endParaRPr lang="ar-SA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DD19AB8-2308-4618-A14E-AC46899441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412602"/>
              </p:ext>
            </p:extLst>
          </p:nvPr>
        </p:nvGraphicFramePr>
        <p:xfrm>
          <a:off x="1939885" y="1692965"/>
          <a:ext cx="8312228" cy="184536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907897">
                  <a:extLst>
                    <a:ext uri="{9D8B030D-6E8A-4147-A177-3AD203B41FA5}">
                      <a16:colId xmlns:a16="http://schemas.microsoft.com/office/drawing/2014/main" val="830852537"/>
                    </a:ext>
                  </a:extLst>
                </a:gridCol>
                <a:gridCol w="1613131">
                  <a:extLst>
                    <a:ext uri="{9D8B030D-6E8A-4147-A177-3AD203B41FA5}">
                      <a16:colId xmlns:a16="http://schemas.microsoft.com/office/drawing/2014/main" val="4186024567"/>
                    </a:ext>
                  </a:extLst>
                </a:gridCol>
                <a:gridCol w="1495448">
                  <a:extLst>
                    <a:ext uri="{9D8B030D-6E8A-4147-A177-3AD203B41FA5}">
                      <a16:colId xmlns:a16="http://schemas.microsoft.com/office/drawing/2014/main" val="878353643"/>
                    </a:ext>
                  </a:extLst>
                </a:gridCol>
                <a:gridCol w="1462384">
                  <a:extLst>
                    <a:ext uri="{9D8B030D-6E8A-4147-A177-3AD203B41FA5}">
                      <a16:colId xmlns:a16="http://schemas.microsoft.com/office/drawing/2014/main" val="1491358366"/>
                    </a:ext>
                  </a:extLst>
                </a:gridCol>
                <a:gridCol w="1765717">
                  <a:extLst>
                    <a:ext uri="{9D8B030D-6E8A-4147-A177-3AD203B41FA5}">
                      <a16:colId xmlns:a16="http://schemas.microsoft.com/office/drawing/2014/main" val="927308225"/>
                    </a:ext>
                  </a:extLst>
                </a:gridCol>
                <a:gridCol w="1067651">
                  <a:extLst>
                    <a:ext uri="{9D8B030D-6E8A-4147-A177-3AD203B41FA5}">
                      <a16:colId xmlns:a16="http://schemas.microsoft.com/office/drawing/2014/main" val="2382429023"/>
                    </a:ext>
                  </a:extLst>
                </a:gridCol>
              </a:tblGrid>
              <a:tr h="4596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      Cell fill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Island fill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       Berm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 Seabed soil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 Unit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511796"/>
                  </a:ext>
                </a:extLst>
              </a:tr>
              <a:tr h="4596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γ sat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20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19.6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19.6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  KN/m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5005855"/>
                  </a:ext>
                </a:extLst>
              </a:tr>
              <a:tr h="4665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Ø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37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37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36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36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°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672029"/>
                  </a:ext>
                </a:extLst>
              </a:tr>
              <a:tr h="4596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48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48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  KN/m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02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73BBF4-DF83-4805-90A2-512962C563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145832"/>
              </p:ext>
            </p:extLst>
          </p:nvPr>
        </p:nvGraphicFramePr>
        <p:xfrm>
          <a:off x="2443468" y="4098965"/>
          <a:ext cx="7305062" cy="228600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707550">
                  <a:extLst>
                    <a:ext uri="{9D8B030D-6E8A-4147-A177-3AD203B41FA5}">
                      <a16:colId xmlns:a16="http://schemas.microsoft.com/office/drawing/2014/main" val="956487192"/>
                    </a:ext>
                  </a:extLst>
                </a:gridCol>
                <a:gridCol w="1798756">
                  <a:extLst>
                    <a:ext uri="{9D8B030D-6E8A-4147-A177-3AD203B41FA5}">
                      <a16:colId xmlns:a16="http://schemas.microsoft.com/office/drawing/2014/main" val="3033230670"/>
                    </a:ext>
                  </a:extLst>
                </a:gridCol>
                <a:gridCol w="1798756">
                  <a:extLst>
                    <a:ext uri="{9D8B030D-6E8A-4147-A177-3AD203B41FA5}">
                      <a16:colId xmlns:a16="http://schemas.microsoft.com/office/drawing/2014/main" val="1423436772"/>
                    </a:ext>
                  </a:extLst>
                </a:gridCol>
              </a:tblGrid>
              <a:tr h="426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Value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Unit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35220"/>
                  </a:ext>
                </a:extLst>
              </a:tr>
              <a:tr h="426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Density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7850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Kg/ m</a:t>
                      </a:r>
                      <a:r>
                        <a:rPr lang="en-US" sz="2000" baseline="30000">
                          <a:effectLst/>
                        </a:rPr>
                        <a:t>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726059"/>
                  </a:ext>
                </a:extLst>
              </a:tr>
              <a:tr h="426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Young’s modulus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207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 err="1">
                          <a:effectLst/>
                        </a:rPr>
                        <a:t>GPa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2334555"/>
                  </a:ext>
                </a:extLst>
              </a:tr>
              <a:tr h="426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Poisson’s ratio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0.2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7379943"/>
                  </a:ext>
                </a:extLst>
              </a:tr>
              <a:tr h="4264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Fy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>
                          <a:effectLst/>
                        </a:rPr>
                        <a:t>270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r"/>
                        </a:tabLst>
                      </a:pPr>
                      <a:r>
                        <a:rPr lang="en-US" sz="2000" dirty="0">
                          <a:effectLst/>
                        </a:rPr>
                        <a:t>MPa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2587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70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1DD38-1C1B-4662-B6CD-D57C79222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84353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 of Ka and Kp.</a:t>
            </a:r>
            <a:endParaRPr lang="ar-SA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FE415CE-704B-4B50-B18A-9F133C7631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91222"/>
              </p:ext>
            </p:extLst>
          </p:nvPr>
        </p:nvGraphicFramePr>
        <p:xfrm>
          <a:off x="1741203" y="3527730"/>
          <a:ext cx="8915400" cy="1737360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783080">
                  <a:extLst>
                    <a:ext uri="{9D8B030D-6E8A-4147-A177-3AD203B41FA5}">
                      <a16:colId xmlns:a16="http://schemas.microsoft.com/office/drawing/2014/main" val="3072095134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177795802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50226817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02421100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3097111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Island fill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Cell fill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Berm 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Sea bed soil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599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0.249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0.249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0.259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0.259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/>
                        <a:t>Ka        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593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4.02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4.02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3.85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3.85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/>
                        <a:t>Kp        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37029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CE59C2-2689-41F3-8EC6-6671A5B29794}"/>
                  </a:ext>
                </a:extLst>
              </p:cNvPr>
              <p:cNvSpPr txBox="1"/>
              <p:nvPr/>
            </p:nvSpPr>
            <p:spPr>
              <a:xfrm>
                <a:off x="1163077" y="1416859"/>
                <a:ext cx="5035826" cy="144097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68580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tan</a:t>
                </a:r>
                <a:r>
                  <a:rPr lang="en-US" sz="24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(45 -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∅</m:t>
                        </m:r>
                      </m:num>
                      <m:den>
                        <m: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K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tan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(45 +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∅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</a:t>
                </a: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CE59C2-2689-41F3-8EC6-6671A5B29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077" y="1416859"/>
                <a:ext cx="5035826" cy="1440972"/>
              </a:xfrm>
              <a:prstGeom prst="rect">
                <a:avLst/>
              </a:prstGeom>
              <a:blipFill>
                <a:blip r:embed="rId2"/>
                <a:stretch>
                  <a:fillRect b="-295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051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BF9CC-4B6D-4419-98DD-CA7892D17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543" y="610858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Objectives:</a:t>
            </a:r>
            <a:endParaRPr lang="ar-SA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3018B-B684-4798-BFD4-58AA9F83F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099" y="1540189"/>
            <a:ext cx="8911687" cy="3777622"/>
          </a:xfrm>
        </p:spPr>
        <p:txBody>
          <a:bodyPr>
            <a:normAutofit fontScale="92500" lnSpcReduction="20000"/>
          </a:bodyPr>
          <a:lstStyle/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Study the location of the project.</a:t>
            </a:r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 and design for Cellular steel cofferdam construction method and make the required stability checks.</a:t>
            </a:r>
            <a:endParaRPr lang="en-US" sz="2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Design a suitable foundation for the structures that will be built above the island.</a:t>
            </a:r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Estimate the quantities and the total cost of building the island.</a:t>
            </a:r>
            <a:endParaRPr lang="en-US" sz="2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92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90DC2-A7D5-487C-9C50-F9F93E0A3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938521"/>
            <a:ext cx="8911687" cy="2468366"/>
          </a:xfrm>
        </p:spPr>
        <p:txBody>
          <a:bodyPr>
            <a:normAutofit fontScale="90000"/>
          </a:bodyPr>
          <a:lstStyle/>
          <a:p>
            <a:pPr marL="51435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ar-SA" sz="28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E07544-CAA2-43A6-AF30-958EC6F108F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278" y="1619985"/>
            <a:ext cx="7222435" cy="47411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8753C7-10C5-4384-88FA-4FD310B53957}"/>
              </a:ext>
            </a:extLst>
          </p:cNvPr>
          <p:cNvSpPr txBox="1"/>
          <p:nvPr/>
        </p:nvSpPr>
        <p:spPr>
          <a:xfrm>
            <a:off x="1152938" y="3372908"/>
            <a:ext cx="7500731" cy="5799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628650" marR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= 2136.73 KN/m.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3001C2-6E85-4B10-A148-766276D563D3}"/>
              </a:ext>
            </a:extLst>
          </p:cNvPr>
          <p:cNvSpPr txBox="1"/>
          <p:nvPr/>
        </p:nvSpPr>
        <p:spPr>
          <a:xfrm>
            <a:off x="1640156" y="603720"/>
            <a:ext cx="42274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Sliding  Stability</a:t>
            </a:r>
            <a:r>
              <a:rPr lang="en-US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sz="32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F2E6DA-8CB9-40F1-8C76-D7972E0A92DE}"/>
                  </a:ext>
                </a:extLst>
              </p:cNvPr>
              <p:cNvSpPr txBox="1"/>
              <p:nvPr/>
            </p:nvSpPr>
            <p:spPr>
              <a:xfrm>
                <a:off x="1152938" y="1713523"/>
                <a:ext cx="3829880" cy="147226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62865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FS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sliding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r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d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&gt; 1.25</a:t>
                </a:r>
              </a:p>
              <a:p>
                <a:pPr marL="628650" marR="0" indent="-34290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5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P</a:t>
                </a:r>
                <a:r>
                  <a:rPr lang="en-US" sz="25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d</a:t>
                </a:r>
                <a:r>
                  <a:rPr lang="en-US" sz="25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= P</a:t>
                </a:r>
                <a:r>
                  <a:rPr lang="en-US" sz="25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p</a:t>
                </a:r>
                <a:r>
                  <a:rPr lang="en-US" sz="25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– P</a:t>
                </a:r>
                <a:r>
                  <a:rPr lang="en-US" sz="25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a</a:t>
                </a: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F2E6DA-8CB9-40F1-8C76-D7972E0A9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938" y="1713523"/>
                <a:ext cx="3829880" cy="1472263"/>
              </a:xfrm>
              <a:prstGeom prst="rect">
                <a:avLst/>
              </a:prstGeom>
              <a:blipFill>
                <a:blip r:embed="rId3"/>
                <a:stretch>
                  <a:fillRect b="-86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258192F-9E0F-44CC-87D5-8FE478085F4F}"/>
              </a:ext>
            </a:extLst>
          </p:cNvPr>
          <p:cNvCxnSpPr/>
          <p:nvPr/>
        </p:nvCxnSpPr>
        <p:spPr>
          <a:xfrm flipH="1">
            <a:off x="4744278" y="1619985"/>
            <a:ext cx="72224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F12AD9-8A50-4479-B999-FA53090606DB}"/>
              </a:ext>
            </a:extLst>
          </p:cNvPr>
          <p:cNvCxnSpPr/>
          <p:nvPr/>
        </p:nvCxnSpPr>
        <p:spPr>
          <a:xfrm>
            <a:off x="4744278" y="1619985"/>
            <a:ext cx="0" cy="4741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4C2D66-815C-44C7-BC3D-D70A93D76EB5}"/>
              </a:ext>
            </a:extLst>
          </p:cNvPr>
          <p:cNvCxnSpPr/>
          <p:nvPr/>
        </p:nvCxnSpPr>
        <p:spPr>
          <a:xfrm>
            <a:off x="4744278" y="6361099"/>
            <a:ext cx="72224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4CEDBB-7194-4B2C-83AE-21B0E9FA66FC}"/>
              </a:ext>
            </a:extLst>
          </p:cNvPr>
          <p:cNvCxnSpPr/>
          <p:nvPr/>
        </p:nvCxnSpPr>
        <p:spPr>
          <a:xfrm flipV="1">
            <a:off x="11966713" y="1619985"/>
            <a:ext cx="0" cy="4741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D1ED9-7E39-4141-BF53-801566790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7606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Passive Forces.</a:t>
            </a:r>
            <a:endParaRPr lang="ar-S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1075D1D-553D-465D-90C2-1BFC69B3EDD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757" y="1431235"/>
            <a:ext cx="7284317" cy="44924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B7A5DB-8EB1-4E08-896F-91CB7E1318BB}"/>
              </a:ext>
            </a:extLst>
          </p:cNvPr>
          <p:cNvSpPr txBox="1"/>
          <p:nvPr/>
        </p:nvSpPr>
        <p:spPr>
          <a:xfrm>
            <a:off x="887894" y="1650436"/>
            <a:ext cx="3591341" cy="42732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57250" marR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= 2896.26 KN/m.</a:t>
            </a:r>
          </a:p>
          <a:p>
            <a:pPr marL="857250" marR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4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= 759.53 KN/m.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57250" marR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 (W+S) tanØ</a:t>
            </a:r>
          </a:p>
          <a:p>
            <a:pPr marL="51435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= 3029.81 KN/m.</a:t>
            </a:r>
          </a:p>
          <a:p>
            <a:pPr marL="857250" marR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Fs</a:t>
            </a:r>
            <a:r>
              <a:rPr lang="en-US" sz="24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sliding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= 3.98 &gt;1.25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1435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037A28-B1C1-434D-BC51-639AD634B152}"/>
              </a:ext>
            </a:extLst>
          </p:cNvPr>
          <p:cNvCxnSpPr/>
          <p:nvPr/>
        </p:nvCxnSpPr>
        <p:spPr>
          <a:xfrm flipH="1">
            <a:off x="4611757" y="1431235"/>
            <a:ext cx="72843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9CE8EA8-07C6-4E8C-949E-F466EA2559E5}"/>
              </a:ext>
            </a:extLst>
          </p:cNvPr>
          <p:cNvCxnSpPr/>
          <p:nvPr/>
        </p:nvCxnSpPr>
        <p:spPr>
          <a:xfrm>
            <a:off x="4611757" y="1431235"/>
            <a:ext cx="0" cy="4492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8DB3BAA-8738-4E9F-A40E-646A139AEC8A}"/>
              </a:ext>
            </a:extLst>
          </p:cNvPr>
          <p:cNvCxnSpPr/>
          <p:nvPr/>
        </p:nvCxnSpPr>
        <p:spPr>
          <a:xfrm>
            <a:off x="4611757" y="5923722"/>
            <a:ext cx="72843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DBE7BED-396B-4C33-B216-3982AD0D3E46}"/>
              </a:ext>
            </a:extLst>
          </p:cNvPr>
          <p:cNvCxnSpPr/>
          <p:nvPr/>
        </p:nvCxnSpPr>
        <p:spPr>
          <a:xfrm flipV="1">
            <a:off x="11896074" y="1431235"/>
            <a:ext cx="0" cy="4492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8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B35A4-1851-4A22-9AB9-A74EBFC12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37362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Overturning Stability.</a:t>
            </a:r>
            <a:endParaRPr lang="ar-SA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8B3514-4EFC-40C1-8149-44384EB5EF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40156" y="1918252"/>
                <a:ext cx="8915400" cy="3777622"/>
              </a:xfrm>
            </p:spPr>
            <p:txBody>
              <a:bodyPr>
                <a:norm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overturning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</a:rPr>
                          <m:t>M</m:t>
                        </m:r>
                        <m:r>
                          <m:rPr>
                            <m:sty m:val="p"/>
                          </m:rPr>
                          <a:rPr lang="en-US" sz="2400" baseline="-25000">
                            <a:solidFill>
                              <a:schemeClr val="tx1"/>
                            </a:solidFill>
                            <a:latin typeface="Cambria Math"/>
                          </a:rPr>
                          <m:t>resisting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</a:rPr>
                          <m:t>M</m:t>
                        </m:r>
                        <m:r>
                          <m:rPr>
                            <m:sty m:val="p"/>
                          </m:rPr>
                          <a:rPr lang="en-US" sz="2400" baseline="-25000">
                            <a:solidFill>
                              <a:schemeClr val="tx1"/>
                            </a:solidFill>
                            <a:latin typeface="Cambria Math"/>
                          </a:rPr>
                          <m:t>overturning</m:t>
                        </m:r>
                        <m:r>
                          <a:rPr lang="en-US" sz="2400" baseline="-2500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resisting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M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w+s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M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a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= M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overturning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= 20273.82 KN.m/m  </a:t>
                </a:r>
              </a:p>
              <a:p>
                <a:pPr marL="0" indent="0" algn="l" rtl="0">
                  <a:lnSpc>
                    <a:spcPct val="150000"/>
                  </a:lnSpc>
                  <a:buNone/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   (counter clockwise)</a:t>
                </a: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ar-S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8B3514-4EFC-40C1-8149-44384EB5EF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0156" y="1918252"/>
                <a:ext cx="8915400" cy="3777622"/>
              </a:xfrm>
              <a:blipFill>
                <a:blip r:embed="rId2"/>
                <a:stretch>
                  <a:fillRect l="-95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8DA8E05-7F9A-4372-BA3D-ED531F3B3FF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18" y="1735122"/>
            <a:ext cx="6652591" cy="460478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89E7B8-ED1D-4764-A3C8-97D21EA06D42}"/>
              </a:ext>
            </a:extLst>
          </p:cNvPr>
          <p:cNvCxnSpPr/>
          <p:nvPr/>
        </p:nvCxnSpPr>
        <p:spPr>
          <a:xfrm flipH="1">
            <a:off x="5287618" y="1735122"/>
            <a:ext cx="66525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9D0280-A5C6-4A2C-B600-8EDB7E9E5191}"/>
              </a:ext>
            </a:extLst>
          </p:cNvPr>
          <p:cNvCxnSpPr/>
          <p:nvPr/>
        </p:nvCxnSpPr>
        <p:spPr>
          <a:xfrm>
            <a:off x="5287618" y="1735122"/>
            <a:ext cx="0" cy="46047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FED660-C6AB-4F78-9266-AB1475FF2D19}"/>
              </a:ext>
            </a:extLst>
          </p:cNvPr>
          <p:cNvCxnSpPr/>
          <p:nvPr/>
        </p:nvCxnSpPr>
        <p:spPr>
          <a:xfrm>
            <a:off x="11940209" y="1735122"/>
            <a:ext cx="0" cy="46047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46A2E1-F601-4898-83C1-25AD9CDCCB7D}"/>
              </a:ext>
            </a:extLst>
          </p:cNvPr>
          <p:cNvCxnSpPr/>
          <p:nvPr/>
        </p:nvCxnSpPr>
        <p:spPr>
          <a:xfrm>
            <a:off x="11701670" y="6339907"/>
            <a:ext cx="2385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4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E52EF-665E-4CCF-9A9C-062D4F2C6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391" y="637363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Active moment.</a:t>
            </a:r>
            <a:endParaRPr lang="ar-SA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C514CC-5814-4B7B-B941-F0BDA2DA26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79443" y="1798983"/>
                <a:ext cx="8915400" cy="3777622"/>
              </a:xfrm>
            </p:spPr>
            <p:txBody>
              <a:bodyPr>
                <a:normAutofit fontScale="92500" lnSpcReduction="10000"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M</a:t>
                </a:r>
                <a:r>
                  <a:rPr lang="en-US" sz="2400" baseline="-25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a</a:t>
                </a:r>
                <a:r>
                  <a:rPr lang="en-US" sz="2400" dirty="0"/>
                  <a:t> = 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16794.69 KN.m/m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resisting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w+s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lnSpc>
                    <a:spcPct val="150000"/>
                  </a:lnSpc>
                  <a:buNone/>
                </a:pPr>
                <a:r>
                  <a:rPr lang="en-US" sz="2400" dirty="0"/>
                  <a:t>              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42790.1 KN.m/m    </a:t>
                </a:r>
              </a:p>
              <a:p>
                <a:pPr marL="0" indent="0" algn="l" rtl="0">
                  <a:lnSpc>
                    <a:spcPct val="150000"/>
                  </a:lnSpc>
                  <a:buNone/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              (counter clockwise)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overturning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42790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16794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69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2.55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2.55 &gt; 2   (OK)</a:t>
                </a: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C514CC-5814-4B7B-B941-F0BDA2DA26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9443" y="1798983"/>
                <a:ext cx="8915400" cy="3777622"/>
              </a:xfrm>
              <a:blipFill>
                <a:blip r:embed="rId2"/>
                <a:stretch>
                  <a:fillRect l="-820" b="-96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EB99B05-AB5A-450F-A9EE-DBAC79EF7A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843" y="1432241"/>
            <a:ext cx="6829535" cy="46303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80363E-AF7C-43B8-973A-5ECED2878A31}"/>
              </a:ext>
            </a:extLst>
          </p:cNvPr>
          <p:cNvCxnSpPr/>
          <p:nvPr/>
        </p:nvCxnSpPr>
        <p:spPr>
          <a:xfrm>
            <a:off x="5128591" y="1432241"/>
            <a:ext cx="68513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3502EB2-D807-43E7-AF86-8D8027919C4E}"/>
              </a:ext>
            </a:extLst>
          </p:cNvPr>
          <p:cNvCxnSpPr/>
          <p:nvPr/>
        </p:nvCxnSpPr>
        <p:spPr>
          <a:xfrm>
            <a:off x="5141843" y="1432241"/>
            <a:ext cx="0" cy="46303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6B8825-EAC9-4F5B-A264-6F7E694BD67C}"/>
              </a:ext>
            </a:extLst>
          </p:cNvPr>
          <p:cNvCxnSpPr/>
          <p:nvPr/>
        </p:nvCxnSpPr>
        <p:spPr>
          <a:xfrm>
            <a:off x="5141843" y="6062617"/>
            <a:ext cx="68295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2EC28EE-F3DB-460E-8E7F-BE7023076714}"/>
              </a:ext>
            </a:extLst>
          </p:cNvPr>
          <p:cNvCxnSpPr/>
          <p:nvPr/>
        </p:nvCxnSpPr>
        <p:spPr>
          <a:xfrm flipV="1">
            <a:off x="11971378" y="1432241"/>
            <a:ext cx="8587" cy="46303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9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568F1-D8ED-4A1D-90CC-151D4C47E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5061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 sheet shows the values of factor of safety.</a:t>
            </a:r>
            <a:endParaRPr lang="ar-S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69AEB01-85A3-4F6F-AC49-7DBFEE2F56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034578"/>
              </p:ext>
            </p:extLst>
          </p:nvPr>
        </p:nvGraphicFramePr>
        <p:xfrm>
          <a:off x="1852190" y="1688389"/>
          <a:ext cx="8911687" cy="5141023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1805408">
                  <a:extLst>
                    <a:ext uri="{9D8B030D-6E8A-4147-A177-3AD203B41FA5}">
                      <a16:colId xmlns:a16="http://schemas.microsoft.com/office/drawing/2014/main" val="1160678061"/>
                    </a:ext>
                  </a:extLst>
                </a:gridCol>
                <a:gridCol w="1391478">
                  <a:extLst>
                    <a:ext uri="{9D8B030D-6E8A-4147-A177-3AD203B41FA5}">
                      <a16:colId xmlns:a16="http://schemas.microsoft.com/office/drawing/2014/main" val="1976251035"/>
                    </a:ext>
                  </a:extLst>
                </a:gridCol>
                <a:gridCol w="1484244">
                  <a:extLst>
                    <a:ext uri="{9D8B030D-6E8A-4147-A177-3AD203B41FA5}">
                      <a16:colId xmlns:a16="http://schemas.microsoft.com/office/drawing/2014/main" val="3947747817"/>
                    </a:ext>
                  </a:extLst>
                </a:gridCol>
                <a:gridCol w="954156">
                  <a:extLst>
                    <a:ext uri="{9D8B030D-6E8A-4147-A177-3AD203B41FA5}">
                      <a16:colId xmlns:a16="http://schemas.microsoft.com/office/drawing/2014/main" val="1339744074"/>
                    </a:ext>
                  </a:extLst>
                </a:gridCol>
                <a:gridCol w="927653">
                  <a:extLst>
                    <a:ext uri="{9D8B030D-6E8A-4147-A177-3AD203B41FA5}">
                      <a16:colId xmlns:a16="http://schemas.microsoft.com/office/drawing/2014/main" val="4156710629"/>
                    </a:ext>
                  </a:extLst>
                </a:gridCol>
                <a:gridCol w="622852">
                  <a:extLst>
                    <a:ext uri="{9D8B030D-6E8A-4147-A177-3AD203B41FA5}">
                      <a16:colId xmlns:a16="http://schemas.microsoft.com/office/drawing/2014/main" val="1292388792"/>
                    </a:ext>
                  </a:extLst>
                </a:gridCol>
                <a:gridCol w="840614">
                  <a:extLst>
                    <a:ext uri="{9D8B030D-6E8A-4147-A177-3AD203B41FA5}">
                      <a16:colId xmlns:a16="http://schemas.microsoft.com/office/drawing/2014/main" val="1826673108"/>
                    </a:ext>
                  </a:extLst>
                </a:gridCol>
                <a:gridCol w="885282">
                  <a:extLst>
                    <a:ext uri="{9D8B030D-6E8A-4147-A177-3AD203B41FA5}">
                      <a16:colId xmlns:a16="http://schemas.microsoft.com/office/drawing/2014/main" val="166673223"/>
                    </a:ext>
                  </a:extLst>
                </a:gridCol>
              </a:tblGrid>
              <a:tr h="6147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Fs(overturning)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Fs(sliding)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w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Df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Hc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5929282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1.994978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3.056147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4017.587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2240946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2.547752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3.981414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4170.183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830169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2.476397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3.199509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4322.779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835765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2.41945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2.611899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4475.376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0129945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2.375421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2.170788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4627.972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3158900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2.34287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1.834095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4780.568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183261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2.320452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1.572493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4933.164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7379807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2.306931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1.365702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5085.761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5879263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2.301195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1.199597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5238.357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6584741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2.302246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1.064205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5390.953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2485972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2.309196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0.952378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5543.549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0069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05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8708-2299-4B10-B6BE-FAF86AA34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50615"/>
            <a:ext cx="8911687" cy="1280890"/>
          </a:xfrm>
        </p:spPr>
        <p:txBody>
          <a:bodyPr/>
          <a:lstStyle/>
          <a:p>
            <a:r>
              <a:rPr lang="en-US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 sheet shows the values of factor of safety.</a:t>
            </a:r>
            <a:endParaRPr lang="ar-S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A8E8454-0C5B-4F6E-9FF9-4035828CAA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4153138"/>
              </p:ext>
            </p:extLst>
          </p:nvPr>
        </p:nvGraphicFramePr>
        <p:xfrm>
          <a:off x="1880694" y="1636081"/>
          <a:ext cx="8911685" cy="5119621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1833910">
                  <a:extLst>
                    <a:ext uri="{9D8B030D-6E8A-4147-A177-3AD203B41FA5}">
                      <a16:colId xmlns:a16="http://schemas.microsoft.com/office/drawing/2014/main" val="3388987084"/>
                    </a:ext>
                  </a:extLst>
                </a:gridCol>
                <a:gridCol w="1404730">
                  <a:extLst>
                    <a:ext uri="{9D8B030D-6E8A-4147-A177-3AD203B41FA5}">
                      <a16:colId xmlns:a16="http://schemas.microsoft.com/office/drawing/2014/main" val="977842532"/>
                    </a:ext>
                  </a:extLst>
                </a:gridCol>
                <a:gridCol w="1391479">
                  <a:extLst>
                    <a:ext uri="{9D8B030D-6E8A-4147-A177-3AD203B41FA5}">
                      <a16:colId xmlns:a16="http://schemas.microsoft.com/office/drawing/2014/main" val="2590406046"/>
                    </a:ext>
                  </a:extLst>
                </a:gridCol>
                <a:gridCol w="887895">
                  <a:extLst>
                    <a:ext uri="{9D8B030D-6E8A-4147-A177-3AD203B41FA5}">
                      <a16:colId xmlns:a16="http://schemas.microsoft.com/office/drawing/2014/main" val="3371639506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val="450228081"/>
                    </a:ext>
                  </a:extLst>
                </a:gridCol>
                <a:gridCol w="689113">
                  <a:extLst>
                    <a:ext uri="{9D8B030D-6E8A-4147-A177-3AD203B41FA5}">
                      <a16:colId xmlns:a16="http://schemas.microsoft.com/office/drawing/2014/main" val="2209894079"/>
                    </a:ext>
                  </a:extLst>
                </a:gridCol>
                <a:gridCol w="847063">
                  <a:extLst>
                    <a:ext uri="{9D8B030D-6E8A-4147-A177-3AD203B41FA5}">
                      <a16:colId xmlns:a16="http://schemas.microsoft.com/office/drawing/2014/main" val="3372149177"/>
                    </a:ext>
                  </a:extLst>
                </a:gridCol>
                <a:gridCol w="863582">
                  <a:extLst>
                    <a:ext uri="{9D8B030D-6E8A-4147-A177-3AD203B41FA5}">
                      <a16:colId xmlns:a16="http://schemas.microsoft.com/office/drawing/2014/main" val="3795028089"/>
                    </a:ext>
                  </a:extLst>
                </a:gridCol>
              </a:tblGrid>
              <a:tr h="5933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Fs(overturning)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Fs(sliding)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w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Df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Hc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278272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1.626727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2.227977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2327.765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9325241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1.777349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2.599227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2715.643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0568122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1.951052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2.970477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3103.52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3108433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1.147838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2.341727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3491.398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5734048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1.367704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2.712977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3879.275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4676144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2.547752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3.981414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4170.183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0783346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2.610653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4.084227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4267.153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5329667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2.876682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4.455476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4655.03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9868799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3.165794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4.826726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5042.908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6643972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3.477987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5.197976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5430.785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817351"/>
                  </a:ext>
                </a:extLst>
              </a:tr>
              <a:tr h="3376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3.813261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5.569226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5818.663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2034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5D795-ED28-472A-94FC-BDC1394E1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44596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Cell Shear check.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4AC3D-3360-454B-B5EC-BC5758E2F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2290" y="1540189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092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912" y="1676400"/>
            <a:ext cx="8915399" cy="3552423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Foundation design </a:t>
            </a:r>
          </a:p>
        </p:txBody>
      </p:sp>
    </p:spTree>
    <p:extLst>
      <p:ext uri="{BB962C8B-B14F-4D97-AF65-F5344CB8AC3E}">
        <p14:creationId xmlns:p14="http://schemas.microsoft.com/office/powerpoint/2010/main" val="28436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375" y="244700"/>
            <a:ext cx="4433037" cy="914400"/>
          </a:xfrm>
        </p:spPr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Structure details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0163" y="1159099"/>
            <a:ext cx="4095482" cy="4701950"/>
          </a:xfrm>
        </p:spPr>
        <p:txBody>
          <a:bodyPr/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floors  = 5 floors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Floor height = 4.3 m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Structure area = </a:t>
            </a:r>
            <a:r>
              <a:rPr lang="en-US" sz="2400" dirty="0">
                <a:latin typeface="Times New Roman"/>
                <a:ea typeface="Calibri"/>
              </a:rPr>
              <a:t>558 </a:t>
            </a:r>
            <a:r>
              <a:rPr lang="en-US" sz="2400" dirty="0" smtClean="0">
                <a:latin typeface="Times New Roman"/>
                <a:ea typeface="Calibri"/>
              </a:rPr>
              <a:t>m</a:t>
            </a:r>
            <a:r>
              <a:rPr lang="en-US" sz="2400" baseline="30000" dirty="0" smtClean="0">
                <a:latin typeface="Times New Roman"/>
                <a:ea typeface="Calibri"/>
              </a:rPr>
              <a:t>2</a:t>
            </a:r>
            <a:endParaRPr lang="en-US" sz="2400" dirty="0" smtClean="0">
              <a:latin typeface="Times New Roman"/>
              <a:ea typeface="Calibri"/>
            </a:endParaRP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columns = 17 columns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shear walls = 2 walls </a:t>
            </a:r>
          </a:p>
          <a:p>
            <a:pPr marL="285750" indent="-285750" algn="l" rtl="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917" y="1146220"/>
            <a:ext cx="5362073" cy="473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50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0" y="624109"/>
            <a:ext cx="10238705" cy="5557749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Sections of each structural elements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229741"/>
              </p:ext>
            </p:extLst>
          </p:nvPr>
        </p:nvGraphicFramePr>
        <p:xfrm>
          <a:off x="1054100" y="2123462"/>
          <a:ext cx="10960099" cy="3393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6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593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9238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Slab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Shear</a:t>
                      </a:r>
                      <a:r>
                        <a:rPr lang="en-US" baseline="0" dirty="0" smtClean="0"/>
                        <a:t> walls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</a:t>
                      </a:r>
                      <a:r>
                        <a:rPr lang="en-US" baseline="0" dirty="0" smtClean="0"/>
                        <a:t> foundation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348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Thickness</a:t>
                      </a:r>
                      <a:r>
                        <a:rPr lang="en-US" baseline="0" dirty="0" smtClean="0"/>
                        <a:t> = 350mm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500mm</a:t>
                      </a:r>
                      <a:r>
                        <a:rPr lang="ar-SA" dirty="0" smtClean="0"/>
                        <a:t>×</a:t>
                      </a:r>
                      <a:r>
                        <a:rPr lang="en-US" dirty="0" smtClean="0"/>
                        <a:t>1000mm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600mm</a:t>
                      </a:r>
                      <a:r>
                        <a:rPr lang="ar-SA" dirty="0" smtClean="0"/>
                        <a:t>×</a:t>
                      </a:r>
                      <a:r>
                        <a:rPr lang="en-US" dirty="0" smtClean="0"/>
                        <a:t>1000mm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Thickness</a:t>
                      </a:r>
                      <a:r>
                        <a:rPr lang="en-US" baseline="0" dirty="0" smtClean="0"/>
                        <a:t> =350mm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Thickness =1100mm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84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165E-B44B-46E0-8BB4-FB656E62C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84446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of the project.</a:t>
            </a:r>
            <a:endParaRPr lang="ar-SA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F75F81-A704-4177-A62C-1E579C65611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60" y="1608881"/>
            <a:ext cx="6070918" cy="4844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FA17D9-C9E7-415C-8556-A10D70F69311}"/>
              </a:ext>
            </a:extLst>
          </p:cNvPr>
          <p:cNvSpPr txBox="1"/>
          <p:nvPr/>
        </p:nvSpPr>
        <p:spPr>
          <a:xfrm>
            <a:off x="1972323" y="2308885"/>
            <a:ext cx="3352800" cy="22402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location of the project has been chosen in the south-eastern side of the Gulf of Aqaba.</a:t>
            </a:r>
            <a:endParaRPr lang="ar-SA" sz="2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BB0410-C42C-4C4F-AA02-69D01A667935}"/>
              </a:ext>
            </a:extLst>
          </p:cNvPr>
          <p:cNvCxnSpPr/>
          <p:nvPr/>
        </p:nvCxnSpPr>
        <p:spPr>
          <a:xfrm flipH="1">
            <a:off x="7593496" y="3776870"/>
            <a:ext cx="42406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F0720C-C00D-4690-9A41-E595C706CEAF}"/>
              </a:ext>
            </a:extLst>
          </p:cNvPr>
          <p:cNvCxnSpPr/>
          <p:nvPr/>
        </p:nvCxnSpPr>
        <p:spPr>
          <a:xfrm>
            <a:off x="7580243" y="3763617"/>
            <a:ext cx="0" cy="26504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D571B50-620C-4850-B369-F6D34A496A9C}"/>
              </a:ext>
            </a:extLst>
          </p:cNvPr>
          <p:cNvCxnSpPr/>
          <p:nvPr/>
        </p:nvCxnSpPr>
        <p:spPr>
          <a:xfrm>
            <a:off x="7593496" y="4055165"/>
            <a:ext cx="42406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754098-62EA-4BC2-9C3F-F6530F79F4BF}"/>
              </a:ext>
            </a:extLst>
          </p:cNvPr>
          <p:cNvCxnSpPr/>
          <p:nvPr/>
        </p:nvCxnSpPr>
        <p:spPr>
          <a:xfrm flipV="1">
            <a:off x="8017565" y="3776870"/>
            <a:ext cx="0" cy="25179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36B4663-DBC0-4564-9875-3FE5B3DECA92}"/>
              </a:ext>
            </a:extLst>
          </p:cNvPr>
          <p:cNvSpPr/>
          <p:nvPr/>
        </p:nvSpPr>
        <p:spPr>
          <a:xfrm rot="19959669">
            <a:off x="7005707" y="4177135"/>
            <a:ext cx="569843" cy="159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977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286" y="605308"/>
            <a:ext cx="9727326" cy="1751526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Loads according to ASCI 7-10 code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37863"/>
              </p:ext>
            </p:extLst>
          </p:nvPr>
        </p:nvGraphicFramePr>
        <p:xfrm>
          <a:off x="1700010" y="2730322"/>
          <a:ext cx="9414460" cy="209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3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3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21781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Dead load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Live Load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Super imposed dead load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Wall load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829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Structure self 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weight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5 KN\m²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</a:rPr>
                        <a:t>4.5 KN/m</a:t>
                      </a:r>
                      <a:r>
                        <a:rPr lang="en-US" sz="1800" b="1" baseline="30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</a:rPr>
                        <a:t>0.6 </a:t>
                      </a:r>
                      <a:r>
                        <a:rPr lang="en-US" sz="1800" b="1" dirty="0" err="1" smtClean="0">
                          <a:effectLst/>
                          <a:latin typeface="Times New Roman"/>
                          <a:ea typeface="Calibri"/>
                        </a:rPr>
                        <a:t>kN</a:t>
                      </a: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</a:rPr>
                        <a:t>/m</a:t>
                      </a:r>
                      <a:r>
                        <a:rPr lang="en-US" sz="1800" b="1" baseline="30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97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406" y="2331076"/>
            <a:ext cx="9740205" cy="1738648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values of loads for each column by using sap</a:t>
            </a:r>
          </a:p>
        </p:txBody>
      </p:sp>
    </p:spTree>
    <p:extLst>
      <p:ext uri="{BB962C8B-B14F-4D97-AF65-F5344CB8AC3E}">
        <p14:creationId xmlns:p14="http://schemas.microsoft.com/office/powerpoint/2010/main" val="42752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286" y="624110"/>
            <a:ext cx="9727326" cy="5712296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222653"/>
              </p:ext>
            </p:extLst>
          </p:nvPr>
        </p:nvGraphicFramePr>
        <p:xfrm>
          <a:off x="1790161" y="307615"/>
          <a:ext cx="9942494" cy="61780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7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6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6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65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5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3818">
                <a:tc>
                  <a:txBody>
                    <a:bodyPr/>
                    <a:lstStyle/>
                    <a:p>
                      <a:pPr marL="1543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#Column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10604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Service Load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(KN)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10414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Dead Load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(KN)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10287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Live Load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(KN)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44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SD Load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(KN)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1398.44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1462.03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382.84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344.56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2586.45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2200.77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794.74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715.72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2592.33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2199.68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794.61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715.15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3334.86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1475.01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389.41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350.47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3907.13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2808.98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1133.87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1020.49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5268.35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3252.39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1670.47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1503.42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5372.29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3237.36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1661.55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1495.39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141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5489.09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2760.49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1108.44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997.60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6182.79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2487.65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1227.36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1104.62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5343.44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2506.97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1247.84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1123.05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7074.04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2556.02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1281.75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1153.58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7036.21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2886.49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1456.92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1311.22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5194.78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1140.70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195.59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176.03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2305.34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1624.12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466.97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420.27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3905.39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1610.02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454.89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409.40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3911.38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1965.32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657.91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592.12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2932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2386.24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2242.89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717.65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645.89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952" y="624110"/>
            <a:ext cx="9585659" cy="5866842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Column layout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68" y="1403797"/>
            <a:ext cx="8139447" cy="4997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66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223" y="624109"/>
            <a:ext cx="9933389" cy="5969873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Assuming dimensions for Mat foundation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769" y="1390918"/>
            <a:ext cx="8886423" cy="500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1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2" y="609600"/>
            <a:ext cx="9920510" cy="5855594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Manual Calculation 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91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194" y="1506828"/>
            <a:ext cx="9611418" cy="4365937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Mat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thichness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check: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5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2900" y="406400"/>
            <a:ext cx="4775200" cy="5429249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Assume t 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1100mm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Take the cover =100 mm</a:t>
            </a:r>
          </a:p>
          <a:p>
            <a:pPr algn="l" rtl="0">
              <a:lnSpc>
                <a:spcPct val="15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ØVc,p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Ø x 0.333 x √fc x b0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=9515180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pPr algn="l">
              <a:lnSpc>
                <a:spcPct val="150000"/>
              </a:lnSpc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Vu,p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1.4 x 5372.29 = 7521.206 KN</a:t>
            </a:r>
          </a:p>
          <a:p>
            <a:pPr algn="l">
              <a:lnSpc>
                <a:spcPct val="150000"/>
              </a:lnSpc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Vu,p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≤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ØVc,p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→  Thickness ok </a:t>
            </a:r>
          </a:p>
          <a:p>
            <a:pPr algn="l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3" y="393700"/>
            <a:ext cx="51816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35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590" y="2202287"/>
            <a:ext cx="9547022" cy="3593205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Flexural design 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5400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5600" y="406400"/>
            <a:ext cx="4468811" cy="5454649"/>
          </a:xfrm>
        </p:spPr>
        <p:txBody>
          <a:bodyPr/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tabLst>
                <a:tab pos="600075" algn="l"/>
              </a:tabLst>
            </a:pPr>
            <a:endParaRPr lang="en-US" sz="24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l" rtl="0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253472"/>
              </p:ext>
            </p:extLst>
          </p:nvPr>
        </p:nvGraphicFramePr>
        <p:xfrm>
          <a:off x="1854200" y="698500"/>
          <a:ext cx="9359900" cy="3263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9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9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9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0579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Column strip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 strip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27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– negative (bottom) moment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– positive (top) moment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Max – negative (bottom) moment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Max – positive (top) moment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05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2001.02 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2200.1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970.32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1590.46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80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6920-54D1-48CD-8FD0-8FACC4455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09925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Studies.</a:t>
            </a:r>
            <a:endParaRPr lang="ar-SA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A20AF-3844-454A-B87C-5A1687951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061" y="1540189"/>
            <a:ext cx="8915400" cy="377762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Bed sea soil studies.</a:t>
            </a:r>
          </a:p>
          <a:p>
            <a:pPr marL="0" indent="0" algn="l" rtl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5E5C0B-20FD-445C-BB62-ED48D1231A1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583" y="1099930"/>
            <a:ext cx="6986318" cy="5314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445B07-1282-4D00-9BB7-BCFD5312B1D9}"/>
              </a:ext>
            </a:extLst>
          </p:cNvPr>
          <p:cNvSpPr txBox="1"/>
          <p:nvPr/>
        </p:nvSpPr>
        <p:spPr>
          <a:xfrm>
            <a:off x="1762539" y="2454625"/>
            <a:ext cx="2570921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type of seabed soil is clayey sand with SPT number of 32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23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603486"/>
            <a:ext cx="7531100" cy="582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66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378037"/>
            <a:ext cx="8915399" cy="4301545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	E-tabs modeling checks: </a:t>
            </a:r>
          </a:p>
        </p:txBody>
      </p:sp>
    </p:spTree>
    <p:extLst>
      <p:ext uri="{BB962C8B-B14F-4D97-AF65-F5344CB8AC3E}">
        <p14:creationId xmlns:p14="http://schemas.microsoft.com/office/powerpoint/2010/main" val="13067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406" y="609600"/>
            <a:ext cx="9740205" cy="555938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1. Soil pressure check: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shows that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qmax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= 161MPa &lt; 300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  → Ok</a:t>
            </a:r>
          </a:p>
        </p:txBody>
      </p:sp>
    </p:spTree>
    <p:extLst>
      <p:ext uri="{BB962C8B-B14F-4D97-AF65-F5344CB8AC3E}">
        <p14:creationId xmlns:p14="http://schemas.microsoft.com/office/powerpoint/2010/main" val="23821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0315" y="624110"/>
            <a:ext cx="9624297" cy="5931236"/>
          </a:xfrm>
        </p:spPr>
        <p:txBody>
          <a:bodyPr>
            <a:normAutofit/>
          </a:bodyPr>
          <a:lstStyle/>
          <a:p>
            <a:r>
              <a:rPr lang="en-US" dirty="0"/>
              <a:t>	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admin\Desktop\1997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30" y="772732"/>
            <a:ext cx="9092485" cy="5615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24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375" y="2026276"/>
            <a:ext cx="10200425" cy="311704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2. Punching check :</a:t>
            </a:r>
            <a:br>
              <a:rPr lang="en-US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=0.333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Ø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x 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√fc=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1.322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Vumax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=0.91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&lt; 1.322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   → Ok</a:t>
            </a:r>
          </a:p>
        </p:txBody>
      </p:sp>
    </p:spTree>
    <p:extLst>
      <p:ext uri="{BB962C8B-B14F-4D97-AF65-F5344CB8AC3E}">
        <p14:creationId xmlns:p14="http://schemas.microsoft.com/office/powerpoint/2010/main" val="325691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891" y="705704"/>
            <a:ext cx="10744756" cy="5821251"/>
          </a:xfrm>
        </p:spPr>
        <p:txBody>
          <a:bodyPr>
            <a:normAutofit/>
          </a:bodyPr>
          <a:lstStyle/>
          <a:p>
            <a:pPr rtl="0"/>
            <a:r>
              <a:rPr lang="pl-PL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25" y="708338"/>
            <a:ext cx="8641724" cy="510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30" y="5979747"/>
            <a:ext cx="10058400" cy="43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8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287293"/>
          </a:xfrm>
        </p:spPr>
        <p:txBody>
          <a:bodyPr>
            <a:normAutofit/>
          </a:bodyPr>
          <a:lstStyle/>
          <a:p>
            <a:pPr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_For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column strip:</a:t>
            </a:r>
            <a:br>
              <a:rPr lang="en-US" sz="27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 – negative (bottom) moment = 5001.02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Error%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2.24%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 – positive (top) moment = 2200.1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Error%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2.6%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_For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middle strip: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*Max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negative (bottom) moment = 970.32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Error%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3.11%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 – positive (top) moment = 1590.46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Error%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4%</a:t>
            </a:r>
          </a:p>
        </p:txBody>
      </p:sp>
    </p:spTree>
    <p:extLst>
      <p:ext uri="{BB962C8B-B14F-4D97-AF65-F5344CB8AC3E}">
        <p14:creationId xmlns:p14="http://schemas.microsoft.com/office/powerpoint/2010/main" val="39527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682" y="703742"/>
            <a:ext cx="8770512" cy="585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6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287" y="596280"/>
            <a:ext cx="9247030" cy="585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2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265901"/>
              </p:ext>
            </p:extLst>
          </p:nvPr>
        </p:nvGraphicFramePr>
        <p:xfrm>
          <a:off x="1842247" y="618565"/>
          <a:ext cx="9789459" cy="58898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8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19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56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Reinforcement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Punching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Soil pressure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379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strip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Bottom bars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1Ø25/12 cm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0.90 &lt; 1.32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(OK)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161 &lt; 300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(OK)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3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bars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1Ø16/10 cm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379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Middle strip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Bottom bars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1Ø16/10 cm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3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bars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1Ø16/10 cm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38600" y="27971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0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FC1DE-75B9-411B-A5B0-91209BEBC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038" y="663866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Seismic forces.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FC8DFD-DF0B-4EFF-85BD-049F0BB2B1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914" y="1304311"/>
            <a:ext cx="6188765" cy="52544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FD3B5C-599E-4121-AF0D-4204EFD4D242}"/>
              </a:ext>
            </a:extLst>
          </p:cNvPr>
          <p:cNvSpPr txBox="1"/>
          <p:nvPr/>
        </p:nvSpPr>
        <p:spPr>
          <a:xfrm>
            <a:off x="1931704" y="1944756"/>
            <a:ext cx="3089483" cy="33482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Seismic history of the Gulf of Aqaba, the impact of the seismic forces not very clear in the position of this project.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92313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558" y="1262130"/>
            <a:ext cx="9650053" cy="434018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</p:spTree>
    <p:extLst>
      <p:ext uri="{BB962C8B-B14F-4D97-AF65-F5344CB8AC3E}">
        <p14:creationId xmlns:p14="http://schemas.microsoft.com/office/powerpoint/2010/main" val="295129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73435"/>
              </p:ext>
            </p:extLst>
          </p:nvPr>
        </p:nvGraphicFramePr>
        <p:xfrm>
          <a:off x="1970469" y="682580"/>
          <a:ext cx="9427335" cy="5486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9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6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4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488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Quantity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8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Filling material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577527.41 m</a:t>
                      </a:r>
                      <a:r>
                        <a:rPr lang="en-US" sz="16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29700000 $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88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Steel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Piles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5012.1 Ton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4300000 $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1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30° Ys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61.3 Ton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53000 $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88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Bed preparation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33138.27 m</a:t>
                      </a:r>
                      <a:r>
                        <a:rPr lang="en-US" sz="16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237000 $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88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= 34300000 $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32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83BEE-66F4-4999-BF26-DCC2DD002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290" y="650614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3.Waves effect.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B877C1-D840-41FA-B4CF-113383B7803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33" y="1073427"/>
            <a:ext cx="5083974" cy="54731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919A64-F2DB-456B-9198-3255C8CB488C}"/>
              </a:ext>
            </a:extLst>
          </p:cNvPr>
          <p:cNvSpPr txBox="1"/>
          <p:nvPr/>
        </p:nvSpPr>
        <p:spPr>
          <a:xfrm>
            <a:off x="1648130" y="1754022"/>
            <a:ext cx="3882887" cy="33499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minimum wave height found is 0.3m. The value of 1.5 m will be used in this project as a maximum height of waves at Al-Aqaba Gulf.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767C-D562-46B1-93F2-8E5D49451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37362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Wind effect.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AC8A330-7774-429C-A95B-C8F70708C12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288" y="1683026"/>
            <a:ext cx="6927794" cy="47628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9A4EFD-FA4D-43F6-A93B-146DB25B3D88}"/>
              </a:ext>
            </a:extLst>
          </p:cNvPr>
          <p:cNvSpPr txBox="1"/>
          <p:nvPr/>
        </p:nvSpPr>
        <p:spPr>
          <a:xfrm>
            <a:off x="1749288" y="1815548"/>
            <a:ext cx="3048000" cy="39022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Gulf is considered as a confined area, where wind movement is considered relatively dull so the effect of wind movement is ignored in this project.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25776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D29C4-2EA2-4131-AE74-DCAF5D2C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13568"/>
            <a:ext cx="8911687" cy="1280890"/>
          </a:xfrm>
        </p:spPr>
        <p:txBody>
          <a:bodyPr>
            <a:normAutofit fontScale="90000"/>
          </a:bodyPr>
          <a:lstStyle/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Details of the artificial island.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ar-SA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FB9FFB-F599-4DB6-83AA-1402EF816ED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79" y="1603513"/>
            <a:ext cx="5872171" cy="48686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0D0A98-3A89-4797-9235-CDCC13240FD1}"/>
              </a:ext>
            </a:extLst>
          </p:cNvPr>
          <p:cNvSpPr txBox="1"/>
          <p:nvPr/>
        </p:nvSpPr>
        <p:spPr>
          <a:xfrm>
            <a:off x="1375111" y="2363452"/>
            <a:ext cx="4376331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area of the artificial island is 3 hectare.</a:t>
            </a:r>
          </a:p>
          <a:p>
            <a:endParaRPr lang="en-US" baseline="30000" dirty="0"/>
          </a:p>
          <a:p>
            <a:endParaRPr lang="en-US" baseline="30000" dirty="0"/>
          </a:p>
          <a:p>
            <a:endParaRPr lang="ar-S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88493C-3DBA-41C4-9782-3AB4F98DF260}"/>
              </a:ext>
            </a:extLst>
          </p:cNvPr>
          <p:cNvSpPr txBox="1"/>
          <p:nvPr/>
        </p:nvSpPr>
        <p:spPr>
          <a:xfrm>
            <a:off x="1375112" y="3445413"/>
            <a:ext cx="4588367" cy="22419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average depth of water in this project is 20 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height of the island is 21.5 m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65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66444-07DB-4B7E-B896-CB0C9FCFB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1101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Liquefaction Analysis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SA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E4478B-1CD6-490A-880A-051ACD6B0A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4951" y="1540189"/>
                <a:ext cx="8915400" cy="3777622"/>
              </a:xfrm>
            </p:spPr>
            <p:txBody>
              <a:bodyPr/>
              <a:lstStyle/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r>
                  <a:rPr lang="en-US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height = 13.25 m.</a:t>
                </a:r>
              </a:p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endParaRPr lang="en-US" sz="2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>
                  <a:spcBef>
                    <a:spcPts val="0"/>
                  </a:spcBef>
                  <a:buClrTx/>
                </a:pPr>
                <a:r>
                  <a:rPr lang="el-GR" sz="2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σ𝑣. = 𝑍 (</a:t>
                </a:r>
                <a:r>
                  <a:rPr lang="en-US" sz="2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Ɣ𝑠𝑎𝑡) = 276 KN/m².</a:t>
                </a:r>
              </a:p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endParaRPr lang="en-US" sz="2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buClrTx/>
                </a:pPr>
                <a:r>
                  <a:rPr lang="en-US" sz="2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ớ𝑣. = 𝑍 (Ɣ𝑠𝑎𝑡− Ɣ𝑤𝑎𝑡𝑒r) </a:t>
                </a:r>
              </a:p>
              <a:p>
                <a:pPr marL="0" lvl="0" indent="0" algn="l" rtl="0">
                  <a:lnSpc>
                    <a:spcPct val="150000"/>
                  </a:lnSpc>
                  <a:spcBef>
                    <a:spcPts val="0"/>
                  </a:spcBef>
                  <a:buClrTx/>
                  <a:buNone/>
                </a:pPr>
                <a:r>
                  <a:rPr lang="en-US" sz="2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= 266.19 KN/m².</a:t>
                </a:r>
              </a:p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endParaRPr lang="en-US" sz="2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>
                  <a:spcBef>
                    <a:spcPts val="0"/>
                  </a:spcBef>
                  <a:buClrTx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ớ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276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266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1.037</a:t>
                </a:r>
              </a:p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endParaRPr lang="en-US" sz="2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 algn="l" rtl="0">
                  <a:spcBef>
                    <a:spcPts val="0"/>
                  </a:spcBef>
                  <a:buClrTx/>
                  <a:buNone/>
                </a:pPr>
                <a:endParaRPr lang="ar-SA" sz="2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E4478B-1CD6-490A-880A-051ACD6B0A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4951" y="1540189"/>
                <a:ext cx="8915400" cy="3777622"/>
              </a:xfrm>
              <a:blipFill>
                <a:blip r:embed="rId2"/>
                <a:stretch>
                  <a:fillRect l="-1025" t="-12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AC32FAC-D8FA-42C6-A50B-D7411A4AD59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439958"/>
            <a:ext cx="5695908" cy="474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1039</TotalTime>
  <Words>1360</Words>
  <Application>Microsoft Office PowerPoint</Application>
  <PresentationFormat>Widescreen</PresentationFormat>
  <Paragraphs>727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Calibri</vt:lpstr>
      <vt:lpstr>Cambria Math</vt:lpstr>
      <vt:lpstr>Century Gothic</vt:lpstr>
      <vt:lpstr>Palatino Linotype</vt:lpstr>
      <vt:lpstr>Tahoma</vt:lpstr>
      <vt:lpstr>Times New Roman</vt:lpstr>
      <vt:lpstr>Wingdings 3</vt:lpstr>
      <vt:lpstr>Wisp</vt:lpstr>
      <vt:lpstr>Building a seasonal artificial island by using an innovative method at  Al- Aqaba Gulf </vt:lpstr>
      <vt:lpstr>Objectives:</vt:lpstr>
      <vt:lpstr>Location of the project.</vt:lpstr>
      <vt:lpstr>Studies.</vt:lpstr>
      <vt:lpstr>2. Seismic forces.</vt:lpstr>
      <vt:lpstr>3.Waves effect.</vt:lpstr>
      <vt:lpstr>4. Wind effect.</vt:lpstr>
      <vt:lpstr>Details of the artificial island. </vt:lpstr>
      <vt:lpstr>Liquefaction Analysis.</vt:lpstr>
      <vt:lpstr>Liquefaction Analysis.</vt:lpstr>
      <vt:lpstr>Excel sheet shows the values of factor of safety for height 21.5 m.</vt:lpstr>
      <vt:lpstr>Excel sheet shows the values of factor of safety for height 24.5 m.</vt:lpstr>
      <vt:lpstr>Cells Geometry.</vt:lpstr>
      <vt:lpstr>Geometry and numbers of interlock. </vt:lpstr>
      <vt:lpstr>Equivalent 2D dimensions of cellular cofferdams.</vt:lpstr>
      <vt:lpstr>Cell connections.</vt:lpstr>
      <vt:lpstr>Stability and design of cellular cofferdam.</vt:lpstr>
      <vt:lpstr>Geotechnical and Structural Parameters.</vt:lpstr>
      <vt:lpstr>Values of Ka and Kp.</vt:lpstr>
      <vt:lpstr>       </vt:lpstr>
      <vt:lpstr>Passive Forces.</vt:lpstr>
      <vt:lpstr>2. Overturning Stability.</vt:lpstr>
      <vt:lpstr>Active moment.</vt:lpstr>
      <vt:lpstr>Excel sheet shows the values of factor of safety.</vt:lpstr>
      <vt:lpstr>Excel sheet shows the values of factor of safety.</vt:lpstr>
      <vt:lpstr>3. Cell Shear check.</vt:lpstr>
      <vt:lpstr>PowerPoint Presentation</vt:lpstr>
      <vt:lpstr>Structure details </vt:lpstr>
      <vt:lpstr>Sections of each structural elements   </vt:lpstr>
      <vt:lpstr>Loads according to ASCI 7-10 code </vt:lpstr>
      <vt:lpstr>The values of loads for each column by using sap</vt:lpstr>
      <vt:lpstr>PowerPoint Presentation</vt:lpstr>
      <vt:lpstr>Column layout  </vt:lpstr>
      <vt:lpstr>Assuming dimensions for Mat foundation</vt:lpstr>
      <vt:lpstr>Manual Calculation </vt:lpstr>
      <vt:lpstr>1. Mat thichness check: </vt:lpstr>
      <vt:lpstr>PowerPoint Presentation</vt:lpstr>
      <vt:lpstr>2. Flexural design :  </vt:lpstr>
      <vt:lpstr>PowerPoint Presentation</vt:lpstr>
      <vt:lpstr>PowerPoint Presentation</vt:lpstr>
      <vt:lpstr> E-tabs modeling checks: </vt:lpstr>
      <vt:lpstr>1. Soil pressure check:  It shows that qmax = 161MPa &lt; 300 MPa   → Ok</vt:lpstr>
      <vt:lpstr> </vt:lpstr>
      <vt:lpstr>2. Punching check : ØVcp=0.333 x Ø x  √fc= 1.322 MPa  Vumax =0.91 MPa &lt; 1.322 Mpa    → Ok</vt:lpstr>
      <vt:lpstr>   </vt:lpstr>
      <vt:lpstr>_For column strip:    * Max – negative (bottom) moment = 5001.02 KN.m      Error% = 2.24%    *  Max – positive (top) moment = 2200.1 KN.m      Error% = 2.6%  _For middle strip:    *Max – negative (bottom) moment = 970.32 KN.m    Error% =3.11%   * Max – positive (top) moment = 1590.46 KN.m    Error% = 4%</vt:lpstr>
      <vt:lpstr>PowerPoint Presentation</vt:lpstr>
      <vt:lpstr>PowerPoint Presentation</vt:lpstr>
      <vt:lpstr>PowerPoint Presentation</vt:lpstr>
      <vt:lpstr>Cost Estimation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seasonal artificial island by using an innovative method at  Al- Aqaba Gulf</dc:title>
  <dc:creator>technipal</dc:creator>
  <cp:lastModifiedBy>student</cp:lastModifiedBy>
  <cp:revision>62</cp:revision>
  <dcterms:created xsi:type="dcterms:W3CDTF">2019-12-21T22:21:39Z</dcterms:created>
  <dcterms:modified xsi:type="dcterms:W3CDTF">2020-09-16T07:46:27Z</dcterms:modified>
</cp:coreProperties>
</file>