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5" r:id="rId2"/>
  </p:sldMasterIdLst>
  <p:notesMasterIdLst>
    <p:notesMasterId r:id="rId1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5" r:id="rId51"/>
    <p:sldId id="304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</p:sldIdLst>
  <p:sldSz cx="12192000" cy="6858000"/>
  <p:notesSz cx="6858000" cy="9144000"/>
  <p:embeddedFontLst>
    <p:embeddedFont>
      <p:font typeface="Calibri" panose="020F0502020204030204" pitchFamily="34" charset="0"/>
      <p:regular r:id="rId116"/>
      <p:bold r:id="rId117"/>
    </p:embeddedFont>
    <p:embeddedFont>
      <p:font typeface="Roboto" panose="020B0604020202020204" charset="0"/>
      <p:regular r:id="rId118"/>
      <p:bold r:id="rId119"/>
      <p:italic r:id="rId120"/>
      <p:boldItalic r:id="rId121"/>
    </p:embeddedFont>
    <p:embeddedFont>
      <p:font typeface="Century Gothic" panose="020B0502020202020204" pitchFamily="34" charset="0"/>
      <p:regular r:id="rId122"/>
      <p:bold r:id="rId123"/>
      <p:italic r:id="rId124"/>
      <p:boldItalic r:id="rId1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9" roundtripDataSignature="AMtx7mhjsng8KbLzOqzY+QKwC3vge+Tf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061EC6-DBBE-4794-86FA-B528E3A7D8E4}">
  <a:tblStyle styleId="{07061EC6-DBBE-4794-86FA-B528E3A7D8E4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0E7E6"/>
          </a:solidFill>
        </a:fill>
      </a:tcStyle>
    </a:wholeTbl>
    <a:band1H>
      <a:tcTxStyle/>
      <a:tcStyle>
        <a:tcBdr/>
        <a:fill>
          <a:solidFill>
            <a:srgbClr val="E0CC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0CC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A0BF459-E3FA-415E-9B24-588C4391B4C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80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font" Target="fonts/font2.fntdata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tableStyles" Target="tableStyle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font" Target="fonts/font8.fntdata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font" Target="fonts/font3.fntdata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font" Target="fonts/font9.fntdata"/><Relationship Id="rId129" Type="http://customschemas.google.com/relationships/presentationmetadata" Target="metadata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font" Target="fonts/font4.fntdata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presProps" Target="presProps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font" Target="fonts/font5.fntdata"/><Relationship Id="rId125" Type="http://schemas.openxmlformats.org/officeDocument/2006/relationships/font" Target="fonts/font10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notesMaster" Target="notesMasters/notesMaster1.xml"/><Relationship Id="rId131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font" Target="fonts/font6.fntdata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font" Target="fonts/font1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theme" Target="theme/theme1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6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77228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0713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7434485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p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9" name="Google Shape;1439;p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1048597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p1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6" name="Google Shape;1446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9034708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4" name="Google Shape;1454;p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480768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p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0" name="Google Shape;1460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9561072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p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9" name="Google Shape;1469;p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1205837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7" name="Google Shape;1477;p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5842466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5" name="Google Shape;1485;p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187921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p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9" name="Google Shape;1499;p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5662431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p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9" name="Google Shape;1509;p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502794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" name="Google Shape;1517;p1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8" name="Google Shape;1518;p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6824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971847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1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5" name="Google Shape;1525;p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2481727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1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1" name="Google Shape;1531;p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4251000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" name="Google Shape;1539;p1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0" name="Google Shape;1540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5415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8849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7801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4310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5210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0483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121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8466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6181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5611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3097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0850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3006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292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36873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04363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77776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24409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49318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220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053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8938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8329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22449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22420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53041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1006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68765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21765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677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96668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639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006766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81018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51043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54652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4" name="Google Shape;714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62249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88068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39354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276053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27561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21902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5944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41794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1" name="Google Shape;791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885252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5" name="Google Shape;815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049845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3" name="Google Shape;823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4" name="Google Shape;824;p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365847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7" name="Google Shape;837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93250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9" name="Google Shape;849;p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202134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9" name="Google Shape;859;p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0" name="Google Shape;860;p5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460639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9" name="Google Shape;869;p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466253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9" name="Google Shape;879;p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346684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9" name="Google Shape;889;p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402098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998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7088751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3" name="Google Shape;903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034584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1" name="Google Shape;941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633814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149622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65261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2" name="Google Shape;992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459992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0" name="Google Shape;1010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072780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977063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225337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8" name="Google Shape;1058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349573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4" name="Google Shape;1064;p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96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717004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1076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7" name="Google Shape;1077;p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8" name="Google Shape;1078;p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691328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6" name="Google Shape;1086;p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7" name="Google Shape;1087;p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334946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5" name="Google Shape;1095;p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7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990094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p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493347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0" name="Google Shape;1110;p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671046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9" name="Google Shape;1119;p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049534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8" name="Google Shape;1128;p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9" name="Google Shape;1129;p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111715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7" name="Google Shape;1137;p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8" name="Google Shape;1138;p7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931540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609181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9271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3181979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p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9" name="Google Shape;1159;p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096346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p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6" name="Google Shape;1166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646416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6" name="Google Shape;1176;p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72254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p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735160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p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079696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3" name="Google Shape;1203;p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683578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3" name="Google Shape;1213;p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9487778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4" name="Google Shape;1224;p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108196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p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6" name="Google Shape;1336;p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2003942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Google Shape;1342;p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3" name="Google Shape;1343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15085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646296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253187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p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7" name="Google Shape;1357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026020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Google Shape;1362;p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3" name="Google Shape;1363;p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063151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p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2043622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055496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p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3" name="Google Shape;1393;p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2246040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4252102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Google Shape;1416;p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7" name="Google Shape;1417;p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75241290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p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5" name="Google Shape;1425;p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771499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1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1" name="Google Shape;1431;p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732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5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5"/>
          <p:cNvSpPr txBox="1"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11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5"/>
          <p:cNvSpPr/>
          <p:nvPr/>
        </p:nvSpPr>
        <p:spPr>
          <a:xfrm>
            <a:off x="0" y="4323810"/>
            <a:ext cx="1744652" cy="778589"/>
          </a:xfrm>
          <a:custGeom>
            <a:avLst/>
            <a:gdLst/>
            <a:ahLst/>
            <a:cxnLst/>
            <a:rect l="l" t="t" r="r" b="b"/>
            <a:pathLst>
              <a:path w="372" h="166" extrusionOk="0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15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1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31"/>
          <p:cNvSpPr>
            <a:spLocks noGrp="1"/>
          </p:cNvSpPr>
          <p:nvPr>
            <p:ph type="pic" idx="2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131"/>
          <p:cNvSpPr txBox="1">
            <a:spLocks noGrp="1"/>
          </p:cNvSpPr>
          <p:nvPr>
            <p:ph type="body" idx="1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1" name="Google Shape;111;p13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3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1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31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2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2"/>
          <p:cNvSpPr txBox="1">
            <a:spLocks noGrp="1"/>
          </p:cNvSpPr>
          <p:nvPr>
            <p:ph type="body" idx="1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18" name="Google Shape;118;p132"/>
          <p:cNvSpPr txBox="1">
            <a:spLocks noGrp="1"/>
          </p:cNvSpPr>
          <p:nvPr>
            <p:ph type="body" idx="2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3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3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2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32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32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4" name="Google Shape;124;p132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33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33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28" name="Google Shape;128;p13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3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33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33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4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34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5" name="Google Shape;135;p134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6" name="Google Shape;136;p13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3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34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34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0" name="Google Shape;140;p134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1" name="Google Shape;141;p13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5"/>
          <p:cNvSpPr txBox="1"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35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5" name="Google Shape;145;p135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6" name="Google Shape;146;p13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3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35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3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36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36"/>
          <p:cNvSpPr txBox="1">
            <a:spLocks noGrp="1"/>
          </p:cNvSpPr>
          <p:nvPr>
            <p:ph type="body" idx="1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53" name="Google Shape;153;p13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3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3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3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7"/>
          <p:cNvSpPr txBox="1">
            <a:spLocks noGrp="1"/>
          </p:cNvSpPr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37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60" name="Google Shape;160;p13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3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3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3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8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18"/>
          <p:cNvSpPr txBox="1"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 rtl="1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 rtl="1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 rtl="1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11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1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18"/>
          <p:cNvSpPr/>
          <p:nvPr/>
        </p:nvSpPr>
        <p:spPr>
          <a:xfrm>
            <a:off x="0" y="4323810"/>
            <a:ext cx="1744652" cy="778589"/>
          </a:xfrm>
          <a:custGeom>
            <a:avLst/>
            <a:gdLst/>
            <a:ahLst/>
            <a:cxnLst/>
            <a:rect l="l" t="t" r="r" b="b"/>
            <a:pathLst>
              <a:path w="372" h="166" extrusionOk="0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18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9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19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19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1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0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20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12" name="Google Shape;212;p12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2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20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20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6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52" name="Google Shape;52;p11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1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1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1"/>
          <p:cNvSpPr txBox="1"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21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19" name="Google Shape;219;p121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20" name="Google Shape;220;p12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2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21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21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22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22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27" name="Google Shape;227;p12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2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22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2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3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2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2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23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2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38"/>
          <p:cNvSpPr txBox="1"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sz="40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38"/>
          <p:cNvSpPr txBox="1"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0" name="Google Shape;240;p13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3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38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38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39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39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47" name="Google Shape;247;p139"/>
          <p:cNvSpPr txBox="1">
            <a:spLocks noGrp="1"/>
          </p:cNvSpPr>
          <p:nvPr>
            <p:ph type="body" idx="2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48" name="Google Shape;248;p139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39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39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3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40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40"/>
          <p:cNvSpPr txBox="1"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55" name="Google Shape;255;p140"/>
          <p:cNvSpPr txBox="1">
            <a:spLocks noGrp="1"/>
          </p:cNvSpPr>
          <p:nvPr>
            <p:ph type="body" idx="2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56" name="Google Shape;256;p140"/>
          <p:cNvSpPr txBox="1">
            <a:spLocks noGrp="1"/>
          </p:cNvSpPr>
          <p:nvPr>
            <p:ph type="body" idx="3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57" name="Google Shape;257;p140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58" name="Google Shape;258;p14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4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40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4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41"/>
          <p:cNvSpPr txBox="1"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sz="20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141"/>
          <p:cNvSpPr txBox="1">
            <a:spLocks noGrp="1"/>
          </p:cNvSpPr>
          <p:nvPr>
            <p:ph type="body" idx="1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65" name="Google Shape;265;p141"/>
          <p:cNvSpPr txBox="1">
            <a:spLocks noGrp="1"/>
          </p:cNvSpPr>
          <p:nvPr>
            <p:ph type="body" idx="2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66" name="Google Shape;266;p14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14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141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14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42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sz="24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42"/>
          <p:cNvSpPr>
            <a:spLocks noGrp="1"/>
          </p:cNvSpPr>
          <p:nvPr>
            <p:ph type="pic" idx="2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273" name="Google Shape;273;p142"/>
          <p:cNvSpPr txBox="1">
            <a:spLocks noGrp="1"/>
          </p:cNvSpPr>
          <p:nvPr>
            <p:ph type="body" idx="1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74" name="Google Shape;274;p14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14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142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142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3"/>
          <p:cNvSpPr txBox="1"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143"/>
          <p:cNvSpPr txBox="1"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1" name="Google Shape;281;p14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14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143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43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44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144"/>
          <p:cNvSpPr txBox="1">
            <a:spLocks noGrp="1"/>
          </p:cNvSpPr>
          <p:nvPr>
            <p:ph type="body" idx="1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88" name="Google Shape;288;p144"/>
          <p:cNvSpPr txBox="1">
            <a:spLocks noGrp="1"/>
          </p:cNvSpPr>
          <p:nvPr>
            <p:ph type="body" idx="2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14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14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144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44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3" name="Google Shape;293;p144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294" name="Google Shape;294;p14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4"/>
          <p:cNvSpPr txBox="1"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4"/>
          <p:cNvSpPr txBox="1"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2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4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24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45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145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98" name="Google Shape;298;p145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299" name="Google Shape;299;p14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14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145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14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3" name="Google Shape;303;p145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304" name="Google Shape;304;p145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46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146"/>
          <p:cNvSpPr txBox="1">
            <a:spLocks noGrp="1"/>
          </p:cNvSpPr>
          <p:nvPr>
            <p:ph type="body" idx="1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308" name="Google Shape;308;p14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14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14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4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47"/>
          <p:cNvSpPr txBox="1">
            <a:spLocks noGrp="1"/>
          </p:cNvSpPr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147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r" rtl="1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315" name="Google Shape;315;p14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14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14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14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5"/>
          <p:cNvSpPr txBox="1"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25"/>
          <p:cNvSpPr txBox="1"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2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5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25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6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6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73" name="Google Shape;73;p126"/>
          <p:cNvSpPr txBox="1">
            <a:spLocks noGrp="1"/>
          </p:cNvSpPr>
          <p:nvPr>
            <p:ph type="body" idx="2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74" name="Google Shape;74;p12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2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7"/>
          <p:cNvSpPr txBox="1"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1" name="Google Shape;81;p127"/>
          <p:cNvSpPr txBox="1">
            <a:spLocks noGrp="1"/>
          </p:cNvSpPr>
          <p:nvPr>
            <p:ph type="body" idx="2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82" name="Google Shape;82;p127"/>
          <p:cNvSpPr txBox="1">
            <a:spLocks noGrp="1"/>
          </p:cNvSpPr>
          <p:nvPr>
            <p:ph type="body" idx="3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3" name="Google Shape;83;p127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84" name="Google Shape;84;p12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2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8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2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9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9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9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2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0"/>
          <p:cNvSpPr txBox="1"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sz="20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0"/>
          <p:cNvSpPr txBox="1">
            <a:spLocks noGrp="1"/>
          </p:cNvSpPr>
          <p:nvPr>
            <p:ph type="body" idx="1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02" name="Google Shape;102;p130"/>
          <p:cNvSpPr txBox="1">
            <a:spLocks noGrp="1"/>
          </p:cNvSpPr>
          <p:nvPr>
            <p:ph type="body" idx="2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13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0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3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14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1" name="Google Shape;11;p114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14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114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114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14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14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14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114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14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14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114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114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3;p114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24" name="Google Shape;24;p114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114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114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114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114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14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114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14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114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14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114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14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114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114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114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175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9" name="Google Shape;39;p11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0" name="Google Shape;40;p11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1" name="Google Shape;41;p11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117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66" name="Google Shape;166;p117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17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17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17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17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17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17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17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17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17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17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17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" name="Google Shape;178;p117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79" name="Google Shape;179;p117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17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17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17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17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17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17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17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17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17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17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17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" name="Google Shape;191;p117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1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117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302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175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048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94" name="Google Shape;194;p11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95" name="Google Shape;195;p11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96" name="Google Shape;196;p11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4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6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8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9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2.png"/><Relationship Id="rId5" Type="http://schemas.openxmlformats.org/officeDocument/2006/relationships/image" Target="../media/image211.jpg"/><Relationship Id="rId4" Type="http://schemas.openxmlformats.org/officeDocument/2006/relationships/image" Target="../media/image193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7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jp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jpg"/><Relationship Id="rId4" Type="http://schemas.openxmlformats.org/officeDocument/2006/relationships/image" Target="../media/image47.jpg"/><Relationship Id="rId9" Type="http://schemas.openxmlformats.org/officeDocument/2006/relationships/image" Target="../media/image52.png"/><Relationship Id="rId14" Type="http://schemas.openxmlformats.org/officeDocument/2006/relationships/image" Target="../media/image57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8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g"/><Relationship Id="rId13" Type="http://schemas.openxmlformats.org/officeDocument/2006/relationships/image" Target="../media/image119.png"/><Relationship Id="rId18" Type="http://schemas.openxmlformats.org/officeDocument/2006/relationships/image" Target="../media/image124.jp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118.jpg"/><Relationship Id="rId17" Type="http://schemas.openxmlformats.org/officeDocument/2006/relationships/image" Target="../media/image123.png"/><Relationship Id="rId2" Type="http://schemas.openxmlformats.org/officeDocument/2006/relationships/notesSlide" Target="../notesSlides/notesSlide60.xml"/><Relationship Id="rId16" Type="http://schemas.openxmlformats.org/officeDocument/2006/relationships/image" Target="../media/image1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5" Type="http://schemas.openxmlformats.org/officeDocument/2006/relationships/image" Target="../media/image121.png"/><Relationship Id="rId10" Type="http://schemas.openxmlformats.org/officeDocument/2006/relationships/image" Target="../media/image116.jpg"/><Relationship Id="rId4" Type="http://schemas.openxmlformats.org/officeDocument/2006/relationships/image" Target="../media/image110.jp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9.jp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jpg"/><Relationship Id="rId4" Type="http://schemas.openxmlformats.org/officeDocument/2006/relationships/image" Target="../media/image126.jp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jpg"/><Relationship Id="rId5" Type="http://schemas.openxmlformats.org/officeDocument/2006/relationships/image" Target="../media/image132.png"/><Relationship Id="rId4" Type="http://schemas.openxmlformats.org/officeDocument/2006/relationships/image" Target="../media/image131.jp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jp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jp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jpg"/><Relationship Id="rId5" Type="http://schemas.openxmlformats.org/officeDocument/2006/relationships/image" Target="../media/image144.png"/><Relationship Id="rId4" Type="http://schemas.openxmlformats.org/officeDocument/2006/relationships/image" Target="../media/image143.jp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g"/><Relationship Id="rId7" Type="http://schemas.openxmlformats.org/officeDocument/2006/relationships/image" Target="../media/image152.jp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jpg"/><Relationship Id="rId5" Type="http://schemas.openxmlformats.org/officeDocument/2006/relationships/image" Target="../media/image155.png"/><Relationship Id="rId4" Type="http://schemas.openxmlformats.org/officeDocument/2006/relationships/image" Target="../media/image154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g"/><Relationship Id="rId7" Type="http://schemas.openxmlformats.org/officeDocument/2006/relationships/image" Target="../media/image156.jp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5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g"/><Relationship Id="rId7" Type="http://schemas.openxmlformats.org/officeDocument/2006/relationships/image" Target="../media/image166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9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4.jpg"/><Relationship Id="rId4" Type="http://schemas.openxmlformats.org/officeDocument/2006/relationships/image" Target="../media/image19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6.png"/><Relationship Id="rId5" Type="http://schemas.openxmlformats.org/officeDocument/2006/relationships/image" Target="../media/image195.png"/><Relationship Id="rId4" Type="http://schemas.openxmlformats.org/officeDocument/2006/relationships/package" Target="../embeddings/Microsoft_Excel_Worksheet1.xlsx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8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9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1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"/>
          <p:cNvSpPr txBox="1"/>
          <p:nvPr/>
        </p:nvSpPr>
        <p:spPr>
          <a:xfrm>
            <a:off x="498851" y="63686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4" name="Google Shape;324;p1"/>
          <p:cNvSpPr txBox="1"/>
          <p:nvPr/>
        </p:nvSpPr>
        <p:spPr>
          <a:xfrm>
            <a:off x="4323720" y="247391"/>
            <a:ext cx="354456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An-Najah National University</a:t>
            </a:r>
            <a:br>
              <a:rPr lang="en-US" sz="18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Building Engineering Department</a:t>
            </a:r>
            <a:endParaRPr sz="1800" b="1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25" name="Google Shape;32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9991" y="1001987"/>
            <a:ext cx="1392018" cy="1246492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1"/>
          <p:cNvSpPr txBox="1"/>
          <p:nvPr/>
        </p:nvSpPr>
        <p:spPr>
          <a:xfrm>
            <a:off x="3487457" y="2873081"/>
            <a:ext cx="538480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A53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Designing the “4 stars” Hotel</a:t>
            </a:r>
            <a:endParaRPr sz="3200" b="1">
              <a:solidFill>
                <a:srgbClr val="A53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7" name="Google Shape;327;p1"/>
          <p:cNvSpPr txBox="1"/>
          <p:nvPr/>
        </p:nvSpPr>
        <p:spPr>
          <a:xfrm>
            <a:off x="2251893" y="4097245"/>
            <a:ext cx="8084751" cy="1706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2323465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Prepared by:</a:t>
            </a:r>
            <a:endParaRPr dirty="0"/>
          </a:p>
          <a:p>
            <a:pPr marL="0" marR="2323465" lvl="0" indent="0" algn="l" rtl="0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Rawan Bozyah</a:t>
            </a:r>
            <a:endParaRPr dirty="0"/>
          </a:p>
          <a:p>
            <a:pPr marL="0" marR="2323465" lvl="0" indent="0" algn="l" rtl="0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Mohammad </a:t>
            </a:r>
            <a:r>
              <a:rPr lang="en-US" sz="20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AbuHamma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2323465" lvl="0" indent="0" algn="l" rtl="0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Muath Qaradeh  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2323465" lvl="0" indent="0" algn="l" rtl="0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8" name="Google Shape;328;p1"/>
          <p:cNvSpPr txBox="1"/>
          <p:nvPr/>
        </p:nvSpPr>
        <p:spPr>
          <a:xfrm>
            <a:off x="8063864" y="4500948"/>
            <a:ext cx="211468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Eng. Moayad Salhab</a:t>
            </a:r>
            <a:endParaRPr dirty="0"/>
          </a:p>
        </p:txBody>
      </p:sp>
      <p:sp>
        <p:nvSpPr>
          <p:cNvPr id="329" name="Google Shape;329;p1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 txBox="1">
            <a:spLocks noGrp="1"/>
          </p:cNvSpPr>
          <p:nvPr>
            <p:ph type="title"/>
          </p:nvPr>
        </p:nvSpPr>
        <p:spPr>
          <a:xfrm>
            <a:off x="1891471" y="263825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First Basement floor (Storage) – Before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392" name="Google Shape;3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51752" y="1003176"/>
            <a:ext cx="9260861" cy="517568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93" name="Google Shape;393;p1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1" name="Google Shape;1441;p101"/>
          <p:cNvGraphicFramePr/>
          <p:nvPr/>
        </p:nvGraphicFramePr>
        <p:xfrm>
          <a:off x="5235798" y="418782"/>
          <a:ext cx="6515400" cy="6458331"/>
        </p:xfrm>
        <a:graphic>
          <a:graphicData uri="http://schemas.openxmlformats.org/drawingml/2006/table">
            <a:tbl>
              <a:tblPr>
                <a:noFill/>
                <a:tableStyleId>{9A0BF459-E3FA-415E-9B24-588C4391B4C4}</a:tableStyleId>
              </a:tblPr>
              <a:tblGrid>
                <a:gridCol w="2171800"/>
                <a:gridCol w="2171800"/>
                <a:gridCol w="2171800"/>
              </a:tblGrid>
              <a:tr h="134425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 of Pipe 	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Fixture Type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Pipe Diameter (Inch)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</a:tr>
              <a:tr h="134425">
                <a:tc rowSpan="3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Vertical Branch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Lavatory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1.25"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Kitchen Sink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Sink Service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rowSpan="8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`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Horizontal Branch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Lavatory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Kitchen Sink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Sink Service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Bathtub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shower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Dishwashing mash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2"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Water closet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4"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water closet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4"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rowSpan="9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Sewer or Drain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Lavatory with Bathtub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2”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Lavatory with shower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Bathtub with kitchen sink with Lavatory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Service sink with Service sink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3”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75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Dishwashing mash with Dishwashing mash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2” – 2%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kitchen sink with kitchen sink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2”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Shower with Shower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2” – 2%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Water Closet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4”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Water Closet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900">
                <a:tc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Main Sewers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25">
                <a:tc rowSpan="3"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Stacks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4" - 5 stacks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5" - 2 stacks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6" - 1 stacks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75075">
                <a:tc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Vent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2" inside building then convert 4" on a roof with 4 ft length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rowSpan="3"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Main Sewer network in the ceiling of the Parking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4" - 6 stacks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5" - 6 stacks –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6" - 3 stacks - 1%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4425">
                <a:tc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Sewer between Manholes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6" - 1% slope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9150" marR="5915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442" name="Google Shape;1442;p101"/>
          <p:cNvSpPr txBox="1"/>
          <p:nvPr/>
        </p:nvSpPr>
        <p:spPr>
          <a:xfrm>
            <a:off x="2025735" y="1161522"/>
            <a:ext cx="286649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Size of Drainage Piping</a:t>
            </a:r>
            <a:endParaRPr/>
          </a:p>
        </p:txBody>
      </p:sp>
      <p:sp>
        <p:nvSpPr>
          <p:cNvPr id="1443" name="Google Shape;1443;p10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8" name="Google Shape;1448;p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933" y="1448094"/>
            <a:ext cx="10230996" cy="5093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9" name="Google Shape;1449;p1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13738" y="128875"/>
            <a:ext cx="3478262" cy="3116061"/>
          </a:xfrm>
          <a:prstGeom prst="rect">
            <a:avLst/>
          </a:prstGeom>
          <a:noFill/>
          <a:ln>
            <a:noFill/>
          </a:ln>
        </p:spPr>
      </p:pic>
      <p:sp>
        <p:nvSpPr>
          <p:cNvPr id="1450" name="Google Shape;1450;p102"/>
          <p:cNvSpPr txBox="1"/>
          <p:nvPr/>
        </p:nvSpPr>
        <p:spPr>
          <a:xfrm>
            <a:off x="2443970" y="754604"/>
            <a:ext cx="344677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 of Drainage System</a:t>
            </a:r>
            <a:endParaRPr/>
          </a:p>
        </p:txBody>
      </p:sp>
      <p:sp>
        <p:nvSpPr>
          <p:cNvPr id="1451" name="Google Shape;1451;p10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103"/>
          <p:cNvSpPr txBox="1">
            <a:spLocks noGrp="1"/>
          </p:cNvSpPr>
          <p:nvPr>
            <p:ph type="title"/>
          </p:nvPr>
        </p:nvSpPr>
        <p:spPr>
          <a:xfrm>
            <a:off x="2787588" y="2379216"/>
            <a:ext cx="7910004" cy="1296140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Fighting System Design</a:t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7" name="Google Shape;1457;p10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Google Shape;1462;p104"/>
          <p:cNvSpPr txBox="1"/>
          <p:nvPr/>
        </p:nvSpPr>
        <p:spPr>
          <a:xfrm>
            <a:off x="2098929" y="393997"/>
            <a:ext cx="313579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Fighting System Design</a:t>
            </a:r>
            <a:endParaRPr/>
          </a:p>
        </p:txBody>
      </p:sp>
      <p:sp>
        <p:nvSpPr>
          <p:cNvPr id="1463" name="Google Shape;1463;p104"/>
          <p:cNvSpPr txBox="1"/>
          <p:nvPr/>
        </p:nvSpPr>
        <p:spPr>
          <a:xfrm>
            <a:off x="2166213" y="1197869"/>
            <a:ext cx="682052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Jordanian &amp; Palestinian Safety Code, the bedrooms fall under moderate hazard, so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smoke &amp; heat flame Alarms integrated sprinklers network </a:t>
            </a:r>
            <a:endParaRPr/>
          </a:p>
        </p:txBody>
      </p:sp>
      <p:pic>
        <p:nvPicPr>
          <p:cNvPr id="1464" name="Google Shape;1464;p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24226" y="1790382"/>
            <a:ext cx="9667774" cy="5064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5" name="Google Shape;1465;p10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531812" y="2263891"/>
            <a:ext cx="3004485" cy="1165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66" name="Google Shape;1466;p10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103</a:t>
            </a:fld>
            <a:endParaRPr/>
          </a:p>
        </p:txBody>
      </p:sp>
      <p:sp>
        <p:nvSpPr>
          <p:cNvPr id="2" name="Oval 1"/>
          <p:cNvSpPr/>
          <p:nvPr/>
        </p:nvSpPr>
        <p:spPr>
          <a:xfrm>
            <a:off x="7287491" y="4165600"/>
            <a:ext cx="1173018" cy="6188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1" name="Google Shape;1471;p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8760" y="1550880"/>
            <a:ext cx="6734276" cy="4217194"/>
          </a:xfrm>
          <a:prstGeom prst="rect">
            <a:avLst/>
          </a:prstGeom>
          <a:noFill/>
          <a:ln>
            <a:noFill/>
          </a:ln>
        </p:spPr>
      </p:pic>
      <p:sp>
        <p:nvSpPr>
          <p:cNvPr id="1472" name="Google Shape;1472;p105"/>
          <p:cNvSpPr txBox="1"/>
          <p:nvPr/>
        </p:nvSpPr>
        <p:spPr>
          <a:xfrm>
            <a:off x="2130265" y="766405"/>
            <a:ext cx="315810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Tree configuration of Sprinklers</a:t>
            </a:r>
            <a:endParaRPr/>
          </a:p>
        </p:txBody>
      </p:sp>
      <p:sp>
        <p:nvSpPr>
          <p:cNvPr id="1473" name="Google Shape;1473;p105"/>
          <p:cNvSpPr txBox="1"/>
          <p:nvPr/>
        </p:nvSpPr>
        <p:spPr>
          <a:xfrm>
            <a:off x="2400049" y="1699526"/>
            <a:ext cx="2874505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sprinklers network Consists of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Branches line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cross line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Sprinkler head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Risers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Underground Supply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dept connection</a:t>
            </a:r>
            <a:endParaRPr/>
          </a:p>
        </p:txBody>
      </p:sp>
      <p:sp>
        <p:nvSpPr>
          <p:cNvPr id="1474" name="Google Shape;1474;p10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9" name="Google Shape;1479;p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8152" y="3824090"/>
            <a:ext cx="6614516" cy="290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480" name="Google Shape;1480;p106"/>
          <p:cNvSpPr txBox="1"/>
          <p:nvPr/>
        </p:nvSpPr>
        <p:spPr>
          <a:xfrm>
            <a:off x="2857691" y="750428"/>
            <a:ext cx="15824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Sizing of Pipes</a:t>
            </a:r>
            <a:endParaRPr/>
          </a:p>
        </p:txBody>
      </p:sp>
      <p:pic>
        <p:nvPicPr>
          <p:cNvPr id="1481" name="Google Shape;1481;p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08111" y="750428"/>
            <a:ext cx="5297741" cy="317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2" name="Google Shape;1482;p10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7" name="Google Shape;1487;p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59134" y="394871"/>
            <a:ext cx="2688089" cy="3279005"/>
          </a:xfrm>
          <a:prstGeom prst="rect">
            <a:avLst/>
          </a:prstGeom>
          <a:noFill/>
          <a:ln>
            <a:noFill/>
          </a:ln>
        </p:spPr>
      </p:pic>
      <p:sp>
        <p:nvSpPr>
          <p:cNvPr id="1488" name="Google Shape;1488;p107"/>
          <p:cNvSpPr txBox="1"/>
          <p:nvPr/>
        </p:nvSpPr>
        <p:spPr>
          <a:xfrm>
            <a:off x="2009886" y="1351071"/>
            <a:ext cx="2884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Tank Size Needed: 14.5 CM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pressure o the Pump used: 45 Psi</a:t>
            </a:r>
            <a:endParaRPr/>
          </a:p>
        </p:txBody>
      </p:sp>
      <p:sp>
        <p:nvSpPr>
          <p:cNvPr id="1489" name="Google Shape;1489;p107"/>
          <p:cNvSpPr txBox="1"/>
          <p:nvPr/>
        </p:nvSpPr>
        <p:spPr>
          <a:xfrm>
            <a:off x="2062890" y="716572"/>
            <a:ext cx="21819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Tank &amp; Pump Sizing </a:t>
            </a:r>
            <a:endParaRPr/>
          </a:p>
        </p:txBody>
      </p:sp>
      <p:sp>
        <p:nvSpPr>
          <p:cNvPr id="1490" name="Google Shape;1490;p107"/>
          <p:cNvSpPr txBox="1"/>
          <p:nvPr/>
        </p:nvSpPr>
        <p:spPr>
          <a:xfrm>
            <a:off x="774952" y="2293346"/>
            <a:ext cx="35895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used the same Central tank for Fresh water</a:t>
            </a:r>
            <a:r>
              <a:rPr lang="en-US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1491" name="Google Shape;1491;p107"/>
          <p:cNvSpPr txBox="1"/>
          <p:nvPr/>
        </p:nvSpPr>
        <p:spPr>
          <a:xfrm>
            <a:off x="2062890" y="3582580"/>
            <a:ext cx="108876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Hose</a:t>
            </a:r>
            <a:endParaRPr/>
          </a:p>
        </p:txBody>
      </p:sp>
      <p:pic>
        <p:nvPicPr>
          <p:cNvPr id="1492" name="Google Shape;1492;p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36519" y="394871"/>
            <a:ext cx="2557133" cy="3140953"/>
          </a:xfrm>
          <a:prstGeom prst="rect">
            <a:avLst/>
          </a:prstGeom>
          <a:noFill/>
          <a:ln>
            <a:noFill/>
          </a:ln>
        </p:spPr>
      </p:pic>
      <p:sp>
        <p:nvSpPr>
          <p:cNvPr id="1493" name="Google Shape;1493;p107"/>
          <p:cNvSpPr txBox="1"/>
          <p:nvPr/>
        </p:nvSpPr>
        <p:spPr>
          <a:xfrm>
            <a:off x="6668994" y="4408505"/>
            <a:ext cx="419698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diameter of Supply Pipes always equals 2.5 Inches </a:t>
            </a:r>
            <a:endParaRPr/>
          </a:p>
        </p:txBody>
      </p:sp>
      <p:pic>
        <p:nvPicPr>
          <p:cNvPr id="1494" name="Google Shape;1494;p107" descr="Fire hoses come in a variety of sizes and specs.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62890" y="4276524"/>
            <a:ext cx="3426176" cy="2285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5" name="Google Shape;1495;p10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47169" y="5034379"/>
            <a:ext cx="36766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96" name="Google Shape;1496;p10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p108"/>
          <p:cNvSpPr txBox="1"/>
          <p:nvPr/>
        </p:nvSpPr>
        <p:spPr>
          <a:xfrm>
            <a:off x="2259613" y="719477"/>
            <a:ext cx="14542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Extinguishers</a:t>
            </a:r>
            <a:endParaRPr/>
          </a:p>
        </p:txBody>
      </p:sp>
      <p:sp>
        <p:nvSpPr>
          <p:cNvPr id="1502" name="Google Shape;1502;p108"/>
          <p:cNvSpPr txBox="1"/>
          <p:nvPr/>
        </p:nvSpPr>
        <p:spPr>
          <a:xfrm>
            <a:off x="2362796" y="1444193"/>
            <a:ext cx="724762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Number &amp; Location determined by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square footage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layout of an area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proximity to people and the presence of different types of combustible material.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03" name="Google Shape;1503;p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83889" y="3013853"/>
            <a:ext cx="3825574" cy="2625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4" name="Google Shape;1504;p1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8714" y="3013853"/>
            <a:ext cx="4307931" cy="3651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5" name="Google Shape;1505;p10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83890" y="5413806"/>
            <a:ext cx="3825574" cy="1251755"/>
          </a:xfrm>
          <a:prstGeom prst="rect">
            <a:avLst/>
          </a:prstGeom>
          <a:noFill/>
          <a:ln>
            <a:noFill/>
          </a:ln>
        </p:spPr>
      </p:pic>
      <p:sp>
        <p:nvSpPr>
          <p:cNvPr id="1506" name="Google Shape;1506;p10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p109"/>
          <p:cNvSpPr txBox="1"/>
          <p:nvPr/>
        </p:nvSpPr>
        <p:spPr>
          <a:xfrm>
            <a:off x="2141584" y="723621"/>
            <a:ext cx="253787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Kitchen in the Restaurant</a:t>
            </a:r>
            <a:endParaRPr/>
          </a:p>
        </p:txBody>
      </p:sp>
      <p:sp>
        <p:nvSpPr>
          <p:cNvPr id="1512" name="Google Shape;1512;p109"/>
          <p:cNvSpPr txBox="1"/>
          <p:nvPr/>
        </p:nvSpPr>
        <p:spPr>
          <a:xfrm>
            <a:off x="2223482" y="1739969"/>
            <a:ext cx="2537746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Class K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Foam Generators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Flam Detectors Alarm Used </a:t>
            </a:r>
            <a:endParaRPr/>
          </a:p>
        </p:txBody>
      </p:sp>
      <p:pic>
        <p:nvPicPr>
          <p:cNvPr id="1513" name="Google Shape;1513;p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4428" y="3794760"/>
            <a:ext cx="6924675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4" name="Google Shape;1514;p1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47103" y="1181694"/>
            <a:ext cx="5452000" cy="2300844"/>
          </a:xfrm>
          <a:prstGeom prst="rect">
            <a:avLst/>
          </a:prstGeom>
          <a:noFill/>
          <a:ln>
            <a:noFill/>
          </a:ln>
        </p:spPr>
      </p:pic>
      <p:sp>
        <p:nvSpPr>
          <p:cNvPr id="1515" name="Google Shape;1515;p10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Google Shape;1520;p110"/>
          <p:cNvSpPr txBox="1"/>
          <p:nvPr/>
        </p:nvSpPr>
        <p:spPr>
          <a:xfrm>
            <a:off x="2465878" y="780284"/>
            <a:ext cx="14350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Escape Routs</a:t>
            </a:r>
            <a:endParaRPr/>
          </a:p>
        </p:txBody>
      </p:sp>
      <p:pic>
        <p:nvPicPr>
          <p:cNvPr id="1521" name="Google Shape;1521;p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5420" y="2423067"/>
            <a:ext cx="10391775" cy="3489110"/>
          </a:xfrm>
          <a:prstGeom prst="rect">
            <a:avLst/>
          </a:prstGeom>
          <a:noFill/>
          <a:ln>
            <a:noFill/>
          </a:ln>
        </p:spPr>
      </p:pic>
      <p:sp>
        <p:nvSpPr>
          <p:cNvPr id="1522" name="Google Shape;1522;p11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1"/>
          <p:cNvSpPr txBox="1">
            <a:spLocks noGrp="1"/>
          </p:cNvSpPr>
          <p:nvPr>
            <p:ph type="title"/>
          </p:nvPr>
        </p:nvSpPr>
        <p:spPr>
          <a:xfrm>
            <a:off x="1890944" y="446556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First Basement floor (Entertainment)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399" name="Google Shape;399;p1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890944" y="1212478"/>
            <a:ext cx="8410112" cy="5376465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00" name="Google Shape;400;p1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111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Quantity surveying and Cost Estimate</a:t>
            </a:r>
            <a:b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8" name="Google Shape;1528;p11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p112"/>
          <p:cNvSpPr txBox="1">
            <a:spLocks noGrp="1"/>
          </p:cNvSpPr>
          <p:nvPr>
            <p:ph type="title"/>
          </p:nvPr>
        </p:nvSpPr>
        <p:spPr>
          <a:xfrm>
            <a:off x="1044497" y="244528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Times New Roman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Cost Estimation</a:t>
            </a:r>
            <a:endParaRPr/>
          </a:p>
        </p:txBody>
      </p:sp>
      <p:sp>
        <p:nvSpPr>
          <p:cNvPr id="1534" name="Google Shape;1534;p112"/>
          <p:cNvSpPr txBox="1"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35" name="Google Shape;1535;p112" descr="See the source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1156" y="-1"/>
            <a:ext cx="5590844" cy="6858001"/>
          </a:xfrm>
          <a:prstGeom prst="rect">
            <a:avLst/>
          </a:prstGeom>
          <a:noFill/>
          <a:ln>
            <a:noFill/>
          </a:ln>
          <a:effectLst>
            <a:outerShdw dist="50800" dir="5400000" sx="157000" sy="157000" algn="ctr" rotWithShape="0">
              <a:srgbClr val="000000">
                <a:alpha val="0"/>
              </a:srgbClr>
            </a:outerShdw>
          </a:effectLst>
        </p:spPr>
      </p:pic>
      <p:graphicFrame>
        <p:nvGraphicFramePr>
          <p:cNvPr id="1536" name="Google Shape;1536;p112"/>
          <p:cNvGraphicFramePr/>
          <p:nvPr/>
        </p:nvGraphicFramePr>
        <p:xfrm>
          <a:off x="687389" y="4141378"/>
          <a:ext cx="5590850" cy="198125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2795425"/>
                <a:gridCol w="2795425"/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Cost Estimation</a:t>
                      </a:r>
                      <a:endParaRPr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Total Cost (NIS)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15110000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Unit Cost (NIS)/SM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2727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18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Unit Cost (JOD)/SM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579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185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entury Gothic"/>
                        <a:buNone/>
                      </a:pPr>
                      <a:r>
                        <a:rPr lang="en-US" sz="2000"/>
                        <a:t>Unit Cost ($)/SM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816</a:t>
                      </a:r>
                      <a:endParaRPr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537" name="Google Shape;1537;p112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p113"/>
          <p:cNvSpPr txBox="1">
            <a:spLocks noGrp="1"/>
          </p:cNvSpPr>
          <p:nvPr>
            <p:ph type="ctrTitle"/>
          </p:nvPr>
        </p:nvSpPr>
        <p:spPr>
          <a:xfrm>
            <a:off x="2336964" y="2006352"/>
            <a:ext cx="8915399" cy="1873189"/>
          </a:xfrm>
          <a:prstGeom prst="rect">
            <a:avLst/>
          </a:prstGeom>
          <a:solidFill>
            <a:schemeClr val="accent2"/>
          </a:solidFill>
          <a:ln w="15875" cap="rnd" cmpd="sng">
            <a:solidFill>
              <a:srgbClr val="A25B1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 </a:t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for listening</a:t>
            </a:r>
            <a:endParaRPr/>
          </a:p>
        </p:txBody>
      </p:sp>
      <p:sp>
        <p:nvSpPr>
          <p:cNvPr id="1543" name="Google Shape;1543;p113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2"/>
          <p:cNvSpPr txBox="1">
            <a:spLocks noGrp="1"/>
          </p:cNvSpPr>
          <p:nvPr>
            <p:ph type="title"/>
          </p:nvPr>
        </p:nvSpPr>
        <p:spPr>
          <a:xfrm>
            <a:off x="2057679" y="365125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 Ground floor (Storage) – Before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06" name="Google Shape;406;p1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91539" y="1411550"/>
            <a:ext cx="9643968" cy="5081325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07" name="Google Shape;407;p1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3"/>
          <p:cNvSpPr txBox="1">
            <a:spLocks noGrp="1"/>
          </p:cNvSpPr>
          <p:nvPr>
            <p:ph type="title"/>
          </p:nvPr>
        </p:nvSpPr>
        <p:spPr>
          <a:xfrm>
            <a:off x="1610558" y="401776"/>
            <a:ext cx="10515600" cy="93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Ground floor (Reception)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13" name="Google Shape;413;p1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0558" y="1248067"/>
            <a:ext cx="9557213" cy="503174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14" name="Google Shape;414;p1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4"/>
          <p:cNvSpPr txBox="1">
            <a:spLocks noGrp="1"/>
          </p:cNvSpPr>
          <p:nvPr>
            <p:ph type="title"/>
          </p:nvPr>
        </p:nvSpPr>
        <p:spPr>
          <a:xfrm>
            <a:off x="2002307" y="373079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❑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 floor (Storage) - Before</a:t>
            </a:r>
            <a:b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/>
          </a:p>
        </p:txBody>
      </p:sp>
      <p:pic>
        <p:nvPicPr>
          <p:cNvPr id="420" name="Google Shape;420;p1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61674" y="1259129"/>
            <a:ext cx="9152320" cy="486417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21" name="Google Shape;421;p14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2" name="Google Shape;422;p1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5"/>
          <p:cNvSpPr txBox="1">
            <a:spLocks noGrp="1"/>
          </p:cNvSpPr>
          <p:nvPr>
            <p:ph type="title"/>
          </p:nvPr>
        </p:nvSpPr>
        <p:spPr>
          <a:xfrm>
            <a:off x="1805866" y="304306"/>
            <a:ext cx="10515600" cy="895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First Floor (Cafeteria)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28" name="Google Shape;428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8402" y="1128789"/>
            <a:ext cx="10489616" cy="524480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29" name="Google Shape;429;p1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6"/>
          <p:cNvSpPr txBox="1">
            <a:spLocks noGrp="1"/>
          </p:cNvSpPr>
          <p:nvPr>
            <p:ph type="title"/>
          </p:nvPr>
        </p:nvSpPr>
        <p:spPr>
          <a:xfrm>
            <a:off x="1758424" y="277881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Second ,Third and Fourth Floors (Offices) - Before</a:t>
            </a:r>
            <a:endParaRPr sz="2000"/>
          </a:p>
        </p:txBody>
      </p:sp>
      <p:pic>
        <p:nvPicPr>
          <p:cNvPr id="435" name="Google Shape;435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38183" y="1649143"/>
            <a:ext cx="8966157" cy="452782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36" name="Google Shape;436;p1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7"/>
          <p:cNvSpPr txBox="1">
            <a:spLocks noGrp="1"/>
          </p:cNvSpPr>
          <p:nvPr>
            <p:ph type="title"/>
          </p:nvPr>
        </p:nvSpPr>
        <p:spPr>
          <a:xfrm>
            <a:off x="1864956" y="331147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Second Floor (Restaurant)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42" name="Google Shape;442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36342" y="1526488"/>
            <a:ext cx="9319828" cy="4650475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43" name="Google Shape;443;p1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18"/>
          <p:cNvSpPr txBox="1">
            <a:spLocks noGrp="1"/>
          </p:cNvSpPr>
          <p:nvPr>
            <p:ph type="title"/>
          </p:nvPr>
        </p:nvSpPr>
        <p:spPr>
          <a:xfrm>
            <a:off x="1610558" y="27241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Third, Fourth and Fifth Floors (Bed rooms) – After</a:t>
            </a:r>
            <a:endParaRPr sz="2000"/>
          </a:p>
        </p:txBody>
      </p:sp>
      <p:pic>
        <p:nvPicPr>
          <p:cNvPr id="449" name="Google Shape;449;p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78645" y="1597981"/>
            <a:ext cx="9178405" cy="457898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50" name="Google Shape;450;p1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19"/>
          <p:cNvSpPr txBox="1">
            <a:spLocks noGrp="1"/>
          </p:cNvSpPr>
          <p:nvPr>
            <p:ph type="title"/>
          </p:nvPr>
        </p:nvSpPr>
        <p:spPr>
          <a:xfrm>
            <a:off x="1548413" y="23131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Fifth and Sixth Floors (Bed rooms) - Before</a:t>
            </a:r>
            <a:endParaRPr sz="2000"/>
          </a:p>
        </p:txBody>
      </p:sp>
      <p:pic>
        <p:nvPicPr>
          <p:cNvPr id="456" name="Google Shape;456;p1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43145" y="1429305"/>
            <a:ext cx="9530826" cy="4765413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57" name="Google Shape;457;p1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"/>
          <p:cNvSpPr txBox="1"/>
          <p:nvPr/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fld>
            <a:endParaRPr sz="2000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5" name="Google Shape;335;p2"/>
          <p:cNvSpPr txBox="1"/>
          <p:nvPr/>
        </p:nvSpPr>
        <p:spPr>
          <a:xfrm>
            <a:off x="2083363" y="264562"/>
            <a:ext cx="301657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A53010"/>
              </a:buClr>
              <a:buSzPts val="2800"/>
              <a:buFont typeface="Noto Sans Symbols"/>
              <a:buChar char="❑"/>
            </a:pPr>
            <a:r>
              <a:rPr lang="en-US" sz="2800" b="1" cap="none">
                <a:solidFill>
                  <a:srgbClr val="A53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CONTENTS:</a:t>
            </a:r>
            <a:endParaRPr sz="2800" b="1">
              <a:solidFill>
                <a:srgbClr val="A5301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6" name="Google Shape;336;p2"/>
          <p:cNvSpPr txBox="1"/>
          <p:nvPr/>
        </p:nvSpPr>
        <p:spPr>
          <a:xfrm>
            <a:off x="2553880" y="787782"/>
            <a:ext cx="4786526" cy="5909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location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Architectural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plans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Thermal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Artificial lighting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HVAC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Electrical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Acoustical 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Elevator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Drainage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lang="en-US" dirty="0">
              <a:ea typeface="Times New Roman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Fighting System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</a:t>
            </a:r>
            <a:endParaRPr dirty="0"/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surveying and cost 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estimation </a:t>
            </a:r>
            <a:endParaRPr dirty="0"/>
          </a:p>
        </p:txBody>
      </p:sp>
      <p:sp>
        <p:nvSpPr>
          <p:cNvPr id="337" name="Google Shape;337;p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0"/>
          <p:cNvSpPr txBox="1">
            <a:spLocks noGrp="1"/>
          </p:cNvSpPr>
          <p:nvPr>
            <p:ph type="title"/>
          </p:nvPr>
        </p:nvSpPr>
        <p:spPr>
          <a:xfrm>
            <a:off x="1676400" y="3023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Sixth Floors (Bedrooms)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63" name="Google Shape;463;p2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73206" y="1207363"/>
            <a:ext cx="9391945" cy="468551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64" name="Google Shape;464;p2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1"/>
          <p:cNvSpPr txBox="1">
            <a:spLocks noGrp="1"/>
          </p:cNvSpPr>
          <p:nvPr>
            <p:ph type="title"/>
          </p:nvPr>
        </p:nvSpPr>
        <p:spPr>
          <a:xfrm>
            <a:off x="1640156" y="23877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Seventh Floor (Bedrooms) – Before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70" name="Google Shape;470;p2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60951" y="1519660"/>
            <a:ext cx="9633195" cy="483675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71" name="Google Shape;471;p2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2"/>
          <p:cNvSpPr txBox="1">
            <a:spLocks noGrp="1"/>
          </p:cNvSpPr>
          <p:nvPr>
            <p:ph type="title"/>
          </p:nvPr>
        </p:nvSpPr>
        <p:spPr>
          <a:xfrm>
            <a:off x="1575046" y="16245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Seventh Floors (Bedrooms)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477" name="Google Shape;477;p2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47601" y="1409393"/>
            <a:ext cx="9346842" cy="462337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78" name="Google Shape;478;p2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3"/>
          <p:cNvSpPr txBox="1">
            <a:spLocks noGrp="1"/>
          </p:cNvSpPr>
          <p:nvPr>
            <p:ph type="title"/>
          </p:nvPr>
        </p:nvSpPr>
        <p:spPr>
          <a:xfrm>
            <a:off x="1789109" y="495506"/>
            <a:ext cx="105156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b="1"/>
              <a:t>North  West Elevation </a:t>
            </a:r>
            <a:endParaRPr/>
          </a:p>
        </p:txBody>
      </p:sp>
      <p:sp>
        <p:nvSpPr>
          <p:cNvPr id="484" name="Google Shape;484;p23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485" name="Google Shape;48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5175" y="1259074"/>
            <a:ext cx="5854601" cy="533617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86" name="Google Shape;486;p23"/>
          <p:cNvSpPr txBox="1"/>
          <p:nvPr/>
        </p:nvSpPr>
        <p:spPr>
          <a:xfrm>
            <a:off x="6918529" y="495501"/>
            <a:ext cx="609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North  East Elevation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87" name="Google Shape;48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99176" y="1218450"/>
            <a:ext cx="5391872" cy="541742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88" name="Google Shape;488;p2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4"/>
          <p:cNvSpPr txBox="1">
            <a:spLocks noGrp="1"/>
          </p:cNvSpPr>
          <p:nvPr>
            <p:ph type="title"/>
          </p:nvPr>
        </p:nvSpPr>
        <p:spPr>
          <a:xfrm>
            <a:off x="500849" y="10848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b="1"/>
              <a:t>South West Elevation </a:t>
            </a:r>
            <a:endParaRPr/>
          </a:p>
        </p:txBody>
      </p:sp>
      <p:pic>
        <p:nvPicPr>
          <p:cNvPr id="494" name="Google Shape;494;p2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44287" y="771267"/>
            <a:ext cx="4768023" cy="588667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95" name="Google Shape;495;p24"/>
          <p:cNvSpPr txBox="1"/>
          <p:nvPr/>
        </p:nvSpPr>
        <p:spPr>
          <a:xfrm>
            <a:off x="6651594" y="154828"/>
            <a:ext cx="609452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South East Elevation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96" name="Google Shape;496;p24"/>
          <p:cNvPicPr preferRelativeResize="0"/>
          <p:nvPr/>
        </p:nvPicPr>
        <p:blipFill rotWithShape="1">
          <a:blip r:embed="rId4">
            <a:alphaModFix/>
          </a:blip>
          <a:srcRect r="4578" b="1310"/>
          <a:stretch/>
        </p:blipFill>
        <p:spPr>
          <a:xfrm>
            <a:off x="6518884" y="873858"/>
            <a:ext cx="5605196" cy="587565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97" name="Google Shape;497;p2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5"/>
          <p:cNvSpPr txBox="1">
            <a:spLocks noGrp="1"/>
          </p:cNvSpPr>
          <p:nvPr>
            <p:ph type="title"/>
          </p:nvPr>
        </p:nvSpPr>
        <p:spPr>
          <a:xfrm>
            <a:off x="1468514" y="37296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b="1"/>
              <a:t>Section A-A</a:t>
            </a:r>
            <a:endParaRPr/>
          </a:p>
        </p:txBody>
      </p:sp>
      <p:pic>
        <p:nvPicPr>
          <p:cNvPr id="503" name="Google Shape;503;p25"/>
          <p:cNvPicPr preferRelativeResize="0"/>
          <p:nvPr/>
        </p:nvPicPr>
        <p:blipFill rotWithShape="1">
          <a:blip r:embed="rId3">
            <a:alphaModFix/>
          </a:blip>
          <a:srcRect r="2705" b="1155"/>
          <a:stretch/>
        </p:blipFill>
        <p:spPr>
          <a:xfrm>
            <a:off x="4297258" y="230720"/>
            <a:ext cx="7136441" cy="658279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504" name="Google Shape;504;p2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6"/>
          <p:cNvSpPr txBox="1">
            <a:spLocks noGrp="1"/>
          </p:cNvSpPr>
          <p:nvPr>
            <p:ph type="title"/>
          </p:nvPr>
        </p:nvSpPr>
        <p:spPr>
          <a:xfrm>
            <a:off x="921695" y="2756982"/>
            <a:ext cx="10515600" cy="793728"/>
          </a:xfrm>
          <a:prstGeom prst="rect">
            <a:avLst/>
          </a:prstGeom>
          <a:solidFill>
            <a:schemeClr val="accent3"/>
          </a:solidFill>
          <a:ln w="15875" cap="rnd" cmpd="sng">
            <a:solidFill>
              <a:srgbClr val="745F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Design</a:t>
            </a:r>
            <a:endParaRPr/>
          </a:p>
        </p:txBody>
      </p:sp>
      <p:sp>
        <p:nvSpPr>
          <p:cNvPr id="510" name="Google Shape;510;p2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7"/>
          <p:cNvSpPr txBox="1">
            <a:spLocks noGrp="1"/>
          </p:cNvSpPr>
          <p:nvPr>
            <p:ph type="title"/>
          </p:nvPr>
        </p:nvSpPr>
        <p:spPr>
          <a:xfrm>
            <a:off x="987592" y="16581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dirty="0"/>
              <a:t>Daylighting  </a:t>
            </a:r>
            <a:endParaRPr dirty="0"/>
          </a:p>
        </p:txBody>
      </p:sp>
      <p:sp>
        <p:nvSpPr>
          <p:cNvPr id="516" name="Google Shape;516;p27"/>
          <p:cNvSpPr txBox="1">
            <a:spLocks noGrp="1"/>
          </p:cNvSpPr>
          <p:nvPr>
            <p:ph type="body" idx="1"/>
          </p:nvPr>
        </p:nvSpPr>
        <p:spPr>
          <a:xfrm>
            <a:off x="5876717" y="721588"/>
            <a:ext cx="67824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14325" algn="l" rtl="0">
              <a:spcBef>
                <a:spcPts val="0"/>
              </a:spcBef>
              <a:spcAft>
                <a:spcPts val="0"/>
              </a:spcAft>
              <a:buSzPct val="100000"/>
              <a:buChar char="🠶"/>
            </a:pPr>
            <a:r>
              <a:rPr lang="en-US" sz="2000" dirty="0"/>
              <a:t>The model of the </a:t>
            </a:r>
            <a:r>
              <a:rPr lang="en-US" sz="2000" dirty="0" smtClean="0"/>
              <a:t>facility </a:t>
            </a:r>
            <a:r>
              <a:rPr lang="en-US" sz="2000" dirty="0"/>
              <a:t>from Design Builder after modification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2000" dirty="0"/>
          </a:p>
        </p:txBody>
      </p:sp>
      <p:grpSp>
        <p:nvGrpSpPr>
          <p:cNvPr id="517" name="Google Shape;517;p27"/>
          <p:cNvGrpSpPr/>
          <p:nvPr/>
        </p:nvGrpSpPr>
        <p:grpSpPr>
          <a:xfrm>
            <a:off x="6918294" y="1368309"/>
            <a:ext cx="4699247" cy="4252489"/>
            <a:chOff x="2899" y="292"/>
            <a:chExt cx="6452" cy="5909"/>
          </a:xfrm>
        </p:grpSpPr>
        <p:pic>
          <p:nvPicPr>
            <p:cNvPr id="518" name="Google Shape;518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99" y="292"/>
              <a:ext cx="6452" cy="59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9" name="Google Shape;519;p2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000" y="394"/>
              <a:ext cx="6164" cy="56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0" name="Google Shape;520;p27"/>
            <p:cNvSpPr/>
            <p:nvPr/>
          </p:nvSpPr>
          <p:spPr>
            <a:xfrm>
              <a:off x="2970" y="364"/>
              <a:ext cx="6224" cy="568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521" name="Google Shape;521;p27"/>
          <p:cNvPicPr preferRelativeResize="0"/>
          <p:nvPr/>
        </p:nvPicPr>
        <p:blipFill rotWithShape="1">
          <a:blip r:embed="rId5">
            <a:alphaModFix/>
          </a:blip>
          <a:srcRect l="35109" r="14759" b="17861"/>
          <a:stretch/>
        </p:blipFill>
        <p:spPr>
          <a:xfrm>
            <a:off x="1241277" y="1847703"/>
            <a:ext cx="4493698" cy="422145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522" name="Google Shape;522;p27"/>
          <p:cNvSpPr txBox="1"/>
          <p:nvPr/>
        </p:nvSpPr>
        <p:spPr>
          <a:xfrm>
            <a:off x="1459125" y="941588"/>
            <a:ext cx="486751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model of the </a:t>
            </a:r>
            <a:r>
              <a:rPr lang="en-US" sz="1800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facility </a:t>
            </a:r>
            <a:r>
              <a:rPr lang="en-US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from Revit before modification</a:t>
            </a:r>
            <a:endParaRPr dirty="0"/>
          </a:p>
        </p:txBody>
      </p:sp>
      <p:sp>
        <p:nvSpPr>
          <p:cNvPr id="523" name="Google Shape;523;p27"/>
          <p:cNvSpPr txBox="1"/>
          <p:nvPr/>
        </p:nvSpPr>
        <p:spPr>
          <a:xfrm>
            <a:off x="7110980" y="5672614"/>
            <a:ext cx="486751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Main modification for day lighting: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Adding Louvers.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Using low transmission glass.</a:t>
            </a:r>
            <a:endParaRPr/>
          </a:p>
        </p:txBody>
      </p:sp>
      <p:sp>
        <p:nvSpPr>
          <p:cNvPr id="524" name="Google Shape;524;p2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8"/>
          <p:cNvSpPr txBox="1">
            <a:spLocks noGrp="1"/>
          </p:cNvSpPr>
          <p:nvPr>
            <p:ph type="title"/>
          </p:nvPr>
        </p:nvSpPr>
        <p:spPr>
          <a:xfrm>
            <a:off x="605688" y="97200"/>
            <a:ext cx="11924400" cy="5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❑"/>
            </a:pPr>
            <a:r>
              <a:rPr lang="en-US" sz="2000"/>
              <a:t>Daylight analysis for the model for the First Basement Floor and fourth floors before and after modification</a:t>
            </a:r>
            <a:endParaRPr/>
          </a:p>
        </p:txBody>
      </p:sp>
      <p:pic>
        <p:nvPicPr>
          <p:cNvPr id="530" name="Google Shape;530;p2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5284" y="1275306"/>
            <a:ext cx="6258065" cy="337465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531" name="Google Shape;531;p28"/>
          <p:cNvGrpSpPr/>
          <p:nvPr/>
        </p:nvGrpSpPr>
        <p:grpSpPr>
          <a:xfrm>
            <a:off x="6433349" y="2388421"/>
            <a:ext cx="5800078" cy="3745479"/>
            <a:chOff x="2102" y="291"/>
            <a:chExt cx="8016" cy="4464"/>
          </a:xfrm>
        </p:grpSpPr>
        <p:pic>
          <p:nvPicPr>
            <p:cNvPr id="532" name="Google Shape;532;p2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02" y="291"/>
              <a:ext cx="8016" cy="44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3" name="Google Shape;533;p2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205" y="392"/>
              <a:ext cx="7728" cy="41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4" name="Google Shape;534;p28"/>
            <p:cNvSpPr/>
            <p:nvPr/>
          </p:nvSpPr>
          <p:spPr>
            <a:xfrm>
              <a:off x="2175" y="362"/>
              <a:ext cx="7788" cy="4236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535" name="Google Shape;535;p28"/>
          <p:cNvSpPr txBox="1"/>
          <p:nvPr/>
        </p:nvSpPr>
        <p:spPr>
          <a:xfrm>
            <a:off x="2405848" y="4798953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536" name="Google Shape;536;p28"/>
          <p:cNvSpPr txBox="1"/>
          <p:nvPr/>
        </p:nvSpPr>
        <p:spPr>
          <a:xfrm>
            <a:off x="8636492" y="6079015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537" name="Google Shape;537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45265" y="4798953"/>
            <a:ext cx="975932" cy="2059047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2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9"/>
          <p:cNvSpPr txBox="1">
            <a:spLocks noGrp="1"/>
          </p:cNvSpPr>
          <p:nvPr>
            <p:ph type="title"/>
          </p:nvPr>
        </p:nvSpPr>
        <p:spPr>
          <a:xfrm>
            <a:off x="136863" y="0"/>
            <a:ext cx="11288697" cy="698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❑"/>
            </a:pPr>
            <a:r>
              <a:rPr lang="en-US" sz="2000"/>
              <a:t>Daylight analysis for the model for the Ground Floor and fourth floors before and after modification</a:t>
            </a:r>
            <a:endParaRPr/>
          </a:p>
        </p:txBody>
      </p:sp>
      <p:grpSp>
        <p:nvGrpSpPr>
          <p:cNvPr id="544" name="Google Shape;544;p29"/>
          <p:cNvGrpSpPr/>
          <p:nvPr/>
        </p:nvGrpSpPr>
        <p:grpSpPr>
          <a:xfrm>
            <a:off x="6175466" y="2698595"/>
            <a:ext cx="6060901" cy="3551067"/>
            <a:chOff x="2373" y="292"/>
            <a:chExt cx="7486" cy="4169"/>
          </a:xfrm>
        </p:grpSpPr>
        <p:pic>
          <p:nvPicPr>
            <p:cNvPr id="545" name="Google Shape;545;p2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73" y="292"/>
              <a:ext cx="7486" cy="41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6" name="Google Shape;546;p2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475" y="394"/>
              <a:ext cx="7199" cy="38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7" name="Google Shape;547;p29"/>
            <p:cNvSpPr/>
            <p:nvPr/>
          </p:nvSpPr>
          <p:spPr>
            <a:xfrm>
              <a:off x="2445" y="364"/>
              <a:ext cx="7259" cy="394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548" name="Google Shape;548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1294543"/>
            <a:ext cx="6132013" cy="355106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549" name="Google Shape;549;p29"/>
          <p:cNvSpPr txBox="1"/>
          <p:nvPr/>
        </p:nvSpPr>
        <p:spPr>
          <a:xfrm>
            <a:off x="2157294" y="4845610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550" name="Google Shape;550;p29"/>
          <p:cNvSpPr txBox="1"/>
          <p:nvPr/>
        </p:nvSpPr>
        <p:spPr>
          <a:xfrm>
            <a:off x="8494449" y="6080192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551" name="Google Shape;551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73174" y="5008106"/>
            <a:ext cx="876799" cy="1849894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2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"/>
          <p:cNvSpPr txBox="1">
            <a:spLocks noGrp="1"/>
          </p:cNvSpPr>
          <p:nvPr>
            <p:ph type="ctrTitle"/>
          </p:nvPr>
        </p:nvSpPr>
        <p:spPr>
          <a:xfrm>
            <a:off x="1638300" y="2860231"/>
            <a:ext cx="8915399" cy="1137537"/>
          </a:xfrm>
          <a:prstGeom prst="rect">
            <a:avLst/>
          </a:prstGeom>
          <a:solidFill>
            <a:schemeClr val="accent3"/>
          </a:solidFill>
          <a:ln w="15875" cap="rnd" cmpd="sng">
            <a:solidFill>
              <a:srgbClr val="745F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mes New Roman"/>
              <a:buNone/>
            </a:pP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and location </a:t>
            </a:r>
            <a:endParaRPr dirty="0"/>
          </a:p>
        </p:txBody>
      </p:sp>
      <p:sp>
        <p:nvSpPr>
          <p:cNvPr id="343" name="Google Shape;343;p3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0"/>
          <p:cNvSpPr txBox="1">
            <a:spLocks noGrp="1"/>
          </p:cNvSpPr>
          <p:nvPr>
            <p:ph type="title"/>
          </p:nvPr>
        </p:nvSpPr>
        <p:spPr>
          <a:xfrm>
            <a:off x="136863" y="0"/>
            <a:ext cx="11608293" cy="665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❑"/>
            </a:pPr>
            <a:r>
              <a:rPr lang="en-US" sz="2000"/>
              <a:t>Daylight analysis for the model for the First Floor and fourth floors before and after modification</a:t>
            </a:r>
            <a:endParaRPr/>
          </a:p>
        </p:txBody>
      </p:sp>
      <p:pic>
        <p:nvPicPr>
          <p:cNvPr id="558" name="Google Shape;558;p3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8874" y="1278155"/>
            <a:ext cx="5959874" cy="338840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559" name="Google Shape;559;p30"/>
          <p:cNvGrpSpPr/>
          <p:nvPr/>
        </p:nvGrpSpPr>
        <p:grpSpPr>
          <a:xfrm>
            <a:off x="6232126" y="2702500"/>
            <a:ext cx="5959874" cy="3377692"/>
            <a:chOff x="2328" y="291"/>
            <a:chExt cx="7584" cy="4229"/>
          </a:xfrm>
        </p:grpSpPr>
        <p:pic>
          <p:nvPicPr>
            <p:cNvPr id="560" name="Google Shape;560;p3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28" y="291"/>
              <a:ext cx="7584" cy="42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1" name="Google Shape;561;p3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430" y="392"/>
              <a:ext cx="7295" cy="39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2" name="Google Shape;562;p30"/>
            <p:cNvSpPr/>
            <p:nvPr/>
          </p:nvSpPr>
          <p:spPr>
            <a:xfrm>
              <a:off x="2400" y="362"/>
              <a:ext cx="7355" cy="400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563" name="Google Shape;563;p30"/>
          <p:cNvSpPr txBox="1"/>
          <p:nvPr/>
        </p:nvSpPr>
        <p:spPr>
          <a:xfrm>
            <a:off x="1995743" y="4763981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564" name="Google Shape;564;p30"/>
          <p:cNvSpPr txBox="1"/>
          <p:nvPr/>
        </p:nvSpPr>
        <p:spPr>
          <a:xfrm>
            <a:off x="8494449" y="6080192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565" name="Google Shape;565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51247" y="4763981"/>
            <a:ext cx="980879" cy="2069485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3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31"/>
          <p:cNvSpPr txBox="1">
            <a:spLocks noGrp="1"/>
          </p:cNvSpPr>
          <p:nvPr>
            <p:ph type="title"/>
          </p:nvPr>
        </p:nvSpPr>
        <p:spPr>
          <a:xfrm>
            <a:off x="136864" y="0"/>
            <a:ext cx="11537272" cy="84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Daylight analysis for the model for the Second Floor and fourth floors before and after modification</a:t>
            </a:r>
            <a:endParaRPr/>
          </a:p>
        </p:txBody>
      </p:sp>
      <p:pic>
        <p:nvPicPr>
          <p:cNvPr id="572" name="Google Shape;572;p3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9103" y="1264856"/>
            <a:ext cx="5893731" cy="299642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573" name="Google Shape;573;p31"/>
          <p:cNvGrpSpPr/>
          <p:nvPr/>
        </p:nvGrpSpPr>
        <p:grpSpPr>
          <a:xfrm>
            <a:off x="6073803" y="2249329"/>
            <a:ext cx="6235083" cy="3584268"/>
            <a:chOff x="2433" y="292"/>
            <a:chExt cx="7380" cy="4121"/>
          </a:xfrm>
        </p:grpSpPr>
        <p:pic>
          <p:nvPicPr>
            <p:cNvPr id="574" name="Google Shape;574;p3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433" y="292"/>
              <a:ext cx="7380" cy="4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5" name="Google Shape;575;p3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535" y="394"/>
              <a:ext cx="7092" cy="38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6" name="Google Shape;576;p31"/>
            <p:cNvSpPr/>
            <p:nvPr/>
          </p:nvSpPr>
          <p:spPr>
            <a:xfrm>
              <a:off x="2505" y="364"/>
              <a:ext cx="7152" cy="389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577" name="Google Shape;577;p31"/>
          <p:cNvSpPr txBox="1"/>
          <p:nvPr/>
        </p:nvSpPr>
        <p:spPr>
          <a:xfrm>
            <a:off x="1988598" y="4453067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578" name="Google Shape;578;p31"/>
          <p:cNvSpPr txBox="1"/>
          <p:nvPr/>
        </p:nvSpPr>
        <p:spPr>
          <a:xfrm>
            <a:off x="8494449" y="6080192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579" name="Google Shape;579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04343" y="4364179"/>
            <a:ext cx="1173587" cy="2476065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3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2"/>
          <p:cNvSpPr txBox="1">
            <a:spLocks noGrp="1"/>
          </p:cNvSpPr>
          <p:nvPr>
            <p:ph type="title"/>
          </p:nvPr>
        </p:nvSpPr>
        <p:spPr>
          <a:xfrm>
            <a:off x="136863" y="0"/>
            <a:ext cx="12442795" cy="84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Daylight analysis for the model for the Third ,Forth , fifth and Sixth  Floor and fourth floors before and after modification</a:t>
            </a:r>
            <a:endParaRPr/>
          </a:p>
        </p:txBody>
      </p:sp>
      <p:pic>
        <p:nvPicPr>
          <p:cNvPr id="586" name="Google Shape;586;p3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2273" y="1319393"/>
            <a:ext cx="5564189" cy="316344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587" name="Google Shape;587;p32"/>
          <p:cNvGrpSpPr/>
          <p:nvPr/>
        </p:nvGrpSpPr>
        <p:grpSpPr>
          <a:xfrm>
            <a:off x="5726096" y="2299316"/>
            <a:ext cx="6168862" cy="3642065"/>
            <a:chOff x="2419" y="292"/>
            <a:chExt cx="7390" cy="4126"/>
          </a:xfrm>
        </p:grpSpPr>
        <p:pic>
          <p:nvPicPr>
            <p:cNvPr id="588" name="Google Shape;588;p3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419" y="292"/>
              <a:ext cx="7390" cy="4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9" name="Google Shape;589;p3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520" y="394"/>
              <a:ext cx="7103" cy="38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0" name="Google Shape;590;p32"/>
            <p:cNvSpPr/>
            <p:nvPr/>
          </p:nvSpPr>
          <p:spPr>
            <a:xfrm>
              <a:off x="2490" y="364"/>
              <a:ext cx="7163" cy="389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591" name="Google Shape;591;p32"/>
          <p:cNvSpPr txBox="1"/>
          <p:nvPr/>
        </p:nvSpPr>
        <p:spPr>
          <a:xfrm>
            <a:off x="1908700" y="4612767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592" name="Google Shape;592;p32"/>
          <p:cNvSpPr txBox="1"/>
          <p:nvPr/>
        </p:nvSpPr>
        <p:spPr>
          <a:xfrm>
            <a:off x="8494449" y="6080192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593" name="Google Shape;593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56694" y="4612767"/>
            <a:ext cx="999036" cy="2107793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3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3"/>
          <p:cNvSpPr txBox="1">
            <a:spLocks noGrp="1"/>
          </p:cNvSpPr>
          <p:nvPr>
            <p:ph type="title"/>
          </p:nvPr>
        </p:nvSpPr>
        <p:spPr>
          <a:xfrm>
            <a:off x="136863" y="0"/>
            <a:ext cx="11572783" cy="842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Daylight analysis for the model for the Seventh Floor and fourth floors before and after modification</a:t>
            </a:r>
            <a:endParaRPr/>
          </a:p>
        </p:txBody>
      </p:sp>
      <p:pic>
        <p:nvPicPr>
          <p:cNvPr id="600" name="Google Shape;600;p3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6604" y="1267452"/>
            <a:ext cx="5878764" cy="298881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601" name="Google Shape;601;p33"/>
          <p:cNvGrpSpPr/>
          <p:nvPr/>
        </p:nvGrpSpPr>
        <p:grpSpPr>
          <a:xfrm>
            <a:off x="6011538" y="2139518"/>
            <a:ext cx="6266279" cy="3471169"/>
            <a:chOff x="2522" y="292"/>
            <a:chExt cx="7176" cy="4001"/>
          </a:xfrm>
        </p:grpSpPr>
        <p:pic>
          <p:nvPicPr>
            <p:cNvPr id="602" name="Google Shape;602;p3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522" y="292"/>
              <a:ext cx="7176" cy="40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3" name="Google Shape;603;p3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625" y="394"/>
              <a:ext cx="6887" cy="37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4" name="Google Shape;604;p33"/>
            <p:cNvSpPr/>
            <p:nvPr/>
          </p:nvSpPr>
          <p:spPr>
            <a:xfrm>
              <a:off x="2595" y="364"/>
              <a:ext cx="6947" cy="377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05" name="Google Shape;605;p33"/>
          <p:cNvSpPr txBox="1"/>
          <p:nvPr/>
        </p:nvSpPr>
        <p:spPr>
          <a:xfrm>
            <a:off x="1864310" y="4219815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</a:t>
            </a:r>
            <a:endParaRPr/>
          </a:p>
        </p:txBody>
      </p:sp>
      <p:sp>
        <p:nvSpPr>
          <p:cNvPr id="606" name="Google Shape;606;p33"/>
          <p:cNvSpPr txBox="1"/>
          <p:nvPr/>
        </p:nvSpPr>
        <p:spPr>
          <a:xfrm>
            <a:off x="8485572" y="5867128"/>
            <a:ext cx="1393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After </a:t>
            </a:r>
            <a:endParaRPr/>
          </a:p>
        </p:txBody>
      </p:sp>
      <p:pic>
        <p:nvPicPr>
          <p:cNvPr id="607" name="Google Shape;607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44321" y="4450648"/>
            <a:ext cx="1141019" cy="2407352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3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34"/>
          <p:cNvSpPr txBox="1">
            <a:spLocks noGrp="1"/>
          </p:cNvSpPr>
          <p:nvPr>
            <p:ph type="title"/>
          </p:nvPr>
        </p:nvSpPr>
        <p:spPr>
          <a:xfrm>
            <a:off x="1340528" y="2910060"/>
            <a:ext cx="9510944" cy="1037880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Thermal </a:t>
            </a: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</a:t>
            </a:r>
            <a:endParaRPr dirty="0"/>
          </a:p>
        </p:txBody>
      </p:sp>
      <p:sp>
        <p:nvSpPr>
          <p:cNvPr id="614" name="Google Shape;614;p3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35"/>
          <p:cNvSpPr txBox="1">
            <a:spLocks noGrp="1"/>
          </p:cNvSpPr>
          <p:nvPr>
            <p:ph type="title"/>
          </p:nvPr>
        </p:nvSpPr>
        <p:spPr>
          <a:xfrm>
            <a:off x="127986" y="0"/>
            <a:ext cx="10515600" cy="936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the materials that were used in the walls and slabs in the faculty</a:t>
            </a:r>
            <a:endParaRPr/>
          </a:p>
        </p:txBody>
      </p:sp>
      <p:sp>
        <p:nvSpPr>
          <p:cNvPr id="620" name="Google Shape;620;p35"/>
          <p:cNvSpPr txBox="1"/>
          <p:nvPr/>
        </p:nvSpPr>
        <p:spPr>
          <a:xfrm>
            <a:off x="914710" y="600704"/>
            <a:ext cx="60945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63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External wall</a:t>
            </a:r>
            <a:endParaRPr/>
          </a:p>
        </p:txBody>
      </p:sp>
      <p:grpSp>
        <p:nvGrpSpPr>
          <p:cNvPr id="621" name="Google Shape;621;p35"/>
          <p:cNvGrpSpPr/>
          <p:nvPr/>
        </p:nvGrpSpPr>
        <p:grpSpPr>
          <a:xfrm>
            <a:off x="542366" y="1003756"/>
            <a:ext cx="4181293" cy="3121697"/>
            <a:chOff x="3979" y="292"/>
            <a:chExt cx="4292" cy="3180"/>
          </a:xfrm>
        </p:grpSpPr>
        <p:pic>
          <p:nvPicPr>
            <p:cNvPr id="622" name="Google Shape;622;p3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79" y="292"/>
              <a:ext cx="4292" cy="31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3" name="Google Shape;623;p3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80" y="393"/>
              <a:ext cx="3999" cy="28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4" name="Google Shape;624;p35"/>
            <p:cNvSpPr/>
            <p:nvPr/>
          </p:nvSpPr>
          <p:spPr>
            <a:xfrm>
              <a:off x="4050" y="363"/>
              <a:ext cx="4064" cy="295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625" name="Google Shape;625;p35"/>
          <p:cNvGrpSpPr/>
          <p:nvPr/>
        </p:nvGrpSpPr>
        <p:grpSpPr>
          <a:xfrm>
            <a:off x="601843" y="3980078"/>
            <a:ext cx="3524344" cy="2614435"/>
            <a:chOff x="0" y="0"/>
            <a:chExt cx="3348" cy="3056"/>
          </a:xfrm>
        </p:grpSpPr>
        <p:pic>
          <p:nvPicPr>
            <p:cNvPr id="626" name="Google Shape;626;p3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3348" cy="30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7" name="Google Shape;627;p3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2" y="131"/>
              <a:ext cx="3068" cy="27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8" name="Google Shape;628;p35"/>
            <p:cNvSpPr/>
            <p:nvPr/>
          </p:nvSpPr>
          <p:spPr>
            <a:xfrm>
              <a:off x="72" y="70"/>
              <a:ext cx="3120" cy="2829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29" name="Google Shape;629;p35"/>
          <p:cNvSpPr txBox="1"/>
          <p:nvPr/>
        </p:nvSpPr>
        <p:spPr>
          <a:xfrm>
            <a:off x="-388399" y="6456118"/>
            <a:ext cx="55048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63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 value for external wall equal 0.289 (W/m</a:t>
            </a:r>
            <a:r>
              <a:rPr lang="en-US" sz="18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.k )</a:t>
            </a:r>
            <a:endParaRPr/>
          </a:p>
        </p:txBody>
      </p:sp>
      <p:sp>
        <p:nvSpPr>
          <p:cNvPr id="630" name="Google Shape;630;p35"/>
          <p:cNvSpPr txBox="1"/>
          <p:nvPr/>
        </p:nvSpPr>
        <p:spPr>
          <a:xfrm>
            <a:off x="4618235" y="652388"/>
            <a:ext cx="60945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63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Internal slab</a:t>
            </a:r>
            <a:endParaRPr/>
          </a:p>
        </p:txBody>
      </p:sp>
      <p:grpSp>
        <p:nvGrpSpPr>
          <p:cNvPr id="631" name="Google Shape;631;p35"/>
          <p:cNvGrpSpPr/>
          <p:nvPr/>
        </p:nvGrpSpPr>
        <p:grpSpPr>
          <a:xfrm>
            <a:off x="4748733" y="1003756"/>
            <a:ext cx="3375660" cy="2862580"/>
            <a:chOff x="3453" y="292"/>
            <a:chExt cx="5316" cy="4508"/>
          </a:xfrm>
        </p:grpSpPr>
        <p:pic>
          <p:nvPicPr>
            <p:cNvPr id="632" name="Google Shape;632;p3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53" y="292"/>
              <a:ext cx="5316" cy="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3" name="Google Shape;633;p35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555" y="394"/>
              <a:ext cx="5028" cy="42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4" name="Google Shape;634;p35"/>
            <p:cNvSpPr/>
            <p:nvPr/>
          </p:nvSpPr>
          <p:spPr>
            <a:xfrm>
              <a:off x="3525" y="364"/>
              <a:ext cx="5088" cy="4279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635" name="Google Shape;635;p35"/>
          <p:cNvGrpSpPr/>
          <p:nvPr/>
        </p:nvGrpSpPr>
        <p:grpSpPr>
          <a:xfrm>
            <a:off x="4889467" y="3915082"/>
            <a:ext cx="3262402" cy="2349589"/>
            <a:chOff x="0" y="0"/>
            <a:chExt cx="4402" cy="3615"/>
          </a:xfrm>
        </p:grpSpPr>
        <p:pic>
          <p:nvPicPr>
            <p:cNvPr id="636" name="Google Shape;636;p35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0" y="0"/>
              <a:ext cx="4402" cy="36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7" name="Google Shape;637;p35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00" y="100"/>
              <a:ext cx="4116" cy="33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8" name="Google Shape;638;p35"/>
            <p:cNvSpPr/>
            <p:nvPr/>
          </p:nvSpPr>
          <p:spPr>
            <a:xfrm>
              <a:off x="70" y="70"/>
              <a:ext cx="4176" cy="3386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39" name="Google Shape;639;p35"/>
          <p:cNvSpPr txBox="1"/>
          <p:nvPr/>
        </p:nvSpPr>
        <p:spPr>
          <a:xfrm>
            <a:off x="5385786" y="6213012"/>
            <a:ext cx="275986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U- value for Internal slab equal 1.746 (W/m</a:t>
            </a:r>
            <a:r>
              <a:rPr lang="en-US" sz="18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.k )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0" name="Google Shape;640;p35"/>
          <p:cNvSpPr txBox="1"/>
          <p:nvPr/>
        </p:nvSpPr>
        <p:spPr>
          <a:xfrm>
            <a:off x="8658015" y="648015"/>
            <a:ext cx="6320588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63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Internal wall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41" name="Google Shape;641;p35"/>
          <p:cNvGrpSpPr/>
          <p:nvPr/>
        </p:nvGrpSpPr>
        <p:grpSpPr>
          <a:xfrm>
            <a:off x="8187814" y="1140546"/>
            <a:ext cx="3793162" cy="2218922"/>
            <a:chOff x="3393" y="291"/>
            <a:chExt cx="5446" cy="2734"/>
          </a:xfrm>
        </p:grpSpPr>
        <p:pic>
          <p:nvPicPr>
            <p:cNvPr id="642" name="Google Shape;642;p35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393" y="291"/>
              <a:ext cx="5446" cy="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3" name="Google Shape;643;p35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3495" y="393"/>
              <a:ext cx="5159" cy="24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4" name="Google Shape;644;p35"/>
            <p:cNvSpPr/>
            <p:nvPr/>
          </p:nvSpPr>
          <p:spPr>
            <a:xfrm>
              <a:off x="3465" y="363"/>
              <a:ext cx="5219" cy="250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645" name="Google Shape;645;p35"/>
          <p:cNvGrpSpPr/>
          <p:nvPr/>
        </p:nvGrpSpPr>
        <p:grpSpPr>
          <a:xfrm>
            <a:off x="8439161" y="3383816"/>
            <a:ext cx="3438780" cy="2336218"/>
            <a:chOff x="4742" y="379"/>
            <a:chExt cx="2736" cy="2182"/>
          </a:xfrm>
        </p:grpSpPr>
        <p:pic>
          <p:nvPicPr>
            <p:cNvPr id="646" name="Google Shape;646;p35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742" y="379"/>
              <a:ext cx="2736" cy="21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7" name="Google Shape;647;p35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845" y="481"/>
              <a:ext cx="2448" cy="18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8" name="Google Shape;648;p35"/>
            <p:cNvSpPr/>
            <p:nvPr/>
          </p:nvSpPr>
          <p:spPr>
            <a:xfrm>
              <a:off x="4815" y="451"/>
              <a:ext cx="2508" cy="1953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49" name="Google Shape;649;p35"/>
          <p:cNvSpPr txBox="1"/>
          <p:nvPr/>
        </p:nvSpPr>
        <p:spPr>
          <a:xfrm>
            <a:off x="7983115" y="5847282"/>
            <a:ext cx="37506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63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U- value for internal wall equal 2.186 (W/m</a:t>
            </a:r>
            <a:r>
              <a:rPr lang="en-US" sz="18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.k)</a:t>
            </a:r>
            <a:endParaRPr/>
          </a:p>
        </p:txBody>
      </p:sp>
      <p:sp>
        <p:nvSpPr>
          <p:cNvPr id="650" name="Google Shape;650;p3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36"/>
          <p:cNvSpPr txBox="1">
            <a:spLocks noGrp="1"/>
          </p:cNvSpPr>
          <p:nvPr>
            <p:ph type="title"/>
          </p:nvPr>
        </p:nvSpPr>
        <p:spPr>
          <a:xfrm>
            <a:off x="1640156" y="525179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The comfort graph for the faculty from Design Builder</a:t>
            </a:r>
            <a:endParaRPr/>
          </a:p>
        </p:txBody>
      </p:sp>
      <p:grpSp>
        <p:nvGrpSpPr>
          <p:cNvPr id="656" name="Google Shape;656;p36"/>
          <p:cNvGrpSpPr/>
          <p:nvPr/>
        </p:nvGrpSpPr>
        <p:grpSpPr>
          <a:xfrm>
            <a:off x="1167918" y="1264555"/>
            <a:ext cx="10017945" cy="5411299"/>
            <a:chOff x="2042" y="383"/>
            <a:chExt cx="8136" cy="4704"/>
          </a:xfrm>
        </p:grpSpPr>
        <p:pic>
          <p:nvPicPr>
            <p:cNvPr id="657" name="Google Shape;657;p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42" y="383"/>
              <a:ext cx="8136" cy="47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8" name="Google Shape;658;p3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45" y="485"/>
              <a:ext cx="7848" cy="44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9" name="Google Shape;659;p36"/>
            <p:cNvSpPr/>
            <p:nvPr/>
          </p:nvSpPr>
          <p:spPr>
            <a:xfrm>
              <a:off x="2115" y="455"/>
              <a:ext cx="7908" cy="447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60" name="Google Shape;660;p3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7"/>
          <p:cNvSpPr txBox="1">
            <a:spLocks noGrp="1"/>
          </p:cNvSpPr>
          <p:nvPr>
            <p:ph type="body" idx="1"/>
          </p:nvPr>
        </p:nvSpPr>
        <p:spPr>
          <a:xfrm>
            <a:off x="479394" y="0"/>
            <a:ext cx="11712606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❑"/>
            </a:pPr>
            <a:r>
              <a:rPr lang="en-US" sz="2000"/>
              <a:t>Temperature and heat gain (cooling load)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000"/>
              <a:buFont typeface="Noto Sans Symbols"/>
              <a:buChar char="❑"/>
            </a:pPr>
            <a:r>
              <a:rPr lang="en-US" sz="2000"/>
              <a:t>Temperature and heat loss (heating load 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</p:txBody>
      </p:sp>
      <p:grpSp>
        <p:nvGrpSpPr>
          <p:cNvPr id="666" name="Google Shape;666;p37"/>
          <p:cNvGrpSpPr/>
          <p:nvPr/>
        </p:nvGrpSpPr>
        <p:grpSpPr>
          <a:xfrm>
            <a:off x="2016819" y="405509"/>
            <a:ext cx="6452478" cy="2947468"/>
            <a:chOff x="3228" y="382"/>
            <a:chExt cx="5780" cy="3252"/>
          </a:xfrm>
        </p:grpSpPr>
        <p:pic>
          <p:nvPicPr>
            <p:cNvPr id="667" name="Google Shape;667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28" y="382"/>
              <a:ext cx="5780" cy="32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8" name="Google Shape;668;p3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30" y="485"/>
              <a:ext cx="5490" cy="29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9" name="Google Shape;669;p37"/>
            <p:cNvSpPr/>
            <p:nvPr/>
          </p:nvSpPr>
          <p:spPr>
            <a:xfrm>
              <a:off x="3300" y="455"/>
              <a:ext cx="5550" cy="302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670" name="Google Shape;670;p37"/>
          <p:cNvGrpSpPr/>
          <p:nvPr/>
        </p:nvGrpSpPr>
        <p:grpSpPr>
          <a:xfrm>
            <a:off x="2654218" y="3832821"/>
            <a:ext cx="6354824" cy="3095421"/>
            <a:chOff x="0" y="0"/>
            <a:chExt cx="6384" cy="3730"/>
          </a:xfrm>
        </p:grpSpPr>
        <p:pic>
          <p:nvPicPr>
            <p:cNvPr id="671" name="Google Shape;671;p3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6384" cy="3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2" name="Google Shape;672;p3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2" y="100"/>
              <a:ext cx="6096" cy="34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3" name="Google Shape;673;p37"/>
            <p:cNvSpPr/>
            <p:nvPr/>
          </p:nvSpPr>
          <p:spPr>
            <a:xfrm>
              <a:off x="72" y="70"/>
              <a:ext cx="6156" cy="350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674" name="Google Shape;674;p3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title"/>
          </p:nvPr>
        </p:nvSpPr>
        <p:spPr>
          <a:xfrm>
            <a:off x="1311579" y="2928196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lang="en-US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Structural </a:t>
            </a: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Aspect </a:t>
            </a:r>
            <a:endParaRPr dirty="0"/>
          </a:p>
        </p:txBody>
      </p:sp>
      <p:sp>
        <p:nvSpPr>
          <p:cNvPr id="680" name="Google Shape;680;p3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Google Shape;685;p39"/>
          <p:cNvPicPr preferRelativeResize="0"/>
          <p:nvPr/>
        </p:nvPicPr>
        <p:blipFill rotWithShape="1">
          <a:blip r:embed="rId3">
            <a:alphaModFix/>
          </a:blip>
          <a:srcRect l="14454" t="7481"/>
          <a:stretch/>
        </p:blipFill>
        <p:spPr>
          <a:xfrm>
            <a:off x="7475621" y="1106904"/>
            <a:ext cx="4716379" cy="5079545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Google Shape;686;p39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687" name="Google Shape;687;p39"/>
          <p:cNvSpPr txBox="1">
            <a:spLocks noGrp="1"/>
          </p:cNvSpPr>
          <p:nvPr>
            <p:ph type="subTitle" idx="1"/>
          </p:nvPr>
        </p:nvSpPr>
        <p:spPr>
          <a:xfrm>
            <a:off x="1524000" y="1106904"/>
            <a:ext cx="6705600" cy="575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Design codes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ACI 318-14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UBC-97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Specifications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Concrete’s Compressive strength (f’c) = 28 MPa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Yielding strength of steel (Fy) = 420 MPa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Bearing capacity of soil = 250 kN/m</a:t>
            </a:r>
            <a:r>
              <a:rPr lang="en-US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42900" lvl="0" indent="-2286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Design loads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SID = 4.5 kN/m</a:t>
            </a:r>
            <a:r>
              <a:rPr lang="en-US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L.D = 5 kN/m</a:t>
            </a:r>
            <a:r>
              <a:rPr lang="en-US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</p:txBody>
      </p:sp>
      <p:sp>
        <p:nvSpPr>
          <p:cNvPr id="688" name="Google Shape;688;p39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"/>
          <p:cNvSpPr txBox="1">
            <a:spLocks noGrp="1"/>
          </p:cNvSpPr>
          <p:nvPr>
            <p:ph type="title"/>
          </p:nvPr>
        </p:nvSpPr>
        <p:spPr>
          <a:xfrm>
            <a:off x="234519" y="107033"/>
            <a:ext cx="10515600" cy="662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Noto Sans Symbols"/>
              <a:buChar char="❑"/>
            </a:pPr>
            <a:r>
              <a:rPr lang="en-US" sz="3600"/>
              <a:t>Site location </a:t>
            </a:r>
            <a:endParaRPr/>
          </a:p>
        </p:txBody>
      </p:sp>
      <p:sp>
        <p:nvSpPr>
          <p:cNvPr id="349" name="Google Shape;349;p4"/>
          <p:cNvSpPr txBox="1">
            <a:spLocks noGrp="1"/>
          </p:cNvSpPr>
          <p:nvPr>
            <p:ph type="body" idx="1"/>
          </p:nvPr>
        </p:nvSpPr>
        <p:spPr>
          <a:xfrm>
            <a:off x="1566169" y="758395"/>
            <a:ext cx="10800425" cy="1157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The land location in Nablus city Rafidia street AL- Junaid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Specifically in the East of An-Najah National University and it  located at 32.2°N latitude and 35.2° E longitude.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And the area of land is  1080 m2 , it located in a classification area A. </a:t>
            </a:r>
            <a:endParaRPr sz="1800" b="1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2860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b="1"/>
          </a:p>
        </p:txBody>
      </p:sp>
      <p:pic>
        <p:nvPicPr>
          <p:cNvPr id="350" name="Google Shape;350;p4" descr="لا يتوفر وصف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9694" y="2080981"/>
            <a:ext cx="6872612" cy="466998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51" name="Google Shape;351;p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40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694" name="Google Shape;694;p40"/>
          <p:cNvSpPr txBox="1">
            <a:spLocks noGrp="1"/>
          </p:cNvSpPr>
          <p:nvPr>
            <p:ph type="subTitle" idx="1"/>
          </p:nvPr>
        </p:nvSpPr>
        <p:spPr>
          <a:xfrm>
            <a:off x="1524000" y="1106904"/>
            <a:ext cx="4796590" cy="575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Site analysis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seismic zone : 2B (Z = 0.20).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 I ) = 1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Soil profiles : Sc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(Ca) = 0.24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(Cv) = 0.32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(R) = 5.5</a:t>
            </a:r>
            <a:endParaRPr sz="26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5" name="Google Shape;695;p40" descr="Seismic-Hazard-Map-and-Seismic-Zone-Factor-Source-ESSEU-Earth-Sciences-and-Seismic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99978" y="1504064"/>
            <a:ext cx="3609163" cy="4452853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40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41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 dirty="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 dirty="0"/>
          </a:p>
        </p:txBody>
      </p:sp>
      <p:sp>
        <p:nvSpPr>
          <p:cNvPr id="702" name="Google Shape;702;p41"/>
          <p:cNvSpPr txBox="1">
            <a:spLocks noGrp="1"/>
          </p:cNvSpPr>
          <p:nvPr>
            <p:ph type="subTitle" idx="1"/>
          </p:nvPr>
        </p:nvSpPr>
        <p:spPr>
          <a:xfrm>
            <a:off x="1662545" y="1045654"/>
            <a:ext cx="8406063" cy="5690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en-US" sz="10400" b="1" dirty="0">
                <a:latin typeface="Times New Roman"/>
                <a:ea typeface="Times New Roman"/>
                <a:cs typeface="Times New Roman"/>
                <a:sym typeface="Times New Roman"/>
              </a:rPr>
              <a:t>Load combinations on Etabs (according to UBC97)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 sz="44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1.4D                                                          12-1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1.2D+1.6L                                                12-2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1.34D+1L+1EQx+0.3EQy 	                   12-3	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1.34D+1L+1EQy+0.3EQx                       12-4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0.76D+1EQx+0.3EQy                              12-5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0.76D+1EQy+0.3EQx                              12-6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                                                             12-7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1D+1L                                                       12-8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1D+0.71EQx+0.21EQy                            12-9a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1D+0.71EQy+0.21EQx                            12-9b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0.9D+0.71EQx+0.21EQy                         12-10 a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0.9D+0.71EQy+0.21EQx                         12-10b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1D+0.54EQx+0.16EQy+0.75L                12-11a</a:t>
            </a:r>
            <a:endParaRPr sz="8000" dirty="0"/>
          </a:p>
          <a:p>
            <a:pPr marL="514350" lvl="0" indent="-514350" algn="l" rtl="0"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en-US" sz="8000" dirty="0">
                <a:latin typeface="Times New Roman"/>
                <a:ea typeface="Times New Roman"/>
                <a:cs typeface="Times New Roman"/>
                <a:sym typeface="Times New Roman"/>
              </a:rPr>
              <a:t>1D+0.54EQy+0.16EQx+0.75L                12-11b </a:t>
            </a:r>
            <a:endParaRPr sz="80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3" name="Google Shape;703;p41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8" name="Google Shape;708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5109" y="1090920"/>
            <a:ext cx="5947954" cy="5767080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p42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10" name="Google Shape;710;p42"/>
          <p:cNvSpPr txBox="1">
            <a:spLocks noGrp="1"/>
          </p:cNvSpPr>
          <p:nvPr>
            <p:ph type="subTitle" idx="1"/>
          </p:nvPr>
        </p:nvSpPr>
        <p:spPr>
          <a:xfrm>
            <a:off x="1524000" y="1067143"/>
            <a:ext cx="4315326" cy="575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Checks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Compatibility 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Equilibrium 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Internal Forces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Deflection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Period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Base shear check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Drift check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All checks are </a:t>
            </a: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OK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711" name="Google Shape;711;p42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Google Shape;717;p43"/>
          <p:cNvPicPr preferRelativeResize="0"/>
          <p:nvPr/>
        </p:nvPicPr>
        <p:blipFill rotWithShape="1">
          <a:blip r:embed="rId3">
            <a:alphaModFix/>
          </a:blip>
          <a:srcRect l="1159" t="681" r="2633" b="813"/>
          <a:stretch/>
        </p:blipFill>
        <p:spPr>
          <a:xfrm>
            <a:off x="4263088" y="1696065"/>
            <a:ext cx="7928911" cy="5089093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43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19" name="Google Shape;719;p43"/>
          <p:cNvSpPr txBox="1">
            <a:spLocks noGrp="1"/>
          </p:cNvSpPr>
          <p:nvPr>
            <p:ph type="subTitle" idx="1"/>
          </p:nvPr>
        </p:nvSpPr>
        <p:spPr>
          <a:xfrm>
            <a:off x="1524000" y="1084043"/>
            <a:ext cx="3011405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Column design</a:t>
            </a:r>
            <a:endParaRPr/>
          </a:p>
        </p:txBody>
      </p:sp>
      <p:sp>
        <p:nvSpPr>
          <p:cNvPr id="720" name="Google Shape;720;p43"/>
          <p:cNvSpPr txBox="1"/>
          <p:nvPr/>
        </p:nvSpPr>
        <p:spPr>
          <a:xfrm>
            <a:off x="1403927" y="1870730"/>
            <a:ext cx="3079255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Columns Dimensions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14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C1/C2 : circular 120 cm diameter</a:t>
            </a:r>
            <a:endParaRPr dirty="0"/>
          </a:p>
          <a:p>
            <a:pPr marL="4318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endParaRPr sz="14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318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endParaRPr sz="14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14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C3 : rectangular 40*90 cm</a:t>
            </a:r>
            <a:endParaRPr dirty="0"/>
          </a:p>
          <a:p>
            <a:pPr marL="4318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endParaRPr sz="1400" dirty="0" smtClean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318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endParaRPr sz="14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14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C4 : circular 80 cm </a:t>
            </a:r>
            <a:r>
              <a:rPr lang="en-US" sz="1400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diameter</a:t>
            </a:r>
            <a:endParaRPr lang="en-US" dirty="0">
              <a:ea typeface="Century Gothic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US" sz="1400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C4 </a:t>
            </a:r>
            <a:r>
              <a:rPr lang="en-US" sz="14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starts from the </a:t>
            </a:r>
            <a:r>
              <a:rPr lang="en-US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r>
              <a:rPr lang="en-US" baseline="30000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rd</a:t>
            </a:r>
            <a:r>
              <a:rPr lang="en-US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400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4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floor</a:t>
            </a:r>
            <a:endParaRPr dirty="0"/>
          </a:p>
        </p:txBody>
      </p:sp>
      <p:sp>
        <p:nvSpPr>
          <p:cNvPr id="721" name="Google Shape;721;p43"/>
          <p:cNvSpPr txBox="1"/>
          <p:nvPr/>
        </p:nvSpPr>
        <p:spPr>
          <a:xfrm>
            <a:off x="10139787" y="5398673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C3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2" name="Google Shape;722;p43"/>
          <p:cNvSpPr txBox="1"/>
          <p:nvPr/>
        </p:nvSpPr>
        <p:spPr>
          <a:xfrm>
            <a:off x="10139787" y="5012374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C3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3" name="Google Shape;723;p43"/>
          <p:cNvSpPr txBox="1"/>
          <p:nvPr/>
        </p:nvSpPr>
        <p:spPr>
          <a:xfrm>
            <a:off x="5557159" y="4240610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C4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4" name="Google Shape;724;p43"/>
          <p:cNvSpPr txBox="1"/>
          <p:nvPr/>
        </p:nvSpPr>
        <p:spPr>
          <a:xfrm>
            <a:off x="7266312" y="4086722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C4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5" name="Google Shape;725;p43"/>
          <p:cNvSpPr txBox="1"/>
          <p:nvPr/>
        </p:nvSpPr>
        <p:spPr>
          <a:xfrm>
            <a:off x="8469361" y="4056699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C4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6" name="Google Shape;726;p43"/>
          <p:cNvSpPr txBox="1"/>
          <p:nvPr/>
        </p:nvSpPr>
        <p:spPr>
          <a:xfrm>
            <a:off x="10038170" y="3547369"/>
            <a:ext cx="3722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C4</a:t>
            </a:r>
            <a:endParaRPr sz="18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7" name="Google Shape;727;p43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2" name="Google Shape;732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51875" y="1452865"/>
            <a:ext cx="2754809" cy="5063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13816" y="3896863"/>
            <a:ext cx="1238126" cy="119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36719" y="1448799"/>
            <a:ext cx="2772675" cy="5067303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44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36" name="Google Shape;736;p44"/>
          <p:cNvSpPr txBox="1">
            <a:spLocks noGrp="1"/>
          </p:cNvSpPr>
          <p:nvPr>
            <p:ph type="subTitle" idx="1"/>
          </p:nvPr>
        </p:nvSpPr>
        <p:spPr>
          <a:xfrm>
            <a:off x="1524000" y="1017954"/>
            <a:ext cx="3011405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Column detailing</a:t>
            </a:r>
            <a:endParaRPr/>
          </a:p>
        </p:txBody>
      </p:sp>
      <p:sp>
        <p:nvSpPr>
          <p:cNvPr id="737" name="Google Shape;737;p44"/>
          <p:cNvSpPr txBox="1"/>
          <p:nvPr/>
        </p:nvSpPr>
        <p:spPr>
          <a:xfrm>
            <a:off x="7081853" y="5298053"/>
            <a:ext cx="5918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D-D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8" name="Google Shape;738;p44"/>
          <p:cNvSpPr txBox="1"/>
          <p:nvPr/>
        </p:nvSpPr>
        <p:spPr>
          <a:xfrm>
            <a:off x="4877003" y="6492402"/>
            <a:ext cx="5918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C2</a:t>
            </a:r>
            <a:endParaRPr/>
          </a:p>
        </p:txBody>
      </p:sp>
      <p:pic>
        <p:nvPicPr>
          <p:cNvPr id="739" name="Google Shape;739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15126" y="3983265"/>
            <a:ext cx="1272260" cy="1202111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44"/>
          <p:cNvSpPr txBox="1"/>
          <p:nvPr/>
        </p:nvSpPr>
        <p:spPr>
          <a:xfrm>
            <a:off x="8879398" y="6502130"/>
            <a:ext cx="5918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C1</a:t>
            </a:r>
            <a:endParaRPr/>
          </a:p>
        </p:txBody>
      </p:sp>
      <p:sp>
        <p:nvSpPr>
          <p:cNvPr id="741" name="Google Shape;741;p44"/>
          <p:cNvSpPr txBox="1"/>
          <p:nvPr/>
        </p:nvSpPr>
        <p:spPr>
          <a:xfrm>
            <a:off x="11050897" y="5298053"/>
            <a:ext cx="5918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C1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D-D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2" name="Google Shape;742;p44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" name="Google Shape;747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75605" y="0"/>
            <a:ext cx="3202056" cy="6570538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45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49" name="Google Shape;749;p45"/>
          <p:cNvSpPr txBox="1">
            <a:spLocks noGrp="1"/>
          </p:cNvSpPr>
          <p:nvPr>
            <p:ph type="subTitle" idx="1"/>
          </p:nvPr>
        </p:nvSpPr>
        <p:spPr>
          <a:xfrm>
            <a:off x="1524000" y="1062276"/>
            <a:ext cx="3011405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Column detailing</a:t>
            </a:r>
            <a:endParaRPr/>
          </a:p>
        </p:txBody>
      </p:sp>
      <p:sp>
        <p:nvSpPr>
          <p:cNvPr id="750" name="Google Shape;750;p45"/>
          <p:cNvSpPr txBox="1"/>
          <p:nvPr/>
        </p:nvSpPr>
        <p:spPr>
          <a:xfrm>
            <a:off x="9544914" y="6570538"/>
            <a:ext cx="4634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C4</a:t>
            </a:r>
            <a:endParaRPr/>
          </a:p>
        </p:txBody>
      </p:sp>
      <p:sp>
        <p:nvSpPr>
          <p:cNvPr id="751" name="Google Shape;751;p45"/>
          <p:cNvSpPr txBox="1"/>
          <p:nvPr/>
        </p:nvSpPr>
        <p:spPr>
          <a:xfrm>
            <a:off x="6977554" y="4148364"/>
            <a:ext cx="5918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C4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D-D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52" name="Google Shape;752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25557" y="1838141"/>
            <a:ext cx="2050048" cy="2238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45"/>
          <p:cNvPicPr preferRelativeResize="0"/>
          <p:nvPr/>
        </p:nvPicPr>
        <p:blipFill rotWithShape="1">
          <a:blip r:embed="rId5">
            <a:alphaModFix/>
          </a:blip>
          <a:srcRect r="35989"/>
          <a:stretch/>
        </p:blipFill>
        <p:spPr>
          <a:xfrm>
            <a:off x="2364452" y="1660420"/>
            <a:ext cx="2416012" cy="4975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78562" y="3814704"/>
            <a:ext cx="2058011" cy="866531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45"/>
          <p:cNvSpPr txBox="1"/>
          <p:nvPr/>
        </p:nvSpPr>
        <p:spPr>
          <a:xfrm>
            <a:off x="3189573" y="6570538"/>
            <a:ext cx="5918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C3</a:t>
            </a:r>
            <a:endParaRPr/>
          </a:p>
        </p:txBody>
      </p:sp>
      <p:sp>
        <p:nvSpPr>
          <p:cNvPr id="756" name="Google Shape;756;p45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1" name="Google Shape;761;p46"/>
          <p:cNvPicPr preferRelativeResize="0"/>
          <p:nvPr/>
        </p:nvPicPr>
        <p:blipFill rotWithShape="1">
          <a:blip r:embed="rId3">
            <a:alphaModFix/>
          </a:blip>
          <a:srcRect l="1537" t="3514" r="3421" b="3027"/>
          <a:stretch/>
        </p:blipFill>
        <p:spPr>
          <a:xfrm>
            <a:off x="5037220" y="2695073"/>
            <a:ext cx="7127615" cy="355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46" descr="slab.PNG"/>
          <p:cNvPicPr preferRelativeResize="0"/>
          <p:nvPr/>
        </p:nvPicPr>
        <p:blipFill rotWithShape="1">
          <a:blip r:embed="rId4">
            <a:alphaModFix/>
          </a:blip>
          <a:srcRect l="3268" t="7284" r="6317" b="2"/>
          <a:stretch/>
        </p:blipFill>
        <p:spPr>
          <a:xfrm>
            <a:off x="1877842" y="3773722"/>
            <a:ext cx="3159378" cy="2241886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Google Shape;763;p46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64" name="Google Shape;764;p46"/>
          <p:cNvSpPr txBox="1">
            <a:spLocks noGrp="1"/>
          </p:cNvSpPr>
          <p:nvPr>
            <p:ph type="subTitle" idx="1"/>
          </p:nvPr>
        </p:nvSpPr>
        <p:spPr>
          <a:xfrm>
            <a:off x="1494665" y="1045944"/>
            <a:ext cx="8993412" cy="2887580"/>
          </a:xfrm>
          <a:prstGeom prst="rect">
            <a:avLst/>
          </a:prstGeom>
          <a:blipFill rotWithShape="1">
            <a:blip r:embed="rId5">
              <a:alphaModFix/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tretch>
              <a:fillRect l="-1084" t="-211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chemeClr val="tx1"/>
                </a:solidFill>
              </a:rPr>
              <a:t> 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765" name="Google Shape;765;p46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47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72" name="Google Shape;772;p47"/>
          <p:cNvSpPr txBox="1">
            <a:spLocks noGrp="1"/>
          </p:cNvSpPr>
          <p:nvPr>
            <p:ph type="subTitle" idx="1"/>
          </p:nvPr>
        </p:nvSpPr>
        <p:spPr>
          <a:xfrm>
            <a:off x="1524000" y="1094518"/>
            <a:ext cx="2400883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Beam design</a:t>
            </a:r>
            <a:endParaRPr/>
          </a:p>
        </p:txBody>
      </p:sp>
      <p:pic>
        <p:nvPicPr>
          <p:cNvPr id="773" name="Google Shape;773;p47" descr="C:\Users\NourAldin\Desktop\g p pict\TBeam.PNG"/>
          <p:cNvPicPr preferRelativeResize="0"/>
          <p:nvPr/>
        </p:nvPicPr>
        <p:blipFill rotWithShape="1">
          <a:blip r:embed="rId3">
            <a:alphaModFix/>
          </a:blip>
          <a:srcRect l="1583" t="2860" r="860" b="2574"/>
          <a:stretch/>
        </p:blipFill>
        <p:spPr>
          <a:xfrm>
            <a:off x="3384974" y="4313441"/>
            <a:ext cx="6419439" cy="2563031"/>
          </a:xfrm>
          <a:prstGeom prst="rect">
            <a:avLst/>
          </a:prstGeom>
          <a:solidFill>
            <a:srgbClr val="ECECEC"/>
          </a:solidFill>
          <a:ln>
            <a:noFill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74" name="Google Shape;774;p47"/>
          <p:cNvSpPr txBox="1"/>
          <p:nvPr/>
        </p:nvSpPr>
        <p:spPr>
          <a:xfrm>
            <a:off x="4857710" y="6326436"/>
            <a:ext cx="24765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beam detailing</a:t>
            </a:r>
            <a:endParaRPr/>
          </a:p>
        </p:txBody>
      </p:sp>
      <p:sp>
        <p:nvSpPr>
          <p:cNvPr id="775" name="Google Shape;775;p47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872" y="2099730"/>
            <a:ext cx="6438541" cy="22537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4567" y="1222629"/>
            <a:ext cx="5441152" cy="92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0" name="Google Shape;780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3588762"/>
            <a:ext cx="10668000" cy="2972207"/>
          </a:xfrm>
          <a:prstGeom prst="rect">
            <a:avLst/>
          </a:prstGeom>
          <a:noFill/>
          <a:ln>
            <a:noFill/>
          </a:ln>
        </p:spPr>
      </p:pic>
      <p:sp>
        <p:nvSpPr>
          <p:cNvPr id="781" name="Google Shape;781;p48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82" name="Google Shape;782;p48"/>
          <p:cNvSpPr txBox="1">
            <a:spLocks noGrp="1"/>
          </p:cNvSpPr>
          <p:nvPr>
            <p:ph type="subTitle" idx="1"/>
          </p:nvPr>
        </p:nvSpPr>
        <p:spPr>
          <a:xfrm>
            <a:off x="1524000" y="1111479"/>
            <a:ext cx="2400883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Beam detailing</a:t>
            </a:r>
            <a:endParaRPr/>
          </a:p>
        </p:txBody>
      </p:sp>
      <p:pic>
        <p:nvPicPr>
          <p:cNvPr id="783" name="Google Shape;783;p48"/>
          <p:cNvPicPr preferRelativeResize="0"/>
          <p:nvPr/>
        </p:nvPicPr>
        <p:blipFill rotWithShape="1">
          <a:blip r:embed="rId4">
            <a:alphaModFix/>
          </a:blip>
          <a:srcRect l="2128" r="793"/>
          <a:stretch/>
        </p:blipFill>
        <p:spPr>
          <a:xfrm>
            <a:off x="942110" y="2429164"/>
            <a:ext cx="2250090" cy="1184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48"/>
          <p:cNvPicPr preferRelativeResize="0"/>
          <p:nvPr/>
        </p:nvPicPr>
        <p:blipFill rotWithShape="1">
          <a:blip r:embed="rId5">
            <a:alphaModFix/>
          </a:blip>
          <a:srcRect l="906" r="2306"/>
          <a:stretch/>
        </p:blipFill>
        <p:spPr>
          <a:xfrm>
            <a:off x="3404621" y="2429164"/>
            <a:ext cx="2070151" cy="1159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48"/>
          <p:cNvPicPr preferRelativeResize="0"/>
          <p:nvPr/>
        </p:nvPicPr>
        <p:blipFill rotWithShape="1">
          <a:blip r:embed="rId6">
            <a:alphaModFix/>
          </a:blip>
          <a:srcRect l="1384" r="1687" b="4875"/>
          <a:stretch/>
        </p:blipFill>
        <p:spPr>
          <a:xfrm>
            <a:off x="5687193" y="2429164"/>
            <a:ext cx="2005037" cy="115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6" name="Google Shape;786;p4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04651" y="2429164"/>
            <a:ext cx="1933797" cy="1184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7" name="Google Shape;787;p48"/>
          <p:cNvPicPr preferRelativeResize="0"/>
          <p:nvPr/>
        </p:nvPicPr>
        <p:blipFill rotWithShape="1">
          <a:blip r:embed="rId8">
            <a:alphaModFix/>
          </a:blip>
          <a:srcRect l="1500"/>
          <a:stretch/>
        </p:blipFill>
        <p:spPr>
          <a:xfrm>
            <a:off x="10187223" y="2429165"/>
            <a:ext cx="2004777" cy="1184342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48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50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07" name="Google Shape;807;p50"/>
          <p:cNvSpPr txBox="1">
            <a:spLocks noGrp="1"/>
          </p:cNvSpPr>
          <p:nvPr>
            <p:ph type="subTitle" idx="1"/>
          </p:nvPr>
        </p:nvSpPr>
        <p:spPr>
          <a:xfrm>
            <a:off x="1524000" y="1104859"/>
            <a:ext cx="3014040" cy="589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Shear wall detailing</a:t>
            </a:r>
            <a:endParaRPr/>
          </a:p>
        </p:txBody>
      </p:sp>
      <p:pic>
        <p:nvPicPr>
          <p:cNvPr id="808" name="Google Shape;808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5782" y="1694020"/>
            <a:ext cx="3014040" cy="2527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97746" y="1694020"/>
            <a:ext cx="4093990" cy="2312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0" name="Google Shape;810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87220" y="4358460"/>
            <a:ext cx="4267570" cy="2034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25444" y="4358460"/>
            <a:ext cx="2034716" cy="1950889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p50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"/>
          <p:cNvSpPr txBox="1">
            <a:spLocks noGrp="1"/>
          </p:cNvSpPr>
          <p:nvPr>
            <p:ph type="title"/>
          </p:nvPr>
        </p:nvSpPr>
        <p:spPr>
          <a:xfrm>
            <a:off x="1692675" y="2751719"/>
            <a:ext cx="8806649" cy="1216241"/>
          </a:xfrm>
          <a:prstGeom prst="rect">
            <a:avLst/>
          </a:prstGeom>
          <a:solidFill>
            <a:schemeClr val="accent3"/>
          </a:solidFill>
          <a:ln w="15875" cap="rnd" cmpd="sng">
            <a:solidFill>
              <a:srgbClr val="745F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Architectural Plans</a:t>
            </a:r>
            <a:endParaRPr dirty="0"/>
          </a:p>
        </p:txBody>
      </p:sp>
      <p:sp>
        <p:nvSpPr>
          <p:cNvPr id="357" name="Google Shape;357;p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4" name="Google Shape;794;p49" descr="bwd.PNG"/>
          <p:cNvPicPr preferRelativeResize="0"/>
          <p:nvPr/>
        </p:nvPicPr>
        <p:blipFill rotWithShape="1">
          <a:blip r:embed="rId3">
            <a:alphaModFix/>
          </a:blip>
          <a:srcRect l="1190" r="2218"/>
          <a:stretch/>
        </p:blipFill>
        <p:spPr>
          <a:xfrm>
            <a:off x="6969479" y="5796642"/>
            <a:ext cx="5122679" cy="1061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p49" descr="msw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99402" y="2264071"/>
            <a:ext cx="1670107" cy="1912633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49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797" name="Google Shape;797;p49"/>
          <p:cNvSpPr txBox="1">
            <a:spLocks noGrp="1"/>
          </p:cNvSpPr>
          <p:nvPr>
            <p:ph type="subTitle" idx="1"/>
          </p:nvPr>
        </p:nvSpPr>
        <p:spPr>
          <a:xfrm>
            <a:off x="1524000" y="1054652"/>
            <a:ext cx="5325981" cy="3379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 dirty="0">
                <a:latin typeface="Times New Roman"/>
                <a:ea typeface="Times New Roman"/>
                <a:cs typeface="Times New Roman"/>
                <a:sym typeface="Times New Roman"/>
              </a:rPr>
              <a:t>Basement wall design &amp; detailing 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Ɣ for soil =18 KN/m3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ᴓ for backfilling soil = 30 degrees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F= 0.5 * 10.1 *18 = 91 KN/m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The basement wall design was done with Etabs. 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(uniform reinforcement)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Wall thickness = 50 cm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 dirty="0">
                <a:latin typeface="Times New Roman"/>
                <a:ea typeface="Times New Roman"/>
                <a:cs typeface="Times New Roman"/>
                <a:sym typeface="Times New Roman"/>
              </a:rPr>
              <a:t>As wall from Etabs = As min</a:t>
            </a:r>
            <a:endParaRPr dirty="0"/>
          </a:p>
          <a:p>
            <a:pPr marL="285750" lvl="0" indent="-15875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None/>
            </a:pPr>
            <a:endParaRPr sz="2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8" name="Google Shape;798;p49" descr="aY.PNG"/>
          <p:cNvPicPr preferRelativeResize="0"/>
          <p:nvPr/>
        </p:nvPicPr>
        <p:blipFill rotWithShape="1">
          <a:blip r:embed="rId5">
            <a:alphaModFix/>
          </a:blip>
          <a:srcRect l="2199" t="7826" b="9198"/>
          <a:stretch/>
        </p:blipFill>
        <p:spPr>
          <a:xfrm>
            <a:off x="2171847" y="4176704"/>
            <a:ext cx="4797632" cy="2681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0" name="Google Shape;800;p49" descr="لاص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69509" y="2213973"/>
            <a:ext cx="4522649" cy="3582670"/>
          </a:xfrm>
          <a:prstGeom prst="rect">
            <a:avLst/>
          </a:prstGeom>
          <a:noFill/>
          <a:ln>
            <a:noFill/>
          </a:ln>
        </p:spPr>
      </p:pic>
      <p:sp>
        <p:nvSpPr>
          <p:cNvPr id="801" name="Google Shape;801;p49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  <p:pic>
        <p:nvPicPr>
          <p:cNvPr id="2050" name="Picture 2" descr="No description available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090" y="410618"/>
            <a:ext cx="3900956" cy="180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51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19" name="Google Shape;819;p51"/>
          <p:cNvSpPr txBox="1">
            <a:spLocks noGrp="1"/>
          </p:cNvSpPr>
          <p:nvPr>
            <p:ph type="subTitle" idx="1"/>
          </p:nvPr>
        </p:nvSpPr>
        <p:spPr>
          <a:xfrm>
            <a:off x="1524000" y="1054652"/>
            <a:ext cx="6754732" cy="279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Foundation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/>
              <a:t>Safe 2016 software is used to check and design footings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The foundation is a mat footing with 100cm thickness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Bearing capacity of soil =250KN/M</a:t>
            </a:r>
            <a:r>
              <a:rPr lang="en-US" sz="1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 f`c=28MPa</a:t>
            </a:r>
            <a:endParaRPr/>
          </a:p>
        </p:txBody>
      </p:sp>
      <p:sp>
        <p:nvSpPr>
          <p:cNvPr id="820" name="Google Shape;820;p51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6" name="Google Shape;826;p52" descr="def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9284" y="3867148"/>
            <a:ext cx="4806523" cy="2944684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52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28" name="Google Shape;828;p52"/>
          <p:cNvSpPr txBox="1">
            <a:spLocks noGrp="1"/>
          </p:cNvSpPr>
          <p:nvPr>
            <p:ph type="subTitle" idx="1"/>
          </p:nvPr>
        </p:nvSpPr>
        <p:spPr>
          <a:xfrm>
            <a:off x="1524000" y="1104010"/>
            <a:ext cx="4811632" cy="883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Foundation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Checks</a:t>
            </a:r>
            <a:endParaRPr/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9" name="Google Shape;829;p52" descr="sa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2289" y="3719510"/>
            <a:ext cx="5074032" cy="31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Google Shape;830;p52"/>
          <p:cNvSpPr txBox="1"/>
          <p:nvPr/>
        </p:nvSpPr>
        <p:spPr>
          <a:xfrm>
            <a:off x="1260871" y="3341983"/>
            <a:ext cx="541693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 pressure Check : All values are less than 250KN/M</a:t>
            </a:r>
            <a:r>
              <a:rPr lang="en-US" sz="18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1" name="Google Shape;831;p52"/>
          <p:cNvSpPr txBox="1"/>
          <p:nvPr/>
        </p:nvSpPr>
        <p:spPr>
          <a:xfrm>
            <a:off x="6771547" y="1087582"/>
            <a:ext cx="522076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Punching shear check : All values are less than 1 , Ok</a:t>
            </a:r>
            <a:endParaRPr/>
          </a:p>
        </p:txBody>
      </p:sp>
      <p:pic>
        <p:nvPicPr>
          <p:cNvPr id="832" name="Google Shape;832;p52" descr="punch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39284" y="1433831"/>
            <a:ext cx="5153025" cy="1995169"/>
          </a:xfrm>
          <a:prstGeom prst="rect">
            <a:avLst/>
          </a:prstGeom>
          <a:noFill/>
          <a:ln>
            <a:noFill/>
          </a:ln>
        </p:spPr>
      </p:pic>
      <p:sp>
        <p:nvSpPr>
          <p:cNvPr id="833" name="Google Shape;833;p52"/>
          <p:cNvSpPr txBox="1"/>
          <p:nvPr/>
        </p:nvSpPr>
        <p:spPr>
          <a:xfrm>
            <a:off x="6859221" y="3553218"/>
            <a:ext cx="550028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Deflection</a:t>
            </a:r>
            <a:r>
              <a:rPr lang="en-US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Check : All values are less than 10 mm , Ok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4" name="Google Shape;834;p52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53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41" name="Google Shape;841;p53"/>
          <p:cNvSpPr txBox="1">
            <a:spLocks noGrp="1"/>
          </p:cNvSpPr>
          <p:nvPr>
            <p:ph type="subTitle" idx="1"/>
          </p:nvPr>
        </p:nvSpPr>
        <p:spPr>
          <a:xfrm>
            <a:off x="770018" y="1106904"/>
            <a:ext cx="4811632" cy="883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Foundation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Detailing</a:t>
            </a:r>
            <a:endParaRPr/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42" name="Google Shape;842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282318"/>
            <a:ext cx="3009335" cy="2160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3" name="Google Shape;843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44504" y="1621394"/>
            <a:ext cx="7747496" cy="4867274"/>
          </a:xfrm>
          <a:prstGeom prst="rect">
            <a:avLst/>
          </a:prstGeom>
          <a:noFill/>
          <a:ln>
            <a:noFill/>
          </a:ln>
        </p:spPr>
      </p:pic>
      <p:sp>
        <p:nvSpPr>
          <p:cNvPr id="844" name="Google Shape;844;p53"/>
          <p:cNvSpPr txBox="1"/>
          <p:nvPr/>
        </p:nvSpPr>
        <p:spPr>
          <a:xfrm>
            <a:off x="1988989" y="4496066"/>
            <a:ext cx="207935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footing section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5" name="Google Shape;845;p53"/>
          <p:cNvSpPr txBox="1"/>
          <p:nvPr/>
        </p:nvSpPr>
        <p:spPr>
          <a:xfrm>
            <a:off x="6437631" y="6488668"/>
            <a:ext cx="273574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footing reinforcement </a:t>
            </a:r>
            <a:endParaRPr/>
          </a:p>
        </p:txBody>
      </p:sp>
      <p:sp>
        <p:nvSpPr>
          <p:cNvPr id="846" name="Google Shape;846;p53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2" name="Google Shape;852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02656" y="1401908"/>
            <a:ext cx="7620623" cy="4737676"/>
          </a:xfrm>
          <a:prstGeom prst="rect">
            <a:avLst/>
          </a:prstGeom>
          <a:noFill/>
          <a:ln>
            <a:noFill/>
          </a:ln>
        </p:spPr>
      </p:pic>
      <p:sp>
        <p:nvSpPr>
          <p:cNvPr id="853" name="Google Shape;853;p54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54" name="Google Shape;854;p54"/>
          <p:cNvSpPr txBox="1">
            <a:spLocks noGrp="1"/>
          </p:cNvSpPr>
          <p:nvPr>
            <p:ph type="subTitle" idx="1"/>
          </p:nvPr>
        </p:nvSpPr>
        <p:spPr>
          <a:xfrm>
            <a:off x="1524000" y="1098195"/>
            <a:ext cx="4811632" cy="883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Foundation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Detailing</a:t>
            </a:r>
            <a:endParaRPr/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1714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5" name="Google Shape;855;p54"/>
          <p:cNvSpPr txBox="1"/>
          <p:nvPr/>
        </p:nvSpPr>
        <p:spPr>
          <a:xfrm>
            <a:off x="6047713" y="6153576"/>
            <a:ext cx="37305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footing additional reinforcement </a:t>
            </a:r>
            <a:endParaRPr/>
          </a:p>
        </p:txBody>
      </p:sp>
      <p:sp>
        <p:nvSpPr>
          <p:cNvPr id="856" name="Google Shape;856;p54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" name="Google Shape;862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4401" y="2601157"/>
            <a:ext cx="3944469" cy="4256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8870" y="2601157"/>
            <a:ext cx="4095333" cy="4256843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55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65" name="Google Shape;865;p55"/>
          <p:cNvSpPr txBox="1">
            <a:spLocks noGrp="1"/>
          </p:cNvSpPr>
          <p:nvPr>
            <p:ph type="subTitle" idx="1"/>
          </p:nvPr>
        </p:nvSpPr>
        <p:spPr>
          <a:xfrm>
            <a:off x="1524000" y="1038587"/>
            <a:ext cx="5018223" cy="2151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Foundation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Wall footing detailing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This footing is used to support the Laundry room next to the building.</a:t>
            </a:r>
            <a:endParaRPr/>
          </a:p>
        </p:txBody>
      </p:sp>
      <p:sp>
        <p:nvSpPr>
          <p:cNvPr id="866" name="Google Shape;866;p55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56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73" name="Google Shape;873;p56"/>
          <p:cNvSpPr txBox="1">
            <a:spLocks noGrp="1"/>
          </p:cNvSpPr>
          <p:nvPr>
            <p:ph type="subTitle" idx="1"/>
          </p:nvPr>
        </p:nvSpPr>
        <p:spPr>
          <a:xfrm>
            <a:off x="1524000" y="1027428"/>
            <a:ext cx="7237640" cy="2151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Ramp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The Ramp is 35cm thick.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M 11 and 22 on ramp slabs in Safe are checked, to find if any region on slabs has a moment larger than 67kn.m/m^2. none found. Ok</a:t>
            </a:r>
            <a:endParaRPr/>
          </a:p>
        </p:txBody>
      </p:sp>
      <p:pic>
        <p:nvPicPr>
          <p:cNvPr id="874" name="Google Shape;874;p56" descr="r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62386" y="3178629"/>
            <a:ext cx="4946734" cy="3444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56" descr="r2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41714" y="3178629"/>
            <a:ext cx="5320672" cy="3444111"/>
          </a:xfrm>
          <a:prstGeom prst="rect">
            <a:avLst/>
          </a:prstGeom>
          <a:noFill/>
          <a:ln>
            <a:noFill/>
          </a:ln>
        </p:spPr>
      </p:pic>
      <p:sp>
        <p:nvSpPr>
          <p:cNvPr id="876" name="Google Shape;876;p56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2" name="Google Shape;882;p57" descr="ra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53958" y="1640967"/>
            <a:ext cx="4714042" cy="4691849"/>
          </a:xfrm>
          <a:prstGeom prst="rect">
            <a:avLst/>
          </a:prstGeom>
          <a:noFill/>
          <a:ln>
            <a:noFill/>
          </a:ln>
        </p:spPr>
      </p:pic>
      <p:sp>
        <p:nvSpPr>
          <p:cNvPr id="883" name="Google Shape;883;p57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Structural Aspects</a:t>
            </a:r>
            <a:endParaRPr/>
          </a:p>
        </p:txBody>
      </p:sp>
      <p:sp>
        <p:nvSpPr>
          <p:cNvPr id="884" name="Google Shape;884;p57"/>
          <p:cNvSpPr txBox="1">
            <a:spLocks noGrp="1"/>
          </p:cNvSpPr>
          <p:nvPr>
            <p:ph type="subTitle" idx="1"/>
          </p:nvPr>
        </p:nvSpPr>
        <p:spPr>
          <a:xfrm>
            <a:off x="1524000" y="1037236"/>
            <a:ext cx="4725260" cy="106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600"/>
              <a:buFont typeface="Courier New"/>
              <a:buChar char="o"/>
            </a:pPr>
            <a:r>
              <a:rPr lang="en-US" sz="2600" b="1">
                <a:latin typeface="Times New Roman"/>
                <a:ea typeface="Times New Roman"/>
                <a:cs typeface="Times New Roman"/>
                <a:sym typeface="Times New Roman"/>
              </a:rPr>
              <a:t>Ramp design and checks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Detailing</a:t>
            </a:r>
            <a:endParaRPr/>
          </a:p>
        </p:txBody>
      </p:sp>
      <p:pic>
        <p:nvPicPr>
          <p:cNvPr id="885" name="Google Shape;885;p57" descr="ram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70259" y="4498605"/>
            <a:ext cx="4403931" cy="1834211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57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58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893" name="Google Shape;893;p58"/>
          <p:cNvSpPr txBox="1">
            <a:spLocks noGrp="1"/>
          </p:cNvSpPr>
          <p:nvPr>
            <p:ph type="subTitle" idx="1"/>
          </p:nvPr>
        </p:nvSpPr>
        <p:spPr>
          <a:xfrm>
            <a:off x="1524000" y="1098195"/>
            <a:ext cx="4725260" cy="3526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Artificial lighting system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HVAC system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Electrical system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Acoustical aspects and design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Elevator system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Water supply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Drainage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Safety system</a:t>
            </a:r>
            <a:endParaRPr/>
          </a:p>
        </p:txBody>
      </p:sp>
      <p:sp>
        <p:nvSpPr>
          <p:cNvPr id="894" name="Google Shape;894;p58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59"/>
          <p:cNvSpPr txBox="1">
            <a:spLocks noGrp="1"/>
          </p:cNvSpPr>
          <p:nvPr>
            <p:ph type="title"/>
          </p:nvPr>
        </p:nvSpPr>
        <p:spPr>
          <a:xfrm>
            <a:off x="1513233" y="2514767"/>
            <a:ext cx="9165533" cy="914233"/>
          </a:xfrm>
          <a:prstGeom prst="rect">
            <a:avLst/>
          </a:prstGeom>
          <a:solidFill>
            <a:schemeClr val="accent3"/>
          </a:solidFill>
          <a:ln w="15875" cap="rnd" cmpd="sng">
            <a:solidFill>
              <a:srgbClr val="745F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Lighting design </a:t>
            </a:r>
            <a:endParaRPr dirty="0"/>
          </a:p>
        </p:txBody>
      </p:sp>
      <p:sp>
        <p:nvSpPr>
          <p:cNvPr id="900" name="Google Shape;900;p5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6"/>
          <p:cNvSpPr txBox="1">
            <a:spLocks noGrp="1"/>
          </p:cNvSpPr>
          <p:nvPr>
            <p:ph type="title"/>
          </p:nvPr>
        </p:nvSpPr>
        <p:spPr>
          <a:xfrm>
            <a:off x="358806" y="18256"/>
            <a:ext cx="10515600" cy="662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Noto Sans Symbols"/>
              <a:buChar char="❑"/>
            </a:pPr>
            <a:r>
              <a:rPr lang="en-US" sz="1800" b="1"/>
              <a:t>The 3D model for the existed architectural plan.</a:t>
            </a:r>
            <a:endParaRPr/>
          </a:p>
        </p:txBody>
      </p:sp>
      <p:pic>
        <p:nvPicPr>
          <p:cNvPr id="363" name="Google Shape;3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777" y="769313"/>
            <a:ext cx="4913074" cy="5733069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364" name="Google Shape;3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11850" y="769313"/>
            <a:ext cx="5285173" cy="5733069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65" name="Google Shape;365;p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60"/>
          <p:cNvSpPr txBox="1">
            <a:spLocks noGrp="1"/>
          </p:cNvSpPr>
          <p:nvPr>
            <p:ph type="title"/>
          </p:nvPr>
        </p:nvSpPr>
        <p:spPr>
          <a:xfrm>
            <a:off x="426128" y="152214"/>
            <a:ext cx="10515600" cy="326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❑"/>
            </a:pPr>
            <a:r>
              <a:rPr lang="en-US" sz="2000"/>
              <a:t>Artificial lighting Design </a:t>
            </a:r>
            <a:endParaRPr/>
          </a:p>
        </p:txBody>
      </p:sp>
      <p:grpSp>
        <p:nvGrpSpPr>
          <p:cNvPr id="906" name="Google Shape;906;p60"/>
          <p:cNvGrpSpPr/>
          <p:nvPr/>
        </p:nvGrpSpPr>
        <p:grpSpPr>
          <a:xfrm>
            <a:off x="4333876" y="194609"/>
            <a:ext cx="3670375" cy="2415933"/>
            <a:chOff x="3439" y="322"/>
            <a:chExt cx="5355" cy="3665"/>
          </a:xfrm>
        </p:grpSpPr>
        <p:pic>
          <p:nvPicPr>
            <p:cNvPr id="907" name="Google Shape;907;p6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439" y="322"/>
              <a:ext cx="5355" cy="36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8" name="Google Shape;908;p6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540" y="423"/>
              <a:ext cx="5066" cy="33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9" name="Google Shape;909;p60"/>
            <p:cNvSpPr/>
            <p:nvPr/>
          </p:nvSpPr>
          <p:spPr>
            <a:xfrm>
              <a:off x="3510" y="393"/>
              <a:ext cx="5126" cy="3437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10" name="Google Shape;910;p60"/>
          <p:cNvGrpSpPr/>
          <p:nvPr/>
        </p:nvGrpSpPr>
        <p:grpSpPr>
          <a:xfrm>
            <a:off x="8173522" y="190923"/>
            <a:ext cx="3805563" cy="2280154"/>
            <a:chOff x="2402" y="221"/>
            <a:chExt cx="7428" cy="3521"/>
          </a:xfrm>
        </p:grpSpPr>
        <p:pic>
          <p:nvPicPr>
            <p:cNvPr id="911" name="Google Shape;911;p6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402" y="221"/>
              <a:ext cx="7428" cy="35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2" name="Google Shape;912;p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505" y="322"/>
              <a:ext cx="7138" cy="32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3" name="Google Shape;913;p60"/>
            <p:cNvSpPr/>
            <p:nvPr/>
          </p:nvSpPr>
          <p:spPr>
            <a:xfrm>
              <a:off x="2475" y="292"/>
              <a:ext cx="7198" cy="3293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14" name="Google Shape;914;p60"/>
          <p:cNvGrpSpPr/>
          <p:nvPr/>
        </p:nvGrpSpPr>
        <p:grpSpPr>
          <a:xfrm>
            <a:off x="974396" y="1173548"/>
            <a:ext cx="3401696" cy="1905358"/>
            <a:chOff x="3542" y="322"/>
            <a:chExt cx="5873" cy="4608"/>
          </a:xfrm>
        </p:grpSpPr>
        <p:pic>
          <p:nvPicPr>
            <p:cNvPr id="915" name="Google Shape;915;p6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542" y="322"/>
              <a:ext cx="5873" cy="4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6" name="Google Shape;916;p6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645" y="423"/>
              <a:ext cx="5584" cy="43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7" name="Google Shape;917;p60"/>
            <p:cNvSpPr/>
            <p:nvPr/>
          </p:nvSpPr>
          <p:spPr>
            <a:xfrm>
              <a:off x="3615" y="393"/>
              <a:ext cx="5644" cy="438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18" name="Google Shape;918;p60"/>
          <p:cNvGrpSpPr/>
          <p:nvPr/>
        </p:nvGrpSpPr>
        <p:grpSpPr>
          <a:xfrm>
            <a:off x="8234046" y="2514960"/>
            <a:ext cx="3823318" cy="2320155"/>
            <a:chOff x="3573" y="220"/>
            <a:chExt cx="5096" cy="3022"/>
          </a:xfrm>
        </p:grpSpPr>
        <p:pic>
          <p:nvPicPr>
            <p:cNvPr id="919" name="Google Shape;919;p6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573" y="220"/>
              <a:ext cx="5096" cy="30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0" name="Google Shape;920;p6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3675" y="321"/>
              <a:ext cx="4807" cy="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1" name="Google Shape;921;p60"/>
            <p:cNvSpPr/>
            <p:nvPr/>
          </p:nvSpPr>
          <p:spPr>
            <a:xfrm>
              <a:off x="3645" y="291"/>
              <a:ext cx="4867" cy="2795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22" name="Google Shape;922;p60"/>
          <p:cNvGrpSpPr/>
          <p:nvPr/>
        </p:nvGrpSpPr>
        <p:grpSpPr>
          <a:xfrm>
            <a:off x="809068" y="3049552"/>
            <a:ext cx="3670375" cy="2112128"/>
            <a:chOff x="0" y="0"/>
            <a:chExt cx="4868" cy="3185"/>
          </a:xfrm>
        </p:grpSpPr>
        <p:pic>
          <p:nvPicPr>
            <p:cNvPr id="923" name="Google Shape;923;p6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0" y="0"/>
              <a:ext cx="4868" cy="31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4" name="Google Shape;924;p6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00" y="100"/>
              <a:ext cx="4579" cy="28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5" name="Google Shape;925;p60"/>
            <p:cNvSpPr/>
            <p:nvPr/>
          </p:nvSpPr>
          <p:spPr>
            <a:xfrm>
              <a:off x="70" y="70"/>
              <a:ext cx="4639" cy="295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26" name="Google Shape;926;p60"/>
          <p:cNvGrpSpPr/>
          <p:nvPr/>
        </p:nvGrpSpPr>
        <p:grpSpPr>
          <a:xfrm>
            <a:off x="4665191" y="2644480"/>
            <a:ext cx="3635375" cy="2362138"/>
            <a:chOff x="4202" y="220"/>
            <a:chExt cx="4536" cy="3260"/>
          </a:xfrm>
        </p:grpSpPr>
        <p:pic>
          <p:nvPicPr>
            <p:cNvPr id="927" name="Google Shape;927;p6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202" y="220"/>
              <a:ext cx="4536" cy="32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8" name="Google Shape;928;p60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305" y="321"/>
              <a:ext cx="4247" cy="29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9" name="Google Shape;929;p60"/>
            <p:cNvSpPr/>
            <p:nvPr/>
          </p:nvSpPr>
          <p:spPr>
            <a:xfrm>
              <a:off x="4275" y="291"/>
              <a:ext cx="4307" cy="303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30" name="Google Shape;930;p60"/>
          <p:cNvGrpSpPr/>
          <p:nvPr/>
        </p:nvGrpSpPr>
        <p:grpSpPr>
          <a:xfrm>
            <a:off x="4611562" y="5036062"/>
            <a:ext cx="2858443" cy="1957509"/>
            <a:chOff x="3319" y="322"/>
            <a:chExt cx="5592" cy="3963"/>
          </a:xfrm>
        </p:grpSpPr>
        <p:pic>
          <p:nvPicPr>
            <p:cNvPr id="931" name="Google Shape;931;p60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3319" y="322"/>
              <a:ext cx="5592" cy="39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2" name="Google Shape;932;p60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3420" y="424"/>
              <a:ext cx="5304" cy="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3" name="Google Shape;933;p60"/>
            <p:cNvSpPr/>
            <p:nvPr/>
          </p:nvSpPr>
          <p:spPr>
            <a:xfrm>
              <a:off x="3390" y="394"/>
              <a:ext cx="5364" cy="3735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34" name="Google Shape;934;p60"/>
          <p:cNvGrpSpPr/>
          <p:nvPr/>
        </p:nvGrpSpPr>
        <p:grpSpPr>
          <a:xfrm>
            <a:off x="8359072" y="4858147"/>
            <a:ext cx="3315268" cy="1999718"/>
            <a:chOff x="3799" y="160"/>
            <a:chExt cx="5362" cy="3281"/>
          </a:xfrm>
        </p:grpSpPr>
        <p:pic>
          <p:nvPicPr>
            <p:cNvPr id="935" name="Google Shape;935;p60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3799" y="160"/>
              <a:ext cx="5362" cy="3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6" name="Google Shape;936;p60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3900" y="262"/>
              <a:ext cx="5075" cy="29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7" name="Google Shape;937;p60"/>
            <p:cNvSpPr/>
            <p:nvPr/>
          </p:nvSpPr>
          <p:spPr>
            <a:xfrm>
              <a:off x="3870" y="232"/>
              <a:ext cx="5135" cy="3053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938" name="Google Shape;938;p6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61"/>
          <p:cNvSpPr txBox="1">
            <a:spLocks noGrp="1"/>
          </p:cNvSpPr>
          <p:nvPr>
            <p:ph type="title"/>
          </p:nvPr>
        </p:nvSpPr>
        <p:spPr>
          <a:xfrm>
            <a:off x="1930893" y="452517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Lobby hotel </a:t>
            </a:r>
            <a:endParaRPr/>
          </a:p>
        </p:txBody>
      </p:sp>
      <p:grpSp>
        <p:nvGrpSpPr>
          <p:cNvPr id="944" name="Google Shape;944;p61"/>
          <p:cNvGrpSpPr/>
          <p:nvPr/>
        </p:nvGrpSpPr>
        <p:grpSpPr>
          <a:xfrm>
            <a:off x="822292" y="1420613"/>
            <a:ext cx="7123224" cy="4429772"/>
            <a:chOff x="0" y="0"/>
            <a:chExt cx="7870" cy="5021"/>
          </a:xfrm>
        </p:grpSpPr>
        <p:pic>
          <p:nvPicPr>
            <p:cNvPr id="945" name="Google Shape;945;p6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7870" cy="50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6" name="Google Shape;946;p6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00" y="100"/>
              <a:ext cx="7583" cy="47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7" name="Google Shape;947;p61"/>
            <p:cNvSpPr/>
            <p:nvPr/>
          </p:nvSpPr>
          <p:spPr>
            <a:xfrm>
              <a:off x="70" y="70"/>
              <a:ext cx="7643" cy="479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948" name="Google Shape;948;p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3053" y="4332722"/>
            <a:ext cx="3946703" cy="1352683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949" name="Google Shape;949;p61"/>
          <p:cNvGrpSpPr/>
          <p:nvPr/>
        </p:nvGrpSpPr>
        <p:grpSpPr>
          <a:xfrm>
            <a:off x="8123053" y="1635314"/>
            <a:ext cx="3625516" cy="1680987"/>
            <a:chOff x="0" y="0"/>
            <a:chExt cx="8141" cy="3197"/>
          </a:xfrm>
        </p:grpSpPr>
        <p:pic>
          <p:nvPicPr>
            <p:cNvPr id="950" name="Google Shape;950;p6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0"/>
              <a:ext cx="8141" cy="3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1" name="Google Shape;951;p6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0" y="100"/>
              <a:ext cx="7853" cy="29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52" name="Google Shape;952;p61"/>
            <p:cNvSpPr/>
            <p:nvPr/>
          </p:nvSpPr>
          <p:spPr>
            <a:xfrm>
              <a:off x="70" y="70"/>
              <a:ext cx="7913" cy="2971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953" name="Google Shape;953;p6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62"/>
          <p:cNvSpPr txBox="1">
            <a:spLocks noGrp="1"/>
          </p:cNvSpPr>
          <p:nvPr>
            <p:ph type="title"/>
          </p:nvPr>
        </p:nvSpPr>
        <p:spPr>
          <a:xfrm>
            <a:off x="1778493" y="561158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The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Multipurpose Hall </a:t>
            </a:r>
            <a:endParaRPr sz="2000"/>
          </a:p>
        </p:txBody>
      </p:sp>
      <p:grpSp>
        <p:nvGrpSpPr>
          <p:cNvPr id="959" name="Google Shape;959;p62"/>
          <p:cNvGrpSpPr/>
          <p:nvPr/>
        </p:nvGrpSpPr>
        <p:grpSpPr>
          <a:xfrm>
            <a:off x="653612" y="1591396"/>
            <a:ext cx="7284005" cy="4711749"/>
            <a:chOff x="1819" y="162"/>
            <a:chExt cx="7880" cy="5592"/>
          </a:xfrm>
        </p:grpSpPr>
        <p:pic>
          <p:nvPicPr>
            <p:cNvPr id="960" name="Google Shape;960;p6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19" y="162"/>
              <a:ext cx="7880" cy="55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1" name="Google Shape;961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20" y="263"/>
              <a:ext cx="7593" cy="53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2" name="Google Shape;962;p62"/>
            <p:cNvSpPr/>
            <p:nvPr/>
          </p:nvSpPr>
          <p:spPr>
            <a:xfrm>
              <a:off x="1890" y="233"/>
              <a:ext cx="7653" cy="536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63" name="Google Shape;963;p62"/>
          <p:cNvGrpSpPr/>
          <p:nvPr/>
        </p:nvGrpSpPr>
        <p:grpSpPr>
          <a:xfrm>
            <a:off x="8087499" y="2214313"/>
            <a:ext cx="3722939" cy="1050021"/>
            <a:chOff x="2448" y="315"/>
            <a:chExt cx="7330" cy="1954"/>
          </a:xfrm>
        </p:grpSpPr>
        <p:pic>
          <p:nvPicPr>
            <p:cNvPr id="964" name="Google Shape;964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448" y="315"/>
              <a:ext cx="7330" cy="1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5" name="Google Shape;965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550" y="415"/>
              <a:ext cx="7041" cy="16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6" name="Google Shape;966;p62"/>
            <p:cNvSpPr/>
            <p:nvPr/>
          </p:nvSpPr>
          <p:spPr>
            <a:xfrm>
              <a:off x="2520" y="385"/>
              <a:ext cx="7101" cy="1727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67" name="Google Shape;967;p62"/>
          <p:cNvGrpSpPr/>
          <p:nvPr/>
        </p:nvGrpSpPr>
        <p:grpSpPr>
          <a:xfrm>
            <a:off x="8087498" y="4087024"/>
            <a:ext cx="3722939" cy="1407244"/>
            <a:chOff x="0" y="0"/>
            <a:chExt cx="7457" cy="3207"/>
          </a:xfrm>
        </p:grpSpPr>
        <p:pic>
          <p:nvPicPr>
            <p:cNvPr id="968" name="Google Shape;968;p62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0" y="0"/>
              <a:ext cx="7457" cy="32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9" name="Google Shape;969;p62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00" y="100"/>
              <a:ext cx="7169" cy="2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0" name="Google Shape;970;p62"/>
            <p:cNvSpPr/>
            <p:nvPr/>
          </p:nvSpPr>
          <p:spPr>
            <a:xfrm>
              <a:off x="70" y="70"/>
              <a:ext cx="7229" cy="298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971" name="Google Shape;971;p62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63"/>
          <p:cNvSpPr txBox="1">
            <a:spLocks noGrp="1"/>
          </p:cNvSpPr>
          <p:nvPr>
            <p:ph type="title"/>
          </p:nvPr>
        </p:nvSpPr>
        <p:spPr>
          <a:xfrm>
            <a:off x="1778493" y="615577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Restaurant</a:t>
            </a:r>
            <a:endParaRPr sz="2000"/>
          </a:p>
        </p:txBody>
      </p:sp>
      <p:grpSp>
        <p:nvGrpSpPr>
          <p:cNvPr id="977" name="Google Shape;977;p63"/>
          <p:cNvGrpSpPr/>
          <p:nvPr/>
        </p:nvGrpSpPr>
        <p:grpSpPr>
          <a:xfrm>
            <a:off x="852457" y="1781868"/>
            <a:ext cx="6568585" cy="4698831"/>
            <a:chOff x="1819" y="162"/>
            <a:chExt cx="7817" cy="5355"/>
          </a:xfrm>
        </p:grpSpPr>
        <p:pic>
          <p:nvPicPr>
            <p:cNvPr id="978" name="Google Shape;978;p6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19" y="162"/>
              <a:ext cx="7817" cy="53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9" name="Google Shape;979;p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20" y="263"/>
              <a:ext cx="7531" cy="50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0" name="Google Shape;980;p63"/>
            <p:cNvSpPr/>
            <p:nvPr/>
          </p:nvSpPr>
          <p:spPr>
            <a:xfrm>
              <a:off x="1890" y="233"/>
              <a:ext cx="7591" cy="5125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81" name="Google Shape;981;p63"/>
          <p:cNvGrpSpPr/>
          <p:nvPr/>
        </p:nvGrpSpPr>
        <p:grpSpPr>
          <a:xfrm>
            <a:off x="7517342" y="1781868"/>
            <a:ext cx="4184383" cy="1589294"/>
            <a:chOff x="2539" y="162"/>
            <a:chExt cx="8076" cy="2866"/>
          </a:xfrm>
        </p:grpSpPr>
        <p:pic>
          <p:nvPicPr>
            <p:cNvPr id="982" name="Google Shape;982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539" y="162"/>
              <a:ext cx="8076" cy="28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3" name="Google Shape;983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640" y="263"/>
              <a:ext cx="7789" cy="25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4" name="Google Shape;984;p63"/>
            <p:cNvSpPr/>
            <p:nvPr/>
          </p:nvSpPr>
          <p:spPr>
            <a:xfrm>
              <a:off x="2610" y="233"/>
              <a:ext cx="7849" cy="2639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85" name="Google Shape;985;p63"/>
          <p:cNvGrpSpPr/>
          <p:nvPr/>
        </p:nvGrpSpPr>
        <p:grpSpPr>
          <a:xfrm>
            <a:off x="7480703" y="4228006"/>
            <a:ext cx="4450289" cy="992995"/>
            <a:chOff x="1819" y="312"/>
            <a:chExt cx="8624" cy="2091"/>
          </a:xfrm>
        </p:grpSpPr>
        <p:pic>
          <p:nvPicPr>
            <p:cNvPr id="986" name="Google Shape;986;p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19" y="312"/>
              <a:ext cx="8624" cy="20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7" name="Google Shape;987;p63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920" y="414"/>
              <a:ext cx="8337" cy="18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8" name="Google Shape;988;p63"/>
            <p:cNvSpPr/>
            <p:nvPr/>
          </p:nvSpPr>
          <p:spPr>
            <a:xfrm>
              <a:off x="1890" y="384"/>
              <a:ext cx="8397" cy="1862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989" name="Google Shape;989;p6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64"/>
          <p:cNvSpPr txBox="1">
            <a:spLocks noGrp="1"/>
          </p:cNvSpPr>
          <p:nvPr>
            <p:ph type="title"/>
          </p:nvPr>
        </p:nvSpPr>
        <p:spPr>
          <a:xfrm>
            <a:off x="1547645" y="399495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Kitchen</a:t>
            </a:r>
            <a:endParaRPr sz="2000"/>
          </a:p>
        </p:txBody>
      </p:sp>
      <p:grpSp>
        <p:nvGrpSpPr>
          <p:cNvPr id="995" name="Google Shape;995;p64"/>
          <p:cNvGrpSpPr/>
          <p:nvPr/>
        </p:nvGrpSpPr>
        <p:grpSpPr>
          <a:xfrm>
            <a:off x="545317" y="1605621"/>
            <a:ext cx="7336571" cy="4611175"/>
            <a:chOff x="2539" y="346"/>
            <a:chExt cx="7011" cy="5441"/>
          </a:xfrm>
        </p:grpSpPr>
        <p:pic>
          <p:nvPicPr>
            <p:cNvPr id="996" name="Google Shape;996;p6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39" y="346"/>
              <a:ext cx="7011" cy="5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7" name="Google Shape;997;p6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640" y="447"/>
              <a:ext cx="6723" cy="51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8" name="Google Shape;998;p64"/>
            <p:cNvSpPr/>
            <p:nvPr/>
          </p:nvSpPr>
          <p:spPr>
            <a:xfrm>
              <a:off x="2610" y="417"/>
              <a:ext cx="6783" cy="5215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999" name="Google Shape;999;p64"/>
          <p:cNvGrpSpPr/>
          <p:nvPr/>
        </p:nvGrpSpPr>
        <p:grpSpPr>
          <a:xfrm>
            <a:off x="7952406" y="1605621"/>
            <a:ext cx="4079264" cy="860834"/>
            <a:chOff x="0" y="0"/>
            <a:chExt cx="9082" cy="2484"/>
          </a:xfrm>
        </p:grpSpPr>
        <p:pic>
          <p:nvPicPr>
            <p:cNvPr id="1000" name="Google Shape;1000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9082" cy="2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1" name="Google Shape;1001;p6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0" y="100"/>
              <a:ext cx="8795" cy="2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2" name="Google Shape;1002;p64"/>
            <p:cNvSpPr/>
            <p:nvPr/>
          </p:nvSpPr>
          <p:spPr>
            <a:xfrm>
              <a:off x="70" y="70"/>
              <a:ext cx="8855" cy="2256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003" name="Google Shape;1003;p64"/>
          <p:cNvGrpSpPr/>
          <p:nvPr/>
        </p:nvGrpSpPr>
        <p:grpSpPr>
          <a:xfrm>
            <a:off x="7952406" y="3453183"/>
            <a:ext cx="4079264" cy="1053159"/>
            <a:chOff x="2539" y="162"/>
            <a:chExt cx="8120" cy="2631"/>
          </a:xfrm>
        </p:grpSpPr>
        <p:pic>
          <p:nvPicPr>
            <p:cNvPr id="1004" name="Google Shape;1004;p6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539" y="162"/>
              <a:ext cx="8120" cy="26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5" name="Google Shape;1005;p6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640" y="264"/>
              <a:ext cx="7831" cy="23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6" name="Google Shape;1006;p64"/>
            <p:cNvSpPr/>
            <p:nvPr/>
          </p:nvSpPr>
          <p:spPr>
            <a:xfrm>
              <a:off x="2610" y="234"/>
              <a:ext cx="7891" cy="2401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007" name="Google Shape;1007;p6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p65"/>
          <p:cNvSpPr txBox="1">
            <a:spLocks noGrp="1"/>
          </p:cNvSpPr>
          <p:nvPr>
            <p:ph type="title"/>
          </p:nvPr>
        </p:nvSpPr>
        <p:spPr>
          <a:xfrm>
            <a:off x="1778493" y="577357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GYM </a:t>
            </a:r>
            <a:endParaRPr sz="2000"/>
          </a:p>
        </p:txBody>
      </p:sp>
      <p:pic>
        <p:nvPicPr>
          <p:cNvPr id="1013" name="Google Shape;1013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6624" y="1645291"/>
            <a:ext cx="6687615" cy="457826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4" name="Google Shape;1014;p65"/>
          <p:cNvGrpSpPr/>
          <p:nvPr/>
        </p:nvGrpSpPr>
        <p:grpSpPr>
          <a:xfrm>
            <a:off x="7869585" y="3177386"/>
            <a:ext cx="4089400" cy="1196340"/>
            <a:chOff x="3259" y="162"/>
            <a:chExt cx="6440" cy="1884"/>
          </a:xfrm>
        </p:grpSpPr>
        <p:pic>
          <p:nvPicPr>
            <p:cNvPr id="1015" name="Google Shape;1015;p6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259" y="162"/>
              <a:ext cx="6440" cy="18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6" name="Google Shape;1016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360" y="263"/>
              <a:ext cx="6153" cy="15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7" name="Google Shape;1017;p65"/>
            <p:cNvSpPr/>
            <p:nvPr/>
          </p:nvSpPr>
          <p:spPr>
            <a:xfrm>
              <a:off x="3330" y="233"/>
              <a:ext cx="6213" cy="1655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018" name="Google Shape;1018;p65"/>
          <p:cNvGrpSpPr/>
          <p:nvPr/>
        </p:nvGrpSpPr>
        <p:grpSpPr>
          <a:xfrm>
            <a:off x="7681161" y="1794329"/>
            <a:ext cx="4510839" cy="805791"/>
            <a:chOff x="1819" y="312"/>
            <a:chExt cx="8700" cy="1613"/>
          </a:xfrm>
        </p:grpSpPr>
        <p:pic>
          <p:nvPicPr>
            <p:cNvPr id="1019" name="Google Shape;1019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19" y="312"/>
              <a:ext cx="8700" cy="16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0" name="Google Shape;1020;p6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20" y="414"/>
              <a:ext cx="8412" cy="13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1" name="Google Shape;1021;p65"/>
            <p:cNvSpPr/>
            <p:nvPr/>
          </p:nvSpPr>
          <p:spPr>
            <a:xfrm>
              <a:off x="1890" y="384"/>
              <a:ext cx="8472" cy="1386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022" name="Google Shape;1022;p6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p66"/>
          <p:cNvSpPr txBox="1">
            <a:spLocks noGrp="1"/>
          </p:cNvSpPr>
          <p:nvPr>
            <p:ph type="title"/>
          </p:nvPr>
        </p:nvSpPr>
        <p:spPr>
          <a:xfrm>
            <a:off x="1706018" y="325329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Bed room </a:t>
            </a:r>
            <a:endParaRPr sz="2000"/>
          </a:p>
        </p:txBody>
      </p:sp>
      <p:grpSp>
        <p:nvGrpSpPr>
          <p:cNvPr id="1028" name="Google Shape;1028;p66"/>
          <p:cNvGrpSpPr/>
          <p:nvPr/>
        </p:nvGrpSpPr>
        <p:grpSpPr>
          <a:xfrm>
            <a:off x="432912" y="1408478"/>
            <a:ext cx="7626837" cy="5262168"/>
            <a:chOff x="2539" y="160"/>
            <a:chExt cx="8326" cy="6317"/>
          </a:xfrm>
        </p:grpSpPr>
        <p:pic>
          <p:nvPicPr>
            <p:cNvPr id="1029" name="Google Shape;1029;p6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39" y="160"/>
              <a:ext cx="8326" cy="63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6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640" y="262"/>
              <a:ext cx="8039" cy="60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1" name="Google Shape;1031;p66"/>
            <p:cNvSpPr/>
            <p:nvPr/>
          </p:nvSpPr>
          <p:spPr>
            <a:xfrm>
              <a:off x="2610" y="232"/>
              <a:ext cx="8099" cy="609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032" name="Google Shape;1032;p66"/>
          <p:cNvGrpSpPr/>
          <p:nvPr/>
        </p:nvGrpSpPr>
        <p:grpSpPr>
          <a:xfrm>
            <a:off x="7929795" y="1053139"/>
            <a:ext cx="4189730" cy="1765300"/>
            <a:chOff x="2822" y="312"/>
            <a:chExt cx="6598" cy="2780"/>
          </a:xfrm>
        </p:grpSpPr>
        <p:pic>
          <p:nvPicPr>
            <p:cNvPr id="1033" name="Google Shape;1033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822" y="312"/>
              <a:ext cx="6598" cy="27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4" name="Google Shape;1034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925" y="414"/>
              <a:ext cx="6309" cy="24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5" name="Google Shape;1035;p66"/>
            <p:cNvSpPr/>
            <p:nvPr/>
          </p:nvSpPr>
          <p:spPr>
            <a:xfrm>
              <a:off x="2895" y="384"/>
              <a:ext cx="6369" cy="2551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036" name="Google Shape;1036;p66"/>
          <p:cNvGrpSpPr/>
          <p:nvPr/>
        </p:nvGrpSpPr>
        <p:grpSpPr>
          <a:xfrm>
            <a:off x="7945670" y="3602999"/>
            <a:ext cx="4055745" cy="1551940"/>
            <a:chOff x="3288" y="183"/>
            <a:chExt cx="6387" cy="2444"/>
          </a:xfrm>
        </p:grpSpPr>
        <p:pic>
          <p:nvPicPr>
            <p:cNvPr id="1037" name="Google Shape;1037;p6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288" y="183"/>
              <a:ext cx="6387" cy="24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8" name="Google Shape;1038;p6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390" y="286"/>
              <a:ext cx="6099" cy="21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9" name="Google Shape;1039;p66"/>
            <p:cNvSpPr/>
            <p:nvPr/>
          </p:nvSpPr>
          <p:spPr>
            <a:xfrm>
              <a:off x="3360" y="256"/>
              <a:ext cx="6159" cy="221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040" name="Google Shape;1040;p6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67"/>
          <p:cNvSpPr txBox="1">
            <a:spLocks noGrp="1"/>
          </p:cNvSpPr>
          <p:nvPr>
            <p:ph type="title"/>
          </p:nvPr>
        </p:nvSpPr>
        <p:spPr>
          <a:xfrm>
            <a:off x="1637931" y="425052"/>
            <a:ext cx="10413507" cy="618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/>
              <a:t>3D  result from DIALUX evo for the </a:t>
            </a: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Office </a:t>
            </a:r>
            <a:endParaRPr sz="2000"/>
          </a:p>
        </p:txBody>
      </p:sp>
      <p:pic>
        <p:nvPicPr>
          <p:cNvPr id="1046" name="Google Shape;1046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5939" y="1468492"/>
            <a:ext cx="6140160" cy="478476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1047" name="Google Shape;1047;p67"/>
          <p:cNvGrpSpPr/>
          <p:nvPr/>
        </p:nvGrpSpPr>
        <p:grpSpPr>
          <a:xfrm>
            <a:off x="7230121" y="3945726"/>
            <a:ext cx="4518660" cy="1620520"/>
            <a:chOff x="0" y="0"/>
            <a:chExt cx="7116" cy="2552"/>
          </a:xfrm>
        </p:grpSpPr>
        <p:pic>
          <p:nvPicPr>
            <p:cNvPr id="1048" name="Google Shape;1048;p6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7116" cy="25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9" name="Google Shape;1049;p6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1" y="100"/>
              <a:ext cx="6827" cy="2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50" name="Google Shape;1050;p67"/>
            <p:cNvSpPr/>
            <p:nvPr/>
          </p:nvSpPr>
          <p:spPr>
            <a:xfrm>
              <a:off x="71" y="70"/>
              <a:ext cx="6887" cy="232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051" name="Google Shape;1051;p67"/>
          <p:cNvGrpSpPr/>
          <p:nvPr/>
        </p:nvGrpSpPr>
        <p:grpSpPr>
          <a:xfrm>
            <a:off x="7305809" y="1422772"/>
            <a:ext cx="4189730" cy="1765300"/>
            <a:chOff x="2822" y="312"/>
            <a:chExt cx="6598" cy="2780"/>
          </a:xfrm>
        </p:grpSpPr>
        <p:pic>
          <p:nvPicPr>
            <p:cNvPr id="1052" name="Google Shape;1052;p6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822" y="312"/>
              <a:ext cx="6598" cy="27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3" name="Google Shape;1053;p6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925" y="414"/>
              <a:ext cx="6309" cy="24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54" name="Google Shape;1054;p67"/>
            <p:cNvSpPr/>
            <p:nvPr/>
          </p:nvSpPr>
          <p:spPr>
            <a:xfrm>
              <a:off x="2895" y="384"/>
              <a:ext cx="6369" cy="2551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055" name="Google Shape;1055;p6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68"/>
          <p:cNvSpPr txBox="1">
            <a:spLocks noGrp="1"/>
          </p:cNvSpPr>
          <p:nvPr>
            <p:ph type="title"/>
          </p:nvPr>
        </p:nvSpPr>
        <p:spPr>
          <a:xfrm>
            <a:off x="1340528" y="2785369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lang="en-US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HVAC </a:t>
            </a: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design </a:t>
            </a:r>
            <a:endParaRPr dirty="0"/>
          </a:p>
        </p:txBody>
      </p:sp>
      <p:sp>
        <p:nvSpPr>
          <p:cNvPr id="1061" name="Google Shape;1061;p6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Google Shape;1067;p69" descr="Mitsubishi adds R32 Hybrid VRF - Cooling Pos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52482" y="2559664"/>
            <a:ext cx="3839518" cy="3443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8" name="Google Shape;1068;p69" descr="Air Conditioning Systems | City Multi VRF System | MITSUBISHI ELECTRIC  INDIA PVT. LTD."/>
          <p:cNvPicPr preferRelativeResize="0"/>
          <p:nvPr/>
        </p:nvPicPr>
        <p:blipFill rotWithShape="1">
          <a:blip r:embed="rId4">
            <a:alphaModFix/>
          </a:blip>
          <a:srcRect r="14504"/>
          <a:stretch/>
        </p:blipFill>
        <p:spPr>
          <a:xfrm>
            <a:off x="6296479" y="3161115"/>
            <a:ext cx="1872304" cy="792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9" name="Google Shape;1069;p69"/>
          <p:cNvPicPr preferRelativeResize="0"/>
          <p:nvPr/>
        </p:nvPicPr>
        <p:blipFill rotWithShape="1">
          <a:blip r:embed="rId5">
            <a:alphaModFix/>
          </a:blip>
          <a:srcRect l="37435" t="15621" r="27388" b="13004"/>
          <a:stretch/>
        </p:blipFill>
        <p:spPr>
          <a:xfrm>
            <a:off x="5762754" y="4249253"/>
            <a:ext cx="1423502" cy="1713595"/>
          </a:xfrm>
          <a:prstGeom prst="rect">
            <a:avLst/>
          </a:prstGeom>
          <a:noFill/>
          <a:ln>
            <a:noFill/>
          </a:ln>
        </p:spPr>
      </p:pic>
      <p:sp>
        <p:nvSpPr>
          <p:cNvPr id="1070" name="Google Shape;1070;p69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 dirty="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 dirty="0"/>
          </a:p>
        </p:txBody>
      </p:sp>
      <p:sp>
        <p:nvSpPr>
          <p:cNvPr id="1071" name="Google Shape;1071;p69"/>
          <p:cNvSpPr txBox="1">
            <a:spLocks noGrp="1"/>
          </p:cNvSpPr>
          <p:nvPr>
            <p:ph type="subTitle" idx="1"/>
          </p:nvPr>
        </p:nvSpPr>
        <p:spPr>
          <a:xfrm>
            <a:off x="1560095" y="1124321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HVAC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Variable Refrigerant Flow (VRF) system is used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VRF consists of  an out-door unit feeding multiple in-door units via a BC-controller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-US" sz="1800" b="1">
                <a:latin typeface="Times New Roman"/>
                <a:ea typeface="Times New Roman"/>
                <a:cs typeface="Times New Roman"/>
                <a:sym typeface="Times New Roman"/>
              </a:rPr>
              <a:t>Indoor units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Mitsubishi Ceiling concealed low static pressure units (1.2, 1.7, 2.2, 2.8 kW)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Mitsubishi Way Airflow Compact Cassette (3.6, 4.5 kW)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-US" sz="1800" b="1">
                <a:latin typeface="Times New Roman"/>
                <a:ea typeface="Times New Roman"/>
                <a:cs typeface="Times New Roman"/>
                <a:sym typeface="Times New Roman"/>
              </a:rPr>
              <a:t>Outdoor unit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Mitsubishi PURY-EP200YNW-A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-US" sz="1800" b="1">
                <a:latin typeface="Times New Roman"/>
                <a:ea typeface="Times New Roman"/>
                <a:cs typeface="Times New Roman"/>
                <a:sym typeface="Times New Roman"/>
              </a:rPr>
              <a:t>BC-controller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The CMB-WP108V-GA1 (8 branches) 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The CMB-WP1016V-GA1 (16 branches)</a:t>
            </a:r>
            <a:endParaRPr/>
          </a:p>
        </p:txBody>
      </p:sp>
      <p:pic>
        <p:nvPicPr>
          <p:cNvPr id="1072" name="Google Shape;1072;p69"/>
          <p:cNvPicPr preferRelativeResize="0"/>
          <p:nvPr/>
        </p:nvPicPr>
        <p:blipFill rotWithShape="1">
          <a:blip r:embed="rId6">
            <a:alphaModFix/>
          </a:blip>
          <a:srcRect l="28043" t="14408" r="28232" b="57808"/>
          <a:stretch/>
        </p:blipFill>
        <p:spPr>
          <a:xfrm>
            <a:off x="5762754" y="6003042"/>
            <a:ext cx="2072783" cy="719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3" name="Google Shape;1073;p69" descr="PLFY-P-VFM-E 600x600 4-Way Blow Ceiling Cassette System"/>
          <p:cNvPicPr preferRelativeResize="0"/>
          <p:nvPr/>
        </p:nvPicPr>
        <p:blipFill rotWithShape="1">
          <a:blip r:embed="rId7">
            <a:alphaModFix/>
          </a:blip>
          <a:srcRect r="3914" b="8531"/>
          <a:stretch/>
        </p:blipFill>
        <p:spPr>
          <a:xfrm>
            <a:off x="6946429" y="3779678"/>
            <a:ext cx="1479827" cy="9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4" name="Google Shape;1074;p69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"/>
          <p:cNvSpPr txBox="1">
            <a:spLocks noGrp="1"/>
          </p:cNvSpPr>
          <p:nvPr>
            <p:ph type="title"/>
          </p:nvPr>
        </p:nvSpPr>
        <p:spPr>
          <a:xfrm>
            <a:off x="838200" y="1"/>
            <a:ext cx="10515600" cy="898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b="0" i="0" u="none" strike="noStrike">
                <a:latin typeface="Times New Roman"/>
                <a:ea typeface="Times New Roman"/>
                <a:cs typeface="Times New Roman"/>
                <a:sym typeface="Times New Roman"/>
              </a:rPr>
              <a:t>Basement floor (Parking) – Before</a:t>
            </a:r>
            <a:endParaRPr sz="2000"/>
          </a:p>
        </p:txBody>
      </p:sp>
      <p:pic>
        <p:nvPicPr>
          <p:cNvPr id="371" name="Google Shape;371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450238" y="730266"/>
            <a:ext cx="8327254" cy="583093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72" name="Google Shape;372;p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70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081" name="Google Shape;1081;p70"/>
          <p:cNvSpPr txBox="1">
            <a:spLocks noGrp="1"/>
          </p:cNvSpPr>
          <p:nvPr>
            <p:ph type="subTitle" idx="1"/>
          </p:nvPr>
        </p:nvSpPr>
        <p:spPr>
          <a:xfrm>
            <a:off x="1524000" y="1124321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HVAC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Indoor and Outdoor unit calculations</a:t>
            </a:r>
            <a:endParaRPr/>
          </a:p>
        </p:txBody>
      </p:sp>
      <p:pic>
        <p:nvPicPr>
          <p:cNvPr id="1082" name="Google Shape;1082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671" y="2931898"/>
            <a:ext cx="8504657" cy="25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3" name="Google Shape;1083;p70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9" name="Google Shape;1089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1579" y="1349452"/>
            <a:ext cx="10880421" cy="5508547"/>
          </a:xfrm>
          <a:prstGeom prst="rect">
            <a:avLst/>
          </a:prstGeom>
          <a:noFill/>
          <a:ln>
            <a:noFill/>
          </a:ln>
        </p:spPr>
      </p:pic>
      <p:sp>
        <p:nvSpPr>
          <p:cNvPr id="1090" name="Google Shape;1090;p71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091" name="Google Shape;1091;p71"/>
          <p:cNvSpPr txBox="1">
            <a:spLocks noGrp="1"/>
          </p:cNvSpPr>
          <p:nvPr>
            <p:ph type="subTitle" idx="1"/>
          </p:nvPr>
        </p:nvSpPr>
        <p:spPr>
          <a:xfrm>
            <a:off x="1524000" y="1106904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HVAC system design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HVAC units distribution in the 6</a:t>
            </a:r>
            <a:r>
              <a:rPr lang="en-US" sz="1600" baseline="30000"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 floor</a:t>
            </a:r>
            <a:endParaRPr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2" name="Google Shape;1092;p71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p72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099" name="Google Shape;1099;p72"/>
          <p:cNvSpPr txBox="1">
            <a:spLocks noGrp="1"/>
          </p:cNvSpPr>
          <p:nvPr>
            <p:ph type="subTitle" idx="1"/>
          </p:nvPr>
        </p:nvSpPr>
        <p:spPr>
          <a:xfrm>
            <a:off x="1524000" y="1106904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HVAC system design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Ducting (fresh air and exhaust) 1</a:t>
            </a:r>
            <a:r>
              <a:rPr lang="en-US" sz="1600" baseline="30000">
                <a:latin typeface="Times New Roman"/>
                <a:ea typeface="Times New Roman"/>
                <a:cs typeface="Times New Roman"/>
                <a:sym typeface="Times New Roman"/>
              </a:rPr>
              <a:t>st</a:t>
            </a: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  floor kitchen</a:t>
            </a:r>
            <a:endParaRPr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00" name="Google Shape;1100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4558" y="1431700"/>
            <a:ext cx="4054191" cy="5281118"/>
          </a:xfrm>
          <a:prstGeom prst="rect">
            <a:avLst/>
          </a:prstGeom>
          <a:noFill/>
          <a:ln>
            <a:noFill/>
          </a:ln>
        </p:spPr>
      </p:pic>
      <p:sp>
        <p:nvSpPr>
          <p:cNvPr id="1101" name="Google Shape;1101;p72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73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Electrical </a:t>
            </a:r>
            <a:r>
              <a:rPr lang="en-US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</a:t>
            </a:r>
            <a:r>
              <a:rPr lang="en-US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7" name="Google Shape;1107;p7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74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114" name="Google Shape;1114;p74"/>
          <p:cNvSpPr txBox="1">
            <a:spLocks noGrp="1"/>
          </p:cNvSpPr>
          <p:nvPr>
            <p:ph type="subTitle" idx="1"/>
          </p:nvPr>
        </p:nvSpPr>
        <p:spPr>
          <a:xfrm>
            <a:off x="1524000" y="1124322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Electrical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Single line diagram</a:t>
            </a:r>
            <a:endParaRPr/>
          </a:p>
        </p:txBody>
      </p:sp>
      <p:pic>
        <p:nvPicPr>
          <p:cNvPr id="1115" name="Google Shape;1115;p74"/>
          <p:cNvPicPr preferRelativeResize="0"/>
          <p:nvPr/>
        </p:nvPicPr>
        <p:blipFill rotWithShape="1">
          <a:blip r:embed="rId3">
            <a:alphaModFix/>
          </a:blip>
          <a:srcRect t="3386"/>
          <a:stretch/>
        </p:blipFill>
        <p:spPr>
          <a:xfrm>
            <a:off x="1311579" y="2815046"/>
            <a:ext cx="10880421" cy="4042954"/>
          </a:xfrm>
          <a:prstGeom prst="rect">
            <a:avLst/>
          </a:prstGeom>
          <a:noFill/>
          <a:ln>
            <a:noFill/>
          </a:ln>
        </p:spPr>
      </p:pic>
      <p:sp>
        <p:nvSpPr>
          <p:cNvPr id="1116" name="Google Shape;1116;p74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Google Shape;1122;p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7415" y="962526"/>
            <a:ext cx="9204585" cy="58954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3" name="Google Shape;1123;p75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124" name="Google Shape;1124;p75"/>
          <p:cNvSpPr txBox="1">
            <a:spLocks noGrp="1"/>
          </p:cNvSpPr>
          <p:nvPr>
            <p:ph type="subTitle" idx="1"/>
          </p:nvPr>
        </p:nvSpPr>
        <p:spPr>
          <a:xfrm>
            <a:off x="1524000" y="1115613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Electrical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Socket and lighting distribution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B1</a:t>
            </a:r>
            <a:endParaRPr/>
          </a:p>
        </p:txBody>
      </p:sp>
      <p:sp>
        <p:nvSpPr>
          <p:cNvPr id="1125" name="Google Shape;1125;p75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1" name="Google Shape;1131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1579" y="1399570"/>
            <a:ext cx="10880421" cy="5458430"/>
          </a:xfrm>
          <a:prstGeom prst="rect">
            <a:avLst/>
          </a:prstGeom>
          <a:noFill/>
          <a:ln>
            <a:noFill/>
          </a:ln>
        </p:spPr>
      </p:pic>
      <p:sp>
        <p:nvSpPr>
          <p:cNvPr id="1132" name="Google Shape;1132;p76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133" name="Google Shape;1133;p76"/>
          <p:cNvSpPr txBox="1">
            <a:spLocks noGrp="1"/>
          </p:cNvSpPr>
          <p:nvPr>
            <p:ph type="subTitle" idx="1"/>
          </p:nvPr>
        </p:nvSpPr>
        <p:spPr>
          <a:xfrm>
            <a:off x="1524000" y="1124321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Electrical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Socket and lighting distribution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F1</a:t>
            </a:r>
            <a:endParaRPr/>
          </a:p>
        </p:txBody>
      </p:sp>
      <p:sp>
        <p:nvSpPr>
          <p:cNvPr id="1134" name="Google Shape;1134;p76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" name="Google Shape;1140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1579" y="1388061"/>
            <a:ext cx="10880421" cy="5469939"/>
          </a:xfrm>
          <a:prstGeom prst="rect">
            <a:avLst/>
          </a:prstGeom>
          <a:noFill/>
          <a:ln>
            <a:noFill/>
          </a:ln>
        </p:spPr>
      </p:pic>
      <p:sp>
        <p:nvSpPr>
          <p:cNvPr id="1141" name="Google Shape;1141;p77"/>
          <p:cNvSpPr txBox="1">
            <a:spLocks noGrp="1"/>
          </p:cNvSpPr>
          <p:nvPr>
            <p:ph type="ctrTitle"/>
          </p:nvPr>
        </p:nvSpPr>
        <p:spPr>
          <a:xfrm>
            <a:off x="1524000" y="336300"/>
            <a:ext cx="9144000" cy="62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Times New Roman"/>
              <a:buNone/>
            </a:pPr>
            <a:r>
              <a:rPr lang="en-US" sz="4000">
                <a:latin typeface="Times New Roman"/>
                <a:ea typeface="Times New Roman"/>
                <a:cs typeface="Times New Roman"/>
                <a:sym typeface="Times New Roman"/>
              </a:rPr>
              <a:t>Electro-mechanical Aspects</a:t>
            </a:r>
            <a:endParaRPr/>
          </a:p>
        </p:txBody>
      </p:sp>
      <p:sp>
        <p:nvSpPr>
          <p:cNvPr id="1142" name="Google Shape;1142;p77"/>
          <p:cNvSpPr txBox="1">
            <a:spLocks noGrp="1"/>
          </p:cNvSpPr>
          <p:nvPr>
            <p:ph type="subTitle" idx="1"/>
          </p:nvPr>
        </p:nvSpPr>
        <p:spPr>
          <a:xfrm>
            <a:off x="1524000" y="1106904"/>
            <a:ext cx="5127862" cy="546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Electrical system design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Socket and lighting distribution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457200" lvl="0" indent="-457200" algn="l" rtl="0"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F7</a:t>
            </a:r>
            <a:endParaRPr/>
          </a:p>
        </p:txBody>
      </p:sp>
      <p:sp>
        <p:nvSpPr>
          <p:cNvPr id="1143" name="Google Shape;1143;p77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p78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Acoustical Design</a:t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9" name="Google Shape;1149;p7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79"/>
          <p:cNvSpPr txBox="1">
            <a:spLocks noGrp="1"/>
          </p:cNvSpPr>
          <p:nvPr>
            <p:ph type="ctrTitle"/>
          </p:nvPr>
        </p:nvSpPr>
        <p:spPr>
          <a:xfrm>
            <a:off x="2001824" y="461509"/>
            <a:ext cx="7399628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en-US"/>
              <a:t>Acoustical Design</a:t>
            </a:r>
            <a:endParaRPr/>
          </a:p>
        </p:txBody>
      </p:sp>
      <p:sp>
        <p:nvSpPr>
          <p:cNvPr id="1155" name="Google Shape;1155;p79"/>
          <p:cNvSpPr txBox="1"/>
          <p:nvPr/>
        </p:nvSpPr>
        <p:spPr>
          <a:xfrm>
            <a:off x="2871835" y="2070780"/>
            <a:ext cx="8527092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Objective: is to achieve auditory satisfaction for people within spaces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by achieving the requirements of the following Parameters: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Reverberation Time [RT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Noise Criteria [NC]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Sound Transmission Class [STC]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 Insulation Class [IIC]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Sound Pressure Level [SPL]</a:t>
            </a:r>
            <a:endParaRPr/>
          </a:p>
        </p:txBody>
      </p:sp>
      <p:sp>
        <p:nvSpPr>
          <p:cNvPr id="1156" name="Google Shape;1156;p79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8"/>
          <p:cNvSpPr txBox="1">
            <a:spLocks noGrp="1"/>
          </p:cNvSpPr>
          <p:nvPr>
            <p:ph type="title"/>
          </p:nvPr>
        </p:nvSpPr>
        <p:spPr>
          <a:xfrm>
            <a:off x="1676400" y="339245"/>
            <a:ext cx="10515600" cy="683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❑"/>
            </a:pPr>
            <a:r>
              <a:rPr lang="en-US" sz="2000" b="0" i="0" u="none" strike="noStrike">
                <a:latin typeface="Times New Roman"/>
                <a:ea typeface="Times New Roman"/>
                <a:cs typeface="Times New Roman"/>
                <a:sym typeface="Times New Roman"/>
              </a:rPr>
              <a:t>Third Basement floor</a:t>
            </a: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(Parking) –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/>
          </a:p>
        </p:txBody>
      </p:sp>
      <p:pic>
        <p:nvPicPr>
          <p:cNvPr id="378" name="Google Shape;378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498169" y="1287262"/>
            <a:ext cx="8085933" cy="488970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79" name="Google Shape;379;p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80"/>
          <p:cNvSpPr txBox="1"/>
          <p:nvPr/>
        </p:nvSpPr>
        <p:spPr>
          <a:xfrm>
            <a:off x="2220266" y="434744"/>
            <a:ext cx="6382196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50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4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Reverberation Time Standard</a:t>
            </a:r>
            <a:endParaRPr/>
          </a:p>
        </p:txBody>
      </p:sp>
      <p:pic>
        <p:nvPicPr>
          <p:cNvPr id="1162" name="Google Shape;1162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6909" y="1698856"/>
            <a:ext cx="5229225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3" name="Google Shape;1163;p8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81"/>
          <p:cNvSpPr txBox="1"/>
          <p:nvPr/>
        </p:nvSpPr>
        <p:spPr>
          <a:xfrm>
            <a:off x="1706842" y="587886"/>
            <a:ext cx="6656199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25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4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Reverberation Time Design</a:t>
            </a:r>
            <a:endParaRPr/>
          </a:p>
        </p:txBody>
      </p:sp>
      <p:sp>
        <p:nvSpPr>
          <p:cNvPr id="1169" name="Google Shape;1169;p81"/>
          <p:cNvSpPr txBox="1"/>
          <p:nvPr/>
        </p:nvSpPr>
        <p:spPr>
          <a:xfrm>
            <a:off x="1706842" y="1830180"/>
            <a:ext cx="3637516" cy="3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</a:pPr>
            <a:r>
              <a:rPr lang="en-US" sz="3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Hotel Bedroom</a:t>
            </a:r>
            <a:endParaRPr/>
          </a:p>
        </p:txBody>
      </p:sp>
      <p:pic>
        <p:nvPicPr>
          <p:cNvPr id="1170" name="Google Shape;1170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2963" y="3302493"/>
            <a:ext cx="4159287" cy="246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171" name="Google Shape;1171;p81"/>
          <p:cNvSpPr txBox="1"/>
          <p:nvPr/>
        </p:nvSpPr>
        <p:spPr>
          <a:xfrm>
            <a:off x="1138671" y="1219972"/>
            <a:ext cx="10294289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We've done a </a:t>
            </a: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treat</a:t>
            </a: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for all spaces, but for time constraints we show you the most important Space in the hotel has designed for.</a:t>
            </a:r>
            <a:endParaRPr sz="1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172" name="Google Shape;1172;p81"/>
          <p:cNvGraphicFramePr/>
          <p:nvPr/>
        </p:nvGraphicFramePr>
        <p:xfrm>
          <a:off x="6847644" y="2038341"/>
          <a:ext cx="4920650" cy="373210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2460325"/>
                <a:gridCol w="2460325"/>
              </a:tblGrid>
              <a:tr h="481450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Construction Element</a:t>
                      </a: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Internal Finished Material </a:t>
                      </a:r>
                      <a:endParaRPr/>
                    </a:p>
                  </a:txBody>
                  <a:tcPr marL="68575" marR="68575" marT="0" marB="0"/>
                </a:tc>
              </a:tr>
              <a:tr h="481450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Ceiling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Brick Plaster</a:t>
                      </a:r>
                      <a:endParaRPr/>
                    </a:p>
                  </a:txBody>
                  <a:tcPr marL="68575" marR="68575" marT="0" marB="0"/>
                </a:tc>
              </a:tr>
              <a:tr h="662425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Walls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Brick Plaster, Framed Plasterboard</a:t>
                      </a:r>
                      <a:endParaRPr/>
                    </a:p>
                  </a:txBody>
                  <a:tcPr marL="68575" marR="68575" marT="0" marB="0"/>
                </a:tc>
              </a:tr>
              <a:tr h="481450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Floor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Moquette_</a:t>
                      </a:r>
                      <a:endParaRPr/>
                    </a:p>
                  </a:txBody>
                  <a:tcPr marL="68575" marR="68575" marT="0" marB="0"/>
                </a:tc>
              </a:tr>
              <a:tr h="481450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Door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Plywood</a:t>
                      </a:r>
                      <a:endParaRPr/>
                    </a:p>
                  </a:txBody>
                  <a:tcPr marL="68575" marR="68575" marT="0" marB="0"/>
                </a:tc>
              </a:tr>
              <a:tr h="662425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Window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Generic LoE SPEC SEL CLEAR 6MM Rev</a:t>
                      </a:r>
                      <a:endParaRPr/>
                    </a:p>
                  </a:txBody>
                  <a:tcPr marL="68575" marR="68575" marT="0" marB="0"/>
                </a:tc>
              </a:tr>
              <a:tr h="481450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Drapes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Drapes_Absorber</a:t>
                      </a:r>
                      <a:endParaRPr/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1173" name="Google Shape;1173;p81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82"/>
          <p:cNvSpPr txBox="1"/>
          <p:nvPr/>
        </p:nvSpPr>
        <p:spPr>
          <a:xfrm>
            <a:off x="1489446" y="386290"/>
            <a:ext cx="6808325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4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Sound Transmission Class</a:t>
            </a:r>
            <a:endParaRPr/>
          </a:p>
        </p:txBody>
      </p:sp>
      <p:sp>
        <p:nvSpPr>
          <p:cNvPr id="1179" name="Google Shape;1179;p82"/>
          <p:cNvSpPr txBox="1"/>
          <p:nvPr/>
        </p:nvSpPr>
        <p:spPr>
          <a:xfrm>
            <a:off x="2653698" y="1225190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</a:pP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Masonry Walls:</a:t>
            </a:r>
            <a:endParaRPr sz="18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STC Designing value was 35 dB </a:t>
            </a:r>
            <a:endParaRPr sz="1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180" name="Google Shape;1180;p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55609" y="2128813"/>
            <a:ext cx="4230255" cy="410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1" name="Google Shape;1181;p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55609" y="5653437"/>
            <a:ext cx="1979864" cy="58104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82" name="Google Shape;1182;p82"/>
          <p:cNvGraphicFramePr/>
          <p:nvPr/>
        </p:nvGraphicFramePr>
        <p:xfrm>
          <a:off x="2770511" y="2128813"/>
          <a:ext cx="3693950" cy="410570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3693950"/>
              </a:tblGrid>
              <a:tr h="68742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Layers of Masonry Walls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68742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5 cm stone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68742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10 cm concrete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68742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8 cm polytherane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6780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10 cm hollow block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6780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13 mm plaster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183" name="Google Shape;1183;p82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83"/>
          <p:cNvSpPr txBox="1"/>
          <p:nvPr/>
        </p:nvSpPr>
        <p:spPr>
          <a:xfrm>
            <a:off x="2717415" y="625875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</a:pP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Curtain Walls:</a:t>
            </a:r>
            <a:endParaRPr sz="18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STC Designing value was 35 db </a:t>
            </a:r>
            <a:endParaRPr sz="1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189" name="Google Shape;1189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50073" y="1768369"/>
            <a:ext cx="7094900" cy="4170791"/>
          </a:xfrm>
          <a:prstGeom prst="rect">
            <a:avLst/>
          </a:prstGeom>
          <a:noFill/>
          <a:ln>
            <a:noFill/>
          </a:ln>
        </p:spPr>
      </p:pic>
      <p:sp>
        <p:nvSpPr>
          <p:cNvPr id="1190" name="Google Shape;1190;p8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84"/>
          <p:cNvSpPr txBox="1"/>
          <p:nvPr/>
        </p:nvSpPr>
        <p:spPr>
          <a:xfrm>
            <a:off x="444887" y="487847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                                  </a:t>
            </a: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Partitions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196" name="Google Shape;1196;p84"/>
          <p:cNvGraphicFramePr/>
          <p:nvPr/>
        </p:nvGraphicFramePr>
        <p:xfrm>
          <a:off x="2683962" y="1366307"/>
          <a:ext cx="3888300" cy="148340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38883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Layer of Partitions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Plaster 13 mm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Hollow Block 10 cm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Plaster 13 mm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197" name="Google Shape;1197;p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83962" y="2905324"/>
            <a:ext cx="3992046" cy="352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8" name="Google Shape;1198;p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74748" y="5639966"/>
            <a:ext cx="1701260" cy="730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9" name="Google Shape;1199;p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95329" y="1293749"/>
            <a:ext cx="4891974" cy="5231337"/>
          </a:xfrm>
          <a:prstGeom prst="rect">
            <a:avLst/>
          </a:prstGeom>
          <a:noFill/>
          <a:ln>
            <a:noFill/>
          </a:ln>
        </p:spPr>
      </p:pic>
      <p:sp>
        <p:nvSpPr>
          <p:cNvPr id="1200" name="Google Shape;1200;p84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Google Shape;1205;p85"/>
          <p:cNvSpPr txBox="1"/>
          <p:nvPr/>
        </p:nvSpPr>
        <p:spPr>
          <a:xfrm>
            <a:off x="1838526" y="537090"/>
            <a:ext cx="6808325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4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Impact Insulation Class</a:t>
            </a:r>
            <a:endParaRPr/>
          </a:p>
        </p:txBody>
      </p:sp>
      <p:sp>
        <p:nvSpPr>
          <p:cNvPr id="1206" name="Google Shape;1206;p85"/>
          <p:cNvSpPr txBox="1"/>
          <p:nvPr/>
        </p:nvSpPr>
        <p:spPr>
          <a:xfrm>
            <a:off x="1862298" y="1562138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</a:pP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Roof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IIC when designing the roof depends on the rate of  Rainwater falling, such as the rate of rainfall in Nablus city in the last of 10 years = 253 mm</a:t>
            </a:r>
            <a:endParaRPr sz="1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207" name="Google Shape;1207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06506" y="2842516"/>
            <a:ext cx="4472572" cy="31321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08" name="Google Shape;1208;p85"/>
          <p:cNvGraphicFramePr/>
          <p:nvPr/>
        </p:nvGraphicFramePr>
        <p:xfrm>
          <a:off x="6686526" y="2897286"/>
          <a:ext cx="4895850" cy="2929475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4895850"/>
              </a:tblGrid>
              <a:tr h="4894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Layer of Roof Slab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  <a:tr h="50747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4 cm lightweight concrete 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  <a:tr h="50747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8 cm polytherane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  <a:tr h="507475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6 cm reinforcement concrete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  <a:tr h="4588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26 cm hollowblock with reinforcemet concrete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  <a:tr h="4588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13 mm plaster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209" name="Google Shape;1209;p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1879" y="4874579"/>
            <a:ext cx="180975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0" name="Google Shape;1210;p8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p86"/>
          <p:cNvSpPr txBox="1"/>
          <p:nvPr/>
        </p:nvSpPr>
        <p:spPr>
          <a:xfrm>
            <a:off x="1812047" y="252317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</a:pP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</a:t>
            </a: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Internal Floors</a:t>
            </a:r>
            <a:endParaRPr sz="18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16" name="Google Shape;1216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13854" y="1785706"/>
            <a:ext cx="4141432" cy="4784058"/>
          </a:xfrm>
          <a:prstGeom prst="rect">
            <a:avLst/>
          </a:prstGeom>
          <a:noFill/>
          <a:ln>
            <a:noFill/>
          </a:ln>
        </p:spPr>
      </p:pic>
      <p:sp>
        <p:nvSpPr>
          <p:cNvPr id="1217" name="Google Shape;1217;p86"/>
          <p:cNvSpPr txBox="1"/>
          <p:nvPr/>
        </p:nvSpPr>
        <p:spPr>
          <a:xfrm>
            <a:off x="1812047" y="803980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designed the internal floors based on the relationship between the space and the above, as shown in the following table, such as taking a worst-case and circular on all internal floors: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Worst case it was between the bedroom above the bedroom </a:t>
            </a:r>
            <a:endParaRPr sz="1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218" name="Google Shape;1218;p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07430" y="4013113"/>
            <a:ext cx="4602887" cy="255665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19" name="Google Shape;1219;p86"/>
          <p:cNvGraphicFramePr/>
          <p:nvPr/>
        </p:nvGraphicFramePr>
        <p:xfrm>
          <a:off x="2607429" y="1801616"/>
          <a:ext cx="4602875" cy="220236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4602875"/>
              </a:tblGrid>
              <a:tr h="2970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Layer of Internal Floors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62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Terrazo tiles 2 mm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3021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3 cm mortar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62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5 cm sand 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62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8 cm reinforcement concrete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62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30 cm u- boots with Reinforcemet concrete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350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13 mm plaster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220" name="Google Shape;1220;p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70081" y="5760139"/>
            <a:ext cx="1895475" cy="8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1" name="Google Shape;1221;p8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87"/>
          <p:cNvSpPr txBox="1"/>
          <p:nvPr/>
        </p:nvSpPr>
        <p:spPr>
          <a:xfrm>
            <a:off x="1696483" y="399365"/>
            <a:ext cx="6808325" cy="811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4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Speakers System Design</a:t>
            </a:r>
            <a:endParaRPr/>
          </a:p>
        </p:txBody>
      </p:sp>
      <p:sp>
        <p:nvSpPr>
          <p:cNvPr id="1227" name="Google Shape;1227;p87"/>
          <p:cNvSpPr txBox="1"/>
          <p:nvPr/>
        </p:nvSpPr>
        <p:spPr>
          <a:xfrm>
            <a:off x="1718069" y="1286029"/>
            <a:ext cx="9708362" cy="43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Objective: improve sound pressure level and intelligibility inside spaces</a:t>
            </a:r>
            <a:endParaRPr/>
          </a:p>
          <a:p>
            <a:pPr marL="285750" marR="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By using the EASE Program</a:t>
            </a: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we designed a speakers system for many spaces, </a:t>
            </a: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But for lack of time we will review the design for the Multipurpose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28" name="Google Shape;1228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1967" y="2453365"/>
            <a:ext cx="4809062" cy="4005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" name="Google Shape;1229;p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0667" y="2506719"/>
            <a:ext cx="5076040" cy="395191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0" name="Google Shape;1230;p87"/>
          <p:cNvGrpSpPr/>
          <p:nvPr/>
        </p:nvGrpSpPr>
        <p:grpSpPr>
          <a:xfrm>
            <a:off x="6755905" y="1948540"/>
            <a:ext cx="5081587" cy="695325"/>
            <a:chOff x="3213" y="1232"/>
            <a:chExt cx="3201" cy="438"/>
          </a:xfrm>
        </p:grpSpPr>
        <p:sp>
          <p:nvSpPr>
            <p:cNvPr id="1231" name="Google Shape;1231;p87"/>
            <p:cNvSpPr/>
            <p:nvPr/>
          </p:nvSpPr>
          <p:spPr>
            <a:xfrm>
              <a:off x="3213" y="1232"/>
              <a:ext cx="3199" cy="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32" name="Google Shape;1232;p87"/>
            <p:cNvSpPr/>
            <p:nvPr/>
          </p:nvSpPr>
          <p:spPr>
            <a:xfrm>
              <a:off x="3216" y="1236"/>
              <a:ext cx="620" cy="117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33" name="Google Shape;1233;p87"/>
            <p:cNvSpPr/>
            <p:nvPr/>
          </p:nvSpPr>
          <p:spPr>
            <a:xfrm>
              <a:off x="3246" y="1236"/>
              <a:ext cx="559" cy="117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34" name="Google Shape;1234;p87"/>
            <p:cNvSpPr/>
            <p:nvPr/>
          </p:nvSpPr>
          <p:spPr>
            <a:xfrm>
              <a:off x="3246" y="1235"/>
              <a:ext cx="175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%AL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87"/>
            <p:cNvSpPr/>
            <p:nvPr/>
          </p:nvSpPr>
          <p:spPr>
            <a:xfrm>
              <a:off x="3385" y="1258"/>
              <a:ext cx="128" cy="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Calibri"/>
                <a:buNone/>
              </a:pPr>
              <a:r>
                <a:rPr lang="en-US" sz="9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87"/>
            <p:cNvSpPr/>
            <p:nvPr/>
          </p:nvSpPr>
          <p:spPr>
            <a:xfrm>
              <a:off x="3484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87"/>
            <p:cNvSpPr/>
            <p:nvPr/>
          </p:nvSpPr>
          <p:spPr>
            <a:xfrm>
              <a:off x="3976" y="1235"/>
              <a:ext cx="145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100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87"/>
            <p:cNvSpPr/>
            <p:nvPr/>
          </p:nvSpPr>
          <p:spPr>
            <a:xfrm>
              <a:off x="4085" y="1235"/>
              <a:ext cx="5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87"/>
            <p:cNvSpPr/>
            <p:nvPr/>
          </p:nvSpPr>
          <p:spPr>
            <a:xfrm>
              <a:off x="4106" y="1235"/>
              <a:ext cx="160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33%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87"/>
            <p:cNvSpPr/>
            <p:nvPr/>
          </p:nvSpPr>
          <p:spPr>
            <a:xfrm>
              <a:off x="4229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87"/>
            <p:cNvSpPr/>
            <p:nvPr/>
          </p:nvSpPr>
          <p:spPr>
            <a:xfrm>
              <a:off x="4527" y="1235"/>
              <a:ext cx="10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33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87"/>
            <p:cNvSpPr/>
            <p:nvPr/>
          </p:nvSpPr>
          <p:spPr>
            <a:xfrm>
              <a:off x="4599" y="1235"/>
              <a:ext cx="5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87"/>
            <p:cNvSpPr/>
            <p:nvPr/>
          </p:nvSpPr>
          <p:spPr>
            <a:xfrm>
              <a:off x="4621" y="1235"/>
              <a:ext cx="160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15%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87"/>
            <p:cNvSpPr/>
            <p:nvPr/>
          </p:nvSpPr>
          <p:spPr>
            <a:xfrm>
              <a:off x="4744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87"/>
            <p:cNvSpPr/>
            <p:nvPr/>
          </p:nvSpPr>
          <p:spPr>
            <a:xfrm>
              <a:off x="4904" y="1236"/>
              <a:ext cx="582" cy="11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46" name="Google Shape;1246;p87"/>
            <p:cNvSpPr/>
            <p:nvPr/>
          </p:nvSpPr>
          <p:spPr>
            <a:xfrm>
              <a:off x="4934" y="1236"/>
              <a:ext cx="522" cy="11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47" name="Google Shape;1247;p87"/>
            <p:cNvSpPr/>
            <p:nvPr/>
          </p:nvSpPr>
          <p:spPr>
            <a:xfrm>
              <a:off x="5104" y="1235"/>
              <a:ext cx="10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15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87"/>
            <p:cNvSpPr/>
            <p:nvPr/>
          </p:nvSpPr>
          <p:spPr>
            <a:xfrm>
              <a:off x="5177" y="1235"/>
              <a:ext cx="5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87"/>
            <p:cNvSpPr/>
            <p:nvPr/>
          </p:nvSpPr>
          <p:spPr>
            <a:xfrm>
              <a:off x="5199" y="1235"/>
              <a:ext cx="124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7%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87"/>
            <p:cNvSpPr/>
            <p:nvPr/>
          </p:nvSpPr>
          <p:spPr>
            <a:xfrm>
              <a:off x="5285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87"/>
            <p:cNvSpPr/>
            <p:nvPr/>
          </p:nvSpPr>
          <p:spPr>
            <a:xfrm>
              <a:off x="5646" y="1235"/>
              <a:ext cx="7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7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87"/>
            <p:cNvSpPr/>
            <p:nvPr/>
          </p:nvSpPr>
          <p:spPr>
            <a:xfrm>
              <a:off x="5682" y="1235"/>
              <a:ext cx="5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87"/>
            <p:cNvSpPr/>
            <p:nvPr/>
          </p:nvSpPr>
          <p:spPr>
            <a:xfrm>
              <a:off x="5704" y="1235"/>
              <a:ext cx="124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87"/>
            <p:cNvSpPr/>
            <p:nvPr/>
          </p:nvSpPr>
          <p:spPr>
            <a:xfrm>
              <a:off x="5790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87"/>
            <p:cNvSpPr/>
            <p:nvPr/>
          </p:nvSpPr>
          <p:spPr>
            <a:xfrm>
              <a:off x="6108" y="1235"/>
              <a:ext cx="7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87"/>
            <p:cNvSpPr/>
            <p:nvPr/>
          </p:nvSpPr>
          <p:spPr>
            <a:xfrm>
              <a:off x="6145" y="1235"/>
              <a:ext cx="5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87"/>
            <p:cNvSpPr/>
            <p:nvPr/>
          </p:nvSpPr>
          <p:spPr>
            <a:xfrm>
              <a:off x="6167" y="1235"/>
              <a:ext cx="124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0%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87"/>
            <p:cNvSpPr/>
            <p:nvPr/>
          </p:nvSpPr>
          <p:spPr>
            <a:xfrm>
              <a:off x="6253" y="1235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87"/>
            <p:cNvSpPr/>
            <p:nvPr/>
          </p:nvSpPr>
          <p:spPr>
            <a:xfrm>
              <a:off x="3213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0" name="Google Shape;1260;p87"/>
            <p:cNvSpPr/>
            <p:nvPr/>
          </p:nvSpPr>
          <p:spPr>
            <a:xfrm>
              <a:off x="3213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1" name="Google Shape;1261;p87"/>
            <p:cNvSpPr/>
            <p:nvPr/>
          </p:nvSpPr>
          <p:spPr>
            <a:xfrm>
              <a:off x="3216" y="1232"/>
              <a:ext cx="62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2" name="Google Shape;1262;p87"/>
            <p:cNvSpPr/>
            <p:nvPr/>
          </p:nvSpPr>
          <p:spPr>
            <a:xfrm>
              <a:off x="3836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3" name="Google Shape;1263;p87"/>
            <p:cNvSpPr/>
            <p:nvPr/>
          </p:nvSpPr>
          <p:spPr>
            <a:xfrm>
              <a:off x="3839" y="1232"/>
              <a:ext cx="52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4" name="Google Shape;1264;p87"/>
            <p:cNvSpPr/>
            <p:nvPr/>
          </p:nvSpPr>
          <p:spPr>
            <a:xfrm>
              <a:off x="4367" y="1232"/>
              <a:ext cx="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5" name="Google Shape;1265;p87"/>
            <p:cNvSpPr/>
            <p:nvPr/>
          </p:nvSpPr>
          <p:spPr>
            <a:xfrm>
              <a:off x="4369" y="1232"/>
              <a:ext cx="53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6" name="Google Shape;1266;p87"/>
            <p:cNvSpPr/>
            <p:nvPr/>
          </p:nvSpPr>
          <p:spPr>
            <a:xfrm>
              <a:off x="4901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7" name="Google Shape;1267;p87"/>
            <p:cNvSpPr/>
            <p:nvPr/>
          </p:nvSpPr>
          <p:spPr>
            <a:xfrm>
              <a:off x="4904" y="1232"/>
              <a:ext cx="58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8" name="Google Shape;1268;p87"/>
            <p:cNvSpPr/>
            <p:nvPr/>
          </p:nvSpPr>
          <p:spPr>
            <a:xfrm>
              <a:off x="5486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69" name="Google Shape;1269;p87"/>
            <p:cNvSpPr/>
            <p:nvPr/>
          </p:nvSpPr>
          <p:spPr>
            <a:xfrm>
              <a:off x="5489" y="1232"/>
              <a:ext cx="4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0" name="Google Shape;1270;p87"/>
            <p:cNvSpPr/>
            <p:nvPr/>
          </p:nvSpPr>
          <p:spPr>
            <a:xfrm>
              <a:off x="5948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1" name="Google Shape;1271;p87"/>
            <p:cNvSpPr/>
            <p:nvPr/>
          </p:nvSpPr>
          <p:spPr>
            <a:xfrm>
              <a:off x="5951" y="1232"/>
              <a:ext cx="46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2" name="Google Shape;1272;p87"/>
            <p:cNvSpPr/>
            <p:nvPr/>
          </p:nvSpPr>
          <p:spPr>
            <a:xfrm>
              <a:off x="6411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3" name="Google Shape;1273;p87"/>
            <p:cNvSpPr/>
            <p:nvPr/>
          </p:nvSpPr>
          <p:spPr>
            <a:xfrm>
              <a:off x="6411" y="1232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4" name="Google Shape;1274;p87"/>
            <p:cNvSpPr/>
            <p:nvPr/>
          </p:nvSpPr>
          <p:spPr>
            <a:xfrm>
              <a:off x="3213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5" name="Google Shape;1275;p87"/>
            <p:cNvSpPr/>
            <p:nvPr/>
          </p:nvSpPr>
          <p:spPr>
            <a:xfrm>
              <a:off x="3836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6" name="Google Shape;1276;p87"/>
            <p:cNvSpPr/>
            <p:nvPr/>
          </p:nvSpPr>
          <p:spPr>
            <a:xfrm>
              <a:off x="4367" y="1236"/>
              <a:ext cx="2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7" name="Google Shape;1277;p87"/>
            <p:cNvSpPr/>
            <p:nvPr/>
          </p:nvSpPr>
          <p:spPr>
            <a:xfrm>
              <a:off x="4901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8" name="Google Shape;1278;p87"/>
            <p:cNvSpPr/>
            <p:nvPr/>
          </p:nvSpPr>
          <p:spPr>
            <a:xfrm>
              <a:off x="5486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79" name="Google Shape;1279;p87"/>
            <p:cNvSpPr/>
            <p:nvPr/>
          </p:nvSpPr>
          <p:spPr>
            <a:xfrm>
              <a:off x="5948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80" name="Google Shape;1280;p87"/>
            <p:cNvSpPr/>
            <p:nvPr/>
          </p:nvSpPr>
          <p:spPr>
            <a:xfrm>
              <a:off x="6411" y="1236"/>
              <a:ext cx="3" cy="1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81" name="Google Shape;1281;p87"/>
            <p:cNvSpPr/>
            <p:nvPr/>
          </p:nvSpPr>
          <p:spPr>
            <a:xfrm>
              <a:off x="3216" y="1357"/>
              <a:ext cx="620" cy="117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82" name="Google Shape;1282;p87"/>
            <p:cNvSpPr/>
            <p:nvPr/>
          </p:nvSpPr>
          <p:spPr>
            <a:xfrm>
              <a:off x="3246" y="1357"/>
              <a:ext cx="559" cy="117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83" name="Google Shape;1283;p87"/>
            <p:cNvSpPr/>
            <p:nvPr/>
          </p:nvSpPr>
          <p:spPr>
            <a:xfrm>
              <a:off x="3246" y="1356"/>
              <a:ext cx="400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appreciation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87"/>
            <p:cNvSpPr/>
            <p:nvPr/>
          </p:nvSpPr>
          <p:spPr>
            <a:xfrm>
              <a:off x="3611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87"/>
            <p:cNvSpPr/>
            <p:nvPr/>
          </p:nvSpPr>
          <p:spPr>
            <a:xfrm>
              <a:off x="3908" y="1356"/>
              <a:ext cx="42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unacceptable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87"/>
            <p:cNvSpPr/>
            <p:nvPr/>
          </p:nvSpPr>
          <p:spPr>
            <a:xfrm>
              <a:off x="4297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87"/>
            <p:cNvSpPr/>
            <p:nvPr/>
          </p:nvSpPr>
          <p:spPr>
            <a:xfrm>
              <a:off x="4512" y="1356"/>
              <a:ext cx="282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problem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87"/>
            <p:cNvSpPr/>
            <p:nvPr/>
          </p:nvSpPr>
          <p:spPr>
            <a:xfrm>
              <a:off x="4758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87"/>
            <p:cNvSpPr/>
            <p:nvPr/>
          </p:nvSpPr>
          <p:spPr>
            <a:xfrm>
              <a:off x="4904" y="1357"/>
              <a:ext cx="582" cy="11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90" name="Google Shape;1290;p87"/>
            <p:cNvSpPr/>
            <p:nvPr/>
          </p:nvSpPr>
          <p:spPr>
            <a:xfrm>
              <a:off x="4934" y="1357"/>
              <a:ext cx="522" cy="11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91" name="Google Shape;1291;p87"/>
            <p:cNvSpPr/>
            <p:nvPr/>
          </p:nvSpPr>
          <p:spPr>
            <a:xfrm>
              <a:off x="5037" y="1356"/>
              <a:ext cx="349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acceptable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87"/>
            <p:cNvSpPr/>
            <p:nvPr/>
          </p:nvSpPr>
          <p:spPr>
            <a:xfrm>
              <a:off x="5351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87"/>
            <p:cNvSpPr/>
            <p:nvPr/>
          </p:nvSpPr>
          <p:spPr>
            <a:xfrm>
              <a:off x="5645" y="1356"/>
              <a:ext cx="18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good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87"/>
            <p:cNvSpPr/>
            <p:nvPr/>
          </p:nvSpPr>
          <p:spPr>
            <a:xfrm>
              <a:off x="5791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87"/>
            <p:cNvSpPr/>
            <p:nvPr/>
          </p:nvSpPr>
          <p:spPr>
            <a:xfrm>
              <a:off x="6050" y="1356"/>
              <a:ext cx="296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excellent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87"/>
            <p:cNvSpPr/>
            <p:nvPr/>
          </p:nvSpPr>
          <p:spPr>
            <a:xfrm>
              <a:off x="6311" y="1356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87"/>
            <p:cNvSpPr/>
            <p:nvPr/>
          </p:nvSpPr>
          <p:spPr>
            <a:xfrm>
              <a:off x="3213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98" name="Google Shape;1298;p87"/>
            <p:cNvSpPr/>
            <p:nvPr/>
          </p:nvSpPr>
          <p:spPr>
            <a:xfrm>
              <a:off x="3216" y="1353"/>
              <a:ext cx="62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99" name="Google Shape;1299;p87"/>
            <p:cNvSpPr/>
            <p:nvPr/>
          </p:nvSpPr>
          <p:spPr>
            <a:xfrm>
              <a:off x="3836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0" name="Google Shape;1300;p87"/>
            <p:cNvSpPr/>
            <p:nvPr/>
          </p:nvSpPr>
          <p:spPr>
            <a:xfrm>
              <a:off x="3839" y="1353"/>
              <a:ext cx="52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1" name="Google Shape;1301;p87"/>
            <p:cNvSpPr/>
            <p:nvPr/>
          </p:nvSpPr>
          <p:spPr>
            <a:xfrm>
              <a:off x="4367" y="1353"/>
              <a:ext cx="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2" name="Google Shape;1302;p87"/>
            <p:cNvSpPr/>
            <p:nvPr/>
          </p:nvSpPr>
          <p:spPr>
            <a:xfrm>
              <a:off x="4369" y="1353"/>
              <a:ext cx="53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3" name="Google Shape;1303;p87"/>
            <p:cNvSpPr/>
            <p:nvPr/>
          </p:nvSpPr>
          <p:spPr>
            <a:xfrm>
              <a:off x="4901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4" name="Google Shape;1304;p87"/>
            <p:cNvSpPr/>
            <p:nvPr/>
          </p:nvSpPr>
          <p:spPr>
            <a:xfrm>
              <a:off x="4904" y="1353"/>
              <a:ext cx="58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5" name="Google Shape;1305;p87"/>
            <p:cNvSpPr/>
            <p:nvPr/>
          </p:nvSpPr>
          <p:spPr>
            <a:xfrm>
              <a:off x="5486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6" name="Google Shape;1306;p87"/>
            <p:cNvSpPr/>
            <p:nvPr/>
          </p:nvSpPr>
          <p:spPr>
            <a:xfrm>
              <a:off x="5489" y="1353"/>
              <a:ext cx="4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7" name="Google Shape;1307;p87"/>
            <p:cNvSpPr/>
            <p:nvPr/>
          </p:nvSpPr>
          <p:spPr>
            <a:xfrm>
              <a:off x="5948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8" name="Google Shape;1308;p87"/>
            <p:cNvSpPr/>
            <p:nvPr/>
          </p:nvSpPr>
          <p:spPr>
            <a:xfrm>
              <a:off x="5951" y="1353"/>
              <a:ext cx="46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09" name="Google Shape;1309;p87"/>
            <p:cNvSpPr/>
            <p:nvPr/>
          </p:nvSpPr>
          <p:spPr>
            <a:xfrm>
              <a:off x="6411" y="1353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0" name="Google Shape;1310;p87"/>
            <p:cNvSpPr/>
            <p:nvPr/>
          </p:nvSpPr>
          <p:spPr>
            <a:xfrm>
              <a:off x="3213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1" name="Google Shape;1311;p87"/>
            <p:cNvSpPr/>
            <p:nvPr/>
          </p:nvSpPr>
          <p:spPr>
            <a:xfrm>
              <a:off x="3213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2" name="Google Shape;1312;p87"/>
            <p:cNvSpPr/>
            <p:nvPr/>
          </p:nvSpPr>
          <p:spPr>
            <a:xfrm>
              <a:off x="3213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3" name="Google Shape;1313;p87"/>
            <p:cNvSpPr/>
            <p:nvPr/>
          </p:nvSpPr>
          <p:spPr>
            <a:xfrm>
              <a:off x="3216" y="1475"/>
              <a:ext cx="62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4" name="Google Shape;1314;p87"/>
            <p:cNvSpPr/>
            <p:nvPr/>
          </p:nvSpPr>
          <p:spPr>
            <a:xfrm>
              <a:off x="3836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5" name="Google Shape;1315;p87"/>
            <p:cNvSpPr/>
            <p:nvPr/>
          </p:nvSpPr>
          <p:spPr>
            <a:xfrm>
              <a:off x="3836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6" name="Google Shape;1316;p87"/>
            <p:cNvSpPr/>
            <p:nvPr/>
          </p:nvSpPr>
          <p:spPr>
            <a:xfrm>
              <a:off x="3839" y="1475"/>
              <a:ext cx="52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7" name="Google Shape;1317;p87"/>
            <p:cNvSpPr/>
            <p:nvPr/>
          </p:nvSpPr>
          <p:spPr>
            <a:xfrm>
              <a:off x="4367" y="1357"/>
              <a:ext cx="2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8" name="Google Shape;1318;p87"/>
            <p:cNvSpPr/>
            <p:nvPr/>
          </p:nvSpPr>
          <p:spPr>
            <a:xfrm>
              <a:off x="4367" y="1475"/>
              <a:ext cx="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19" name="Google Shape;1319;p87"/>
            <p:cNvSpPr/>
            <p:nvPr/>
          </p:nvSpPr>
          <p:spPr>
            <a:xfrm>
              <a:off x="4369" y="1475"/>
              <a:ext cx="53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0" name="Google Shape;1320;p87"/>
            <p:cNvSpPr/>
            <p:nvPr/>
          </p:nvSpPr>
          <p:spPr>
            <a:xfrm>
              <a:off x="4901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1" name="Google Shape;1321;p87"/>
            <p:cNvSpPr/>
            <p:nvPr/>
          </p:nvSpPr>
          <p:spPr>
            <a:xfrm>
              <a:off x="4901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2" name="Google Shape;1322;p87"/>
            <p:cNvSpPr/>
            <p:nvPr/>
          </p:nvSpPr>
          <p:spPr>
            <a:xfrm>
              <a:off x="4904" y="1475"/>
              <a:ext cx="58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3" name="Google Shape;1323;p87"/>
            <p:cNvSpPr/>
            <p:nvPr/>
          </p:nvSpPr>
          <p:spPr>
            <a:xfrm>
              <a:off x="5486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4" name="Google Shape;1324;p87"/>
            <p:cNvSpPr/>
            <p:nvPr/>
          </p:nvSpPr>
          <p:spPr>
            <a:xfrm>
              <a:off x="5486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5" name="Google Shape;1325;p87"/>
            <p:cNvSpPr/>
            <p:nvPr/>
          </p:nvSpPr>
          <p:spPr>
            <a:xfrm>
              <a:off x="5489" y="1475"/>
              <a:ext cx="4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6" name="Google Shape;1326;p87"/>
            <p:cNvSpPr/>
            <p:nvPr/>
          </p:nvSpPr>
          <p:spPr>
            <a:xfrm>
              <a:off x="5948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7" name="Google Shape;1327;p87"/>
            <p:cNvSpPr/>
            <p:nvPr/>
          </p:nvSpPr>
          <p:spPr>
            <a:xfrm>
              <a:off x="5948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8" name="Google Shape;1328;p87"/>
            <p:cNvSpPr/>
            <p:nvPr/>
          </p:nvSpPr>
          <p:spPr>
            <a:xfrm>
              <a:off x="5951" y="1475"/>
              <a:ext cx="46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29" name="Google Shape;1329;p87"/>
            <p:cNvSpPr/>
            <p:nvPr/>
          </p:nvSpPr>
          <p:spPr>
            <a:xfrm>
              <a:off x="6411" y="1357"/>
              <a:ext cx="3" cy="1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30" name="Google Shape;1330;p87"/>
            <p:cNvSpPr/>
            <p:nvPr/>
          </p:nvSpPr>
          <p:spPr>
            <a:xfrm>
              <a:off x="6411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31" name="Google Shape;1331;p87"/>
            <p:cNvSpPr/>
            <p:nvPr/>
          </p:nvSpPr>
          <p:spPr>
            <a:xfrm>
              <a:off x="6411" y="1475"/>
              <a:ext cx="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32" name="Google Shape;1332;p87"/>
            <p:cNvSpPr/>
            <p:nvPr/>
          </p:nvSpPr>
          <p:spPr>
            <a:xfrm>
              <a:off x="3213" y="1478"/>
              <a:ext cx="53" cy="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3" name="Google Shape;1333;p8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" name="Google Shape;1338;p88"/>
          <p:cNvSpPr txBox="1"/>
          <p:nvPr/>
        </p:nvSpPr>
        <p:spPr>
          <a:xfrm>
            <a:off x="1952771" y="557158"/>
            <a:ext cx="9708362" cy="695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</a:pPr>
            <a:r>
              <a:rPr lang="en-US" sz="18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Total Sound Pressure Level: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 b="0" i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this value represented direct &amp; indirect SPL</a:t>
            </a: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39" name="Google Shape;1339;p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38968" y="1679790"/>
            <a:ext cx="5749063" cy="4470771"/>
          </a:xfrm>
          <a:prstGeom prst="rect">
            <a:avLst/>
          </a:prstGeom>
          <a:noFill/>
          <a:ln>
            <a:noFill/>
          </a:ln>
        </p:spPr>
      </p:pic>
      <p:sp>
        <p:nvSpPr>
          <p:cNvPr id="1340" name="Google Shape;1340;p8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Google Shape;1345;p89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Elevator System Design</a:t>
            </a:r>
            <a:b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6" name="Google Shape;1346;p8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9"/>
          <p:cNvSpPr txBox="1">
            <a:spLocks noGrp="1"/>
          </p:cNvSpPr>
          <p:nvPr>
            <p:ph type="title"/>
          </p:nvPr>
        </p:nvSpPr>
        <p:spPr>
          <a:xfrm>
            <a:off x="1140040" y="21707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Noto Sans Symbols"/>
              <a:buChar char="❑"/>
            </a:pPr>
            <a:r>
              <a:rPr lang="en-US" sz="2000" strike="noStrike">
                <a:latin typeface="Times New Roman"/>
                <a:ea typeface="Times New Roman"/>
                <a:cs typeface="Times New Roman"/>
                <a:sym typeface="Times New Roman"/>
              </a:rPr>
              <a:t>Second Basement floor</a:t>
            </a: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 (Parking)- After</a:t>
            </a:r>
            <a:b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5" name="Google Shape;385;p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27176" y="879860"/>
            <a:ext cx="7137647" cy="584497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86" name="Google Shape;386;p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90"/>
          <p:cNvSpPr txBox="1"/>
          <p:nvPr/>
        </p:nvSpPr>
        <p:spPr>
          <a:xfrm>
            <a:off x="2029821" y="192096"/>
            <a:ext cx="292099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Elevator System Design</a:t>
            </a:r>
            <a:endParaRPr/>
          </a:p>
        </p:txBody>
      </p:sp>
      <p:graphicFrame>
        <p:nvGraphicFramePr>
          <p:cNvPr id="1352" name="Google Shape;1352;p90"/>
          <p:cNvGraphicFramePr/>
          <p:nvPr/>
        </p:nvGraphicFramePr>
        <p:xfrm>
          <a:off x="2730235" y="1022400"/>
          <a:ext cx="7526275" cy="259087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3631825"/>
                <a:gridCol w="3894450"/>
              </a:tblGrid>
              <a:tr h="260725">
                <a:tc gridSpan="2"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Elevator Specification</a:t>
                      </a:r>
                      <a:endParaRPr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# of Elevator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 and additional one for service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 rowSpan="2"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Capacity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2500lb/elevator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/>
                        <a:buNone/>
                      </a:pPr>
                      <a:r>
                        <a:rPr lang="en-US" sz="1800" u="none" strike="noStrike" cap="none"/>
                        <a:t>13 person / elevator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Speed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/>
                        <a:buNone/>
                      </a:pPr>
                      <a:r>
                        <a:rPr lang="en-US" sz="1800" u="none" strike="noStrike" cap="none"/>
                        <a:t>300 fps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/>
                        <a:buNone/>
                      </a:pPr>
                      <a:r>
                        <a:rPr lang="en-US" sz="1800" u="none" strike="noStrike" cap="none"/>
                        <a:t>Interval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/>
                        <a:buNone/>
                      </a:pPr>
                      <a:r>
                        <a:rPr lang="en-US" sz="1800" u="none" strike="noStrike" cap="none"/>
                        <a:t>30 – 50 sec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Waiting Time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/>
                        <a:buNone/>
                      </a:pPr>
                      <a:r>
                        <a:rPr lang="en-US" sz="1800" u="none" strike="noStrike" cap="none"/>
                        <a:t>18 – 30 sec</a:t>
                      </a:r>
                      <a:endParaRPr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353" name="Google Shape;1353;p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0235" y="3735619"/>
            <a:ext cx="7526285" cy="2990423"/>
          </a:xfrm>
          <a:prstGeom prst="rect">
            <a:avLst/>
          </a:prstGeom>
          <a:noFill/>
          <a:ln>
            <a:noFill/>
          </a:ln>
        </p:spPr>
      </p:pic>
      <p:sp>
        <p:nvSpPr>
          <p:cNvPr id="1354" name="Google Shape;1354;p9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91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Supply Water Design</a:t>
            </a:r>
            <a:b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60" name="Google Shape;1360;p9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5" name="Google Shape;1365;p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5598614" y="1790570"/>
            <a:ext cx="6775852" cy="319471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66" name="Google Shape;1366;p92"/>
          <p:cNvGraphicFramePr/>
          <p:nvPr/>
        </p:nvGraphicFramePr>
        <p:xfrm>
          <a:off x="3095346" y="3483537"/>
          <a:ext cx="3414950" cy="107699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1463875"/>
                <a:gridCol w="1951075"/>
              </a:tblGrid>
              <a:tr h="203200">
                <a:tc gridSpan="2"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Pump Specification</a:t>
                      </a:r>
                      <a:endParaRPr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Head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Up to 45 meter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Pressure</a:t>
                      </a:r>
                      <a:endParaRPr sz="16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/>
                        <a:t>72 Psi</a:t>
                      </a:r>
                      <a:endParaRPr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367" name="Google Shape;1367;p92"/>
          <p:cNvSpPr txBox="1"/>
          <p:nvPr/>
        </p:nvSpPr>
        <p:spPr>
          <a:xfrm>
            <a:off x="1608103" y="192097"/>
            <a:ext cx="258449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Supply Water Design</a:t>
            </a:r>
            <a:endParaRPr/>
          </a:p>
        </p:txBody>
      </p:sp>
      <p:sp>
        <p:nvSpPr>
          <p:cNvPr id="1368" name="Google Shape;1368;p92"/>
          <p:cNvSpPr txBox="1"/>
          <p:nvPr/>
        </p:nvSpPr>
        <p:spPr>
          <a:xfrm>
            <a:off x="1713074" y="1439985"/>
            <a:ext cx="9708362" cy="695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 Central Tank with Pump System, as shown in the inside Section: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9" name="Google Shape;1369;p92"/>
          <p:cNvSpPr txBox="1"/>
          <p:nvPr/>
        </p:nvSpPr>
        <p:spPr>
          <a:xfrm>
            <a:off x="1713074" y="2306825"/>
            <a:ext cx="9708362" cy="695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need 28 CM of Water added to 15 CM for Firefighting System,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 b="0" i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which means we need to Central Tank it has 43 CM and pumps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pumping the water to the roof tanks it has the following specification:</a:t>
            </a:r>
            <a:endParaRPr/>
          </a:p>
        </p:txBody>
      </p:sp>
      <p:sp>
        <p:nvSpPr>
          <p:cNvPr id="1370" name="Google Shape;1370;p92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93"/>
          <p:cNvSpPr txBox="1"/>
          <p:nvPr/>
        </p:nvSpPr>
        <p:spPr>
          <a:xfrm>
            <a:off x="2474043" y="339078"/>
            <a:ext cx="284795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Central Tank Specification</a:t>
            </a:r>
            <a:endParaRPr/>
          </a:p>
        </p:txBody>
      </p:sp>
      <p:graphicFrame>
        <p:nvGraphicFramePr>
          <p:cNvPr id="1376" name="Google Shape;1376;p93"/>
          <p:cNvGraphicFramePr/>
          <p:nvPr/>
        </p:nvGraphicFramePr>
        <p:xfrm>
          <a:off x="2492786" y="1420046"/>
          <a:ext cx="4402400" cy="2221400"/>
        </p:xfrm>
        <a:graphic>
          <a:graphicData uri="http://schemas.openxmlformats.org/drawingml/2006/table">
            <a:tbl>
              <a:tblPr firstRow="1" bandRow="1">
                <a:noFill/>
                <a:tableStyleId>{07061EC6-DBBE-4794-86FA-B528E3A7D8E4}</a:tableStyleId>
              </a:tblPr>
              <a:tblGrid>
                <a:gridCol w="2310200"/>
                <a:gridCol w="20922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Product Type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Storage Tank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Weight (lbs)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2800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Material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Polyethylene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671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Capacity (CM)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45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Height (m)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4.90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Width (m)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3.60</a:t>
                      </a:r>
                      <a:endParaRPr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377" name="Google Shape;1377;p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5593" y="3701762"/>
            <a:ext cx="2550017" cy="2493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8" name="Google Shape;1378;p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50238" y="1420046"/>
            <a:ext cx="3491956" cy="4793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9" name="Google Shape;1379;p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74043" y="3721324"/>
            <a:ext cx="2317213" cy="2454871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9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p94"/>
          <p:cNvSpPr txBox="1"/>
          <p:nvPr/>
        </p:nvSpPr>
        <p:spPr>
          <a:xfrm>
            <a:off x="3070546" y="252116"/>
            <a:ext cx="262921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 </a:t>
            </a:r>
            <a:r>
              <a:rPr lang="en-US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FU`s</a:t>
            </a: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Value</a:t>
            </a:r>
            <a:endParaRPr dirty="0"/>
          </a:p>
        </p:txBody>
      </p:sp>
      <p:graphicFrame>
        <p:nvGraphicFramePr>
          <p:cNvPr id="1386" name="Google Shape;1386;p94"/>
          <p:cNvGraphicFramePr/>
          <p:nvPr/>
        </p:nvGraphicFramePr>
        <p:xfrm>
          <a:off x="5421313" y="3248025"/>
          <a:ext cx="134937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4" imgW="1349375" imgH="358775" progId="Excel.Sheet.12">
                  <p:embed/>
                </p:oleObj>
              </mc:Choice>
              <mc:Fallback>
                <p:oleObj r:id="rId4" imgW="1349375" imgH="358775" progId="Excel.Sheet.12">
                  <p:embed/>
                  <p:pic>
                    <p:nvPicPr>
                      <p:cNvPr id="1386" name="Google Shape;1386;p94"/>
                      <p:cNvPicPr preferRelativeResize="0"/>
                      <p:nvPr/>
                    </p:nvPicPr>
                    <p:blipFill rotWithShape="1">
                      <a:blip r:embed="rId5">
                        <a:alphaModFix/>
                      </a:blip>
                      <a:srcRect/>
                      <a:stretch/>
                    </p:blipFill>
                    <p:spPr>
                      <a:xfrm>
                        <a:off x="5421313" y="3248025"/>
                        <a:ext cx="1349375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7" name="Google Shape;1387;p94"/>
          <p:cNvGraphicFramePr/>
          <p:nvPr/>
        </p:nvGraphicFramePr>
        <p:xfrm>
          <a:off x="3070547" y="1035607"/>
          <a:ext cx="6680975" cy="3195961"/>
        </p:xfrm>
        <a:graphic>
          <a:graphicData uri="http://schemas.openxmlformats.org/drawingml/2006/table">
            <a:tbl>
              <a:tblPr>
                <a:noFill/>
                <a:tableStyleId>{9A0BF459-E3FA-415E-9B24-588C4391B4C4}</a:tableStyleId>
              </a:tblPr>
              <a:tblGrid>
                <a:gridCol w="1432700"/>
                <a:gridCol w="1471925"/>
                <a:gridCol w="1341750"/>
                <a:gridCol w="1217300"/>
                <a:gridCol w="1217300"/>
              </a:tblGrid>
              <a:tr h="177800">
                <a:tc row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Fixture Type 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Occupancy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Load Value of FU’s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Cold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Hot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Lavatory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Private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9100">
                <a:tc row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Water closet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Private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 row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Shower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Private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Bathtub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Private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Kitchen Sink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Hotel, Restaurant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Sink Service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Various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Dishwashing mash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2.25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7800">
                <a:tc gridSpan="4"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Fus for the building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454.6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388" name="Google Shape;1388;p94"/>
          <p:cNvSpPr txBox="1"/>
          <p:nvPr/>
        </p:nvSpPr>
        <p:spPr>
          <a:xfrm>
            <a:off x="2955068" y="3914302"/>
            <a:ext cx="21082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Pipes of Collectors</a:t>
            </a:r>
            <a:endParaRPr/>
          </a:p>
        </p:txBody>
      </p:sp>
      <p:pic>
        <p:nvPicPr>
          <p:cNvPr id="1389" name="Google Shape;1389;p9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70547" y="4565089"/>
            <a:ext cx="6680971" cy="1920406"/>
          </a:xfrm>
          <a:prstGeom prst="rect">
            <a:avLst/>
          </a:prstGeom>
          <a:noFill/>
          <a:ln>
            <a:noFill/>
          </a:ln>
        </p:spPr>
      </p:pic>
      <p:sp>
        <p:nvSpPr>
          <p:cNvPr id="1390" name="Google Shape;1390;p9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p95"/>
          <p:cNvSpPr txBox="1"/>
          <p:nvPr/>
        </p:nvSpPr>
        <p:spPr>
          <a:xfrm>
            <a:off x="1614300" y="79899"/>
            <a:ext cx="27793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 Supply Distribution</a:t>
            </a:r>
            <a:endParaRPr/>
          </a:p>
        </p:txBody>
      </p:sp>
      <p:pic>
        <p:nvPicPr>
          <p:cNvPr id="1396" name="Google Shape;1396;p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38184" y="1319370"/>
            <a:ext cx="8808072" cy="4548770"/>
          </a:xfrm>
          <a:prstGeom prst="rect">
            <a:avLst/>
          </a:prstGeom>
          <a:noFill/>
          <a:ln>
            <a:noFill/>
          </a:ln>
        </p:spPr>
      </p:pic>
      <p:sp>
        <p:nvSpPr>
          <p:cNvPr id="1397" name="Google Shape;1397;p95"/>
          <p:cNvSpPr txBox="1"/>
          <p:nvPr/>
        </p:nvSpPr>
        <p:spPr>
          <a:xfrm>
            <a:off x="1877140" y="646331"/>
            <a:ext cx="30444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Bedroom Floors Distribution</a:t>
            </a:r>
            <a:endParaRPr/>
          </a:p>
        </p:txBody>
      </p:sp>
      <p:sp>
        <p:nvSpPr>
          <p:cNvPr id="1398" name="Google Shape;1398;p9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1" name="Google Shape;1411;p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0924" y="1102773"/>
            <a:ext cx="6963422" cy="3577664"/>
          </a:xfrm>
          <a:prstGeom prst="rect">
            <a:avLst/>
          </a:prstGeom>
          <a:noFill/>
          <a:ln>
            <a:noFill/>
          </a:ln>
        </p:spPr>
      </p:pic>
      <p:sp>
        <p:nvSpPr>
          <p:cNvPr id="1412" name="Google Shape;1412;p97"/>
          <p:cNvSpPr txBox="1"/>
          <p:nvPr/>
        </p:nvSpPr>
        <p:spPr>
          <a:xfrm>
            <a:off x="1512335" y="326856"/>
            <a:ext cx="445506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Restaurant &amp; Cafeteria Floors Distribution</a:t>
            </a:r>
            <a:endParaRPr/>
          </a:p>
        </p:txBody>
      </p:sp>
      <p:pic>
        <p:nvPicPr>
          <p:cNvPr id="1413" name="Google Shape;1413;p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0001" y="3131644"/>
            <a:ext cx="6566335" cy="339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4" name="Google Shape;1414;p9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p98"/>
          <p:cNvSpPr txBox="1"/>
          <p:nvPr/>
        </p:nvSpPr>
        <p:spPr>
          <a:xfrm>
            <a:off x="2038653" y="307593"/>
            <a:ext cx="299312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B1 &amp; GF Floors Distribution</a:t>
            </a:r>
            <a:endParaRPr/>
          </a:p>
        </p:txBody>
      </p:sp>
      <p:pic>
        <p:nvPicPr>
          <p:cNvPr id="1420" name="Google Shape;1420;p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561872"/>
            <a:ext cx="5942213" cy="3315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1" name="Google Shape;1421;p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9836" y="2344199"/>
            <a:ext cx="6596192" cy="3951929"/>
          </a:xfrm>
          <a:prstGeom prst="rect">
            <a:avLst/>
          </a:prstGeom>
          <a:noFill/>
          <a:ln>
            <a:noFill/>
          </a:ln>
        </p:spPr>
      </p:pic>
      <p:sp>
        <p:nvSpPr>
          <p:cNvPr id="1422" name="Google Shape;1422;p9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Google Shape;1427;p99"/>
          <p:cNvSpPr txBox="1">
            <a:spLocks noGrp="1"/>
          </p:cNvSpPr>
          <p:nvPr>
            <p:ph type="title"/>
          </p:nvPr>
        </p:nvSpPr>
        <p:spPr>
          <a:xfrm>
            <a:off x="1961965" y="2965142"/>
            <a:ext cx="9510944" cy="1287262"/>
          </a:xfrm>
          <a:prstGeom prst="rect">
            <a:avLst/>
          </a:prstGeom>
          <a:solidFill>
            <a:schemeClr val="accent3"/>
          </a:solidFill>
          <a:ln w="2222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Drainage System Design</a:t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8" name="Google Shape;1428;p9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Google Shape;1433;p100"/>
          <p:cNvSpPr txBox="1"/>
          <p:nvPr/>
        </p:nvSpPr>
        <p:spPr>
          <a:xfrm>
            <a:off x="2075643" y="389874"/>
            <a:ext cx="30219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Drainage System Design</a:t>
            </a:r>
            <a:endParaRPr/>
          </a:p>
        </p:txBody>
      </p:sp>
      <p:pic>
        <p:nvPicPr>
          <p:cNvPr id="1434" name="Google Shape;1434;p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2411" y="1744980"/>
            <a:ext cx="5629275" cy="20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35" name="Google Shape;1435;p100"/>
          <p:cNvSpPr txBox="1"/>
          <p:nvPr/>
        </p:nvSpPr>
        <p:spPr>
          <a:xfrm>
            <a:off x="4722296" y="3747306"/>
            <a:ext cx="380950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DFUs in the Project = 651 </a:t>
            </a:r>
            <a:endParaRPr/>
          </a:p>
        </p:txBody>
      </p:sp>
      <p:sp>
        <p:nvSpPr>
          <p:cNvPr id="1436" name="Google Shape;1436;p100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2274</Words>
  <Application>Microsoft Office PowerPoint</Application>
  <PresentationFormat>Widescreen</PresentationFormat>
  <Paragraphs>774</Paragraphs>
  <Slides>112</Slides>
  <Notes>112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22" baseType="lpstr">
      <vt:lpstr>Noto Sans Symbols</vt:lpstr>
      <vt:lpstr>Calibri</vt:lpstr>
      <vt:lpstr>Courier New</vt:lpstr>
      <vt:lpstr>Times New Roman</vt:lpstr>
      <vt:lpstr>Roboto</vt:lpstr>
      <vt:lpstr>Century Gothic</vt:lpstr>
      <vt:lpstr>Arial</vt:lpstr>
      <vt:lpstr>Wisp</vt:lpstr>
      <vt:lpstr>1_Wisp</vt:lpstr>
      <vt:lpstr>Microsoft Excel Worksheet</vt:lpstr>
      <vt:lpstr>PowerPoint Presentation</vt:lpstr>
      <vt:lpstr>PowerPoint Presentation</vt:lpstr>
      <vt:lpstr>Site and location </vt:lpstr>
      <vt:lpstr>Site location </vt:lpstr>
      <vt:lpstr>Architectural Plans</vt:lpstr>
      <vt:lpstr>The 3D model for the existed architectural plan.</vt:lpstr>
      <vt:lpstr>Basement floor (Parking) – Before</vt:lpstr>
      <vt:lpstr>Third Basement floor (Parking) – After </vt:lpstr>
      <vt:lpstr>Second Basement floor (Parking)- After </vt:lpstr>
      <vt:lpstr>First Basement floor (Storage) – Before </vt:lpstr>
      <vt:lpstr>First Basement floor (Entertainment) – After </vt:lpstr>
      <vt:lpstr> Ground floor (Storage) – Before </vt:lpstr>
      <vt:lpstr>Ground floor (Reception) – After </vt:lpstr>
      <vt:lpstr>First floor (Storage) - Before </vt:lpstr>
      <vt:lpstr>First Floor (Cafeteria) – After </vt:lpstr>
      <vt:lpstr>Second ,Third and Fourth Floors (Offices) - Before</vt:lpstr>
      <vt:lpstr>Second Floor (Restaurant) – After </vt:lpstr>
      <vt:lpstr>Third, Fourth and Fifth Floors (Bed rooms) – After</vt:lpstr>
      <vt:lpstr>Fifth and Sixth Floors (Bed rooms) - Before</vt:lpstr>
      <vt:lpstr>Sixth Floors (Bedrooms) – After </vt:lpstr>
      <vt:lpstr>Seventh Floor (Bedrooms) – Before </vt:lpstr>
      <vt:lpstr>Seventh Floors (Bedrooms) – After </vt:lpstr>
      <vt:lpstr>North  West Elevation </vt:lpstr>
      <vt:lpstr>South West Elevation </vt:lpstr>
      <vt:lpstr>Section A-A</vt:lpstr>
      <vt:lpstr>Environmental Design</vt:lpstr>
      <vt:lpstr>Daylighting  </vt:lpstr>
      <vt:lpstr>Daylight analysis for the model for the First Basement Floor and fourth floors before and after modification</vt:lpstr>
      <vt:lpstr>Daylight analysis for the model for the Ground Floor and fourth floors before and after modification</vt:lpstr>
      <vt:lpstr>Daylight analysis for the model for the First Floor and fourth floors before and after modification</vt:lpstr>
      <vt:lpstr>Daylight analysis for the model for the Second Floor and fourth floors before and after modification</vt:lpstr>
      <vt:lpstr>Daylight analysis for the model for the Third ,Forth , fifth and Sixth  Floor and fourth floors before and after modification</vt:lpstr>
      <vt:lpstr>Daylight analysis for the model for the Seventh Floor and fourth floors before and after modification</vt:lpstr>
      <vt:lpstr>Thermal Design</vt:lpstr>
      <vt:lpstr>the materials that were used in the walls and slabs in the faculty</vt:lpstr>
      <vt:lpstr>The comfort graph for the faculty from Design Builder</vt:lpstr>
      <vt:lpstr>PowerPoint Presentation</vt:lpstr>
      <vt:lpstr>Structural Aspect 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Structural Aspects</vt:lpstr>
      <vt:lpstr>Electro-mechanical Aspects</vt:lpstr>
      <vt:lpstr>Lighting design </vt:lpstr>
      <vt:lpstr>Artificial lighting Design </vt:lpstr>
      <vt:lpstr>3D  result from DIALUX evo for the Lobby hotel </vt:lpstr>
      <vt:lpstr>The result from DIALUX evo for the Multipurpose Hall </vt:lpstr>
      <vt:lpstr>3D  result from DIALUX evo for the Restaurant</vt:lpstr>
      <vt:lpstr>3D  result from DIALUX evo for the Kitchen</vt:lpstr>
      <vt:lpstr>3D  result from DIALUX evo for the GYM </vt:lpstr>
      <vt:lpstr>3D  result from DIALUX evo for the Bed room </vt:lpstr>
      <vt:lpstr>3D  result from DIALUX evo for the Office </vt:lpstr>
      <vt:lpstr>HVAC System design </vt:lpstr>
      <vt:lpstr>Electro-mechanical Aspects</vt:lpstr>
      <vt:lpstr>Electro-mechanical Aspects</vt:lpstr>
      <vt:lpstr>Electro-mechanical Aspects</vt:lpstr>
      <vt:lpstr>Electro-mechanical Aspects</vt:lpstr>
      <vt:lpstr>Electrical system design</vt:lpstr>
      <vt:lpstr>Electro-mechanical Aspects</vt:lpstr>
      <vt:lpstr>Electro-mechanical Aspects</vt:lpstr>
      <vt:lpstr>Electro-mechanical Aspects</vt:lpstr>
      <vt:lpstr>Electro-mechanical Aspects</vt:lpstr>
      <vt:lpstr> Acoustical Design </vt:lpstr>
      <vt:lpstr>Acoustical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Elevator System Design  </vt:lpstr>
      <vt:lpstr>PowerPoint Presentation</vt:lpstr>
      <vt:lpstr> Supply Water Design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Drainage System Design   </vt:lpstr>
      <vt:lpstr>PowerPoint Presentation</vt:lpstr>
      <vt:lpstr>PowerPoint Presentation</vt:lpstr>
      <vt:lpstr>PowerPoint Presentation</vt:lpstr>
      <vt:lpstr> Fire Fighting System Design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Quantity surveying and Cost Estimate  </vt:lpstr>
      <vt:lpstr>Cost Estimation</vt:lpstr>
      <vt:lpstr>thank you  all for listening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10</cp:revision>
  <dcterms:created xsi:type="dcterms:W3CDTF">2022-05-28T18:04:29Z</dcterms:created>
  <dcterms:modified xsi:type="dcterms:W3CDTF">2022-05-30T11:46:52Z</dcterms:modified>
</cp:coreProperties>
</file>