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90" r:id="rId2"/>
    <p:sldId id="256" r:id="rId3"/>
    <p:sldId id="292" r:id="rId4"/>
    <p:sldId id="257" r:id="rId5"/>
    <p:sldId id="259" r:id="rId6"/>
    <p:sldId id="260" r:id="rId7"/>
    <p:sldId id="261" r:id="rId8"/>
    <p:sldId id="276" r:id="rId9"/>
    <p:sldId id="265" r:id="rId10"/>
    <p:sldId id="268" r:id="rId11"/>
    <p:sldId id="269" r:id="rId12"/>
    <p:sldId id="272" r:id="rId13"/>
    <p:sldId id="275" r:id="rId14"/>
    <p:sldId id="277" r:id="rId15"/>
    <p:sldId id="298" r:id="rId16"/>
    <p:sldId id="293" r:id="rId17"/>
    <p:sldId id="294" r:id="rId18"/>
    <p:sldId id="300" r:id="rId19"/>
    <p:sldId id="295" r:id="rId20"/>
    <p:sldId id="299" r:id="rId21"/>
    <p:sldId id="297" r:id="rId22"/>
    <p:sldId id="301" r:id="rId23"/>
    <p:sldId id="302" r:id="rId24"/>
    <p:sldId id="303" r:id="rId25"/>
    <p:sldId id="308" r:id="rId26"/>
    <p:sldId id="312" r:id="rId27"/>
    <p:sldId id="313" r:id="rId28"/>
    <p:sldId id="304" r:id="rId29"/>
    <p:sldId id="305" r:id="rId30"/>
    <p:sldId id="306" r:id="rId31"/>
    <p:sldId id="310" r:id="rId32"/>
    <p:sldId id="307" r:id="rId33"/>
    <p:sldId id="309" r:id="rId34"/>
    <p:sldId id="311" r:id="rId35"/>
    <p:sldId id="314" r:id="rId36"/>
    <p:sldId id="31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45" d="100"/>
          <a:sy n="45" d="100"/>
        </p:scale>
        <p:origin x="-12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634C37-3BA1-4364-9043-895949E8AAE7}" type="datetimeFigureOut">
              <a:rPr lang="en-US" smtClean="0"/>
              <a:pPr/>
              <a:t>5/20/2011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0C26B6-D700-4426-AF15-5E21771EFD5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0" y="762000"/>
            <a:ext cx="6858000" cy="60960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3900" dirty="0" smtClean="0">
                <a:solidFill>
                  <a:schemeClr val="tx1"/>
                </a:solidFill>
              </a:rPr>
              <a:t>An-</a:t>
            </a:r>
            <a:r>
              <a:rPr lang="en-US" sz="3900" dirty="0" err="1" smtClean="0">
                <a:solidFill>
                  <a:schemeClr val="tx1"/>
                </a:solidFill>
              </a:rPr>
              <a:t>Najah</a:t>
            </a:r>
            <a:r>
              <a:rPr lang="en-US" sz="3900" dirty="0" smtClean="0">
                <a:solidFill>
                  <a:schemeClr val="tx1"/>
                </a:solidFill>
              </a:rPr>
              <a:t> National University</a:t>
            </a:r>
          </a:p>
          <a:p>
            <a:pPr algn="ctr"/>
            <a:r>
              <a:rPr lang="en-US" sz="3900" dirty="0" smtClean="0">
                <a:solidFill>
                  <a:schemeClr val="tx1"/>
                </a:solidFill>
              </a:rPr>
              <a:t>Faculty of Engineering</a:t>
            </a:r>
          </a:p>
          <a:p>
            <a:pPr algn="ctr"/>
            <a:r>
              <a:rPr lang="en-US" sz="3900" dirty="0" smtClean="0">
                <a:solidFill>
                  <a:schemeClr val="tx1"/>
                </a:solidFill>
              </a:rPr>
              <a:t>Civil Engineering Department.</a:t>
            </a:r>
          </a:p>
          <a:p>
            <a:pPr algn="ctr"/>
            <a:endParaRPr lang="en-US" sz="3600" dirty="0" smtClean="0">
              <a:solidFill>
                <a:schemeClr val="tx1"/>
              </a:solidFill>
            </a:endParaRPr>
          </a:p>
          <a:p>
            <a:pPr algn="ctr"/>
            <a:r>
              <a:rPr lang="en-US" sz="4100" dirty="0" smtClean="0"/>
              <a:t>{Graduation Project}</a:t>
            </a:r>
            <a:endParaRPr lang="en-US" sz="4100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sz="3900" dirty="0" smtClean="0">
                <a:solidFill>
                  <a:schemeClr val="tx1"/>
                </a:solidFill>
              </a:rPr>
              <a:t>By:</a:t>
            </a:r>
          </a:p>
          <a:p>
            <a:pPr algn="ctr"/>
            <a:r>
              <a:rPr lang="en-US" sz="3900" dirty="0" smtClean="0">
                <a:solidFill>
                  <a:schemeClr val="tx1"/>
                </a:solidFill>
              </a:rPr>
              <a:t>Adie </a:t>
            </a:r>
            <a:r>
              <a:rPr lang="en-US" sz="3900" dirty="0" err="1" smtClean="0">
                <a:solidFill>
                  <a:schemeClr val="tx1"/>
                </a:solidFill>
              </a:rPr>
              <a:t>Qashoua</a:t>
            </a:r>
            <a:endParaRPr lang="en-US" sz="3900" dirty="0" smtClean="0">
              <a:solidFill>
                <a:schemeClr val="tx1"/>
              </a:solidFill>
            </a:endParaRPr>
          </a:p>
          <a:p>
            <a:pPr algn="ctr"/>
            <a:r>
              <a:rPr lang="en-US" sz="3900" dirty="0" err="1" smtClean="0">
                <a:solidFill>
                  <a:schemeClr val="tx1"/>
                </a:solidFill>
              </a:rPr>
              <a:t>Yazan</a:t>
            </a:r>
            <a:r>
              <a:rPr lang="en-US" sz="3900" dirty="0" smtClean="0">
                <a:solidFill>
                  <a:schemeClr val="tx1"/>
                </a:solidFill>
              </a:rPr>
              <a:t> </a:t>
            </a:r>
            <a:r>
              <a:rPr lang="en-US" sz="3900" dirty="0" err="1" smtClean="0">
                <a:solidFill>
                  <a:schemeClr val="tx1"/>
                </a:solidFill>
              </a:rPr>
              <a:t>Zubaida</a:t>
            </a:r>
            <a:endParaRPr lang="en-US" sz="3900" dirty="0" smtClean="0">
              <a:solidFill>
                <a:schemeClr val="tx1"/>
              </a:solidFill>
            </a:endParaRPr>
          </a:p>
          <a:p>
            <a:pPr algn="ctr"/>
            <a:r>
              <a:rPr lang="en-US" sz="3900" dirty="0" err="1" smtClean="0">
                <a:solidFill>
                  <a:schemeClr val="tx1"/>
                </a:solidFill>
              </a:rPr>
              <a:t>Amer</a:t>
            </a:r>
            <a:r>
              <a:rPr lang="en-US" sz="3900" dirty="0" smtClean="0">
                <a:solidFill>
                  <a:schemeClr val="tx1"/>
                </a:solidFill>
              </a:rPr>
              <a:t> </a:t>
            </a:r>
            <a:r>
              <a:rPr lang="en-US" sz="3900" dirty="0" err="1" smtClean="0">
                <a:solidFill>
                  <a:schemeClr val="tx1"/>
                </a:solidFill>
              </a:rPr>
              <a:t>Qawariq</a:t>
            </a:r>
            <a:endParaRPr lang="en-US" sz="3900" dirty="0" smtClean="0">
              <a:solidFill>
                <a:schemeClr val="tx1"/>
              </a:solidFill>
            </a:endParaRPr>
          </a:p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r>
              <a:rPr lang="en-US" sz="3900" dirty="0" smtClean="0">
                <a:solidFill>
                  <a:schemeClr val="tx1"/>
                </a:solidFill>
              </a:rPr>
              <a:t>Supervisor:</a:t>
            </a:r>
          </a:p>
          <a:p>
            <a:pPr algn="ctr"/>
            <a:r>
              <a:rPr lang="en-US" sz="3900" dirty="0" smtClean="0">
                <a:solidFill>
                  <a:schemeClr val="tx1"/>
                </a:solidFill>
              </a:rPr>
              <a:t>Ph.D. </a:t>
            </a:r>
            <a:r>
              <a:rPr lang="en-US" sz="3900" dirty="0" err="1" smtClean="0">
                <a:solidFill>
                  <a:schemeClr val="tx1"/>
                </a:solidFill>
              </a:rPr>
              <a:t>Isam</a:t>
            </a:r>
            <a:r>
              <a:rPr lang="en-US" sz="3900" dirty="0" smtClean="0">
                <a:solidFill>
                  <a:schemeClr val="tx1"/>
                </a:solidFill>
              </a:rPr>
              <a:t> </a:t>
            </a:r>
            <a:r>
              <a:rPr lang="en-US" sz="3900" dirty="0" err="1" smtClean="0">
                <a:solidFill>
                  <a:schemeClr val="tx1"/>
                </a:solidFill>
              </a:rPr>
              <a:t>Jardaneh</a:t>
            </a:r>
            <a:endParaRPr lang="en-US" sz="3900" dirty="0" smtClean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3900" dirty="0" smtClean="0">
                <a:solidFill>
                  <a:schemeClr val="tx1"/>
                </a:solidFill>
              </a:rPr>
              <a:t>2011</a:t>
            </a:r>
          </a:p>
          <a:p>
            <a:endParaRPr lang="en-US" dirty="0"/>
          </a:p>
        </p:txBody>
      </p:sp>
      <p:pic>
        <p:nvPicPr>
          <p:cNvPr id="6" name="Picture 5" descr="NNU_Seal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295400"/>
            <a:ext cx="2767194" cy="2743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457200"/>
            <a:ext cx="7315199" cy="533400"/>
          </a:xfrm>
        </p:spPr>
        <p:txBody>
          <a:bodyPr/>
          <a:lstStyle/>
          <a:p>
            <a:pPr algn="ctr"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Bridge abutment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1" name="Picture 3" descr="D:\soil reinforcement project مشروع التخرج\CH.2\bridge abdgement\577213727_326904cb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7391400" cy="5543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85800"/>
            <a:ext cx="8077200" cy="6858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4200" b="1" dirty="0" smtClean="0">
                <a:solidFill>
                  <a:schemeClr val="accent1">
                    <a:lumMod val="50000"/>
                  </a:schemeClr>
                </a:solidFill>
              </a:rPr>
              <a:t>Bridge Abutment with Piled Bankseat</a:t>
            </a:r>
            <a:endParaRPr lang="en-US" sz="3800" b="1" u="sng" dirty="0" smtClean="0"/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endParaRPr lang="en-US" sz="2800" dirty="0" smtClean="0"/>
          </a:p>
        </p:txBody>
      </p:sp>
      <p:pic>
        <p:nvPicPr>
          <p:cNvPr id="1027" name="Picture 3" descr="C:\Documents and Settings\Administrator\Desktop\5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447800"/>
            <a:ext cx="4905375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467600" cy="609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Sloping Bridge Abutment</a:t>
            </a:r>
            <a:endParaRPr lang="en-US" sz="3600" dirty="0"/>
          </a:p>
        </p:txBody>
      </p:sp>
      <p:pic>
        <p:nvPicPr>
          <p:cNvPr id="4" name="Picture 3" descr="C:\Documents and Settings\qashou3\Desktop\soil reinforcement project مشروع التخرج\300px-611.3_Photo_Conc_Slope_Prot_along_wing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95400"/>
            <a:ext cx="66294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14400"/>
            <a:ext cx="7467600" cy="838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/>
              <a:t>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Embankment</a:t>
            </a:r>
            <a:endParaRPr lang="en-US" sz="3600" b="1" dirty="0" smtClean="0"/>
          </a:p>
          <a:p>
            <a:pPr algn="ctr"/>
            <a:endParaRPr lang="en-US" dirty="0"/>
          </a:p>
        </p:txBody>
      </p:sp>
      <p:pic>
        <p:nvPicPr>
          <p:cNvPr id="2050" name="Picture 2" descr="C:\Documents and Settings\Administrator\Desktop\5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362201"/>
            <a:ext cx="8077200" cy="407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57200"/>
            <a:ext cx="7543800" cy="533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Dam</a:t>
            </a:r>
            <a:endParaRPr lang="en-US" dirty="0"/>
          </a:p>
        </p:txBody>
      </p:sp>
      <p:pic>
        <p:nvPicPr>
          <p:cNvPr id="4" name="Picture 3" descr="C:\Documents and Settings\qashou3\Desktop\soil reinforcement project مشروع التخرج\800px-Roman_Cornalvo_dam,_Extremadura,_Spain._Pic_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143000"/>
            <a:ext cx="8001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315712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Advantages 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and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Disadvantages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of</a:t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>
                <a:solidFill>
                  <a:schemeClr val="bg1"/>
                </a:solidFill>
              </a:rPr>
              <a:t>Soil Reinforcement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/>
              <a:t>Advantages of Soil</a:t>
            </a:r>
            <a:br>
              <a:rPr lang="en-US" sz="4400" b="1" dirty="0" smtClean="0"/>
            </a:br>
            <a:r>
              <a:rPr lang="en-US" sz="4400" b="1" dirty="0" smtClean="0"/>
              <a:t> Reinforcement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86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/>
              <a:t>. Allow in-situ strengthening on existing slope </a:t>
            </a:r>
          </a:p>
          <a:p>
            <a:pPr>
              <a:buNone/>
            </a:pPr>
            <a:r>
              <a:rPr lang="en-US" dirty="0" smtClean="0"/>
              <a:t>        surface.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/>
              <a:t>. Allow excellent working space in front of the   </a:t>
            </a:r>
          </a:p>
          <a:p>
            <a:pPr>
              <a:buNone/>
            </a:pPr>
            <a:r>
              <a:rPr lang="en-US" dirty="0" smtClean="0"/>
              <a:t>        excavation face.</a:t>
            </a:r>
          </a:p>
          <a:p>
            <a:pPr>
              <a:buNone/>
            </a:pPr>
            <a:r>
              <a:rPr lang="en-US" dirty="0" smtClean="0"/>
              <a:t>3. Avoid unnecessary temporary works.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dirty="0" smtClean="0"/>
              <a:t>. Only requires light machinery and equipment.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153400" cy="14478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/>
              <a:t>Disadvantages of Soil  Reinforcement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382000" cy="3505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3200" dirty="0" smtClean="0"/>
              <a:t>1</a:t>
            </a:r>
            <a:r>
              <a:rPr lang="en-US" dirty="0" smtClean="0"/>
              <a:t>. Less suitable for course grained soil and soft clayey soil.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/>
              <a:t>. Suitable only for excavation above groundwater.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365760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</a:rPr>
              <a:t>Mechanically Stabilized Retaining Wall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General Definition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543800" cy="4191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3600" dirty="0" smtClean="0"/>
              <a:t>	It is a new Geotechnical technology that uses reinforcement materials to reinforce the backfill of retaining walls.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8458200" cy="3429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“Soil Reinforcement”</a:t>
            </a:r>
          </a:p>
          <a:p>
            <a:pPr algn="ctr"/>
            <a:r>
              <a:rPr lang="en-US" sz="6000" dirty="0" smtClean="0"/>
              <a:t> Mechanically Stabilized Retaining Wall </a:t>
            </a:r>
          </a:p>
          <a:p>
            <a:pPr algn="ctr"/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3058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Construction Components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981200"/>
            <a:ext cx="7086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/>
              <a:t>Metallic </a:t>
            </a:r>
            <a:r>
              <a:rPr lang="en-US" sz="4400" dirty="0" smtClean="0"/>
              <a:t>Facing System.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/>
              <a:t> </a:t>
            </a:r>
            <a:r>
              <a:rPr lang="en-US" sz="4400" dirty="0" smtClean="0"/>
              <a:t>reinforcement.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/>
              <a:t>Facing Connection.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/>
              <a:t>Backfill Materials.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Facing System</a:t>
            </a:r>
            <a:endParaRPr lang="en-US" dirty="0"/>
          </a:p>
        </p:txBody>
      </p:sp>
      <p:pic>
        <p:nvPicPr>
          <p:cNvPr id="4" name="Content Placeholder 3" descr="54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022" y="1752600"/>
            <a:ext cx="6762778" cy="47147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/>
          <a:lstStyle/>
          <a:p>
            <a:pPr algn="ctr"/>
            <a:r>
              <a:rPr lang="en-US" sz="5400" dirty="0" smtClean="0"/>
              <a:t>Metallic reinforcement</a:t>
            </a:r>
            <a:endParaRPr lang="en-US" dirty="0"/>
          </a:p>
        </p:txBody>
      </p:sp>
      <p:pic>
        <p:nvPicPr>
          <p:cNvPr id="4" name="Content Placeholder 3" descr="59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825810"/>
            <a:ext cx="7035469" cy="47273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pPr algn="ctr"/>
            <a:r>
              <a:rPr lang="en-US" sz="5400" dirty="0" smtClean="0"/>
              <a:t>Facing Connection</a:t>
            </a:r>
            <a:endParaRPr lang="en-US" dirty="0"/>
          </a:p>
        </p:txBody>
      </p:sp>
      <p:pic>
        <p:nvPicPr>
          <p:cNvPr id="4" name="Content Placeholder 3" descr="56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037" y="2057400"/>
            <a:ext cx="82296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pPr algn="ctr"/>
            <a:r>
              <a:rPr lang="en-US" sz="5400" dirty="0" smtClean="0"/>
              <a:t>Backfill Materials</a:t>
            </a:r>
            <a:endParaRPr lang="en-US" dirty="0"/>
          </a:p>
        </p:txBody>
      </p:sp>
      <p:pic>
        <p:nvPicPr>
          <p:cNvPr id="4" name="Content Placeholder 3" descr="57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3892" y="1828800"/>
            <a:ext cx="6750908" cy="45714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40131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Design</a:t>
            </a:r>
            <a:br>
              <a:rPr lang="en-US" sz="5400" dirty="0" smtClean="0">
                <a:solidFill>
                  <a:schemeClr val="bg1"/>
                </a:solidFill>
              </a:rPr>
            </a:br>
            <a:r>
              <a:rPr lang="en-US" sz="5400" dirty="0" smtClean="0">
                <a:solidFill>
                  <a:schemeClr val="bg1"/>
                </a:solidFill>
              </a:rPr>
              <a:t>of </a:t>
            </a:r>
            <a:br>
              <a:rPr lang="en-US" sz="5400" dirty="0" smtClean="0">
                <a:solidFill>
                  <a:schemeClr val="bg1"/>
                </a:solidFill>
              </a:rPr>
            </a:br>
            <a:r>
              <a:rPr lang="en-US" sz="5400" dirty="0" smtClean="0">
                <a:solidFill>
                  <a:schemeClr val="bg1"/>
                </a:solidFill>
              </a:rPr>
              <a:t>Mechanically Stabilized Retaining wall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Dimensions  and Soil Properties</a:t>
            </a:r>
            <a:endParaRPr lang="en-US" dirty="0"/>
          </a:p>
        </p:txBody>
      </p:sp>
      <p:pic>
        <p:nvPicPr>
          <p:cNvPr id="6" name="Content Placeholder 5" descr="60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752600"/>
            <a:ext cx="62484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Internal and External Stability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1447800"/>
                <a:gridCol w="2590800"/>
                <a:gridCol w="990600"/>
              </a:tblGrid>
              <a:tr h="49072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36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Internal Stability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 dirty="0"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36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External Stability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 dirty="0"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7406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Horizontal Spacing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1 m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32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FS</a:t>
                      </a: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  <a:r>
                        <a:rPr kumimoji="0" lang="en-US" sz="20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(Siding)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3.57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632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Vertical Spacing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0.5 m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32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FS</a:t>
                      </a: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  <a:r>
                        <a:rPr kumimoji="0" lang="en-US" sz="20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(Overturning)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27.3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664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Maximum Tie Force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24.33 KN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32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FS</a:t>
                      </a: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  <a:r>
                        <a:rPr kumimoji="0" lang="en-US" sz="20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(Bearing Capacity)</a:t>
                      </a:r>
                      <a:endParaRPr kumimoji="0" lang="en-US" sz="2800" b="0" kern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5.83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904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Thickness of Tie ( t )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6 mm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2800" b="0" kern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2800" b="0" kern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Length of</a:t>
                      </a:r>
                      <a:r>
                        <a:rPr kumimoji="0" lang="en-US" sz="2800" b="0" kern="12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Tie (L)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13 m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2800" b="0" kern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2800" b="0" kern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087112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en-US" sz="6600" dirty="0" smtClean="0">
                <a:solidFill>
                  <a:schemeClr val="bg1"/>
                </a:solidFill>
              </a:rPr>
              <a:t>Conventional</a:t>
            </a:r>
            <a:br>
              <a:rPr lang="en-US" sz="6600" dirty="0" smtClean="0">
                <a:solidFill>
                  <a:schemeClr val="bg1"/>
                </a:solidFill>
              </a:rPr>
            </a:br>
            <a:r>
              <a:rPr lang="en-US" sz="6600" dirty="0" smtClean="0">
                <a:solidFill>
                  <a:schemeClr val="bg1"/>
                </a:solidFill>
              </a:rPr>
              <a:t>Retaining</a:t>
            </a:r>
            <a:br>
              <a:rPr lang="en-US" sz="6600" dirty="0" smtClean="0">
                <a:solidFill>
                  <a:schemeClr val="bg1"/>
                </a:solidFill>
              </a:rPr>
            </a:br>
            <a:r>
              <a:rPr lang="en-US" sz="6600" dirty="0" smtClean="0">
                <a:solidFill>
                  <a:schemeClr val="bg1"/>
                </a:solidFill>
              </a:rPr>
              <a:t>Walls</a:t>
            </a:r>
            <a:endParaRPr lang="en-US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48512"/>
          </a:xfrm>
        </p:spPr>
        <p:txBody>
          <a:bodyPr/>
          <a:lstStyle/>
          <a:p>
            <a:pPr algn="ctr"/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>
            <a:normAutofit/>
          </a:bodyPr>
          <a:lstStyle/>
          <a:p>
            <a:pPr algn="just"/>
            <a:r>
              <a:rPr lang="en-US" sz="4000" dirty="0" smtClean="0"/>
              <a:t>Conventional retaining walls are classified as the earliest supporting systems used at excavation sites, soil slopes, highway beds and bridge abutments.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Project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CHAPTER </a:t>
            </a:r>
            <a:r>
              <a:rPr lang="en-US" dirty="0" smtClean="0">
                <a:latin typeface="+mj-lt"/>
                <a:cs typeface="Arial" pitchFamily="34" charset="0"/>
              </a:rPr>
              <a:t>1</a:t>
            </a:r>
            <a:r>
              <a:rPr lang="en-US" dirty="0" smtClean="0">
                <a:latin typeface="+mj-lt"/>
              </a:rPr>
              <a:t>    Introduction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CHAPTER </a:t>
            </a:r>
            <a:r>
              <a:rPr lang="en-US" dirty="0" smtClean="0">
                <a:latin typeface="+mj-lt"/>
                <a:cs typeface="Arial" pitchFamily="34" charset="0"/>
              </a:rPr>
              <a:t>2</a:t>
            </a:r>
            <a:r>
              <a:rPr lang="en-US" dirty="0" smtClean="0">
                <a:latin typeface="+mj-lt"/>
              </a:rPr>
              <a:t>    Literature Review of Soil Reinforcement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CHAPTER </a:t>
            </a:r>
            <a:r>
              <a:rPr lang="en-US" dirty="0" smtClean="0">
                <a:latin typeface="+mj-lt"/>
                <a:cs typeface="Arial" pitchFamily="34" charset="0"/>
              </a:rPr>
              <a:t>3</a:t>
            </a:r>
            <a:r>
              <a:rPr lang="en-US" dirty="0" smtClean="0">
                <a:latin typeface="+mj-lt"/>
              </a:rPr>
              <a:t>    Mechanically Stabilized Retaining Wall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CHAPTER </a:t>
            </a:r>
            <a:r>
              <a:rPr lang="en-US" dirty="0" smtClean="0">
                <a:latin typeface="+mj-lt"/>
                <a:cs typeface="Arial" pitchFamily="34" charset="0"/>
              </a:rPr>
              <a:t>4</a:t>
            </a:r>
            <a:r>
              <a:rPr lang="en-US" dirty="0" smtClean="0">
                <a:latin typeface="+mj-lt"/>
              </a:rPr>
              <a:t>     Design of Conventional Retaining Wall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CHAPTER </a:t>
            </a:r>
            <a:r>
              <a:rPr lang="en-US" dirty="0" smtClean="0">
                <a:latin typeface="+mj-lt"/>
                <a:cs typeface="Arial" pitchFamily="34" charset="0"/>
              </a:rPr>
              <a:t>5</a:t>
            </a:r>
            <a:r>
              <a:rPr lang="en-US" dirty="0" smtClean="0">
                <a:latin typeface="+mj-lt"/>
              </a:rPr>
              <a:t>    Design of Mechanically Stabilized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                             Retaining Wall.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CHAPTER </a:t>
            </a:r>
            <a:r>
              <a:rPr lang="en-US" dirty="0" smtClean="0">
                <a:latin typeface="+mj-lt"/>
                <a:cs typeface="Arial" pitchFamily="34" charset="0"/>
              </a:rPr>
              <a:t>6</a:t>
            </a:r>
            <a:r>
              <a:rPr lang="en-US" dirty="0" smtClean="0">
                <a:latin typeface="+mj-lt"/>
              </a:rPr>
              <a:t>    Quantities and Cost Comparison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Types of Conventional Retaining Walls</a:t>
            </a:r>
            <a:endParaRPr lang="en-US" dirty="0"/>
          </a:p>
        </p:txBody>
      </p:sp>
      <p:pic>
        <p:nvPicPr>
          <p:cNvPr id="5" name="Content Placeholder 4" descr="C:\Documents and Settings\Administrator\Desktop\31.bmp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35163"/>
            <a:ext cx="8229599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905000"/>
            <a:ext cx="7315200" cy="2590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Design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of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Conventional Retaining Wall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3429000" cy="29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External Stability Check </a:t>
            </a:r>
            <a:endParaRPr lang="en-US" dirty="0"/>
          </a:p>
        </p:txBody>
      </p:sp>
      <p:pic>
        <p:nvPicPr>
          <p:cNvPr id="4098" name="Picture 2" descr="C:\Documents and Settings\Administrator\Desktop\60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88262"/>
            <a:ext cx="5076825" cy="631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Internal Stability</a:t>
            </a:r>
            <a:br>
              <a:rPr lang="en-US" dirty="0" smtClean="0"/>
            </a:br>
            <a:r>
              <a:rPr lang="en-US" dirty="0" smtClean="0"/>
              <a:t>(Steel Distribution)</a:t>
            </a:r>
            <a:endParaRPr lang="en-US" dirty="0"/>
          </a:p>
        </p:txBody>
      </p:sp>
      <p:pic>
        <p:nvPicPr>
          <p:cNvPr id="4" name="Content Placeholder 3" descr="C:\Documents and Settings\Administrator\Desktop\5.bmp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935163"/>
            <a:ext cx="6324599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71551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Quantities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and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Cost Comparison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685800"/>
          <a:ext cx="8229600" cy="5919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2192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Conventional Retaining Wall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Mechanically Stabilized Retaining Wall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latin typeface="Calibri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Quantity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Cost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Quantity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2800" b="0" kern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Cost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61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Steel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0.56 ton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1792 NIS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0.639 Ton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2800" b="0" kern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2045 NIS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Concrete/Facing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Concrete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1796 NIS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No. of Facing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2800" b="0" kern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700 NIS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6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6.1 Cm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14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Backfill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18.2 Cm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145.6 NIS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Backfill material is used from the site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29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Total Cost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3707 NIS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800" b="0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2745 NIS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25780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Thank You </a:t>
            </a:r>
            <a:br>
              <a:rPr lang="en-US" sz="9600" dirty="0" smtClean="0">
                <a:solidFill>
                  <a:srgbClr val="FF0000"/>
                </a:solidFill>
              </a:rPr>
            </a:br>
            <a:r>
              <a:rPr lang="en-US" sz="9600" dirty="0" smtClean="0">
                <a:solidFill>
                  <a:srgbClr val="FF0000"/>
                </a:solidFill>
              </a:rPr>
              <a:t>For</a:t>
            </a:r>
            <a:br>
              <a:rPr lang="en-US" sz="9600" dirty="0" smtClean="0">
                <a:solidFill>
                  <a:srgbClr val="FF0000"/>
                </a:solidFill>
              </a:rPr>
            </a:br>
            <a:r>
              <a:rPr lang="en-US" sz="9600" dirty="0" smtClean="0">
                <a:solidFill>
                  <a:srgbClr val="FF0000"/>
                </a:solidFill>
              </a:rPr>
              <a:t>Your Listening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848600" cy="57881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6600" dirty="0" smtClean="0"/>
              <a:t>General View</a:t>
            </a:r>
            <a:endParaRPr lang="en-US" sz="8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3200" dirty="0" smtClean="0"/>
              <a:t>	 Reinforced earth is an expression used by specialized soil reinforcement companies that refers to the combination of geotechnical and structural engineering principles.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09600"/>
            <a:ext cx="7467600" cy="1066800"/>
          </a:xfrm>
        </p:spPr>
        <p:txBody>
          <a:bodyPr>
            <a:normAutofit fontScale="92500"/>
          </a:bodyPr>
          <a:lstStyle/>
          <a:p>
            <a:pPr marL="742950" indent="-742950" algn="ctr">
              <a:buNone/>
            </a:pPr>
            <a:r>
              <a:rPr lang="en-US" sz="4000" b="1" dirty="0" smtClean="0"/>
              <a:t>“ History of Soil Reinforcement’’</a:t>
            </a:r>
          </a:p>
          <a:p>
            <a:endParaRPr lang="en-US" b="1" dirty="0"/>
          </a:p>
        </p:txBody>
      </p:sp>
      <p:pic>
        <p:nvPicPr>
          <p:cNvPr id="7" name="Picture 6" descr="C:\Documents and Settings\qashou3\Desktop\soil reinforcement project\other\1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76400"/>
            <a:ext cx="7162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534400" cy="601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700" b="1" dirty="0" smtClean="0">
                <a:solidFill>
                  <a:schemeClr val="accent1">
                    <a:lumMod val="50000"/>
                  </a:schemeClr>
                </a:solidFill>
              </a:rPr>
              <a:t>Modern Structures</a:t>
            </a:r>
            <a:endParaRPr lang="en-US" sz="5700" b="1" dirty="0" smtClean="0"/>
          </a:p>
          <a:p>
            <a:pPr algn="just">
              <a:lnSpc>
                <a:spcPct val="160000"/>
              </a:lnSpc>
              <a:buNone/>
            </a:pPr>
            <a:r>
              <a:rPr lang="en-US" sz="3200" dirty="0" smtClean="0"/>
              <a:t>   The modern concept of the soil reinforcement and soil structure was proposed by </a:t>
            </a:r>
            <a:r>
              <a:rPr lang="en-US" sz="3200" b="1" dirty="0" err="1" smtClean="0">
                <a:solidFill>
                  <a:srgbClr val="FF0000"/>
                </a:solidFill>
              </a:rPr>
              <a:t>Casagrande</a:t>
            </a:r>
            <a:r>
              <a:rPr lang="en-US" sz="3200" dirty="0" smtClean="0"/>
              <a:t>. The modern form of earth reinforcement was introduced by </a:t>
            </a:r>
            <a:r>
              <a:rPr lang="en-US" sz="3200" b="1" dirty="0" smtClean="0">
                <a:solidFill>
                  <a:srgbClr val="FF0000"/>
                </a:solidFill>
              </a:rPr>
              <a:t>Vidal</a:t>
            </a:r>
            <a:r>
              <a:rPr lang="en-US" sz="3200" dirty="0" smtClean="0"/>
              <a:t> in the 1960s.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467600" cy="76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dirty="0" smtClean="0"/>
              <a:t>Vidal’s concept</a:t>
            </a:r>
            <a:endParaRPr lang="en-US" sz="4400" dirty="0"/>
          </a:p>
        </p:txBody>
      </p:sp>
      <p:pic>
        <p:nvPicPr>
          <p:cNvPr id="4" name="Picture 3" descr="C:\Documents and Settings\qashou3\Desktop\soil reinforcement project\other\4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086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8610600" cy="40386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“ Application of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 Soil 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Reinforcement “</a:t>
            </a:r>
            <a:endParaRPr lang="en-US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467600" cy="5788152"/>
          </a:xfrm>
        </p:spPr>
        <p:txBody>
          <a:bodyPr/>
          <a:lstStyle/>
          <a:p>
            <a:r>
              <a:rPr lang="en-US" sz="3200" b="1" dirty="0" smtClean="0"/>
              <a:t> There are many applications of soil reinforcement such as :</a:t>
            </a:r>
          </a:p>
          <a:p>
            <a:pPr>
              <a:buNone/>
            </a:pPr>
            <a:endParaRPr lang="en-US" sz="3200" b="1" dirty="0" smtClean="0"/>
          </a:p>
          <a:p>
            <a:pPr marL="457200" indent="-457200">
              <a:buFont typeface="+mj-lt"/>
              <a:buAutoNum type="arabicParenR"/>
            </a:pPr>
            <a:r>
              <a:rPr lang="en-US" b="1" dirty="0" smtClean="0"/>
              <a:t> Bridge abutments.</a:t>
            </a:r>
          </a:p>
          <a:p>
            <a:pPr marL="457200" indent="-457200">
              <a:buFont typeface="+mj-lt"/>
              <a:buAutoNum type="arabicParenR"/>
            </a:pPr>
            <a:r>
              <a:rPr lang="en-US" b="1" dirty="0" smtClean="0"/>
              <a:t> Bridge abutments with piled bankseat.</a:t>
            </a:r>
          </a:p>
          <a:p>
            <a:pPr marL="457200" indent="-457200">
              <a:buFont typeface="+mj-lt"/>
              <a:buAutoNum type="arabicParenR"/>
            </a:pPr>
            <a:r>
              <a:rPr lang="en-US" b="1" dirty="0" smtClean="0"/>
              <a:t> Sloping bridge abutments.</a:t>
            </a:r>
          </a:p>
          <a:p>
            <a:pPr marL="457200" indent="-457200">
              <a:buFont typeface="+mj-lt"/>
              <a:buAutoNum type="arabicParenR"/>
            </a:pPr>
            <a:r>
              <a:rPr lang="en-US" b="1" dirty="0" smtClean="0"/>
              <a:t> Embankments.</a:t>
            </a:r>
          </a:p>
          <a:p>
            <a:pPr marL="457200" indent="-457200">
              <a:buFont typeface="+mj-lt"/>
              <a:buAutoNum type="arabicParenR"/>
            </a:pPr>
            <a:r>
              <a:rPr lang="en-US" b="1" dirty="0" smtClean="0"/>
              <a:t> Dams.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1161</TotalTime>
  <Words>424</Words>
  <Application>Microsoft Office PowerPoint</Application>
  <PresentationFormat>On-screen Show (4:3)</PresentationFormat>
  <Paragraphs>132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Flow</vt:lpstr>
      <vt:lpstr>Slide 1</vt:lpstr>
      <vt:lpstr>Slide 2</vt:lpstr>
      <vt:lpstr>Project Outline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Advantages  and Disadvantages of Soil Reinforcement</vt:lpstr>
      <vt:lpstr>Advantages of Soil  Reinforcement</vt:lpstr>
      <vt:lpstr>Disadvantages of Soil  Reinforcement</vt:lpstr>
      <vt:lpstr>Mechanically Stabilized Retaining Wall</vt:lpstr>
      <vt:lpstr>General Definition</vt:lpstr>
      <vt:lpstr>Construction Components</vt:lpstr>
      <vt:lpstr>Facing System</vt:lpstr>
      <vt:lpstr>Metallic reinforcement</vt:lpstr>
      <vt:lpstr>Facing Connection</vt:lpstr>
      <vt:lpstr>Backfill Materials</vt:lpstr>
      <vt:lpstr>Design of  Mechanically Stabilized Retaining wall</vt:lpstr>
      <vt:lpstr>Dimensions  and Soil Properties</vt:lpstr>
      <vt:lpstr>Internal and External Stability</vt:lpstr>
      <vt:lpstr>Conventional Retaining Walls</vt:lpstr>
      <vt:lpstr>Definition</vt:lpstr>
      <vt:lpstr>Types of Conventional Retaining Walls</vt:lpstr>
      <vt:lpstr>Design of  Conventional Retaining Wall</vt:lpstr>
      <vt:lpstr>External Stability Check </vt:lpstr>
      <vt:lpstr>Internal Stability (Steel Distribution)</vt:lpstr>
      <vt:lpstr>Quantities  and  Cost Comparison</vt:lpstr>
      <vt:lpstr>Slide 35</vt:lpstr>
      <vt:lpstr>Thank You  For Your Listening</vt:lpstr>
    </vt:vector>
  </TitlesOfParts>
  <Company>qashou3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qashou3</dc:creator>
  <cp:lastModifiedBy>M..s</cp:lastModifiedBy>
  <cp:revision>152</cp:revision>
  <dcterms:created xsi:type="dcterms:W3CDTF">2010-12-07T13:49:36Z</dcterms:created>
  <dcterms:modified xsi:type="dcterms:W3CDTF">2011-05-20T07:15:44Z</dcterms:modified>
</cp:coreProperties>
</file>