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sldIdLst>
    <p:sldId id="298" r:id="rId2"/>
    <p:sldId id="311" r:id="rId3"/>
    <p:sldId id="332" r:id="rId4"/>
    <p:sldId id="313" r:id="rId5"/>
    <p:sldId id="258" r:id="rId6"/>
    <p:sldId id="323" r:id="rId7"/>
    <p:sldId id="261" r:id="rId8"/>
    <p:sldId id="312" r:id="rId9"/>
    <p:sldId id="325" r:id="rId10"/>
    <p:sldId id="314" r:id="rId11"/>
    <p:sldId id="264" r:id="rId12"/>
    <p:sldId id="317" r:id="rId13"/>
    <p:sldId id="318" r:id="rId14"/>
    <p:sldId id="319" r:id="rId15"/>
    <p:sldId id="320" r:id="rId16"/>
    <p:sldId id="278" r:id="rId17"/>
    <p:sldId id="326" r:id="rId18"/>
    <p:sldId id="273" r:id="rId19"/>
    <p:sldId id="327" r:id="rId20"/>
    <p:sldId id="280" r:id="rId21"/>
    <p:sldId id="274" r:id="rId22"/>
    <p:sldId id="321" r:id="rId23"/>
    <p:sldId id="277" r:id="rId24"/>
    <p:sldId id="276" r:id="rId25"/>
    <p:sldId id="281" r:id="rId26"/>
    <p:sldId id="328" r:id="rId27"/>
    <p:sldId id="329" r:id="rId28"/>
    <p:sldId id="330" r:id="rId29"/>
    <p:sldId id="295" r:id="rId30"/>
    <p:sldId id="306" r:id="rId31"/>
    <p:sldId id="309" r:id="rId32"/>
    <p:sldId id="331" r:id="rId33"/>
    <p:sldId id="310" r:id="rId34"/>
    <p:sldId id="316" r:id="rId35"/>
  </p:sldIdLst>
  <p:sldSz cx="9144000" cy="6858000" type="screen4x3"/>
  <p:notesSz cx="6858000" cy="9144000"/>
  <p:custDataLst>
    <p:tags r:id="rId3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4" autoAdjust="0"/>
    <p:restoredTop sz="94660"/>
  </p:normalViewPr>
  <p:slideViewPr>
    <p:cSldViewPr>
      <p:cViewPr varScale="1">
        <p:scale>
          <a:sx n="73" d="100"/>
          <a:sy n="73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C0EF8-AEA5-4965-BB1D-D9705C8C3777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8DDB6-BA16-4876-94F2-59FA41047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C:\Users\Abed EL-Rahman\Desktop\IMG_05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14600" y="312420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Planning Process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7620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Planning Process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3100" dirty="0" smtClean="0">
                <a:latin typeface="+mn-lt"/>
                <a:ea typeface="+mn-ea"/>
                <a:cs typeface="+mn-cs"/>
              </a:rPr>
              <a:t>Geographical area</a:t>
            </a:r>
            <a:br>
              <a:rPr lang="en-US" sz="3100" dirty="0" smtClean="0">
                <a:latin typeface="+mn-lt"/>
                <a:ea typeface="+mn-ea"/>
                <a:cs typeface="+mn-cs"/>
              </a:rPr>
            </a:br>
            <a:endParaRPr lang="en-US" sz="3100" dirty="0">
              <a:latin typeface="+mn-lt"/>
              <a:ea typeface="+mn-ea"/>
              <a:cs typeface="+mn-cs"/>
            </a:endParaRPr>
          </a:p>
        </p:txBody>
      </p:sp>
      <p:pic>
        <p:nvPicPr>
          <p:cNvPr id="8" name="Content Placeholder 7" descr="x2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62200"/>
            <a:ext cx="7924800" cy="35814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Spectrum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Group 4"/>
          <p:cNvGraphicFramePr>
            <a:graphicFrameLocks/>
          </p:cNvGraphicFramePr>
          <p:nvPr/>
        </p:nvGraphicFramePr>
        <p:xfrm>
          <a:off x="685800" y="2743200"/>
          <a:ext cx="7439758" cy="2362201"/>
        </p:xfrm>
        <a:graphic>
          <a:graphicData uri="http://schemas.openxmlformats.org/drawingml/2006/table">
            <a:tbl>
              <a:tblPr/>
              <a:tblGrid>
                <a:gridCol w="2967404"/>
                <a:gridCol w="4472354"/>
              </a:tblGrid>
              <a:tr h="466329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Feature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Deployment options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FF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Used spectrum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 2.5,GHz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Bandwidth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10 MHz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Duplex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TDD 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797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Sub channel/frequency reuse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  <a:ea typeface="Times New Roman" pitchFamily="18" charset="0"/>
                          <a:cs typeface="Arial" pitchFamily="34" charset="0"/>
                        </a:rPr>
                        <a:t>1/3, 1/4 , 1 (PUSC/FUSC)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399" y="1219200"/>
            <a:ext cx="8077201" cy="5105400"/>
          </a:xfr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Link Budget</a:t>
            </a:r>
            <a:endParaRPr lang="en-US" sz="2800" dirty="0" smtClean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>
            <a:norm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Cell Radius COST-231Hata Model</a:t>
            </a:r>
          </a:p>
        </p:txBody>
      </p:sp>
      <p:pic>
        <p:nvPicPr>
          <p:cNvPr id="4" name="Content Placeholder 3" descr="2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971800"/>
            <a:ext cx="6553200" cy="3657600"/>
          </a:xfrm>
        </p:spPr>
      </p:pic>
      <p:pic>
        <p:nvPicPr>
          <p:cNvPr id="5" name="Picture 4" descr="45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600200"/>
            <a:ext cx="5458587" cy="1371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14600" y="31242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Coverage Deployment</a:t>
            </a:r>
          </a:p>
          <a:p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" name="Picture 20" descr="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219200"/>
            <a:ext cx="5009524" cy="3429000"/>
          </a:xfrm>
          <a:prstGeom prst="rect">
            <a:avLst/>
          </a:prstGeom>
        </p:spPr>
      </p:pic>
      <p:pic>
        <p:nvPicPr>
          <p:cNvPr id="22" name="Picture 21" descr="9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4572000"/>
            <a:ext cx="7086600" cy="15334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Coverage Deployment</a:t>
            </a:r>
            <a:endParaRPr lang="en-US" sz="28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057400"/>
            <a:ext cx="8053263" cy="28194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Coverage Deployment</a:t>
            </a:r>
            <a:endParaRPr lang="en-US" sz="28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Antenna Configuration</a:t>
            </a:r>
            <a:endParaRPr lang="en-US" sz="2800" dirty="0">
              <a:latin typeface="+mn-lt"/>
              <a:ea typeface="+mn-ea"/>
              <a:cs typeface="+mn-cs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86200"/>
            <a:ext cx="61817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2000" y="1981200"/>
            <a:ext cx="716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Since mobile </a:t>
            </a:r>
            <a:r>
              <a:rPr lang="en-US" dirty="0" err="1" smtClean="0"/>
              <a:t>Wi</a:t>
            </a:r>
            <a:r>
              <a:rPr lang="en-US" dirty="0" smtClean="0"/>
              <a:t>-MAX uses shared resources, the data rate per sector is shared equally among all users currently served under the cell.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8200" y="2743200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Due to the low probability that all customers are going to be served in a single base station, it is assumed that at least 10 customers can be served per sector.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04800"/>
            <a:ext cx="84582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An-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Najah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National University</a:t>
            </a: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Mobile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-Max Network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 cooperation with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Jawwal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Abed EL-Rahman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Sholi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Mohammad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Baddad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Supervisor:</a:t>
            </a: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Dr.saed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Tarapiah</a:t>
            </a: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2014</a:t>
            </a:r>
          </a:p>
          <a:p>
            <a:endParaRPr lang="en-US" dirty="0"/>
          </a:p>
        </p:txBody>
      </p:sp>
      <p:pic>
        <p:nvPicPr>
          <p:cNvPr id="1026" name="Picture 2" descr="C:\Users\Abed EL-Rahman\Desktop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09800" cy="2286001"/>
          </a:xfrm>
          <a:prstGeom prst="rect">
            <a:avLst/>
          </a:prstGeom>
          <a:noFill/>
        </p:spPr>
      </p:pic>
      <p:pic>
        <p:nvPicPr>
          <p:cNvPr id="1027" name="Picture 3" descr="C:\Users\Abed EL-Rahman\Desktop\265719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0"/>
            <a:ext cx="2143125" cy="2143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90800" y="3200400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Capacity Deployment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6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828800"/>
            <a:ext cx="8077200" cy="396240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Capacity Deployment</a:t>
            </a:r>
            <a:endParaRPr lang="en-US" sz="28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33600" y="32004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Frequency 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Reuse Scheme</a:t>
            </a:r>
            <a:endParaRPr lang="en-US" sz="32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200400"/>
            <a:ext cx="289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00400"/>
            <a:ext cx="3048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81000" y="838200"/>
            <a:ext cx="6705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4320" marR="0" lvl="3" indent="-274320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</a:pPr>
            <a:r>
              <a:rPr lang="en-US" sz="2800" dirty="0" smtClean="0">
                <a:solidFill>
                  <a:schemeClr val="tx2"/>
                </a:solidFill>
              </a:rPr>
              <a:t>Frequency Reuse Scheme: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600200"/>
            <a:ext cx="8534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Frequency </a:t>
            </a:r>
            <a:r>
              <a:rPr lang="en-US" dirty="0" smtClean="0"/>
              <a:t>reuse of 1 (universal frequency reuse), denoted as (1,1,3), where all the sectors in a base station use the same channel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Frequency </a:t>
            </a:r>
            <a:r>
              <a:rPr lang="en-US" dirty="0" smtClean="0"/>
              <a:t>reuse of 3, denoted as (1,3,3) whereby a channel is used only one of every three sectors in a base station.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743200"/>
            <a:ext cx="233954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2362200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Where R is the radius of the cell, and N is the number of cells per cluster</a:t>
            </a:r>
            <a:endParaRPr lang="en-US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5800" y="762000"/>
            <a:ext cx="43403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4320" marR="0" lvl="3" indent="-27432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</a:pPr>
            <a:r>
              <a:rPr lang="en-US" sz="2800" dirty="0" smtClean="0">
                <a:solidFill>
                  <a:schemeClr val="tx2"/>
                </a:solidFill>
              </a:rPr>
              <a:t>Frequency reuse distance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144780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Cellular network planning requires that cells using the same frequency be separated by the frequency reuse distance D in order to achieve tolerable signal to interference plus noise ratio 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505200"/>
            <a:ext cx="6934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19400" y="320040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Network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5181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981200"/>
            <a:ext cx="396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pPr marL="274320" lvl="3" indent="-274320" algn="l" rtl="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Network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Visibility 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Existence Problem. </a:t>
            </a:r>
            <a:endParaRPr lang="en-US" sz="2800" dirty="0" smtClean="0">
              <a:solidFill>
                <a:schemeClr val="tx2"/>
              </a:solidFill>
            </a:endParaRPr>
          </a:p>
          <a:p>
            <a:r>
              <a:rPr lang="en-US" sz="2800" dirty="0" smtClean="0">
                <a:solidFill>
                  <a:schemeClr val="tx2"/>
                </a:solidFill>
              </a:rPr>
              <a:t>Possible </a:t>
            </a:r>
            <a:r>
              <a:rPr lang="en-US" sz="2800" dirty="0" smtClean="0">
                <a:solidFill>
                  <a:schemeClr val="tx2"/>
                </a:solidFill>
              </a:rPr>
              <a:t>Solutions.</a:t>
            </a:r>
          </a:p>
          <a:p>
            <a:r>
              <a:rPr lang="en-US" sz="2800" dirty="0" err="1" smtClean="0">
                <a:solidFill>
                  <a:schemeClr val="tx2"/>
                </a:solidFill>
              </a:rPr>
              <a:t>Wi</a:t>
            </a:r>
            <a:r>
              <a:rPr lang="en-US" sz="2800" dirty="0" smtClean="0">
                <a:solidFill>
                  <a:schemeClr val="tx2"/>
                </a:solidFill>
              </a:rPr>
              <a:t>-MAX.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Mobile </a:t>
            </a:r>
            <a:r>
              <a:rPr lang="en-US" sz="2800" dirty="0" err="1" smtClean="0">
                <a:solidFill>
                  <a:schemeClr val="tx2"/>
                </a:solidFill>
              </a:rPr>
              <a:t>Wi</a:t>
            </a:r>
            <a:r>
              <a:rPr lang="en-US" sz="2800" dirty="0" smtClean="0">
                <a:solidFill>
                  <a:schemeClr val="tx2"/>
                </a:solidFill>
              </a:rPr>
              <a:t>-Max System </a:t>
            </a:r>
            <a:r>
              <a:rPr lang="en-US" sz="2800" dirty="0" smtClean="0">
                <a:solidFill>
                  <a:schemeClr val="tx2"/>
                </a:solidFill>
              </a:rPr>
              <a:t>Architecture.</a:t>
            </a:r>
          </a:p>
          <a:p>
            <a:pPr lvl="0"/>
            <a:r>
              <a:rPr lang="en-US" sz="2800" dirty="0" smtClean="0">
                <a:solidFill>
                  <a:schemeClr val="tx2"/>
                </a:solidFill>
              </a:rPr>
              <a:t>Components.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Subscriber </a:t>
            </a:r>
            <a:r>
              <a:rPr lang="en-US" sz="2800" dirty="0" smtClean="0">
                <a:solidFill>
                  <a:schemeClr val="tx2"/>
                </a:solidFill>
              </a:rPr>
              <a:t>Unit.</a:t>
            </a:r>
            <a:endParaRPr lang="en-US" sz="2800" dirty="0" smtClean="0">
              <a:solidFill>
                <a:schemeClr val="tx2"/>
              </a:solidFill>
            </a:endParaRPr>
          </a:p>
          <a:p>
            <a:pPr lvl="0"/>
            <a:r>
              <a:rPr lang="en-US" sz="2800" dirty="0" smtClean="0">
                <a:solidFill>
                  <a:schemeClr val="tx2"/>
                </a:solidFill>
              </a:rPr>
              <a:t>Planning Process.</a:t>
            </a:r>
          </a:p>
          <a:p>
            <a:pPr lvl="0"/>
            <a:r>
              <a:rPr lang="en-US" sz="2800" dirty="0" smtClean="0">
                <a:solidFill>
                  <a:schemeClr val="tx2"/>
                </a:solidFill>
              </a:rPr>
              <a:t>Network </a:t>
            </a:r>
            <a:r>
              <a:rPr lang="en-US" sz="2800" dirty="0" smtClean="0">
                <a:solidFill>
                  <a:schemeClr val="tx2"/>
                </a:solidFill>
              </a:rPr>
              <a:t>Design.</a:t>
            </a:r>
          </a:p>
          <a:p>
            <a:pPr lvl="0"/>
            <a:r>
              <a:rPr lang="en-US" sz="2800" dirty="0" smtClean="0">
                <a:solidFill>
                  <a:schemeClr val="tx2"/>
                </a:solidFill>
              </a:rPr>
              <a:t>Future </a:t>
            </a:r>
            <a:r>
              <a:rPr lang="en-US" sz="2800" dirty="0" smtClean="0">
                <a:solidFill>
                  <a:schemeClr val="tx2"/>
                </a:solidFill>
              </a:rPr>
              <a:t>Work.</a:t>
            </a:r>
          </a:p>
          <a:p>
            <a:pPr lvl="0"/>
            <a:r>
              <a:rPr lang="en-US" sz="2800" dirty="0" smtClean="0">
                <a:solidFill>
                  <a:schemeClr val="tx2"/>
                </a:solidFill>
              </a:rPr>
              <a:t>Conclusion.</a:t>
            </a:r>
            <a:endParaRPr lang="en-US" sz="2800" dirty="0" smtClean="0">
              <a:solidFill>
                <a:schemeClr val="tx2"/>
              </a:solidFill>
            </a:endParaRPr>
          </a:p>
          <a:p>
            <a:endParaRPr lang="en-US" sz="2800" dirty="0" smtClean="0">
              <a:solidFill>
                <a:schemeClr val="tx2"/>
              </a:solidFill>
            </a:endParaRPr>
          </a:p>
          <a:p>
            <a:endParaRPr lang="en-US" sz="2800" dirty="0" smtClean="0">
              <a:solidFill>
                <a:schemeClr val="tx2"/>
              </a:solidFill>
            </a:endParaRPr>
          </a:p>
          <a:p>
            <a:endParaRPr lang="en-US" sz="28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Where Can be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marL="274320" lvl="3" indent="-274320" algn="l" rtl="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Backhaul </a:t>
            </a:r>
            <a:r>
              <a:rPr lang="en-US" dirty="0" smtClean="0"/>
              <a:t>Connectivity Solutions and dimensioning the transport network, which means how many ASN and CSN, needed depending upon the user experience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IP </a:t>
            </a:r>
            <a:r>
              <a:rPr lang="en-US" dirty="0" smtClean="0"/>
              <a:t>planning so as to determine how to set up correct IP addresses to all the elements in the core service network. This will enable end-to-end IP connectivity for the user sessions.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133600"/>
            <a:ext cx="693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Thank You</a:t>
            </a:r>
          </a:p>
          <a:p>
            <a:pPr algn="ctr"/>
            <a:endParaRPr lang="en-US" sz="3200" dirty="0" smtClean="0">
              <a:solidFill>
                <a:schemeClr val="accent6"/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Any Questions ?</a:t>
            </a:r>
            <a:endParaRPr lang="en-US" sz="32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257800" y="838200"/>
            <a:ext cx="3646487" cy="2671763"/>
            <a:chOff x="8022" y="1645"/>
            <a:chExt cx="5742" cy="4207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8" name="Picture 7" descr="white_paper_c11-520862_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10200" y="990600"/>
            <a:ext cx="3305175" cy="2409825"/>
          </a:xfrm>
          <a:prstGeom prst="rect">
            <a:avLst/>
          </a:prstGeom>
        </p:spPr>
      </p:pic>
      <p:pic>
        <p:nvPicPr>
          <p:cNvPr id="9" name="Picture 8" descr="sma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10200" y="3810000"/>
            <a:ext cx="3352800" cy="2286000"/>
          </a:xfrm>
          <a:prstGeom prst="rect">
            <a:avLst/>
          </a:prstGeom>
        </p:spPr>
      </p:pic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5181600" y="3581400"/>
            <a:ext cx="3798887" cy="2671763"/>
            <a:chOff x="8022" y="1645"/>
            <a:chExt cx="5742" cy="4207"/>
          </a:xfrm>
        </p:grpSpPr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9600" y="762000"/>
            <a:ext cx="45720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Existence Problem. </a:t>
            </a:r>
          </a:p>
          <a:p>
            <a:pPr algn="just"/>
            <a:endParaRPr lang="en-US" dirty="0" smtClean="0">
              <a:solidFill>
                <a:schemeClr val="tx2"/>
              </a:solidFill>
            </a:endParaRPr>
          </a:p>
          <a:p>
            <a:pPr algn="just"/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en-US" dirty="0" smtClean="0"/>
              <a:t>›  Mobile data traffic growth</a:t>
            </a:r>
          </a:p>
          <a:p>
            <a:pPr algn="just"/>
            <a:r>
              <a:rPr lang="en-US" dirty="0" smtClean="0"/>
              <a:t>  </a:t>
            </a:r>
          </a:p>
          <a:p>
            <a:pPr algn="just"/>
            <a:r>
              <a:rPr lang="en-US" dirty="0" smtClean="0"/>
              <a:t> </a:t>
            </a:r>
          </a:p>
          <a:p>
            <a:pPr algn="just"/>
            <a:r>
              <a:rPr lang="en-US" dirty="0" smtClean="0"/>
              <a:t>› Due to increased usage on Smartphone’s, Smartphone’s will reach 66 percent of mobile data traffic by 2018.</a:t>
            </a:r>
          </a:p>
          <a:p>
            <a:pPr algn="just"/>
            <a:r>
              <a:rPr lang="en-US" dirty="0" smtClean="0"/>
              <a:t> 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 </a:t>
            </a:r>
          </a:p>
          <a:p>
            <a:pPr algn="just"/>
            <a:r>
              <a:rPr lang="en-US" dirty="0" smtClean="0"/>
              <a:t>› In the recent years there has been a skyrocket rise in mobile data usage especially due to the large number of </a:t>
            </a:r>
            <a:r>
              <a:rPr lang="en-US" dirty="0" err="1" smtClean="0"/>
              <a:t>smartphones</a:t>
            </a:r>
            <a:r>
              <a:rPr lang="en-US" dirty="0" smtClean="0"/>
              <a:t>  in use.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953000" y="381000"/>
            <a:ext cx="3875087" cy="2819400"/>
            <a:chOff x="8022" y="1645"/>
            <a:chExt cx="5742" cy="4207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2050" name="Picture 2" descr="C:\Users\Abed EL-Rahman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0943" y="762000"/>
            <a:ext cx="3282145" cy="2133600"/>
          </a:xfrm>
          <a:prstGeom prst="rect">
            <a:avLst/>
          </a:prstGeom>
          <a:noFill/>
        </p:spPr>
      </p:pic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5029200" y="3352800"/>
            <a:ext cx="3875087" cy="2819400"/>
            <a:chOff x="8022" y="1645"/>
            <a:chExt cx="5742" cy="4207"/>
          </a:xfrm>
        </p:grpSpPr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2051" name="Picture 3" descr="C:\Users\Abed EL-Rahman\Desktop\femto_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505200"/>
            <a:ext cx="1752600" cy="561975"/>
          </a:xfrm>
          <a:prstGeom prst="rect">
            <a:avLst/>
          </a:prstGeom>
          <a:noFill/>
        </p:spPr>
      </p:pic>
      <p:pic>
        <p:nvPicPr>
          <p:cNvPr id="2052" name="Picture 4" descr="C:\Users\Abed EL-Rahman\Desktop\wifi_logo2_w_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343400"/>
            <a:ext cx="3124200" cy="163860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04800" y="685800"/>
            <a:ext cx="44958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Possible Solutions</a:t>
            </a:r>
          </a:p>
          <a:p>
            <a:pPr algn="just"/>
            <a:endParaRPr lang="en-US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To solve this problem; dramatic increasing in mobile data traffic; there are several solutions 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Upgrade the existence infrastructure.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Offloading to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Femto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-cells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Wi-Fi networks. 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Mobile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Wi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-Max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/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229600" cy="1143000"/>
          </a:xfrm>
          <a:noFill/>
          <a:ln/>
        </p:spPr>
        <p:txBody>
          <a:bodyPr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err="1" smtClean="0">
                <a:latin typeface="+mn-lt"/>
                <a:ea typeface="+mn-ea"/>
                <a:cs typeface="+mn-cs"/>
              </a:rPr>
              <a:t>Wi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-MAX</a:t>
            </a:r>
          </a:p>
        </p:txBody>
      </p:sp>
      <p:graphicFrame>
        <p:nvGraphicFramePr>
          <p:cNvPr id="25" name="Group 4"/>
          <p:cNvGraphicFramePr>
            <a:graphicFrameLocks/>
          </p:cNvGraphicFramePr>
          <p:nvPr/>
        </p:nvGraphicFramePr>
        <p:xfrm>
          <a:off x="152400" y="3886200"/>
          <a:ext cx="8610601" cy="1462723"/>
        </p:xfrm>
        <a:graphic>
          <a:graphicData uri="http://schemas.openxmlformats.org/drawingml/2006/table">
            <a:tbl>
              <a:tblPr/>
              <a:tblGrid>
                <a:gridCol w="2144971"/>
                <a:gridCol w="3232815"/>
                <a:gridCol w="3232815"/>
              </a:tblGrid>
              <a:tr h="37306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Feature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en-US" dirty="0" smtClean="0"/>
                        <a:t>IEEE 802.16e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Nokia Sans Wide" pitchFamily="34" charset="0"/>
                      </a:endParaRP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en-US" dirty="0" smtClean="0"/>
                        <a:t>IEEE 802.16d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Nokia Sans Wide" pitchFamily="34" charset="0"/>
                      </a:endParaRP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FF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Used spectrum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2.5 &amp; 3.5 also 2.4 &amp; 5.8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Nokia Sans Wide" pitchFamily="34" charset="0"/>
                      </a:endParaRP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2.5 &amp; 3.5 also 2.4 &amp; 5.8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Radio Interface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Nokia Sans Wide" pitchFamily="34" charset="0"/>
                      </a:endParaRP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OFDMA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Nokia Sans Wide" pitchFamily="34" charset="0"/>
                      </a:endParaRP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OFDM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Nokia Sans Wide" pitchFamily="34" charset="0"/>
                      </a:endParaRP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Duplex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TDD or FDD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TDD or FDD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52400" y="1676400"/>
            <a:ext cx="8763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IEEE 802.16d : wireless technology optimized for fixed and nomadic applications.</a:t>
            </a:r>
          </a:p>
          <a:p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IEEE 802.16e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a mobile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Wi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-MAX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standard targeted for portable,   mobile application as well as fixed and nomadic applications in NLOS environments. 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3581400"/>
            <a:ext cx="9144000" cy="2971800"/>
            <a:chOff x="8022" y="1645"/>
            <a:chExt cx="5742" cy="4207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28600" y="762000"/>
            <a:ext cx="8458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Mobile </a:t>
            </a:r>
            <a:r>
              <a:rPr lang="en-US" sz="2800" dirty="0" err="1" smtClean="0">
                <a:solidFill>
                  <a:schemeClr val="tx2"/>
                </a:solidFill>
              </a:rPr>
              <a:t>Wi</a:t>
            </a:r>
            <a:r>
              <a:rPr lang="en-US" sz="2800" dirty="0" smtClean="0">
                <a:solidFill>
                  <a:schemeClr val="tx2"/>
                </a:solidFill>
              </a:rPr>
              <a:t>-Max System Architecture</a:t>
            </a:r>
          </a:p>
          <a:p>
            <a:pPr algn="just"/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›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ASN                             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› The Network Access Provider: NAP</a:t>
            </a:r>
          </a:p>
          <a:p>
            <a:pPr algn="just"/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›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CSN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› The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 Network Service Provider: NSP</a:t>
            </a:r>
          </a:p>
          <a:p>
            <a:pPr algn="just"/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› MS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BLOGGER_PHOTO_ID_5360805937671578562" descr="http://4.bp.blogspot.com/_Kq0LW54Hx0A/SmVomPi4I8I/AAAAAAAAANE/NGRIW0Ywu7o/s400/WiMAX+NR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657601"/>
            <a:ext cx="7315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d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5410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181601" y="823556"/>
            <a:ext cx="39624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justLow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Base Station:  RNU4000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External Antenna: MT – 344092/NVH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ASN : RN-ASN-SG-X </a:t>
            </a:r>
            <a:r>
              <a:rPr lang="en-US" dirty="0" err="1" smtClean="0"/>
              <a:t>Runcom</a:t>
            </a:r>
            <a:r>
              <a:rPr lang="en-US" dirty="0" smtClean="0"/>
              <a:t> </a:t>
            </a: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CSN  RN-NOC-XXX </a:t>
            </a:r>
            <a:r>
              <a:rPr lang="en-US" dirty="0" err="1" smtClean="0"/>
              <a:t>Runcom</a:t>
            </a:r>
            <a:endParaRPr lang="en-US" dirty="0" smtClean="0"/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778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495800"/>
            <a:ext cx="2667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55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724400"/>
            <a:ext cx="209277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4724400"/>
            <a:ext cx="2402527" cy="161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66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800600"/>
            <a:ext cx="2514600" cy="146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914400" y="624989"/>
            <a:ext cx="3962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4320" marR="0" lvl="0" indent="-27432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</a:pPr>
            <a:r>
              <a:rPr lang="en-US" sz="2800" dirty="0" smtClean="0">
                <a:solidFill>
                  <a:schemeClr val="tx2"/>
                </a:solidFill>
              </a:rPr>
              <a:t>Components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" y="6324600"/>
            <a:ext cx="20381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algn="justLow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Base Station:  RNU4000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95800" y="6324600"/>
            <a:ext cx="25280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/>
              <a:t>ASN : RN-ASN-SG-X </a:t>
            </a:r>
            <a:r>
              <a:rPr lang="en-US" sz="1400" dirty="0" err="1" smtClean="0"/>
              <a:t>Runcom</a:t>
            </a:r>
            <a:r>
              <a:rPr lang="en-US" sz="1400" dirty="0" smtClean="0"/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62200" y="4495800"/>
            <a:ext cx="26901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External Antenna: MT – 344092/NVH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77000" y="4343400"/>
            <a:ext cx="24393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/>
              <a:t>CSN  RN-NOC-XXX </a:t>
            </a:r>
            <a:r>
              <a:rPr lang="en-US" sz="1400" dirty="0" err="1" smtClean="0"/>
              <a:t>Runcom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marL="274320" indent="-274320" fontAlgn="base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Subscriber Unit</a:t>
            </a:r>
            <a:endParaRPr lang="en-US" sz="2800" dirty="0">
              <a:latin typeface="+mn-lt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124200"/>
            <a:ext cx="18002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048000"/>
            <a:ext cx="883475" cy="103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54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667000"/>
            <a:ext cx="1282700" cy="189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4648200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RNU300ODU Residential Outdoor CPE</a:t>
            </a:r>
            <a:endParaRPr lang="en-US" dirty="0"/>
          </a:p>
        </p:txBody>
      </p:sp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3200400" y="4343400"/>
            <a:ext cx="2133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RNU300ETH-MIMO Residential Indoor CPE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0" y="4267200"/>
            <a:ext cx="266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RNU303-USB USB Dongles nomadic or mobile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4db293e5e27fdf3c44d35cb27c8dd9d5ff715f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1666</TotalTime>
  <Words>518</Words>
  <Application>Microsoft Office PowerPoint</Application>
  <PresentationFormat>On-screen Show (4:3)</PresentationFormat>
  <Paragraphs>143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Flow</vt:lpstr>
      <vt:lpstr>Slide 1</vt:lpstr>
      <vt:lpstr>Slide 2</vt:lpstr>
      <vt:lpstr>Outline</vt:lpstr>
      <vt:lpstr>Slide 4</vt:lpstr>
      <vt:lpstr>Slide 5</vt:lpstr>
      <vt:lpstr>Wi-MAX</vt:lpstr>
      <vt:lpstr>Slide 7</vt:lpstr>
      <vt:lpstr>Slide 8</vt:lpstr>
      <vt:lpstr>Subscriber Unit</vt:lpstr>
      <vt:lpstr>Slide 10</vt:lpstr>
      <vt:lpstr>Slide 11</vt:lpstr>
      <vt:lpstr>Geographical area </vt:lpstr>
      <vt:lpstr>Spectrum Selection</vt:lpstr>
      <vt:lpstr>Link Budget</vt:lpstr>
      <vt:lpstr>Cell Radius COST-231Hata Model</vt:lpstr>
      <vt:lpstr>Slide 16</vt:lpstr>
      <vt:lpstr>Coverage Deployment</vt:lpstr>
      <vt:lpstr>Coverage Deployment</vt:lpstr>
      <vt:lpstr>Antenna Configuration</vt:lpstr>
      <vt:lpstr>Slide 20</vt:lpstr>
      <vt:lpstr>Capacity Deployment</vt:lpstr>
      <vt:lpstr>Slide 22</vt:lpstr>
      <vt:lpstr>Slide 23</vt:lpstr>
      <vt:lpstr>Slide 24</vt:lpstr>
      <vt:lpstr>Slide 25</vt:lpstr>
      <vt:lpstr>Network Design</vt:lpstr>
      <vt:lpstr>Slide 27</vt:lpstr>
      <vt:lpstr>Slide 28</vt:lpstr>
      <vt:lpstr>Slide 29</vt:lpstr>
      <vt:lpstr>Slide 30</vt:lpstr>
      <vt:lpstr>Slide 31</vt:lpstr>
      <vt:lpstr>Future Work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Abed EL-Rahman</dc:creator>
  <cp:lastModifiedBy>Sholi.eng</cp:lastModifiedBy>
  <cp:revision>135</cp:revision>
  <dcterms:created xsi:type="dcterms:W3CDTF">2014-05-12T23:22:22Z</dcterms:created>
  <dcterms:modified xsi:type="dcterms:W3CDTF">2014-12-23T03:07:50Z</dcterms:modified>
</cp:coreProperties>
</file>