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64" r:id="rId3"/>
    <p:sldId id="268" r:id="rId4"/>
    <p:sldId id="269" r:id="rId5"/>
    <p:sldId id="270" r:id="rId6"/>
    <p:sldId id="271" r:id="rId7"/>
    <p:sldId id="272" r:id="rId8"/>
    <p:sldId id="327" r:id="rId9"/>
    <p:sldId id="275" r:id="rId10"/>
    <p:sldId id="329" r:id="rId11"/>
    <p:sldId id="330" r:id="rId12"/>
    <p:sldId id="276" r:id="rId13"/>
    <p:sldId id="331" r:id="rId14"/>
    <p:sldId id="332"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333" r:id="rId33"/>
    <p:sldId id="294" r:id="rId34"/>
    <p:sldId id="295" r:id="rId35"/>
    <p:sldId id="296" r:id="rId36"/>
    <p:sldId id="297" r:id="rId37"/>
    <p:sldId id="298" r:id="rId38"/>
    <p:sldId id="299" r:id="rId39"/>
    <p:sldId id="306" r:id="rId40"/>
    <p:sldId id="307" r:id="rId41"/>
    <p:sldId id="308" r:id="rId42"/>
    <p:sldId id="309" r:id="rId43"/>
    <p:sldId id="310" r:id="rId44"/>
    <p:sldId id="334" r:id="rId45"/>
    <p:sldId id="335" r:id="rId46"/>
    <p:sldId id="311" r:id="rId47"/>
    <p:sldId id="337" r:id="rId48"/>
    <p:sldId id="338" r:id="rId49"/>
    <p:sldId id="339" r:id="rId50"/>
    <p:sldId id="340" r:id="rId51"/>
    <p:sldId id="341" r:id="rId52"/>
    <p:sldId id="342" r:id="rId53"/>
    <p:sldId id="343" r:id="rId54"/>
    <p:sldId id="344" r:id="rId55"/>
    <p:sldId id="345" r:id="rId56"/>
    <p:sldId id="346" r:id="rId57"/>
    <p:sldId id="347" r:id="rId58"/>
    <p:sldId id="348" r:id="rId59"/>
    <p:sldId id="349" r:id="rId60"/>
    <p:sldId id="350" r:id="rId61"/>
    <p:sldId id="351" r:id="rId62"/>
    <p:sldId id="352" r:id="rId63"/>
    <p:sldId id="353" r:id="rId64"/>
    <p:sldId id="354" r:id="rId65"/>
    <p:sldId id="355" r:id="rId66"/>
    <p:sldId id="356" r:id="rId67"/>
    <p:sldId id="357" r:id="rId68"/>
    <p:sldId id="358" r:id="rId69"/>
    <p:sldId id="359" r:id="rId70"/>
    <p:sldId id="360" r:id="rId71"/>
    <p:sldId id="361" r:id="rId72"/>
    <p:sldId id="362" r:id="rId73"/>
    <p:sldId id="363" r:id="rId74"/>
    <p:sldId id="364" r:id="rId75"/>
    <p:sldId id="365" r:id="rId76"/>
    <p:sldId id="366" r:id="rId77"/>
    <p:sldId id="367" r:id="rId78"/>
    <p:sldId id="368" r:id="rId79"/>
    <p:sldId id="369" r:id="rId80"/>
    <p:sldId id="370" r:id="rId81"/>
    <p:sldId id="371" r:id="rId82"/>
    <p:sldId id="372" r:id="rId83"/>
    <p:sldId id="373" r:id="rId84"/>
    <p:sldId id="374" r:id="rId85"/>
    <p:sldId id="375" r:id="rId86"/>
    <p:sldId id="376" r:id="rId87"/>
    <p:sldId id="377" r:id="rId88"/>
    <p:sldId id="378" r:id="rId89"/>
    <p:sldId id="379" r:id="rId90"/>
    <p:sldId id="380" r:id="rId91"/>
    <p:sldId id="381" r:id="rId92"/>
    <p:sldId id="312" r:id="rId93"/>
    <p:sldId id="313" r:id="rId94"/>
    <p:sldId id="314" r:id="rId95"/>
    <p:sldId id="382" r:id="rId96"/>
    <p:sldId id="315" r:id="rId97"/>
    <p:sldId id="316" r:id="rId98"/>
    <p:sldId id="321" r:id="rId99"/>
    <p:sldId id="317" r:id="rId100"/>
    <p:sldId id="318" r:id="rId101"/>
    <p:sldId id="319" r:id="rId102"/>
    <p:sldId id="383" r:id="rId103"/>
    <p:sldId id="384" r:id="rId104"/>
    <p:sldId id="385" r:id="rId105"/>
    <p:sldId id="386" r:id="rId106"/>
    <p:sldId id="388" r:id="rId107"/>
    <p:sldId id="387" r:id="rId108"/>
    <p:sldId id="389" r:id="rId109"/>
    <p:sldId id="390" r:id="rId110"/>
    <p:sldId id="320" r:id="rId111"/>
    <p:sldId id="322" r:id="rId112"/>
    <p:sldId id="323" r:id="rId113"/>
    <p:sldId id="324" r:id="rId114"/>
    <p:sldId id="325" r:id="rId11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BF5"/>
    <a:srgbClr val="CFD5EA"/>
    <a:srgbClr val="FF5969"/>
    <a:srgbClr val="00A0A8"/>
    <a:srgbClr val="52CBBE"/>
    <a:srgbClr val="FEC630"/>
    <a:srgbClr val="5D7373"/>
    <a:srgbClr val="52C9BD"/>
    <a:srgbClr val="F0EE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91" autoAdjust="0"/>
    <p:restoredTop sz="94660"/>
  </p:normalViewPr>
  <p:slideViewPr>
    <p:cSldViewPr snapToGrid="0">
      <p:cViewPr varScale="1">
        <p:scale>
          <a:sx n="76" d="100"/>
          <a:sy n="76" d="100"/>
        </p:scale>
        <p:origin x="56" y="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viewProps" Target="view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slide" Target="slides/slide114.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222CAE-CD19-4F86-A544-76F3771C2C20}"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US"/>
        </a:p>
      </dgm:t>
    </dgm:pt>
    <dgm:pt modelId="{F0B366C7-8E27-42FC-AD55-FC6C4AF70272}" type="pres">
      <dgm:prSet presAssocID="{64222CAE-CD19-4F86-A544-76F3771C2C20}" presName="Name0" presStyleCnt="0">
        <dgm:presLayoutVars>
          <dgm:chMax val="11"/>
          <dgm:chPref val="11"/>
          <dgm:dir/>
          <dgm:resizeHandles/>
        </dgm:presLayoutVars>
      </dgm:prSet>
      <dgm:spPr/>
    </dgm:pt>
  </dgm:ptLst>
  <dgm:cxnLst>
    <dgm:cxn modelId="{DCF6674A-1F31-4E55-A593-5B684487D0F4}" type="presOf" srcId="{64222CAE-CD19-4F86-A544-76F3771C2C20}" destId="{F0B366C7-8E27-42FC-AD55-FC6C4AF70272}" srcOrd="0"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FDFAF59-80FD-42F8-B77B-6179688B7234}" type="datetimeFigureOut">
              <a:rPr lang="de-DE" smtClean="0"/>
              <a:t>31.05.2020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460364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FDFAF59-80FD-42F8-B77B-6179688B7234}" type="datetimeFigureOut">
              <a:rPr lang="de-DE" smtClean="0"/>
              <a:t>31.05.2020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2646635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FDFAF59-80FD-42F8-B77B-6179688B7234}" type="datetimeFigureOut">
              <a:rPr lang="de-DE" smtClean="0"/>
              <a:t>31.05.2020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2947111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FDFAF59-80FD-42F8-B77B-6179688B7234}" type="datetimeFigureOut">
              <a:rPr lang="de-DE" smtClean="0"/>
              <a:t>31.05.2020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874677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3FDFAF59-80FD-42F8-B77B-6179688B7234}" type="datetimeFigureOut">
              <a:rPr lang="de-DE" smtClean="0"/>
              <a:t>31.05.2020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3625361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FDFAF59-80FD-42F8-B77B-6179688B7234}" type="datetimeFigureOut">
              <a:rPr lang="de-DE" smtClean="0"/>
              <a:t>31.05.2020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3794036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FDFAF59-80FD-42F8-B77B-6179688B7234}" type="datetimeFigureOut">
              <a:rPr lang="de-DE" smtClean="0"/>
              <a:t>31.05.2020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3413770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FDFAF59-80FD-42F8-B77B-6179688B7234}" type="datetimeFigureOut">
              <a:rPr lang="de-DE" smtClean="0"/>
              <a:t>31.05.2020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2440331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FDFAF59-80FD-42F8-B77B-6179688B7234}" type="datetimeFigureOut">
              <a:rPr lang="de-DE" smtClean="0"/>
              <a:t>31.05.2020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3061956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3FDFAF59-80FD-42F8-B77B-6179688B7234}" type="datetimeFigureOut">
              <a:rPr lang="de-DE" smtClean="0"/>
              <a:t>31.05.2020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3616004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3FDFAF59-80FD-42F8-B77B-6179688B7234}" type="datetimeFigureOut">
              <a:rPr lang="de-DE" smtClean="0"/>
              <a:t>31.05.2020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1126898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DFAF59-80FD-42F8-B77B-6179688B7234}" type="datetimeFigureOut">
              <a:rPr lang="de-DE" smtClean="0"/>
              <a:t>31.05.2020</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489FD0-501B-4C6F-9CB2-8996B7BF4EFE}" type="slidenum">
              <a:rPr lang="de-DE" smtClean="0"/>
              <a:t>‹#›</a:t>
            </a:fld>
            <a:endParaRPr lang="de-DE"/>
          </a:p>
        </p:txBody>
      </p:sp>
    </p:spTree>
    <p:extLst>
      <p:ext uri="{BB962C8B-B14F-4D97-AF65-F5344CB8AC3E}">
        <p14:creationId xmlns:p14="http://schemas.microsoft.com/office/powerpoint/2010/main" val="37318752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3" Type="http://schemas.openxmlformats.org/officeDocument/2006/relationships/image" Target="../media/image131.jpg"/><Relationship Id="rId2" Type="http://schemas.openxmlformats.org/officeDocument/2006/relationships/image" Target="../media/image130.jpg"/><Relationship Id="rId1" Type="http://schemas.openxmlformats.org/officeDocument/2006/relationships/slideLayout" Target="../slideLayouts/slideLayout2.xml"/><Relationship Id="rId4" Type="http://schemas.openxmlformats.org/officeDocument/2006/relationships/image" Target="../media/image132.png"/></Relationships>
</file>

<file path=ppt/slides/_rels/slide101.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jpg"/><Relationship Id="rId1" Type="http://schemas.openxmlformats.org/officeDocument/2006/relationships/slideLayout" Target="../slideLayouts/slideLayout2.xml"/><Relationship Id="rId5" Type="http://schemas.openxmlformats.org/officeDocument/2006/relationships/image" Target="../media/image136.png"/><Relationship Id="rId4" Type="http://schemas.openxmlformats.org/officeDocument/2006/relationships/image" Target="../media/image135.png"/></Relationships>
</file>

<file path=ppt/slides/_rels/slide102.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35.jp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6.jpg"/><Relationship Id="rId1" Type="http://schemas.openxmlformats.org/officeDocument/2006/relationships/slideLayout" Target="../slideLayouts/slideLayout2.xml"/><Relationship Id="rId5" Type="http://schemas.openxmlformats.org/officeDocument/2006/relationships/image" Target="../media/image137.jpg"/><Relationship Id="rId4" Type="http://schemas.openxmlformats.org/officeDocument/2006/relationships/image" Target="../media/image141.png"/></Relationships>
</file>

<file path=ppt/slides/_rels/slide105.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47.png"/><Relationship Id="rId7" Type="http://schemas.openxmlformats.org/officeDocument/2006/relationships/image" Target="../media/image151.png"/><Relationship Id="rId2" Type="http://schemas.openxmlformats.org/officeDocument/2006/relationships/image" Target="../media/image143.jpg"/><Relationship Id="rId1" Type="http://schemas.openxmlformats.org/officeDocument/2006/relationships/slideLayout" Target="../slideLayouts/slideLayout2.xml"/><Relationship Id="rId6" Type="http://schemas.openxmlformats.org/officeDocument/2006/relationships/image" Target="../media/image145.jpg"/><Relationship Id="rId5" Type="http://schemas.openxmlformats.org/officeDocument/2006/relationships/image" Target="../media/image149.png"/><Relationship Id="rId4" Type="http://schemas.openxmlformats.org/officeDocument/2006/relationships/image" Target="../media/image144.jpg"/></Relationships>
</file>

<file path=ppt/slides/_rels/slide109.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image" Target="../media/image690.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710.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740.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53.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3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NULL"/><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4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5" Type="http://schemas.openxmlformats.org/officeDocument/2006/relationships/image" Target="../media/image640.png"/><Relationship Id="rId4" Type="http://schemas.openxmlformats.org/officeDocument/2006/relationships/image" Target="../media/image65.png"/></Relationships>
</file>

<file path=ppt/slides/_rels/slide5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80.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image" Target="../media/image520.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21.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23.jpg"/><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25.jp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126.jp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127.jpeg"/><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2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59925-F295-40A6-8906-DDD7200FBAC0}"/>
              </a:ext>
            </a:extLst>
          </p:cNvPr>
          <p:cNvSpPr>
            <a:spLocks noGrp="1"/>
          </p:cNvSpPr>
          <p:nvPr>
            <p:ph type="title"/>
          </p:nvPr>
        </p:nvSpPr>
        <p:spPr/>
        <p:txBody>
          <a:bodyPr/>
          <a:lstStyle/>
          <a:p>
            <a:pPr algn="ctr"/>
            <a:r>
              <a:rPr lang="en-US"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Analysis and Design of Optical and                            Nursing College</a:t>
            </a:r>
            <a:endParaRPr lang="en-US"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ext Placeholder 2">
            <a:extLst>
              <a:ext uri="{FF2B5EF4-FFF2-40B4-BE49-F238E27FC236}">
                <a16:creationId xmlns:a16="http://schemas.microsoft.com/office/drawing/2014/main" id="{DDE3E5A5-00EA-4358-97BD-6BBF75AFBF75}"/>
              </a:ext>
            </a:extLst>
          </p:cNvPr>
          <p:cNvSpPr>
            <a:spLocks noGrp="1"/>
          </p:cNvSpPr>
          <p:nvPr>
            <p:ph type="body" idx="1"/>
          </p:nvPr>
        </p:nvSpPr>
        <p:spPr/>
        <p:txBody>
          <a:bodyPr/>
          <a:lstStyle/>
          <a:p>
            <a:r>
              <a:rPr lang="en-US" dirty="0"/>
              <a:t>   </a:t>
            </a:r>
          </a:p>
        </p:txBody>
      </p:sp>
      <p:sp>
        <p:nvSpPr>
          <p:cNvPr id="5" name="Text Placeholder 4">
            <a:extLst>
              <a:ext uri="{FF2B5EF4-FFF2-40B4-BE49-F238E27FC236}">
                <a16:creationId xmlns:a16="http://schemas.microsoft.com/office/drawing/2014/main" id="{0E7CEDE9-7FC1-47E7-874F-7C434BED0576}"/>
              </a:ext>
            </a:extLst>
          </p:cNvPr>
          <p:cNvSpPr>
            <a:spLocks noGrp="1"/>
          </p:cNvSpPr>
          <p:nvPr>
            <p:ph type="body" sz="quarter" idx="3"/>
          </p:nvPr>
        </p:nvSpPr>
        <p:spPr/>
        <p:txBody>
          <a:bodyPr/>
          <a:lstStyle/>
          <a:p>
            <a:r>
              <a:rPr lang="en-US" dirty="0"/>
              <a:t> </a:t>
            </a:r>
          </a:p>
        </p:txBody>
      </p:sp>
      <p:pic>
        <p:nvPicPr>
          <p:cNvPr id="8" name="Content Placeholder 7">
            <a:extLst>
              <a:ext uri="{FF2B5EF4-FFF2-40B4-BE49-F238E27FC236}">
                <a16:creationId xmlns:a16="http://schemas.microsoft.com/office/drawing/2014/main" id="{F1B241DA-7AD8-44D8-94CB-11D996C82CD6}"/>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31488" y="1962615"/>
            <a:ext cx="5864512" cy="4227048"/>
          </a:xfrm>
          <a:effectLst>
            <a:glow rad="698500">
              <a:srgbClr val="FF0000">
                <a:alpha val="30000"/>
              </a:srgbClr>
            </a:glow>
            <a:reflection stA="0" endPos="65000" dist="50800" dir="5400000" sy="-100000" algn="bl" rotWithShape="0"/>
            <a:softEdge rad="0"/>
          </a:effectLst>
        </p:spPr>
      </p:pic>
      <p:pic>
        <p:nvPicPr>
          <p:cNvPr id="10" name="Content Placeholder 9">
            <a:extLst>
              <a:ext uri="{FF2B5EF4-FFF2-40B4-BE49-F238E27FC236}">
                <a16:creationId xmlns:a16="http://schemas.microsoft.com/office/drawing/2014/main" id="{99641663-322E-40FB-BA66-BE3F46E46FC5}"/>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p:blipFill>
        <p:spPr>
          <a:xfrm>
            <a:off x="6096000" y="1962615"/>
            <a:ext cx="6003538" cy="4227047"/>
          </a:xfrm>
          <a:effectLst>
            <a:glow rad="698500">
              <a:srgbClr val="FF0000">
                <a:alpha val="30000"/>
              </a:srgbClr>
            </a:glow>
            <a:reflection stA="0" endPos="65000" dist="50800" dir="5400000" sy="-100000" algn="bl" rotWithShape="0"/>
            <a:softEdge rad="0"/>
          </a:effectLst>
        </p:spPr>
      </p:pic>
    </p:spTree>
    <p:extLst>
      <p:ext uri="{BB962C8B-B14F-4D97-AF65-F5344CB8AC3E}">
        <p14:creationId xmlns:p14="http://schemas.microsoft.com/office/powerpoint/2010/main" val="3366097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6A834D0-CA6E-4450-8ACA-E006D600C9E9}"/>
              </a:ext>
            </a:extLst>
          </p:cNvPr>
          <p:cNvSpPr>
            <a:spLocks noGrp="1"/>
          </p:cNvSpPr>
          <p:nvPr>
            <p:ph type="title"/>
          </p:nvPr>
        </p:nvSpPr>
        <p:spPr>
          <a:xfrm>
            <a:off x="3477052" y="-139391"/>
            <a:ext cx="4423588" cy="841917"/>
          </a:xfrm>
        </p:spPr>
        <p:txBody>
          <a:bodyPr/>
          <a:lstStyle/>
          <a:p>
            <a:pPr algn="ctr"/>
            <a:r>
              <a:rPr lang="en-US" sz="4000" b="1" dirty="0">
                <a:solidFill>
                  <a:srgbClr val="0070C0"/>
                </a:solidFill>
                <a:latin typeface="Times New Roman" panose="02020603050405020304" pitchFamily="18" charset="0"/>
                <a:cs typeface="Times New Roman" panose="02020603050405020304" pitchFamily="18" charset="0"/>
              </a:rPr>
              <a:t>INTRODUCTION</a:t>
            </a:r>
            <a:endParaRPr lang="en-US" sz="3000" b="1" dirty="0">
              <a:solidFill>
                <a:srgbClr val="C00000"/>
              </a:solidFill>
            </a:endParaRPr>
          </a:p>
        </p:txBody>
      </p:sp>
      <p:sp>
        <p:nvSpPr>
          <p:cNvPr id="6" name="Text Placeholder 5">
            <a:extLst>
              <a:ext uri="{FF2B5EF4-FFF2-40B4-BE49-F238E27FC236}">
                <a16:creationId xmlns:a16="http://schemas.microsoft.com/office/drawing/2014/main" id="{44B0BE4B-7B57-4594-A472-A77309DD134A}"/>
              </a:ext>
            </a:extLst>
          </p:cNvPr>
          <p:cNvSpPr>
            <a:spLocks noGrp="1"/>
          </p:cNvSpPr>
          <p:nvPr>
            <p:ph type="body" sz="half" idx="2"/>
          </p:nvPr>
        </p:nvSpPr>
        <p:spPr>
          <a:xfrm>
            <a:off x="0" y="657921"/>
            <a:ext cx="2918173" cy="485078"/>
          </a:xfrm>
        </p:spPr>
        <p:txBody>
          <a:bodyPr>
            <a:normAutofit/>
          </a:bodyPr>
          <a:lstStyle/>
          <a:p>
            <a:r>
              <a:rPr lang="en-US" sz="2500" dirty="0">
                <a:solidFill>
                  <a:srgbClr val="C00000"/>
                </a:solidFill>
                <a:latin typeface="Times New Roman" panose="02020603050405020304" pitchFamily="18" charset="0"/>
                <a:cs typeface="Times New Roman" panose="02020603050405020304" pitchFamily="18" charset="0"/>
              </a:rPr>
              <a:t>Project location:</a:t>
            </a:r>
          </a:p>
        </p:txBody>
      </p:sp>
      <p:pic>
        <p:nvPicPr>
          <p:cNvPr id="5" name="Picture 4">
            <a:extLst>
              <a:ext uri="{FF2B5EF4-FFF2-40B4-BE49-F238E27FC236}">
                <a16:creationId xmlns:a16="http://schemas.microsoft.com/office/drawing/2014/main" id="{A2C435AF-CEB9-43BD-8E0F-476E4ED0218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2366682" y="1339327"/>
            <a:ext cx="7955280" cy="5206701"/>
          </a:xfrm>
          <a:prstGeom prst="rect">
            <a:avLst/>
          </a:prstGeom>
        </p:spPr>
      </p:pic>
    </p:spTree>
    <p:extLst>
      <p:ext uri="{BB962C8B-B14F-4D97-AF65-F5344CB8AC3E}">
        <p14:creationId xmlns:p14="http://schemas.microsoft.com/office/powerpoint/2010/main" val="1819856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02ADF-CA79-4EBA-8194-98DF856B0A13}"/>
              </a:ext>
            </a:extLst>
          </p:cNvPr>
          <p:cNvSpPr>
            <a:spLocks noGrp="1"/>
          </p:cNvSpPr>
          <p:nvPr>
            <p:ph type="title"/>
          </p:nvPr>
        </p:nvSpPr>
        <p:spPr>
          <a:xfrm>
            <a:off x="838200" y="365125"/>
            <a:ext cx="10474712" cy="554851"/>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Interaction diagram</a:t>
            </a:r>
          </a:p>
        </p:txBody>
      </p:sp>
      <p:pic>
        <p:nvPicPr>
          <p:cNvPr id="7" name="Picture 6">
            <a:extLst>
              <a:ext uri="{FF2B5EF4-FFF2-40B4-BE49-F238E27FC236}">
                <a16:creationId xmlns:a16="http://schemas.microsoft.com/office/drawing/2014/main" id="{EC95BCAD-7024-45CE-A378-0D351251685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85798" y="1105127"/>
            <a:ext cx="4532971" cy="2711388"/>
          </a:xfrm>
          <a:prstGeom prst="rect">
            <a:avLst/>
          </a:prstGeom>
          <a:effectLst>
            <a:glow rad="228600">
              <a:srgbClr val="FF0000">
                <a:alpha val="40000"/>
              </a:srgbClr>
            </a:glow>
          </a:effectLst>
        </p:spPr>
      </p:pic>
      <p:pic>
        <p:nvPicPr>
          <p:cNvPr id="8" name="Picture 7">
            <a:extLst>
              <a:ext uri="{FF2B5EF4-FFF2-40B4-BE49-F238E27FC236}">
                <a16:creationId xmlns:a16="http://schemas.microsoft.com/office/drawing/2014/main" id="{9B851AC3-0F36-4EC9-B8DD-AD00AE2B1FF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300439" y="1244109"/>
            <a:ext cx="4282068" cy="2572406"/>
          </a:xfrm>
          <a:prstGeom prst="rect">
            <a:avLst/>
          </a:prstGeom>
          <a:effectLst>
            <a:glow rad="228600">
              <a:srgbClr val="FF0000">
                <a:alpha val="40000"/>
              </a:srgbClr>
            </a:glow>
          </a:effectLst>
        </p:spPr>
      </p:pic>
      <p:sp>
        <p:nvSpPr>
          <p:cNvPr id="9" name="Rectangle 8">
            <a:extLst>
              <a:ext uri="{FF2B5EF4-FFF2-40B4-BE49-F238E27FC236}">
                <a16:creationId xmlns:a16="http://schemas.microsoft.com/office/drawing/2014/main" id="{BC666D89-25E2-4D78-A8D9-44823568ECC3}"/>
              </a:ext>
            </a:extLst>
          </p:cNvPr>
          <p:cNvSpPr/>
          <p:nvPr/>
        </p:nvSpPr>
        <p:spPr>
          <a:xfrm>
            <a:off x="81101" y="4241280"/>
            <a:ext cx="3286477" cy="539378"/>
          </a:xfrm>
          <a:prstGeom prst="rect">
            <a:avLst/>
          </a:prstGeom>
        </p:spPr>
        <p:txBody>
          <a:bodyPr wrap="none">
            <a:spAutoFit/>
          </a:bodyPr>
          <a:lstStyle/>
          <a:p>
            <a:pPr marL="457200" marR="0">
              <a:lnSpc>
                <a:spcPct val="150000"/>
              </a:lnSpc>
              <a:spcBef>
                <a:spcPts val="600"/>
              </a:spcBef>
              <a:spcAft>
                <a:spcPts val="600"/>
              </a:spcAft>
            </a:pPr>
            <a:r>
              <a:rPr lang="en-US" sz="2200" b="1" dirty="0" err="1">
                <a:latin typeface="Times New Roman" panose="02020603050405020304" pitchFamily="18" charset="0"/>
                <a:ea typeface="Calibri" panose="020F0502020204030204" pitchFamily="34" charset="0"/>
                <a:cs typeface="Times New Roman" panose="02020603050405020304" pitchFamily="18" charset="0"/>
              </a:rPr>
              <a:t>ØP</a:t>
            </a:r>
            <a:r>
              <a:rPr lang="en-US" sz="2200" b="1" baseline="-25000" dirty="0" err="1">
                <a:latin typeface="Times New Roman" panose="02020603050405020304" pitchFamily="18" charset="0"/>
                <a:ea typeface="Calibri" panose="020F0502020204030204" pitchFamily="34" charset="0"/>
                <a:cs typeface="Times New Roman" panose="02020603050405020304" pitchFamily="18" charset="0"/>
              </a:rPr>
              <a:t>nx</a:t>
            </a:r>
            <a:r>
              <a:rPr lang="en-US" sz="2200" b="1" dirty="0">
                <a:latin typeface="Times New Roman" panose="02020603050405020304" pitchFamily="18" charset="0"/>
                <a:ea typeface="Calibri" panose="020F0502020204030204" pitchFamily="34" charset="0"/>
                <a:cs typeface="Times New Roman" panose="02020603050405020304" pitchFamily="18" charset="0"/>
              </a:rPr>
              <a:t>= </a:t>
            </a:r>
            <a:r>
              <a:rPr lang="en-US" sz="2200" b="1" dirty="0" err="1">
                <a:latin typeface="Times New Roman" panose="02020603050405020304" pitchFamily="18" charset="0"/>
                <a:ea typeface="Calibri" panose="020F0502020204030204" pitchFamily="34" charset="0"/>
                <a:cs typeface="Times New Roman" panose="02020603050405020304" pitchFamily="18" charset="0"/>
              </a:rPr>
              <a:t>ØP</a:t>
            </a:r>
            <a:r>
              <a:rPr lang="en-US" sz="2200" b="1" baseline="-25000" dirty="0" err="1">
                <a:latin typeface="Times New Roman" panose="02020603050405020304" pitchFamily="18" charset="0"/>
                <a:ea typeface="Calibri" panose="020F0502020204030204" pitchFamily="34" charset="0"/>
                <a:cs typeface="Times New Roman" panose="02020603050405020304" pitchFamily="18" charset="0"/>
              </a:rPr>
              <a:t>ny</a:t>
            </a:r>
            <a:r>
              <a:rPr lang="en-US" sz="2200" b="1" dirty="0">
                <a:latin typeface="Times New Roman" panose="02020603050405020304" pitchFamily="18" charset="0"/>
                <a:ea typeface="Calibri" panose="020F0502020204030204" pitchFamily="34" charset="0"/>
                <a:cs typeface="Times New Roman" panose="02020603050405020304" pitchFamily="18" charset="0"/>
              </a:rPr>
              <a:t>=2300 </a:t>
            </a:r>
            <a:r>
              <a:rPr lang="en-US" sz="2200" b="1" dirty="0" err="1">
                <a:latin typeface="Times New Roman" panose="02020603050405020304" pitchFamily="18" charset="0"/>
                <a:ea typeface="Calibri" panose="020F0502020204030204" pitchFamily="34" charset="0"/>
                <a:cs typeface="Times New Roman" panose="02020603050405020304" pitchFamily="18" charset="0"/>
              </a:rPr>
              <a:t>kN.</a:t>
            </a:r>
            <a:endParaRPr lang="en-US" sz="2200" b="1" dirty="0">
              <a:latin typeface="Times New Roman" panose="02020603050405020304" pitchFamily="18" charset="0"/>
              <a:ea typeface="Calibri" panose="020F050202020403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608AEC07-2460-454D-AB20-9E8B26ECB9F6}"/>
              </a:ext>
            </a:extLst>
          </p:cNvPr>
          <p:cNvSpPr/>
          <p:nvPr/>
        </p:nvSpPr>
        <p:spPr>
          <a:xfrm>
            <a:off x="81101" y="4846224"/>
            <a:ext cx="2464136" cy="539378"/>
          </a:xfrm>
          <a:prstGeom prst="rect">
            <a:avLst/>
          </a:prstGeom>
        </p:spPr>
        <p:txBody>
          <a:bodyPr wrap="none">
            <a:spAutoFit/>
          </a:bodyPr>
          <a:lstStyle/>
          <a:p>
            <a:pPr marL="457200" marR="0">
              <a:lnSpc>
                <a:spcPct val="150000"/>
              </a:lnSpc>
              <a:spcBef>
                <a:spcPts val="600"/>
              </a:spcBef>
              <a:spcAft>
                <a:spcPts val="600"/>
              </a:spcAft>
            </a:pPr>
            <a:r>
              <a:rPr lang="en-US" sz="2200" b="1" dirty="0" err="1">
                <a:latin typeface="Times New Roman" panose="02020603050405020304" pitchFamily="18" charset="0"/>
                <a:ea typeface="Calibri" panose="020F0502020204030204" pitchFamily="34" charset="0"/>
                <a:cs typeface="Times New Roman" panose="02020603050405020304" pitchFamily="18" charset="0"/>
              </a:rPr>
              <a:t>ØP</a:t>
            </a:r>
            <a:r>
              <a:rPr lang="en-US" sz="2200" b="1" baseline="-25000" dirty="0" err="1">
                <a:latin typeface="Times New Roman" panose="02020603050405020304" pitchFamily="18" charset="0"/>
                <a:ea typeface="Calibri" panose="020F0502020204030204" pitchFamily="34" charset="0"/>
                <a:cs typeface="Times New Roman" panose="02020603050405020304" pitchFamily="18" charset="0"/>
              </a:rPr>
              <a:t>no</a:t>
            </a:r>
            <a:r>
              <a:rPr lang="en-US" sz="2200" b="1" dirty="0">
                <a:latin typeface="Times New Roman" panose="02020603050405020304" pitchFamily="18" charset="0"/>
                <a:ea typeface="Calibri" panose="020F0502020204030204" pitchFamily="34" charset="0"/>
                <a:cs typeface="Times New Roman" panose="02020603050405020304" pitchFamily="18" charset="0"/>
              </a:rPr>
              <a:t>=2309 </a:t>
            </a:r>
            <a:r>
              <a:rPr lang="en-US" sz="2200" b="1" dirty="0" err="1">
                <a:latin typeface="Times New Roman" panose="02020603050405020304" pitchFamily="18" charset="0"/>
                <a:ea typeface="Calibri" panose="020F0502020204030204" pitchFamily="34" charset="0"/>
                <a:cs typeface="Times New Roman" panose="02020603050405020304" pitchFamily="18" charset="0"/>
              </a:rPr>
              <a:t>kN.</a:t>
            </a:r>
            <a:endParaRPr lang="en-US" sz="2200" b="1" dirty="0">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6C6D41E0-2856-47CA-917D-7A86F6ECC642}"/>
                  </a:ext>
                </a:extLst>
              </p:cNvPr>
              <p:cNvSpPr/>
              <p:nvPr/>
            </p:nvSpPr>
            <p:spPr>
              <a:xfrm>
                <a:off x="-40888" y="5752873"/>
                <a:ext cx="8359698" cy="822982"/>
              </a:xfrm>
              <a:prstGeom prst="rect">
                <a:avLst/>
              </a:prstGeom>
            </p:spPr>
            <p:txBody>
              <a:bodyPr wrap="square">
                <a:spAutoFit/>
              </a:bodyPr>
              <a:lstStyle/>
              <a:p>
                <a:pPr marL="457200" marR="0">
                  <a:lnSpc>
                    <a:spcPct val="150000"/>
                  </a:lnSpc>
                  <a:spcBef>
                    <a:spcPts val="600"/>
                  </a:spcBef>
                  <a:spcAft>
                    <a:spcPts val="600"/>
                  </a:spcAft>
                </a:pPr>
                <a14:m>
                  <m:oMath xmlns:m="http://schemas.openxmlformats.org/officeDocument/2006/math">
                    <m:f>
                      <m:fPr>
                        <m:ctrlPr>
                          <a:rPr lang="en-US" sz="2200" b="1" i="1">
                            <a:latin typeface="Cambria Math" panose="02040503050406030204" pitchFamily="18" charset="0"/>
                            <a:ea typeface="Calibri" panose="020F0502020204030204" pitchFamily="34" charset="0"/>
                            <a:cs typeface="Times New Roman" panose="02020603050405020304" pitchFamily="18" charset="0"/>
                          </a:rPr>
                        </m:ctrlPr>
                      </m:fPr>
                      <m:num>
                        <m:r>
                          <a:rPr lang="en-US" sz="2200" b="1" i="1">
                            <a:latin typeface="Cambria Math" panose="02040503050406030204" pitchFamily="18" charset="0"/>
                            <a:ea typeface="Calibri" panose="020F0502020204030204" pitchFamily="34" charset="0"/>
                            <a:cs typeface="Times New Roman" panose="02020603050405020304" pitchFamily="18" charset="0"/>
                          </a:rPr>
                          <m:t>𝟏</m:t>
                        </m:r>
                      </m:num>
                      <m:den>
                        <m:r>
                          <a:rPr lang="en-US" sz="2200" b="1" i="1">
                            <a:latin typeface="Cambria Math" panose="02040503050406030204" pitchFamily="18" charset="0"/>
                            <a:ea typeface="Calibri" panose="020F0502020204030204" pitchFamily="34" charset="0"/>
                            <a:cs typeface="Times New Roman" panose="02020603050405020304" pitchFamily="18" charset="0"/>
                          </a:rPr>
                          <m:t>∅</m:t>
                        </m:r>
                        <m:r>
                          <a:rPr lang="en-US" sz="2200" b="1" i="1">
                            <a:latin typeface="Cambria Math" panose="02040503050406030204" pitchFamily="18" charset="0"/>
                            <a:ea typeface="Calibri" panose="020F0502020204030204" pitchFamily="34" charset="0"/>
                            <a:cs typeface="Times New Roman" panose="02020603050405020304" pitchFamily="18" charset="0"/>
                          </a:rPr>
                          <m:t>𝑷𝒏</m:t>
                        </m:r>
                      </m:den>
                    </m:f>
                    <m:r>
                      <a:rPr lang="en-US" sz="2200" b="1" i="1">
                        <a:latin typeface="Cambria Math" panose="02040503050406030204" pitchFamily="18" charset="0"/>
                        <a:ea typeface="Calibri" panose="020F0502020204030204" pitchFamily="34" charset="0"/>
                        <a:cs typeface="Times New Roman" panose="02020603050405020304" pitchFamily="18" charset="0"/>
                      </a:rPr>
                      <m:t>= </m:t>
                    </m:r>
                    <m:f>
                      <m:fPr>
                        <m:ctrlPr>
                          <a:rPr lang="en-US" sz="2200" b="1" i="1">
                            <a:latin typeface="Cambria Math" panose="02040503050406030204" pitchFamily="18" charset="0"/>
                            <a:ea typeface="Calibri" panose="020F0502020204030204" pitchFamily="34" charset="0"/>
                            <a:cs typeface="Times New Roman" panose="02020603050405020304" pitchFamily="18" charset="0"/>
                          </a:rPr>
                        </m:ctrlPr>
                      </m:fPr>
                      <m:num>
                        <m:r>
                          <a:rPr lang="en-US" sz="2200" b="1" i="1">
                            <a:latin typeface="Cambria Math" panose="02040503050406030204" pitchFamily="18" charset="0"/>
                            <a:ea typeface="Calibri" panose="020F0502020204030204" pitchFamily="34" charset="0"/>
                            <a:cs typeface="Times New Roman" panose="02020603050405020304" pitchFamily="18" charset="0"/>
                          </a:rPr>
                          <m:t>𝟏</m:t>
                        </m:r>
                      </m:num>
                      <m:den>
                        <m:r>
                          <a:rPr lang="en-US" sz="2200" b="1" i="1">
                            <a:latin typeface="Cambria Math" panose="02040503050406030204" pitchFamily="18" charset="0"/>
                            <a:ea typeface="Calibri" panose="020F0502020204030204" pitchFamily="34" charset="0"/>
                            <a:cs typeface="Times New Roman" panose="02020603050405020304" pitchFamily="18" charset="0"/>
                          </a:rPr>
                          <m:t>∅</m:t>
                        </m:r>
                        <m:r>
                          <a:rPr lang="en-US" sz="2200" b="1" i="1">
                            <a:latin typeface="Cambria Math" panose="02040503050406030204" pitchFamily="18" charset="0"/>
                            <a:ea typeface="Calibri" panose="020F0502020204030204" pitchFamily="34" charset="0"/>
                            <a:cs typeface="Times New Roman" panose="02020603050405020304" pitchFamily="18" charset="0"/>
                          </a:rPr>
                          <m:t>𝑷𝒏𝒙</m:t>
                        </m:r>
                      </m:den>
                    </m:f>
                    <m:r>
                      <a:rPr lang="en-US" sz="2200" b="1" i="1">
                        <a:latin typeface="Cambria Math" panose="02040503050406030204" pitchFamily="18" charset="0"/>
                        <a:ea typeface="Calibri" panose="020F0502020204030204" pitchFamily="34" charset="0"/>
                        <a:cs typeface="Times New Roman" panose="02020603050405020304" pitchFamily="18" charset="0"/>
                      </a:rPr>
                      <m:t>+</m:t>
                    </m:r>
                    <m:f>
                      <m:fPr>
                        <m:ctrlPr>
                          <a:rPr lang="en-US" sz="2200" b="1" i="1">
                            <a:latin typeface="Cambria Math" panose="02040503050406030204" pitchFamily="18" charset="0"/>
                            <a:ea typeface="Calibri" panose="020F0502020204030204" pitchFamily="34" charset="0"/>
                            <a:cs typeface="Times New Roman" panose="02020603050405020304" pitchFamily="18" charset="0"/>
                          </a:rPr>
                        </m:ctrlPr>
                      </m:fPr>
                      <m:num>
                        <m:r>
                          <a:rPr lang="en-US" sz="2200" b="1" i="1">
                            <a:latin typeface="Cambria Math" panose="02040503050406030204" pitchFamily="18" charset="0"/>
                            <a:ea typeface="Calibri" panose="020F0502020204030204" pitchFamily="34" charset="0"/>
                            <a:cs typeface="Times New Roman" panose="02020603050405020304" pitchFamily="18" charset="0"/>
                          </a:rPr>
                          <m:t>𝟏</m:t>
                        </m:r>
                      </m:num>
                      <m:den>
                        <m:r>
                          <a:rPr lang="en-US" sz="2200" b="1" i="1">
                            <a:latin typeface="Cambria Math" panose="02040503050406030204" pitchFamily="18" charset="0"/>
                            <a:ea typeface="Calibri" panose="020F0502020204030204" pitchFamily="34" charset="0"/>
                            <a:cs typeface="Times New Roman" panose="02020603050405020304" pitchFamily="18" charset="0"/>
                          </a:rPr>
                          <m:t>∅</m:t>
                        </m:r>
                        <m:r>
                          <a:rPr lang="en-US" sz="2200" b="1" i="1">
                            <a:latin typeface="Cambria Math" panose="02040503050406030204" pitchFamily="18" charset="0"/>
                            <a:ea typeface="Calibri" panose="020F0502020204030204" pitchFamily="34" charset="0"/>
                            <a:cs typeface="Times New Roman" panose="02020603050405020304" pitchFamily="18" charset="0"/>
                          </a:rPr>
                          <m:t>𝑷𝒏𝒚</m:t>
                        </m:r>
                      </m:den>
                    </m:f>
                    <m:r>
                      <a:rPr lang="en-US" sz="2200" b="1" i="1">
                        <a:latin typeface="Cambria Math" panose="02040503050406030204" pitchFamily="18" charset="0"/>
                        <a:ea typeface="Calibri" panose="020F0502020204030204" pitchFamily="34" charset="0"/>
                        <a:cs typeface="Times New Roman" panose="02020603050405020304" pitchFamily="18" charset="0"/>
                      </a:rPr>
                      <m:t>− </m:t>
                    </m:r>
                    <m:f>
                      <m:fPr>
                        <m:ctrlPr>
                          <a:rPr lang="en-US" sz="2200" b="1" i="1">
                            <a:latin typeface="Cambria Math" panose="02040503050406030204" pitchFamily="18" charset="0"/>
                            <a:ea typeface="Calibri" panose="020F0502020204030204" pitchFamily="34" charset="0"/>
                            <a:cs typeface="Times New Roman" panose="02020603050405020304" pitchFamily="18" charset="0"/>
                          </a:rPr>
                        </m:ctrlPr>
                      </m:fPr>
                      <m:num>
                        <m:r>
                          <a:rPr lang="en-US" sz="2200" b="1" i="1">
                            <a:latin typeface="Cambria Math" panose="02040503050406030204" pitchFamily="18" charset="0"/>
                            <a:ea typeface="Calibri" panose="020F0502020204030204" pitchFamily="34" charset="0"/>
                            <a:cs typeface="Times New Roman" panose="02020603050405020304" pitchFamily="18" charset="0"/>
                          </a:rPr>
                          <m:t>𝟏</m:t>
                        </m:r>
                      </m:num>
                      <m:den>
                        <m:r>
                          <a:rPr lang="en-US" sz="2200" b="1" i="1">
                            <a:latin typeface="Cambria Math" panose="02040503050406030204" pitchFamily="18" charset="0"/>
                            <a:ea typeface="Calibri" panose="020F0502020204030204" pitchFamily="34" charset="0"/>
                            <a:cs typeface="Times New Roman" panose="02020603050405020304" pitchFamily="18" charset="0"/>
                          </a:rPr>
                          <m:t>∅</m:t>
                        </m:r>
                        <m:r>
                          <a:rPr lang="en-US" sz="2200" b="1" i="1">
                            <a:latin typeface="Cambria Math" panose="02040503050406030204" pitchFamily="18" charset="0"/>
                            <a:ea typeface="Calibri" panose="020F0502020204030204" pitchFamily="34" charset="0"/>
                            <a:cs typeface="Times New Roman" panose="02020603050405020304" pitchFamily="18" charset="0"/>
                          </a:rPr>
                          <m:t>𝑷𝒏𝒐</m:t>
                        </m:r>
                      </m:den>
                    </m:f>
                  </m:oMath>
                </a14:m>
                <a:r>
                  <a:rPr lang="en-US" sz="2200" b="1" dirty="0">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2200" b="1" dirty="0">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ea typeface="Calibri" panose="020F0502020204030204" pitchFamily="34" charset="0"/>
                    <a:cs typeface="Times New Roman" panose="02020603050405020304" pitchFamily="18" charset="0"/>
                  </a:rPr>
                  <a:t>ØPn</a:t>
                </a:r>
                <a:r>
                  <a:rPr lang="en-US" sz="2200" b="1" dirty="0">
                    <a:latin typeface="Times New Roman" panose="02020603050405020304" pitchFamily="18" charset="0"/>
                    <a:ea typeface="Calibri" panose="020F0502020204030204" pitchFamily="34" charset="0"/>
                    <a:cs typeface="Times New Roman" panose="02020603050405020304" pitchFamily="18" charset="0"/>
                  </a:rPr>
                  <a:t>= 2291KN &gt; 1331 KN  </a:t>
                </a:r>
                <a:r>
                  <a:rPr lang="en-US" sz="2200"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OK</a:t>
                </a:r>
                <a:r>
                  <a:rPr lang="en-US" sz="2200" b="1" dirty="0">
                    <a:latin typeface="Times New Roman" panose="02020603050405020304" pitchFamily="18" charset="0"/>
                    <a:ea typeface="Calibri" panose="020F0502020204030204" pitchFamily="34" charset="0"/>
                    <a:cs typeface="Times New Roman" panose="02020603050405020304" pitchFamily="18" charset="0"/>
                  </a:rPr>
                  <a:t> </a:t>
                </a:r>
                <a:endParaRPr lang="en-US" sz="2200" b="1"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1" name="Rectangle 10">
                <a:extLst>
                  <a:ext uri="{FF2B5EF4-FFF2-40B4-BE49-F238E27FC236}">
                    <a16:creationId xmlns:a16="http://schemas.microsoft.com/office/drawing/2014/main" id="{6C6D41E0-2856-47CA-917D-7A86F6ECC642}"/>
                  </a:ext>
                </a:extLst>
              </p:cNvPr>
              <p:cNvSpPr>
                <a:spLocks noRot="1" noChangeAspect="1" noMove="1" noResize="1" noEditPoints="1" noAdjustHandles="1" noChangeArrowheads="1" noChangeShapeType="1" noTextEdit="1"/>
              </p:cNvSpPr>
              <p:nvPr/>
            </p:nvSpPr>
            <p:spPr>
              <a:xfrm>
                <a:off x="-40888" y="5752873"/>
                <a:ext cx="8359698" cy="822982"/>
              </a:xfrm>
              <a:prstGeom prst="rect">
                <a:avLst/>
              </a:prstGeom>
              <a:blipFill>
                <a:blip r:embed="rId4"/>
                <a:stretch>
                  <a:fillRect/>
                </a:stretch>
              </a:blipFill>
            </p:spPr>
            <p:txBody>
              <a:bodyPr/>
              <a:lstStyle/>
              <a:p>
                <a:r>
                  <a:rPr lang="en-US">
                    <a:noFill/>
                  </a:rPr>
                  <a:t> </a:t>
                </a:r>
              </a:p>
            </p:txBody>
          </p:sp>
        </mc:Fallback>
      </mc:AlternateContent>
      <p:sp>
        <p:nvSpPr>
          <p:cNvPr id="3" name="Rectangle 2">
            <a:extLst>
              <a:ext uri="{FF2B5EF4-FFF2-40B4-BE49-F238E27FC236}">
                <a16:creationId xmlns:a16="http://schemas.microsoft.com/office/drawing/2014/main" id="{3A1C11EF-8BE1-413C-B65D-5A1C67F6921F}"/>
              </a:ext>
            </a:extLst>
          </p:cNvPr>
          <p:cNvSpPr/>
          <p:nvPr/>
        </p:nvSpPr>
        <p:spPr>
          <a:xfrm>
            <a:off x="81101" y="5451168"/>
            <a:ext cx="3596241" cy="498663"/>
          </a:xfrm>
          <a:prstGeom prst="rect">
            <a:avLst/>
          </a:prstGeom>
        </p:spPr>
        <p:txBody>
          <a:bodyPr wrap="none">
            <a:spAutoFit/>
          </a:bodyPr>
          <a:lstStyle/>
          <a:p>
            <a:pPr marL="457200" marR="0">
              <a:lnSpc>
                <a:spcPct val="150000"/>
              </a:lnSpc>
              <a:spcBef>
                <a:spcPts val="600"/>
              </a:spcBef>
              <a:spcAft>
                <a:spcPts val="600"/>
              </a:spcAft>
            </a:pPr>
            <a:r>
              <a:rPr lang="en-US" sz="2000" b="1" dirty="0">
                <a:latin typeface="Times New Roman" panose="02020603050405020304" pitchFamily="18" charset="0"/>
                <a:ea typeface="Calibri" panose="020F0502020204030204" pitchFamily="34" charset="0"/>
                <a:cs typeface="Times New Roman" panose="02020603050405020304" pitchFamily="18" charset="0"/>
              </a:rPr>
              <a:t>By using </a:t>
            </a:r>
            <a:r>
              <a:rPr lang="en-US" sz="2000" b="1" dirty="0" err="1">
                <a:latin typeface="Times New Roman" panose="02020603050405020304" pitchFamily="18" charset="0"/>
                <a:ea typeface="Calibri" panose="020F0502020204030204" pitchFamily="34" charset="0"/>
                <a:cs typeface="Times New Roman" panose="02020603050405020304" pitchFamily="18" charset="0"/>
              </a:rPr>
              <a:t>preclier</a:t>
            </a:r>
            <a:r>
              <a:rPr lang="en-US" sz="2000" b="1" dirty="0">
                <a:latin typeface="Times New Roman" panose="02020603050405020304" pitchFamily="18" charset="0"/>
                <a:ea typeface="Calibri" panose="020F0502020204030204" pitchFamily="34" charset="0"/>
                <a:cs typeface="Times New Roman" panose="02020603050405020304" pitchFamily="18" charset="0"/>
              </a:rPr>
              <a:t> equation</a:t>
            </a:r>
            <a:r>
              <a:rPr lang="en-US" b="1" dirty="0">
                <a:latin typeface="Times New Roman" panose="02020603050405020304" pitchFamily="18" charset="0"/>
                <a:ea typeface="Calibri" panose="020F0502020204030204" pitchFamily="34" charset="0"/>
                <a:cs typeface="Times New Roman" panose="02020603050405020304" pitchFamily="18" charset="0"/>
              </a:rPr>
              <a:t>:</a:t>
            </a:r>
            <a:endParaRPr lang="en-US" b="1" dirty="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37983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3" grpId="0"/>
    </p:bldLst>
  </p:timing>
</p:sld>
</file>

<file path=ppt/slides/slide10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7AB20-D051-4E7B-A048-37F83668D71E}"/>
              </a:ext>
            </a:extLst>
          </p:cNvPr>
          <p:cNvSpPr>
            <a:spLocks noGrp="1"/>
          </p:cNvSpPr>
          <p:nvPr>
            <p:ph type="title"/>
          </p:nvPr>
        </p:nvSpPr>
        <p:spPr>
          <a:xfrm>
            <a:off x="838200" y="0"/>
            <a:ext cx="10374351" cy="836341"/>
          </a:xfrm>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Column details:</a:t>
            </a:r>
          </a:p>
        </p:txBody>
      </p:sp>
      <p:pic>
        <p:nvPicPr>
          <p:cNvPr id="4" name="Picture 3">
            <a:extLst>
              <a:ext uri="{FF2B5EF4-FFF2-40B4-BE49-F238E27FC236}">
                <a16:creationId xmlns:a16="http://schemas.microsoft.com/office/drawing/2014/main" id="{F8C64476-5F9E-4D8D-9450-3D3DE987B423}"/>
              </a:ext>
            </a:extLst>
          </p:cNvPr>
          <p:cNvPicPr/>
          <p:nvPr/>
        </p:nvPicPr>
        <p:blipFill>
          <a:blip r:embed="rId2">
            <a:extLst>
              <a:ext uri="{28A0092B-C50C-407E-A947-70E740481C1C}">
                <a14:useLocalDpi xmlns:a14="http://schemas.microsoft.com/office/drawing/2010/main" val="0"/>
              </a:ext>
            </a:extLst>
          </a:blip>
          <a:srcRect/>
          <a:stretch/>
        </p:blipFill>
        <p:spPr>
          <a:xfrm>
            <a:off x="9270588" y="91565"/>
            <a:ext cx="954366" cy="2478791"/>
          </a:xfrm>
          <a:prstGeom prst="rect">
            <a:avLst/>
          </a:prstGeom>
          <a:effectLst>
            <a:glow rad="266700">
              <a:srgbClr val="C00000">
                <a:alpha val="40000"/>
              </a:srgbClr>
            </a:glow>
          </a:effectLst>
        </p:spPr>
      </p:pic>
      <p:pic>
        <p:nvPicPr>
          <p:cNvPr id="5" name="Picture 4">
            <a:extLst>
              <a:ext uri="{FF2B5EF4-FFF2-40B4-BE49-F238E27FC236}">
                <a16:creationId xmlns:a16="http://schemas.microsoft.com/office/drawing/2014/main" id="{68E6F311-4D81-4A18-9CF8-218D6DB517AA}"/>
              </a:ext>
            </a:extLst>
          </p:cNvPr>
          <p:cNvPicPr/>
          <p:nvPr/>
        </p:nvPicPr>
        <p:blipFill>
          <a:blip r:embed="rId3">
            <a:extLst>
              <a:ext uri="{28A0092B-C50C-407E-A947-70E740481C1C}">
                <a14:useLocalDpi xmlns:a14="http://schemas.microsoft.com/office/drawing/2010/main" val="0"/>
              </a:ext>
            </a:extLst>
          </a:blip>
          <a:srcRect/>
          <a:stretch/>
        </p:blipFill>
        <p:spPr>
          <a:xfrm>
            <a:off x="7245248" y="2570356"/>
            <a:ext cx="4724911" cy="4287644"/>
          </a:xfrm>
          <a:prstGeom prst="rect">
            <a:avLst/>
          </a:prstGeom>
          <a:effectLst>
            <a:glow rad="342900">
              <a:srgbClr val="C00000">
                <a:alpha val="40000"/>
              </a:srgbClr>
            </a:glow>
          </a:effectLst>
        </p:spPr>
      </p:pic>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18E4590A-9F04-4F74-B1F5-0670D89A3415}"/>
                  </a:ext>
                </a:extLst>
              </p:cNvPr>
              <p:cNvSpPr/>
              <p:nvPr/>
            </p:nvSpPr>
            <p:spPr>
              <a:xfrm>
                <a:off x="0" y="1149350"/>
                <a:ext cx="4058227" cy="4770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500" b="1" i="1">
                          <a:latin typeface="Cambria Math" panose="02040503050406030204" pitchFamily="18" charset="0"/>
                        </a:rPr>
                        <m:t>𝝆</m:t>
                      </m:r>
                      <m:r>
                        <a:rPr lang="en-US" sz="2500" b="1" i="0">
                          <a:latin typeface="Cambria Math" panose="02040503050406030204" pitchFamily="18" charset="0"/>
                        </a:rPr>
                        <m:t> </m:t>
                      </m:r>
                      <m:r>
                        <a:rPr lang="en-US" sz="2500" b="1" i="1">
                          <a:latin typeface="Cambria Math" panose="02040503050406030204" pitchFamily="18" charset="0"/>
                        </a:rPr>
                        <m:t>𝑭𝒓𝒐𝒎</m:t>
                      </m:r>
                      <m:r>
                        <a:rPr lang="en-US" sz="2500" b="1" i="0">
                          <a:latin typeface="Cambria Math" panose="02040503050406030204" pitchFamily="18" charset="0"/>
                        </a:rPr>
                        <m:t> </m:t>
                      </m:r>
                      <m:r>
                        <a:rPr lang="en-US" sz="2500" b="1" i="1">
                          <a:latin typeface="Cambria Math" panose="02040503050406030204" pitchFamily="18" charset="0"/>
                        </a:rPr>
                        <m:t>𝑬𝑻𝑨𝑩𝑺</m:t>
                      </m:r>
                      <m:r>
                        <a:rPr lang="en-US" sz="2500" b="1" i="0">
                          <a:latin typeface="Cambria Math" panose="02040503050406030204" pitchFamily="18" charset="0"/>
                        </a:rPr>
                        <m:t>=</m:t>
                      </m:r>
                      <m:r>
                        <a:rPr lang="en-US" sz="2500" b="1" i="0">
                          <a:latin typeface="Cambria Math" panose="02040503050406030204" pitchFamily="18" charset="0"/>
                        </a:rPr>
                        <m:t>𝟎</m:t>
                      </m:r>
                      <m:r>
                        <a:rPr lang="en-US" sz="2500" b="1" i="0">
                          <a:latin typeface="Cambria Math" panose="02040503050406030204" pitchFamily="18" charset="0"/>
                        </a:rPr>
                        <m:t>.</m:t>
                      </m:r>
                      <m:r>
                        <a:rPr lang="en-US" sz="2500" b="1" i="0">
                          <a:latin typeface="Cambria Math" panose="02040503050406030204" pitchFamily="18" charset="0"/>
                        </a:rPr>
                        <m:t>𝟎𝟏𝟐𝟓</m:t>
                      </m:r>
                      <m:r>
                        <a:rPr lang="en-US" sz="2500" b="1" i="0">
                          <a:latin typeface="Cambria Math" panose="02040503050406030204" pitchFamily="18" charset="0"/>
                        </a:rPr>
                        <m:t> </m:t>
                      </m:r>
                    </m:oMath>
                  </m:oMathPara>
                </a14:m>
                <a:endParaRPr lang="en-US" sz="2500" b="1" dirty="0">
                  <a:latin typeface="Times New Roman" panose="02020603050405020304" pitchFamily="18" charset="0"/>
                  <a:cs typeface="Times New Roman" panose="02020603050405020304" pitchFamily="18" charset="0"/>
                </a:endParaRPr>
              </a:p>
            </p:txBody>
          </p:sp>
        </mc:Choice>
        <mc:Fallback xmlns="">
          <p:sp>
            <p:nvSpPr>
              <p:cNvPr id="8" name="Rectangle 7">
                <a:extLst>
                  <a:ext uri="{FF2B5EF4-FFF2-40B4-BE49-F238E27FC236}">
                    <a16:creationId xmlns:a16="http://schemas.microsoft.com/office/drawing/2014/main" id="{18E4590A-9F04-4F74-B1F5-0670D89A3415}"/>
                  </a:ext>
                </a:extLst>
              </p:cNvPr>
              <p:cNvSpPr>
                <a:spLocks noRot="1" noChangeAspect="1" noMove="1" noResize="1" noEditPoints="1" noAdjustHandles="1" noChangeArrowheads="1" noChangeShapeType="1" noTextEdit="1"/>
              </p:cNvSpPr>
              <p:nvPr/>
            </p:nvSpPr>
            <p:spPr>
              <a:xfrm>
                <a:off x="0" y="1149350"/>
                <a:ext cx="4058227" cy="477054"/>
              </a:xfrm>
              <a:prstGeom prst="rect">
                <a:avLst/>
              </a:prstGeom>
              <a:blipFill>
                <a:blip r:embed="rId4"/>
                <a:stretch>
                  <a:fillRect/>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8C2A8E7B-54EC-4F1E-872C-499C49867459}"/>
              </a:ext>
            </a:extLst>
          </p:cNvPr>
          <p:cNvSpPr/>
          <p:nvPr/>
        </p:nvSpPr>
        <p:spPr>
          <a:xfrm>
            <a:off x="0" y="1939413"/>
            <a:ext cx="4903907" cy="539378"/>
          </a:xfrm>
          <a:prstGeom prst="rect">
            <a:avLst/>
          </a:prstGeom>
        </p:spPr>
        <p:txBody>
          <a:bodyPr wrap="none">
            <a:spAutoFit/>
          </a:bodyPr>
          <a:lstStyle/>
          <a:p>
            <a:pPr marL="342900" lvl="0" indent="-342900">
              <a:lnSpc>
                <a:spcPct val="150000"/>
              </a:lnSpc>
              <a:spcBef>
                <a:spcPts val="600"/>
              </a:spcBef>
              <a:spcAft>
                <a:spcPts val="600"/>
              </a:spcAft>
              <a:buFont typeface="Wingdings" panose="05000000000000000000" pitchFamily="2" charset="2"/>
              <a:buChar char=""/>
            </a:pPr>
            <a:r>
              <a:rPr lang="en-US" sz="2200" b="1" dirty="0">
                <a:latin typeface="Times New Roman" panose="02020603050405020304" pitchFamily="18" charset="0"/>
                <a:ea typeface="Times New Roman" panose="02020603050405020304" pitchFamily="18" charset="0"/>
                <a:cs typeface="Arial" panose="020B0604020202020204" pitchFamily="34" charset="0"/>
              </a:rPr>
              <a:t>As = 0.0125 * 400 * 400 = 2000 mm</a:t>
            </a:r>
            <a:r>
              <a:rPr lang="en-US" sz="2200" b="1" baseline="30000" dirty="0">
                <a:latin typeface="Times New Roman" panose="02020603050405020304" pitchFamily="18" charset="0"/>
                <a:ea typeface="Times New Roman" panose="02020603050405020304" pitchFamily="18" charset="0"/>
                <a:cs typeface="Arial" panose="020B0604020202020204" pitchFamily="34" charset="0"/>
              </a:rPr>
              <a:t>2</a:t>
            </a:r>
            <a:r>
              <a:rPr lang="en-US" sz="2200" b="1" dirty="0">
                <a:latin typeface="Times New Roman" panose="02020603050405020304" pitchFamily="18" charset="0"/>
                <a:ea typeface="Times New Roman" panose="02020603050405020304" pitchFamily="18" charset="0"/>
                <a:cs typeface="Arial" panose="020B0604020202020204" pitchFamily="34" charset="0"/>
              </a:rPr>
              <a:t>.</a:t>
            </a:r>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2574FB13-87EC-4B40-B72D-EBB1B86B8D4A}"/>
                  </a:ext>
                </a:extLst>
              </p:cNvPr>
              <p:cNvSpPr/>
              <p:nvPr/>
            </p:nvSpPr>
            <p:spPr>
              <a:xfrm>
                <a:off x="120696" y="2686773"/>
                <a:ext cx="1435008" cy="430887"/>
              </a:xfrm>
              <a:prstGeom prst="rect">
                <a:avLst/>
              </a:prstGeom>
            </p:spPr>
            <p:txBody>
              <a:bodyPr wrap="none">
                <a:spAutoFit/>
              </a:bodyPr>
              <a:lstStyle/>
              <a:p>
                <a:r>
                  <a:rPr lang="en-US" sz="2200" b="1" dirty="0">
                    <a:latin typeface="Times New Roman" panose="02020603050405020304" pitchFamily="18" charset="0"/>
                    <a:ea typeface="Calibri" panose="020F0502020204030204" pitchFamily="34" charset="0"/>
                    <a:cs typeface="Times New Roman" panose="02020603050405020304" pitchFamily="18" charset="0"/>
                  </a:rPr>
                  <a:t>Use 8</a:t>
                </a:r>
                <a14:m>
                  <m:oMath xmlns:m="http://schemas.openxmlformats.org/officeDocument/2006/math">
                    <m:r>
                      <a:rPr lang="en-US" sz="2200" b="1" i="1">
                        <a:latin typeface="Cambria Math" panose="02040503050406030204" pitchFamily="18" charset="0"/>
                        <a:ea typeface="Calibri" panose="020F0502020204030204" pitchFamily="34" charset="0"/>
                        <a:cs typeface="Arial" panose="020B0604020202020204" pitchFamily="34" charset="0"/>
                      </a:rPr>
                      <m:t>∅</m:t>
                    </m:r>
                  </m:oMath>
                </a14:m>
                <a:r>
                  <a:rPr lang="en-US" sz="2200" b="1" dirty="0">
                    <a:latin typeface="Times New Roman" panose="02020603050405020304" pitchFamily="18" charset="0"/>
                    <a:ea typeface="Times New Roman" panose="02020603050405020304" pitchFamily="18" charset="0"/>
                    <a:cs typeface="Times New Roman" panose="02020603050405020304" pitchFamily="18" charset="0"/>
                  </a:rPr>
                  <a:t>18. </a:t>
                </a:r>
                <a:endParaRPr lang="en-US" sz="2200" b="1" dirty="0">
                  <a:latin typeface="Times New Roman" panose="02020603050405020304" pitchFamily="18" charset="0"/>
                  <a:cs typeface="Times New Roman" panose="02020603050405020304" pitchFamily="18" charset="0"/>
                </a:endParaRPr>
              </a:p>
            </p:txBody>
          </p:sp>
        </mc:Choice>
        <mc:Fallback xmlns="">
          <p:sp>
            <p:nvSpPr>
              <p:cNvPr id="10" name="Rectangle 9">
                <a:extLst>
                  <a:ext uri="{FF2B5EF4-FFF2-40B4-BE49-F238E27FC236}">
                    <a16:creationId xmlns:a16="http://schemas.microsoft.com/office/drawing/2014/main" id="{2574FB13-87EC-4B40-B72D-EBB1B86B8D4A}"/>
                  </a:ext>
                </a:extLst>
              </p:cNvPr>
              <p:cNvSpPr>
                <a:spLocks noRot="1" noChangeAspect="1" noMove="1" noResize="1" noEditPoints="1" noAdjustHandles="1" noChangeArrowheads="1" noChangeShapeType="1" noTextEdit="1"/>
              </p:cNvSpPr>
              <p:nvPr/>
            </p:nvSpPr>
            <p:spPr>
              <a:xfrm>
                <a:off x="120696" y="2686773"/>
                <a:ext cx="1435008" cy="430887"/>
              </a:xfrm>
              <a:prstGeom prst="rect">
                <a:avLst/>
              </a:prstGeom>
              <a:blipFill>
                <a:blip r:embed="rId5"/>
                <a:stretch>
                  <a:fillRect l="-5532" t="-10000" r="-4681" b="-28571"/>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22AA13C8-2915-4FCE-A9C9-0D0A31632936}"/>
              </a:ext>
            </a:extLst>
          </p:cNvPr>
          <p:cNvSpPr/>
          <p:nvPr/>
        </p:nvSpPr>
        <p:spPr>
          <a:xfrm>
            <a:off x="64229" y="4203701"/>
            <a:ext cx="5758308" cy="599908"/>
          </a:xfrm>
          <a:prstGeom prst="rect">
            <a:avLst/>
          </a:prstGeom>
        </p:spPr>
        <p:txBody>
          <a:bodyPr wrap="none">
            <a:spAutoFit/>
          </a:bodyPr>
          <a:lstStyle/>
          <a:p>
            <a:pPr marL="342900" lvl="0" indent="-342900">
              <a:lnSpc>
                <a:spcPct val="150000"/>
              </a:lnSpc>
              <a:spcBef>
                <a:spcPts val="600"/>
              </a:spcBef>
              <a:spcAft>
                <a:spcPts val="600"/>
              </a:spcAft>
              <a:buFont typeface="Wingdings" panose="05000000000000000000" pitchFamily="2" charset="2"/>
              <a:buChar char=""/>
            </a:pPr>
            <a:r>
              <a:rPr lang="en-US" sz="2500" b="1" dirty="0">
                <a:latin typeface="Times New Roman" panose="02020603050405020304" pitchFamily="18" charset="0"/>
                <a:ea typeface="Times New Roman" panose="02020603050405020304" pitchFamily="18" charset="0"/>
                <a:cs typeface="Arial" panose="020B0604020202020204" pitchFamily="34" charset="0"/>
              </a:rPr>
              <a:t>S = 16 * 18 = 288 </a:t>
            </a:r>
            <a:r>
              <a:rPr lang="en-US" sz="2500" b="1" dirty="0">
                <a:latin typeface="Times New Roman" panose="02020603050405020304" pitchFamily="18" charset="0"/>
                <a:ea typeface="Times New Roman" panose="02020603050405020304" pitchFamily="18" charset="0"/>
                <a:cs typeface="Arial" panose="020B0604020202020204" pitchFamily="34" charset="0"/>
                <a:sym typeface="Wingdings" panose="05000000000000000000" pitchFamily="2" charset="2"/>
              </a:rPr>
              <a:t></a:t>
            </a:r>
            <a:r>
              <a:rPr lang="en-US" sz="2500" b="1" dirty="0">
                <a:latin typeface="Times New Roman" panose="02020603050405020304" pitchFamily="18" charset="0"/>
                <a:ea typeface="Times New Roman" panose="02020603050405020304" pitchFamily="18" charset="0"/>
                <a:cs typeface="Arial" panose="020B0604020202020204" pitchFamily="34" charset="0"/>
              </a:rPr>
              <a:t> take S = 280 mm. </a:t>
            </a:r>
          </a:p>
        </p:txBody>
      </p:sp>
    </p:spTree>
    <p:extLst>
      <p:ext uri="{BB962C8B-B14F-4D97-AF65-F5344CB8AC3E}">
        <p14:creationId xmlns:p14="http://schemas.microsoft.com/office/powerpoint/2010/main" val="378556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0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244F3-7116-4E55-AD91-15339A7A0AD9}"/>
              </a:ext>
            </a:extLst>
          </p:cNvPr>
          <p:cNvSpPr>
            <a:spLocks noGrp="1"/>
          </p:cNvSpPr>
          <p:nvPr>
            <p:ph type="title"/>
          </p:nvPr>
        </p:nvSpPr>
        <p:spPr>
          <a:xfrm>
            <a:off x="838200" y="1"/>
            <a:ext cx="10357624" cy="880946"/>
          </a:xfrm>
        </p:spPr>
        <p:txBody>
          <a:bodyPr>
            <a:normAutofit/>
          </a:bodyPr>
          <a:lstStyle/>
          <a:p>
            <a:pPr algn="ctr"/>
            <a:r>
              <a:rPr lang="en-US" b="1" dirty="0">
                <a:solidFill>
                  <a:srgbClr val="C00000"/>
                </a:solidFill>
                <a:latin typeface="Times New Roman" panose="02020603050405020304" pitchFamily="18" charset="0"/>
                <a:cs typeface="Times New Roman" panose="02020603050405020304" pitchFamily="18" charset="0"/>
              </a:rPr>
              <a:t>Design of the shear wall</a:t>
            </a:r>
          </a:p>
        </p:txBody>
      </p:sp>
      <p:pic>
        <p:nvPicPr>
          <p:cNvPr id="4" name="Content Placeholder 3">
            <a:extLst>
              <a:ext uri="{FF2B5EF4-FFF2-40B4-BE49-F238E27FC236}">
                <a16:creationId xmlns:a16="http://schemas.microsoft.com/office/drawing/2014/main" id="{8427149E-2DA3-4BE9-88B9-2978DD72690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8289074" y="802140"/>
            <a:ext cx="2553190" cy="6055860"/>
          </a:xfrm>
          <a:prstGeom prst="rect">
            <a:avLst/>
          </a:prstGeom>
          <a:effectLst>
            <a:glow rad="355600">
              <a:srgbClr val="C00000">
                <a:alpha val="40000"/>
              </a:srgbClr>
            </a:glow>
          </a:effectLst>
        </p:spPr>
      </p:pic>
      <p:sp>
        <p:nvSpPr>
          <p:cNvPr id="3" name="Rectangle 2">
            <a:extLst>
              <a:ext uri="{FF2B5EF4-FFF2-40B4-BE49-F238E27FC236}">
                <a16:creationId xmlns:a16="http://schemas.microsoft.com/office/drawing/2014/main" id="{9C1A7099-2846-4D5F-A78B-1FA70E8E842B}"/>
              </a:ext>
            </a:extLst>
          </p:cNvPr>
          <p:cNvSpPr/>
          <p:nvPr/>
        </p:nvSpPr>
        <p:spPr>
          <a:xfrm>
            <a:off x="76200" y="1321640"/>
            <a:ext cx="8805746" cy="430887"/>
          </a:xfrm>
          <a:prstGeom prst="rect">
            <a:avLst/>
          </a:prstGeom>
        </p:spPr>
        <p:txBody>
          <a:bodyPr wrap="square">
            <a:spAutoFit/>
          </a:bodyPr>
          <a:lstStyle/>
          <a:p>
            <a:r>
              <a:rPr lang="en-US" sz="2200" b="1" dirty="0">
                <a:latin typeface="Times New Roman" panose="02020603050405020304" pitchFamily="18" charset="0"/>
                <a:ea typeface="Calibri" panose="020F0502020204030204" pitchFamily="34" charset="0"/>
                <a:cs typeface="Arial" panose="020B0604020202020204" pitchFamily="34" charset="0"/>
              </a:rPr>
              <a:t>For shear walls with openings, there are two parts: spandrels and </a:t>
            </a:r>
            <a:endParaRPr lang="en-US" sz="2200" b="1" dirty="0"/>
          </a:p>
        </p:txBody>
      </p:sp>
    </p:spTree>
    <p:extLst>
      <p:ext uri="{BB962C8B-B14F-4D97-AF65-F5344CB8AC3E}">
        <p14:creationId xmlns:p14="http://schemas.microsoft.com/office/powerpoint/2010/main" val="3439084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244F3-7116-4E55-AD91-15339A7A0AD9}"/>
              </a:ext>
            </a:extLst>
          </p:cNvPr>
          <p:cNvSpPr>
            <a:spLocks noGrp="1"/>
          </p:cNvSpPr>
          <p:nvPr>
            <p:ph type="title"/>
          </p:nvPr>
        </p:nvSpPr>
        <p:spPr>
          <a:xfrm>
            <a:off x="838200" y="1"/>
            <a:ext cx="10357624" cy="880946"/>
          </a:xfrm>
        </p:spPr>
        <p:txBody>
          <a:bodyPr>
            <a:normAutofit/>
          </a:bodyPr>
          <a:lstStyle/>
          <a:p>
            <a:pPr algn="ctr"/>
            <a:r>
              <a:rPr lang="en-US" b="1" dirty="0">
                <a:solidFill>
                  <a:srgbClr val="C00000"/>
                </a:solidFill>
                <a:latin typeface="Times New Roman" panose="02020603050405020304" pitchFamily="18" charset="0"/>
                <a:cs typeface="Times New Roman" panose="02020603050405020304" pitchFamily="18" charset="0"/>
              </a:rPr>
              <a:t>Pier design</a:t>
            </a:r>
          </a:p>
        </p:txBody>
      </p:sp>
      <p:pic>
        <p:nvPicPr>
          <p:cNvPr id="4" name="Content Placeholder 3">
            <a:extLst>
              <a:ext uri="{FF2B5EF4-FFF2-40B4-BE49-F238E27FC236}">
                <a16:creationId xmlns:a16="http://schemas.microsoft.com/office/drawing/2014/main" id="{8427149E-2DA3-4BE9-88B9-2978DD72690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9436148" y="612569"/>
            <a:ext cx="1195743" cy="6055860"/>
          </a:xfrm>
          <a:prstGeom prst="rect">
            <a:avLst/>
          </a:prstGeom>
          <a:effectLst>
            <a:glow rad="355600">
              <a:srgbClr val="C00000">
                <a:alpha val="40000"/>
              </a:srgbClr>
            </a:glow>
          </a:effectLst>
        </p:spPr>
      </p:pic>
      <p:sp>
        <p:nvSpPr>
          <p:cNvPr id="5" name="Rectangle 4">
            <a:extLst>
              <a:ext uri="{FF2B5EF4-FFF2-40B4-BE49-F238E27FC236}">
                <a16:creationId xmlns:a16="http://schemas.microsoft.com/office/drawing/2014/main" id="{46EDF84D-D282-405E-97F3-A4CB28AA7290}"/>
              </a:ext>
            </a:extLst>
          </p:cNvPr>
          <p:cNvSpPr/>
          <p:nvPr/>
        </p:nvSpPr>
        <p:spPr>
          <a:xfrm>
            <a:off x="66469" y="2120810"/>
            <a:ext cx="8805746" cy="430887"/>
          </a:xfrm>
          <a:prstGeom prst="rect">
            <a:avLst/>
          </a:prstGeom>
        </p:spPr>
        <p:txBody>
          <a:bodyPr wrap="square">
            <a:spAutoFit/>
          </a:bodyPr>
          <a:lstStyle/>
          <a:p>
            <a:r>
              <a:rPr lang="en-US" sz="2200" b="1" dirty="0">
                <a:latin typeface="Times New Roman" panose="02020603050405020304" pitchFamily="18" charset="0"/>
                <a:ea typeface="Calibri" panose="020F0502020204030204" pitchFamily="34" charset="0"/>
                <a:cs typeface="Arial" panose="020B0604020202020204" pitchFamily="34" charset="0"/>
              </a:rPr>
              <a:t>Length = 3.3 m</a:t>
            </a:r>
            <a:endParaRPr lang="en-US" sz="2200" b="1" dirty="0"/>
          </a:p>
        </p:txBody>
      </p:sp>
      <p:sp>
        <p:nvSpPr>
          <p:cNvPr id="6" name="Rectangle 5">
            <a:extLst>
              <a:ext uri="{FF2B5EF4-FFF2-40B4-BE49-F238E27FC236}">
                <a16:creationId xmlns:a16="http://schemas.microsoft.com/office/drawing/2014/main" id="{A98777A7-4159-4BE1-AF30-8126DF2FAB90}"/>
              </a:ext>
            </a:extLst>
          </p:cNvPr>
          <p:cNvSpPr/>
          <p:nvPr/>
        </p:nvSpPr>
        <p:spPr>
          <a:xfrm>
            <a:off x="66469" y="2786166"/>
            <a:ext cx="8805746" cy="430887"/>
          </a:xfrm>
          <a:prstGeom prst="rect">
            <a:avLst/>
          </a:prstGeom>
        </p:spPr>
        <p:txBody>
          <a:bodyPr wrap="square">
            <a:spAutoFit/>
          </a:bodyPr>
          <a:lstStyle/>
          <a:p>
            <a:r>
              <a:rPr lang="en-US" sz="2200" b="1" dirty="0">
                <a:latin typeface="Times New Roman" panose="02020603050405020304" pitchFamily="18" charset="0"/>
                <a:ea typeface="Calibri" panose="020F0502020204030204" pitchFamily="34" charset="0"/>
                <a:cs typeface="Arial" panose="020B0604020202020204" pitchFamily="34" charset="0"/>
              </a:rPr>
              <a:t>Thickness = 400 mm.</a:t>
            </a:r>
            <a:endParaRPr lang="en-US" sz="2200" b="1" dirty="0"/>
          </a:p>
        </p:txBody>
      </p:sp>
      <p:sp>
        <p:nvSpPr>
          <p:cNvPr id="7" name="Rectangle 6">
            <a:extLst>
              <a:ext uri="{FF2B5EF4-FFF2-40B4-BE49-F238E27FC236}">
                <a16:creationId xmlns:a16="http://schemas.microsoft.com/office/drawing/2014/main" id="{751F0285-597A-4706-BBDC-9E9D2028CB4C}"/>
              </a:ext>
            </a:extLst>
          </p:cNvPr>
          <p:cNvSpPr/>
          <p:nvPr/>
        </p:nvSpPr>
        <p:spPr>
          <a:xfrm>
            <a:off x="76200" y="3808362"/>
            <a:ext cx="8805746" cy="430887"/>
          </a:xfrm>
          <a:prstGeom prst="rect">
            <a:avLst/>
          </a:prstGeom>
        </p:spPr>
        <p:txBody>
          <a:bodyPr wrap="square">
            <a:spAutoFit/>
          </a:bodyPr>
          <a:lstStyle/>
          <a:p>
            <a:r>
              <a:rPr lang="en-US" sz="2200" b="1" dirty="0">
                <a:latin typeface="Times New Roman" panose="02020603050405020304" pitchFamily="18" charset="0"/>
                <a:ea typeface="Calibri" panose="020F0502020204030204" pitchFamily="34" charset="0"/>
                <a:cs typeface="Arial" panose="020B0604020202020204" pitchFamily="34" charset="0"/>
              </a:rPr>
              <a:t>Design will be taken from ETABS.</a:t>
            </a:r>
            <a:endParaRPr lang="en-US" sz="2200" b="1" dirty="0"/>
          </a:p>
        </p:txBody>
      </p:sp>
      <p:sp>
        <p:nvSpPr>
          <p:cNvPr id="8" name="Rectangle 7">
            <a:extLst>
              <a:ext uri="{FF2B5EF4-FFF2-40B4-BE49-F238E27FC236}">
                <a16:creationId xmlns:a16="http://schemas.microsoft.com/office/drawing/2014/main" id="{B3487264-5CB3-4C06-8966-0CC4AD58F26D}"/>
              </a:ext>
            </a:extLst>
          </p:cNvPr>
          <p:cNvSpPr/>
          <p:nvPr/>
        </p:nvSpPr>
        <p:spPr>
          <a:xfrm>
            <a:off x="76200" y="1164632"/>
            <a:ext cx="6328014" cy="477054"/>
          </a:xfrm>
          <a:prstGeom prst="rect">
            <a:avLst/>
          </a:prstGeom>
        </p:spPr>
        <p:txBody>
          <a:bodyPr wrap="none">
            <a:spAutoFit/>
          </a:bodyPr>
          <a:lstStyle/>
          <a:p>
            <a:r>
              <a:rPr lang="en-US" sz="2500" b="1" dirty="0">
                <a:latin typeface="Times New Roman" panose="02020603050405020304" pitchFamily="18" charset="0"/>
                <a:ea typeface="Calibri" panose="020F0502020204030204" pitchFamily="34" charset="0"/>
                <a:cs typeface="Arial" panose="020B0604020202020204" pitchFamily="34" charset="0"/>
              </a:rPr>
              <a:t>Pier between grids (2A-3A) has been selected</a:t>
            </a:r>
            <a:endParaRPr lang="en-US" sz="2500" b="1" dirty="0"/>
          </a:p>
        </p:txBody>
      </p:sp>
    </p:spTree>
    <p:extLst>
      <p:ext uri="{BB962C8B-B14F-4D97-AF65-F5344CB8AC3E}">
        <p14:creationId xmlns:p14="http://schemas.microsoft.com/office/powerpoint/2010/main" val="31708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0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244F3-7116-4E55-AD91-15339A7A0AD9}"/>
              </a:ext>
            </a:extLst>
          </p:cNvPr>
          <p:cNvSpPr>
            <a:spLocks noGrp="1"/>
          </p:cNvSpPr>
          <p:nvPr>
            <p:ph type="title"/>
          </p:nvPr>
        </p:nvSpPr>
        <p:spPr>
          <a:xfrm>
            <a:off x="838200" y="1"/>
            <a:ext cx="10357624" cy="880946"/>
          </a:xfrm>
        </p:spPr>
        <p:txBody>
          <a:bodyPr>
            <a:normAutofit/>
          </a:bodyPr>
          <a:lstStyle/>
          <a:p>
            <a:pPr algn="ctr"/>
            <a:r>
              <a:rPr lang="en-US" b="1" dirty="0">
                <a:solidFill>
                  <a:srgbClr val="C00000"/>
                </a:solidFill>
                <a:latin typeface="Times New Roman" panose="02020603050405020304" pitchFamily="18" charset="0"/>
                <a:cs typeface="Times New Roman" panose="02020603050405020304" pitchFamily="18" charset="0"/>
              </a:rPr>
              <a:t>Pier design</a:t>
            </a:r>
          </a:p>
        </p:txBody>
      </p:sp>
      <p:pic>
        <p:nvPicPr>
          <p:cNvPr id="4" name="Content Placeholder 3">
            <a:extLst>
              <a:ext uri="{FF2B5EF4-FFF2-40B4-BE49-F238E27FC236}">
                <a16:creationId xmlns:a16="http://schemas.microsoft.com/office/drawing/2014/main" id="{8427149E-2DA3-4BE9-88B9-2978DD72690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4365759" y="1423027"/>
            <a:ext cx="7759772" cy="1271961"/>
          </a:xfrm>
          <a:prstGeom prst="rect">
            <a:avLst/>
          </a:prstGeom>
          <a:effectLst>
            <a:glow rad="355600">
              <a:srgbClr val="C00000">
                <a:alpha val="40000"/>
              </a:srgbClr>
            </a:glow>
          </a:effectLst>
        </p:spPr>
      </p:pic>
      <p:sp>
        <p:nvSpPr>
          <p:cNvPr id="3" name="Rectangle 2">
            <a:extLst>
              <a:ext uri="{FF2B5EF4-FFF2-40B4-BE49-F238E27FC236}">
                <a16:creationId xmlns:a16="http://schemas.microsoft.com/office/drawing/2014/main" id="{9C1A7099-2846-4D5F-A78B-1FA70E8E842B}"/>
              </a:ext>
            </a:extLst>
          </p:cNvPr>
          <p:cNvSpPr/>
          <p:nvPr/>
        </p:nvSpPr>
        <p:spPr>
          <a:xfrm>
            <a:off x="76200" y="1321640"/>
            <a:ext cx="8805746" cy="430887"/>
          </a:xfrm>
          <a:prstGeom prst="rect">
            <a:avLst/>
          </a:prstGeom>
        </p:spPr>
        <p:txBody>
          <a:bodyPr wrap="square">
            <a:spAutoFit/>
          </a:bodyPr>
          <a:lstStyle/>
          <a:p>
            <a:r>
              <a:rPr lang="en-US" sz="2200" b="1" dirty="0">
                <a:solidFill>
                  <a:srgbClr val="FF0000"/>
                </a:solidFill>
                <a:latin typeface="Times New Roman" panose="02020603050405020304" pitchFamily="18" charset="0"/>
                <a:ea typeface="Calibri" panose="020F0502020204030204" pitchFamily="34" charset="0"/>
                <a:cs typeface="Arial" panose="020B0604020202020204" pitchFamily="34" charset="0"/>
              </a:rPr>
              <a:t>Flexural design:</a:t>
            </a:r>
            <a:endParaRPr lang="en-US" sz="2200" b="1" dirty="0">
              <a:solidFill>
                <a:srgbClr val="FF0000"/>
              </a:solidFill>
            </a:endParaRP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46EDF84D-D282-405E-97F3-A4CB28AA7290}"/>
                  </a:ext>
                </a:extLst>
              </p:cNvPr>
              <p:cNvSpPr/>
              <p:nvPr/>
            </p:nvSpPr>
            <p:spPr>
              <a:xfrm>
                <a:off x="66469" y="2120810"/>
                <a:ext cx="8805746" cy="477054"/>
              </a:xfrm>
              <a:prstGeom prst="rect">
                <a:avLst/>
              </a:prstGeom>
            </p:spPr>
            <p:txBody>
              <a:bodyPr wrap="square">
                <a:spAutoFit/>
              </a:bodyPr>
              <a:lstStyle/>
              <a:p>
                <a:pPr lvl="0"/>
                <a:r>
                  <a:rPr lang="en-US" sz="2500" b="1" dirty="0">
                    <a:latin typeface="Times New Roman" panose="02020603050405020304" pitchFamily="18" charset="0"/>
                    <a:cs typeface="Times New Roman" panose="02020603050405020304" pitchFamily="18" charset="0"/>
                  </a:rPr>
                  <a:t>Use 1</a:t>
                </a:r>
                <a14:m>
                  <m:oMath xmlns:m="http://schemas.openxmlformats.org/officeDocument/2006/math">
                    <m:r>
                      <a:rPr lang="en-US" sz="2500" b="1" i="1">
                        <a:latin typeface="Cambria Math" panose="02040503050406030204" pitchFamily="18" charset="0"/>
                      </a:rPr>
                      <m:t>∅</m:t>
                    </m:r>
                  </m:oMath>
                </a14:m>
                <a:r>
                  <a:rPr lang="en-US" sz="2500" b="1" dirty="0">
                    <a:latin typeface="Times New Roman" panose="02020603050405020304" pitchFamily="18" charset="0"/>
                    <a:cs typeface="Times New Roman" panose="02020603050405020304" pitchFamily="18" charset="0"/>
                  </a:rPr>
                  <a:t>16 /200 mm.</a:t>
                </a:r>
              </a:p>
            </p:txBody>
          </p:sp>
        </mc:Choice>
        <mc:Fallback xmlns="">
          <p:sp>
            <p:nvSpPr>
              <p:cNvPr id="5" name="Rectangle 4">
                <a:extLst>
                  <a:ext uri="{FF2B5EF4-FFF2-40B4-BE49-F238E27FC236}">
                    <a16:creationId xmlns:a16="http://schemas.microsoft.com/office/drawing/2014/main" id="{46EDF84D-D282-405E-97F3-A4CB28AA7290}"/>
                  </a:ext>
                </a:extLst>
              </p:cNvPr>
              <p:cNvSpPr>
                <a:spLocks noRot="1" noChangeAspect="1" noMove="1" noResize="1" noEditPoints="1" noAdjustHandles="1" noChangeArrowheads="1" noChangeShapeType="1" noTextEdit="1"/>
              </p:cNvSpPr>
              <p:nvPr/>
            </p:nvSpPr>
            <p:spPr>
              <a:xfrm>
                <a:off x="66469" y="2120810"/>
                <a:ext cx="8805746" cy="477054"/>
              </a:xfrm>
              <a:prstGeom prst="rect">
                <a:avLst/>
              </a:prstGeom>
              <a:blipFill>
                <a:blip r:embed="rId3"/>
                <a:stretch>
                  <a:fillRect l="-1177" t="-11538" b="-29487"/>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A98777A7-4159-4BE1-AF30-8126DF2FAB90}"/>
              </a:ext>
            </a:extLst>
          </p:cNvPr>
          <p:cNvSpPr/>
          <p:nvPr/>
        </p:nvSpPr>
        <p:spPr>
          <a:xfrm>
            <a:off x="115230" y="3628748"/>
            <a:ext cx="8805746" cy="430887"/>
          </a:xfrm>
          <a:prstGeom prst="rect">
            <a:avLst/>
          </a:prstGeom>
        </p:spPr>
        <p:txBody>
          <a:bodyPr wrap="square">
            <a:spAutoFit/>
          </a:bodyPr>
          <a:lstStyle/>
          <a:p>
            <a:r>
              <a:rPr lang="en-US" sz="2200" b="1" dirty="0">
                <a:solidFill>
                  <a:srgbClr val="FF0000"/>
                </a:solidFill>
                <a:latin typeface="Times New Roman" panose="02020603050405020304" pitchFamily="18" charset="0"/>
                <a:ea typeface="Calibri" panose="020F0502020204030204" pitchFamily="34" charset="0"/>
                <a:cs typeface="Arial" panose="020B0604020202020204" pitchFamily="34" charset="0"/>
              </a:rPr>
              <a:t>Shear design:</a:t>
            </a:r>
            <a:endParaRPr lang="en-US" sz="2200" b="1" dirty="0">
              <a:solidFill>
                <a:srgbClr val="FF0000"/>
              </a:solidFill>
            </a:endParaRPr>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751F0285-597A-4706-BBDC-9E9D2028CB4C}"/>
                  </a:ext>
                </a:extLst>
              </p:cNvPr>
              <p:cNvSpPr/>
              <p:nvPr/>
            </p:nvSpPr>
            <p:spPr>
              <a:xfrm>
                <a:off x="66469" y="4338555"/>
                <a:ext cx="8805746" cy="477054"/>
              </a:xfrm>
              <a:prstGeom prst="rect">
                <a:avLst/>
              </a:prstGeom>
            </p:spPr>
            <p:txBody>
              <a:bodyPr wrap="square">
                <a:spAutoFit/>
              </a:bodyPr>
              <a:lstStyle/>
              <a:p>
                <a:pPr lvl="0"/>
                <a:r>
                  <a:rPr lang="en-US" sz="2500" b="1" dirty="0">
                    <a:latin typeface="Times New Roman" panose="02020603050405020304" pitchFamily="18" charset="0"/>
                    <a:cs typeface="Times New Roman" panose="02020603050405020304" pitchFamily="18" charset="0"/>
                  </a:rPr>
                  <a:t>Use 1</a:t>
                </a:r>
                <a14:m>
                  <m:oMath xmlns:m="http://schemas.openxmlformats.org/officeDocument/2006/math">
                    <m:r>
                      <a:rPr lang="en-US" sz="2500" b="1" i="1">
                        <a:latin typeface="Cambria Math" panose="02040503050406030204" pitchFamily="18" charset="0"/>
                      </a:rPr>
                      <m:t>∅</m:t>
                    </m:r>
                  </m:oMath>
                </a14:m>
                <a:r>
                  <a:rPr lang="en-US" sz="2500" b="1" dirty="0">
                    <a:latin typeface="Times New Roman" panose="02020603050405020304" pitchFamily="18" charset="0"/>
                    <a:cs typeface="Times New Roman" panose="02020603050405020304" pitchFamily="18" charset="0"/>
                  </a:rPr>
                  <a:t>16 /200 mm.</a:t>
                </a:r>
              </a:p>
            </p:txBody>
          </p:sp>
        </mc:Choice>
        <mc:Fallback xmlns="">
          <p:sp>
            <p:nvSpPr>
              <p:cNvPr id="7" name="Rectangle 6">
                <a:extLst>
                  <a:ext uri="{FF2B5EF4-FFF2-40B4-BE49-F238E27FC236}">
                    <a16:creationId xmlns:a16="http://schemas.microsoft.com/office/drawing/2014/main" id="{751F0285-597A-4706-BBDC-9E9D2028CB4C}"/>
                  </a:ext>
                </a:extLst>
              </p:cNvPr>
              <p:cNvSpPr>
                <a:spLocks noRot="1" noChangeAspect="1" noMove="1" noResize="1" noEditPoints="1" noAdjustHandles="1" noChangeArrowheads="1" noChangeShapeType="1" noTextEdit="1"/>
              </p:cNvSpPr>
              <p:nvPr/>
            </p:nvSpPr>
            <p:spPr>
              <a:xfrm>
                <a:off x="66469" y="4338555"/>
                <a:ext cx="8805746" cy="477054"/>
              </a:xfrm>
              <a:prstGeom prst="rect">
                <a:avLst/>
              </a:prstGeom>
              <a:blipFill>
                <a:blip r:embed="rId4"/>
                <a:stretch>
                  <a:fillRect l="-1177" t="-11538" b="-29487"/>
                </a:stretch>
              </a:blipFill>
            </p:spPr>
            <p:txBody>
              <a:bodyPr/>
              <a:lstStyle/>
              <a:p>
                <a:r>
                  <a:rPr lang="en-US">
                    <a:noFill/>
                  </a:rPr>
                  <a:t> </a:t>
                </a:r>
              </a:p>
            </p:txBody>
          </p:sp>
        </mc:Fallback>
      </mc:AlternateContent>
      <p:pic>
        <p:nvPicPr>
          <p:cNvPr id="8" name="Content Placeholder 3">
            <a:extLst>
              <a:ext uri="{FF2B5EF4-FFF2-40B4-BE49-F238E27FC236}">
                <a16:creationId xmlns:a16="http://schemas.microsoft.com/office/drawing/2014/main" id="{1DAD0474-3612-462F-86B3-16823EE7FC7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365760" y="3702575"/>
            <a:ext cx="7711010" cy="1271961"/>
          </a:xfrm>
          <a:prstGeom prst="rect">
            <a:avLst/>
          </a:prstGeom>
          <a:effectLst>
            <a:glow rad="355600">
              <a:srgbClr val="C00000">
                <a:alpha val="40000"/>
              </a:srgbClr>
            </a:glow>
          </a:effectLst>
        </p:spPr>
      </p:pic>
    </p:spTree>
    <p:extLst>
      <p:ext uri="{BB962C8B-B14F-4D97-AF65-F5344CB8AC3E}">
        <p14:creationId xmlns:p14="http://schemas.microsoft.com/office/powerpoint/2010/main" val="561281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10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244F3-7116-4E55-AD91-15339A7A0AD9}"/>
              </a:ext>
            </a:extLst>
          </p:cNvPr>
          <p:cNvSpPr>
            <a:spLocks noGrp="1"/>
          </p:cNvSpPr>
          <p:nvPr>
            <p:ph type="title"/>
          </p:nvPr>
        </p:nvSpPr>
        <p:spPr>
          <a:xfrm>
            <a:off x="838200" y="1"/>
            <a:ext cx="10357624" cy="880946"/>
          </a:xfrm>
        </p:spPr>
        <p:txBody>
          <a:bodyPr>
            <a:normAutofit/>
          </a:bodyPr>
          <a:lstStyle/>
          <a:p>
            <a:pPr algn="ctr"/>
            <a:r>
              <a:rPr lang="en-US" b="1" dirty="0">
                <a:solidFill>
                  <a:srgbClr val="C00000"/>
                </a:solidFill>
                <a:latin typeface="Times New Roman" panose="02020603050405020304" pitchFamily="18" charset="0"/>
                <a:cs typeface="Times New Roman" panose="02020603050405020304" pitchFamily="18" charset="0"/>
              </a:rPr>
              <a:t>Pier design</a:t>
            </a:r>
          </a:p>
        </p:txBody>
      </p:sp>
      <p:sp>
        <p:nvSpPr>
          <p:cNvPr id="3" name="Rectangle 2">
            <a:extLst>
              <a:ext uri="{FF2B5EF4-FFF2-40B4-BE49-F238E27FC236}">
                <a16:creationId xmlns:a16="http://schemas.microsoft.com/office/drawing/2014/main" id="{9C1A7099-2846-4D5F-A78B-1FA70E8E842B}"/>
              </a:ext>
            </a:extLst>
          </p:cNvPr>
          <p:cNvSpPr/>
          <p:nvPr/>
        </p:nvSpPr>
        <p:spPr>
          <a:xfrm>
            <a:off x="1520283" y="1250515"/>
            <a:ext cx="8805746" cy="477054"/>
          </a:xfrm>
          <a:prstGeom prst="rect">
            <a:avLst/>
          </a:prstGeom>
        </p:spPr>
        <p:txBody>
          <a:bodyPr wrap="square">
            <a:spAutoFit/>
          </a:bodyPr>
          <a:lstStyle/>
          <a:p>
            <a:pPr algn="ctr"/>
            <a:r>
              <a:rPr lang="en-US" sz="2500" b="1" dirty="0">
                <a:solidFill>
                  <a:srgbClr val="FF0000"/>
                </a:solidFill>
                <a:latin typeface="Times New Roman" panose="02020603050405020304" pitchFamily="18" charset="0"/>
                <a:ea typeface="Calibri" panose="020F0502020204030204" pitchFamily="34" charset="0"/>
                <a:cs typeface="Arial" panose="020B0604020202020204" pitchFamily="34" charset="0"/>
              </a:rPr>
              <a:t>Interaction diagram</a:t>
            </a:r>
            <a:endParaRPr lang="en-US" sz="2500" b="1" dirty="0">
              <a:solidFill>
                <a:srgbClr val="FF0000"/>
              </a:solidFill>
            </a:endParaRPr>
          </a:p>
        </p:txBody>
      </p:sp>
      <p:pic>
        <p:nvPicPr>
          <p:cNvPr id="8" name="Content Placeholder 3">
            <a:extLst>
              <a:ext uri="{FF2B5EF4-FFF2-40B4-BE49-F238E27FC236}">
                <a16:creationId xmlns:a16="http://schemas.microsoft.com/office/drawing/2014/main" id="{1DAD0474-3612-462F-86B3-16823EE7FC7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352668" y="1929284"/>
            <a:ext cx="5486663" cy="3256567"/>
          </a:xfrm>
          <a:prstGeom prst="rect">
            <a:avLst/>
          </a:prstGeom>
          <a:effectLst>
            <a:glow rad="355600">
              <a:srgbClr val="C00000">
                <a:alpha val="40000"/>
              </a:srgbClr>
            </a:glow>
          </a:effectLst>
        </p:spPr>
      </p:pic>
      <p:sp>
        <p:nvSpPr>
          <p:cNvPr id="11" name="Rectangle 10">
            <a:extLst>
              <a:ext uri="{FF2B5EF4-FFF2-40B4-BE49-F238E27FC236}">
                <a16:creationId xmlns:a16="http://schemas.microsoft.com/office/drawing/2014/main" id="{F4A9F6A1-DE13-4479-8E40-DFA2E64E48E2}"/>
              </a:ext>
            </a:extLst>
          </p:cNvPr>
          <p:cNvSpPr/>
          <p:nvPr/>
        </p:nvSpPr>
        <p:spPr>
          <a:xfrm>
            <a:off x="2523226" y="5541847"/>
            <a:ext cx="7145546" cy="599908"/>
          </a:xfrm>
          <a:prstGeom prst="rect">
            <a:avLst/>
          </a:prstGeom>
        </p:spPr>
        <p:txBody>
          <a:bodyPr wrap="none">
            <a:spAutoFit/>
          </a:bodyPr>
          <a:lstStyle/>
          <a:p>
            <a:pPr>
              <a:lnSpc>
                <a:spcPct val="150000"/>
              </a:lnSpc>
              <a:spcBef>
                <a:spcPts val="600"/>
              </a:spcBef>
              <a:spcAft>
                <a:spcPts val="600"/>
              </a:spcAft>
            </a:pPr>
            <a:r>
              <a:rPr lang="en-US" sz="2500" b="1" dirty="0">
                <a:latin typeface="Times New Roman" panose="02020603050405020304" pitchFamily="18" charset="0"/>
                <a:ea typeface="Calibri" panose="020F0502020204030204" pitchFamily="34" charset="0"/>
                <a:cs typeface="Arial" panose="020B0604020202020204" pitchFamily="34" charset="0"/>
              </a:rPr>
              <a:t>The point is inside the inter action diagram </a:t>
            </a:r>
            <a:r>
              <a:rPr lang="en-US" sz="2500" b="1" dirty="0">
                <a:latin typeface="Times New Roman" panose="02020603050405020304" pitchFamily="18" charset="0"/>
                <a:ea typeface="Calibri" panose="020F0502020204030204" pitchFamily="34" charset="0"/>
                <a:cs typeface="Arial" panose="020B0604020202020204" pitchFamily="34" charset="0"/>
                <a:sym typeface="Wingdings" panose="05000000000000000000" pitchFamily="2" charset="2"/>
              </a:rPr>
              <a:t></a:t>
            </a:r>
            <a:r>
              <a:rPr lang="en-US" sz="2500" b="1" dirty="0">
                <a:latin typeface="Times New Roman" panose="02020603050405020304" pitchFamily="18" charset="0"/>
                <a:ea typeface="Calibri" panose="020F0502020204030204" pitchFamily="34" charset="0"/>
                <a:cs typeface="Arial" panose="020B0604020202020204" pitchFamily="34" charset="0"/>
              </a:rPr>
              <a:t> </a:t>
            </a:r>
            <a:r>
              <a:rPr lang="en-US" sz="2500" b="1" dirty="0">
                <a:solidFill>
                  <a:srgbClr val="FF0000"/>
                </a:solidFill>
                <a:latin typeface="Times New Roman" panose="02020603050405020304" pitchFamily="18" charset="0"/>
                <a:ea typeface="Calibri" panose="020F0502020204030204" pitchFamily="34" charset="0"/>
                <a:cs typeface="Arial" panose="020B0604020202020204" pitchFamily="34" charset="0"/>
              </a:rPr>
              <a:t>OK.</a:t>
            </a:r>
            <a:endParaRPr lang="en-US" sz="2500" b="1" dirty="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92578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106.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244F3-7116-4E55-AD91-15339A7A0AD9}"/>
              </a:ext>
            </a:extLst>
          </p:cNvPr>
          <p:cNvSpPr>
            <a:spLocks noGrp="1"/>
          </p:cNvSpPr>
          <p:nvPr>
            <p:ph type="title"/>
          </p:nvPr>
        </p:nvSpPr>
        <p:spPr>
          <a:xfrm>
            <a:off x="838200" y="1"/>
            <a:ext cx="10357624" cy="880946"/>
          </a:xfrm>
        </p:spPr>
        <p:txBody>
          <a:bodyPr>
            <a:normAutofit/>
          </a:bodyPr>
          <a:lstStyle/>
          <a:p>
            <a:pPr algn="ctr"/>
            <a:r>
              <a:rPr lang="en-US" b="1" dirty="0">
                <a:solidFill>
                  <a:srgbClr val="C00000"/>
                </a:solidFill>
                <a:latin typeface="Times New Roman" panose="02020603050405020304" pitchFamily="18" charset="0"/>
                <a:cs typeface="Times New Roman" panose="02020603050405020304" pitchFamily="18" charset="0"/>
              </a:rPr>
              <a:t>Pier details</a:t>
            </a:r>
          </a:p>
        </p:txBody>
      </p:sp>
      <p:pic>
        <p:nvPicPr>
          <p:cNvPr id="8" name="Content Placeholder 3">
            <a:extLst>
              <a:ext uri="{FF2B5EF4-FFF2-40B4-BE49-F238E27FC236}">
                <a16:creationId xmlns:a16="http://schemas.microsoft.com/office/drawing/2014/main" id="{1DAD0474-3612-462F-86B3-16823EE7FC7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38200" y="920099"/>
            <a:ext cx="10597376" cy="5768076"/>
          </a:xfrm>
          <a:prstGeom prst="rect">
            <a:avLst/>
          </a:prstGeom>
          <a:effectLst>
            <a:glow rad="355600">
              <a:srgbClr val="C00000">
                <a:alpha val="40000"/>
              </a:srgbClr>
            </a:glow>
          </a:effectLst>
        </p:spPr>
      </p:pic>
    </p:spTree>
    <p:extLst>
      <p:ext uri="{BB962C8B-B14F-4D97-AF65-F5344CB8AC3E}">
        <p14:creationId xmlns:p14="http://schemas.microsoft.com/office/powerpoint/2010/main" val="3921863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244F3-7116-4E55-AD91-15339A7A0AD9}"/>
              </a:ext>
            </a:extLst>
          </p:cNvPr>
          <p:cNvSpPr>
            <a:spLocks noGrp="1"/>
          </p:cNvSpPr>
          <p:nvPr>
            <p:ph type="title"/>
          </p:nvPr>
        </p:nvSpPr>
        <p:spPr>
          <a:xfrm>
            <a:off x="838200" y="1"/>
            <a:ext cx="10357624" cy="880946"/>
          </a:xfrm>
        </p:spPr>
        <p:txBody>
          <a:bodyPr>
            <a:normAutofit/>
          </a:bodyPr>
          <a:lstStyle/>
          <a:p>
            <a:pPr algn="ctr"/>
            <a:r>
              <a:rPr lang="en-US" b="1" dirty="0">
                <a:solidFill>
                  <a:srgbClr val="C00000"/>
                </a:solidFill>
                <a:latin typeface="Times New Roman" panose="02020603050405020304" pitchFamily="18" charset="0"/>
                <a:cs typeface="Times New Roman" panose="02020603050405020304" pitchFamily="18" charset="0"/>
              </a:rPr>
              <a:t>Spandrel design</a:t>
            </a:r>
          </a:p>
        </p:txBody>
      </p:sp>
      <p:pic>
        <p:nvPicPr>
          <p:cNvPr id="4" name="Content Placeholder 3">
            <a:extLst>
              <a:ext uri="{FF2B5EF4-FFF2-40B4-BE49-F238E27FC236}">
                <a16:creationId xmlns:a16="http://schemas.microsoft.com/office/drawing/2014/main" id="{8427149E-2DA3-4BE9-88B9-2978DD72690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9612256" y="501057"/>
            <a:ext cx="977340" cy="6055860"/>
          </a:xfrm>
          <a:prstGeom prst="rect">
            <a:avLst/>
          </a:prstGeom>
          <a:effectLst>
            <a:glow rad="355600">
              <a:srgbClr val="C00000">
                <a:alpha val="40000"/>
              </a:srgbClr>
            </a:glow>
          </a:effectLst>
        </p:spPr>
      </p:pic>
      <p:sp>
        <p:nvSpPr>
          <p:cNvPr id="3" name="Rectangle 2">
            <a:extLst>
              <a:ext uri="{FF2B5EF4-FFF2-40B4-BE49-F238E27FC236}">
                <a16:creationId xmlns:a16="http://schemas.microsoft.com/office/drawing/2014/main" id="{9C1A7099-2846-4D5F-A78B-1FA70E8E842B}"/>
              </a:ext>
            </a:extLst>
          </p:cNvPr>
          <p:cNvSpPr/>
          <p:nvPr/>
        </p:nvSpPr>
        <p:spPr>
          <a:xfrm>
            <a:off x="76200" y="1321640"/>
            <a:ext cx="8805746" cy="430887"/>
          </a:xfrm>
          <a:prstGeom prst="rect">
            <a:avLst/>
          </a:prstGeom>
        </p:spPr>
        <p:txBody>
          <a:bodyPr wrap="square">
            <a:spAutoFit/>
          </a:bodyPr>
          <a:lstStyle/>
          <a:p>
            <a:r>
              <a:rPr lang="en-US" sz="2200" b="1" dirty="0">
                <a:latin typeface="Times New Roman" panose="02020603050405020304" pitchFamily="18" charset="0"/>
                <a:ea typeface="Calibri" panose="020F0502020204030204" pitchFamily="34" charset="0"/>
                <a:cs typeface="Arial" panose="020B0604020202020204" pitchFamily="34" charset="0"/>
              </a:rPr>
              <a:t>Spandrel between grids (3H-4H) has been selected</a:t>
            </a:r>
            <a:endParaRPr lang="en-US" sz="2200" b="1" dirty="0"/>
          </a:p>
        </p:txBody>
      </p:sp>
      <p:sp>
        <p:nvSpPr>
          <p:cNvPr id="5" name="Rectangle 4">
            <a:extLst>
              <a:ext uri="{FF2B5EF4-FFF2-40B4-BE49-F238E27FC236}">
                <a16:creationId xmlns:a16="http://schemas.microsoft.com/office/drawing/2014/main" id="{46EDF84D-D282-405E-97F3-A4CB28AA7290}"/>
              </a:ext>
            </a:extLst>
          </p:cNvPr>
          <p:cNvSpPr/>
          <p:nvPr/>
        </p:nvSpPr>
        <p:spPr>
          <a:xfrm>
            <a:off x="66469" y="2120810"/>
            <a:ext cx="8805746" cy="430887"/>
          </a:xfrm>
          <a:prstGeom prst="rect">
            <a:avLst/>
          </a:prstGeom>
        </p:spPr>
        <p:txBody>
          <a:bodyPr wrap="square">
            <a:spAutoFit/>
          </a:bodyPr>
          <a:lstStyle/>
          <a:p>
            <a:r>
              <a:rPr lang="en-US" sz="2200" b="1" dirty="0">
                <a:latin typeface="Times New Roman" panose="02020603050405020304" pitchFamily="18" charset="0"/>
                <a:ea typeface="Calibri" panose="020F0502020204030204" pitchFamily="34" charset="0"/>
                <a:cs typeface="Arial" panose="020B0604020202020204" pitchFamily="34" charset="0"/>
              </a:rPr>
              <a:t>Length = 1 m</a:t>
            </a:r>
            <a:endParaRPr lang="en-US" sz="2200" b="1" dirty="0"/>
          </a:p>
        </p:txBody>
      </p:sp>
      <p:sp>
        <p:nvSpPr>
          <p:cNvPr id="6" name="Rectangle 5">
            <a:extLst>
              <a:ext uri="{FF2B5EF4-FFF2-40B4-BE49-F238E27FC236}">
                <a16:creationId xmlns:a16="http://schemas.microsoft.com/office/drawing/2014/main" id="{A98777A7-4159-4BE1-AF30-8126DF2FAB90}"/>
              </a:ext>
            </a:extLst>
          </p:cNvPr>
          <p:cNvSpPr/>
          <p:nvPr/>
        </p:nvSpPr>
        <p:spPr>
          <a:xfrm>
            <a:off x="66469" y="2786166"/>
            <a:ext cx="8805746" cy="430887"/>
          </a:xfrm>
          <a:prstGeom prst="rect">
            <a:avLst/>
          </a:prstGeom>
        </p:spPr>
        <p:txBody>
          <a:bodyPr wrap="square">
            <a:spAutoFit/>
          </a:bodyPr>
          <a:lstStyle/>
          <a:p>
            <a:r>
              <a:rPr lang="en-US" sz="2200" b="1" dirty="0">
                <a:latin typeface="Times New Roman" panose="02020603050405020304" pitchFamily="18" charset="0"/>
                <a:ea typeface="Calibri" panose="020F0502020204030204" pitchFamily="34" charset="0"/>
                <a:cs typeface="Arial" panose="020B0604020202020204" pitchFamily="34" charset="0"/>
              </a:rPr>
              <a:t>Depth = 1.8 mm.</a:t>
            </a:r>
            <a:endParaRPr lang="en-US" sz="2200" b="1" dirty="0"/>
          </a:p>
        </p:txBody>
      </p:sp>
      <p:sp>
        <p:nvSpPr>
          <p:cNvPr id="7" name="Rectangle 6">
            <a:extLst>
              <a:ext uri="{FF2B5EF4-FFF2-40B4-BE49-F238E27FC236}">
                <a16:creationId xmlns:a16="http://schemas.microsoft.com/office/drawing/2014/main" id="{751F0285-597A-4706-BBDC-9E9D2028CB4C}"/>
              </a:ext>
            </a:extLst>
          </p:cNvPr>
          <p:cNvSpPr/>
          <p:nvPr/>
        </p:nvSpPr>
        <p:spPr>
          <a:xfrm>
            <a:off x="76200" y="3808362"/>
            <a:ext cx="8805746" cy="430887"/>
          </a:xfrm>
          <a:prstGeom prst="rect">
            <a:avLst/>
          </a:prstGeom>
        </p:spPr>
        <p:txBody>
          <a:bodyPr wrap="square">
            <a:spAutoFit/>
          </a:bodyPr>
          <a:lstStyle/>
          <a:p>
            <a:r>
              <a:rPr lang="en-US" sz="2200" b="1" dirty="0">
                <a:latin typeface="Times New Roman" panose="02020603050405020304" pitchFamily="18" charset="0"/>
                <a:ea typeface="Calibri" panose="020F0502020204030204" pitchFamily="34" charset="0"/>
                <a:cs typeface="Arial" panose="020B0604020202020204" pitchFamily="34" charset="0"/>
              </a:rPr>
              <a:t>Design will be taken from ETABS.</a:t>
            </a:r>
            <a:endParaRPr lang="en-US" sz="2200" b="1" dirty="0"/>
          </a:p>
        </p:txBody>
      </p:sp>
    </p:spTree>
    <p:extLst>
      <p:ext uri="{BB962C8B-B14F-4D97-AF65-F5344CB8AC3E}">
        <p14:creationId xmlns:p14="http://schemas.microsoft.com/office/powerpoint/2010/main" val="195409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108.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244F3-7116-4E55-AD91-15339A7A0AD9}"/>
              </a:ext>
            </a:extLst>
          </p:cNvPr>
          <p:cNvSpPr>
            <a:spLocks noGrp="1"/>
          </p:cNvSpPr>
          <p:nvPr>
            <p:ph type="title"/>
          </p:nvPr>
        </p:nvSpPr>
        <p:spPr>
          <a:xfrm>
            <a:off x="838200" y="1"/>
            <a:ext cx="10357624" cy="880946"/>
          </a:xfrm>
        </p:spPr>
        <p:txBody>
          <a:bodyPr>
            <a:normAutofit/>
          </a:bodyPr>
          <a:lstStyle/>
          <a:p>
            <a:pPr algn="ctr"/>
            <a:r>
              <a:rPr lang="en-US" b="1" dirty="0">
                <a:solidFill>
                  <a:srgbClr val="C00000"/>
                </a:solidFill>
                <a:latin typeface="Times New Roman" panose="02020603050405020304" pitchFamily="18" charset="0"/>
                <a:cs typeface="Times New Roman" panose="02020603050405020304" pitchFamily="18" charset="0"/>
              </a:rPr>
              <a:t>Spandrel design</a:t>
            </a:r>
          </a:p>
        </p:txBody>
      </p:sp>
      <p:pic>
        <p:nvPicPr>
          <p:cNvPr id="4" name="Content Placeholder 3">
            <a:extLst>
              <a:ext uri="{FF2B5EF4-FFF2-40B4-BE49-F238E27FC236}">
                <a16:creationId xmlns:a16="http://schemas.microsoft.com/office/drawing/2014/main" id="{8427149E-2DA3-4BE9-88B9-2978DD72690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6568997" y="1235586"/>
            <a:ext cx="5042064" cy="1473972"/>
          </a:xfrm>
          <a:prstGeom prst="rect">
            <a:avLst/>
          </a:prstGeom>
          <a:effectLst>
            <a:glow rad="355600">
              <a:srgbClr val="C00000">
                <a:alpha val="40000"/>
              </a:srgbClr>
            </a:glow>
          </a:effectLst>
        </p:spPr>
      </p:pic>
      <p:sp>
        <p:nvSpPr>
          <p:cNvPr id="3" name="Rectangle 2">
            <a:extLst>
              <a:ext uri="{FF2B5EF4-FFF2-40B4-BE49-F238E27FC236}">
                <a16:creationId xmlns:a16="http://schemas.microsoft.com/office/drawing/2014/main" id="{9C1A7099-2846-4D5F-A78B-1FA70E8E842B}"/>
              </a:ext>
            </a:extLst>
          </p:cNvPr>
          <p:cNvSpPr/>
          <p:nvPr/>
        </p:nvSpPr>
        <p:spPr>
          <a:xfrm>
            <a:off x="76200" y="1144142"/>
            <a:ext cx="8805746" cy="430887"/>
          </a:xfrm>
          <a:prstGeom prst="rect">
            <a:avLst/>
          </a:prstGeom>
        </p:spPr>
        <p:txBody>
          <a:bodyPr wrap="square">
            <a:spAutoFit/>
          </a:bodyPr>
          <a:lstStyle/>
          <a:p>
            <a:r>
              <a:rPr lang="en-US" sz="2200" b="1" dirty="0">
                <a:solidFill>
                  <a:schemeClr val="accent1"/>
                </a:solidFill>
                <a:latin typeface="Times New Roman" panose="02020603050405020304" pitchFamily="18" charset="0"/>
                <a:ea typeface="Calibri" panose="020F0502020204030204" pitchFamily="34" charset="0"/>
                <a:cs typeface="Arial" panose="020B0604020202020204" pitchFamily="34" charset="0"/>
              </a:rPr>
              <a:t>Flexural design:</a:t>
            </a:r>
            <a:endParaRPr lang="en-US" sz="2200" b="1" dirty="0">
              <a:solidFill>
                <a:schemeClr val="accent1"/>
              </a:solidFill>
            </a:endParaRPr>
          </a:p>
        </p:txBody>
      </p:sp>
      <p:sp>
        <p:nvSpPr>
          <p:cNvPr id="5" name="Rectangle 4">
            <a:extLst>
              <a:ext uri="{FF2B5EF4-FFF2-40B4-BE49-F238E27FC236}">
                <a16:creationId xmlns:a16="http://schemas.microsoft.com/office/drawing/2014/main" id="{46EDF84D-D282-405E-97F3-A4CB28AA7290}"/>
              </a:ext>
            </a:extLst>
          </p:cNvPr>
          <p:cNvSpPr/>
          <p:nvPr/>
        </p:nvSpPr>
        <p:spPr>
          <a:xfrm>
            <a:off x="66469" y="2120810"/>
            <a:ext cx="8805746" cy="430887"/>
          </a:xfrm>
          <a:prstGeom prst="rect">
            <a:avLst/>
          </a:prstGeom>
        </p:spPr>
        <p:txBody>
          <a:bodyPr wrap="square">
            <a:spAutoFit/>
          </a:bodyPr>
          <a:lstStyle/>
          <a:p>
            <a:r>
              <a:rPr lang="en-US" sz="2200" b="1" dirty="0">
                <a:latin typeface="Times New Roman" panose="02020603050405020304" pitchFamily="18" charset="0"/>
                <a:cs typeface="Times New Roman" panose="02020603050405020304" pitchFamily="18" charset="0"/>
              </a:rPr>
              <a:t>Minimum steel = 0.0033 * 250 * 1800 = 1498.6 mm</a:t>
            </a:r>
            <a:r>
              <a:rPr lang="en-US" sz="2200" b="1" baseline="30000" dirty="0">
                <a:latin typeface="Times New Roman" panose="02020603050405020304" pitchFamily="18" charset="0"/>
                <a:cs typeface="Times New Roman" panose="02020603050405020304" pitchFamily="18" charset="0"/>
              </a:rPr>
              <a:t>2</a:t>
            </a:r>
            <a:endParaRPr lang="en-US" sz="2200" b="1" dirty="0">
              <a:latin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A98777A7-4159-4BE1-AF30-8126DF2FAB90}"/>
              </a:ext>
            </a:extLst>
          </p:cNvPr>
          <p:cNvSpPr/>
          <p:nvPr/>
        </p:nvSpPr>
        <p:spPr>
          <a:xfrm>
            <a:off x="76200" y="3416447"/>
            <a:ext cx="8805746" cy="430887"/>
          </a:xfrm>
          <a:prstGeom prst="rect">
            <a:avLst/>
          </a:prstGeom>
        </p:spPr>
        <p:txBody>
          <a:bodyPr wrap="square">
            <a:spAutoFit/>
          </a:bodyPr>
          <a:lstStyle/>
          <a:p>
            <a:r>
              <a:rPr lang="en-US" sz="2200" b="1" dirty="0">
                <a:solidFill>
                  <a:srgbClr val="FF0000"/>
                </a:solidFill>
                <a:latin typeface="Times New Roman" panose="02020603050405020304" pitchFamily="18" charset="0"/>
                <a:ea typeface="Calibri" panose="020F0502020204030204" pitchFamily="34" charset="0"/>
                <a:cs typeface="Arial" panose="020B0604020202020204" pitchFamily="34" charset="0"/>
              </a:rPr>
              <a:t>Bottom reinforcement:</a:t>
            </a:r>
            <a:endParaRPr lang="en-US" sz="2200" b="1" dirty="0">
              <a:solidFill>
                <a:srgbClr val="FF0000"/>
              </a:solidFill>
            </a:endParaRPr>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751F0285-597A-4706-BBDC-9E9D2028CB4C}"/>
                  </a:ext>
                </a:extLst>
              </p:cNvPr>
              <p:cNvSpPr/>
              <p:nvPr/>
            </p:nvSpPr>
            <p:spPr>
              <a:xfrm>
                <a:off x="66469" y="4036807"/>
                <a:ext cx="8805746" cy="538994"/>
              </a:xfrm>
              <a:prstGeom prst="rect">
                <a:avLst/>
              </a:prstGeom>
            </p:spPr>
            <p:txBody>
              <a:bodyPr wrap="square">
                <a:spAutoFit/>
              </a:bodyPr>
              <a:lstStyle/>
              <a:p>
                <a:pPr>
                  <a:lnSpc>
                    <a:spcPct val="150000"/>
                  </a:lnSpc>
                  <a:spcBef>
                    <a:spcPts val="600"/>
                  </a:spcBef>
                  <a:spcAft>
                    <a:spcPts val="600"/>
                  </a:spcAft>
                </a:pPr>
                <a:r>
                  <a:rPr lang="en-US" sz="2200" b="1" dirty="0">
                    <a:latin typeface="Times New Roman" panose="02020603050405020304" pitchFamily="18" charset="0"/>
                    <a:ea typeface="Calibri" panose="020F0502020204030204" pitchFamily="34" charset="0"/>
                    <a:cs typeface="Times New Roman" panose="02020603050405020304" pitchFamily="18" charset="0"/>
                  </a:rPr>
                  <a:t>Use minimum steel </a:t>
                </a:r>
                <a:r>
                  <a:rPr lang="en-US" sz="2200" b="1" dirty="0">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sz="2200" b="1" dirty="0">
                    <a:latin typeface="Times New Roman" panose="02020603050405020304" pitchFamily="18" charset="0"/>
                    <a:ea typeface="Calibri" panose="020F0502020204030204" pitchFamily="34" charset="0"/>
                    <a:cs typeface="Times New Roman" panose="02020603050405020304" pitchFamily="18" charset="0"/>
                  </a:rPr>
                  <a:t> Use 6</a:t>
                </a:r>
                <a14:m>
                  <m:oMath xmlns:m="http://schemas.openxmlformats.org/officeDocument/2006/math">
                    <m:r>
                      <a:rPr lang="en-US" sz="2200" b="1" i="1">
                        <a:latin typeface="Cambria Math" panose="02040503050406030204" pitchFamily="18" charset="0"/>
                        <a:ea typeface="Calibri" panose="020F0502020204030204" pitchFamily="34" charset="0"/>
                        <a:cs typeface="Arial" panose="020B0604020202020204" pitchFamily="34" charset="0"/>
                      </a:rPr>
                      <m:t>∅</m:t>
                    </m:r>
                  </m:oMath>
                </a14:m>
                <a:r>
                  <a:rPr lang="en-US" sz="2200" b="1" dirty="0">
                    <a:latin typeface="Times New Roman" panose="02020603050405020304" pitchFamily="18" charset="0"/>
                    <a:ea typeface="Times New Roman" panose="02020603050405020304" pitchFamily="18" charset="0"/>
                    <a:cs typeface="Times New Roman" panose="02020603050405020304" pitchFamily="18" charset="0"/>
                  </a:rPr>
                  <a:t>18.</a:t>
                </a:r>
                <a:endParaRPr lang="en-US" sz="2200" b="1"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7" name="Rectangle 6">
                <a:extLst>
                  <a:ext uri="{FF2B5EF4-FFF2-40B4-BE49-F238E27FC236}">
                    <a16:creationId xmlns:a16="http://schemas.microsoft.com/office/drawing/2014/main" id="{751F0285-597A-4706-BBDC-9E9D2028CB4C}"/>
                  </a:ext>
                </a:extLst>
              </p:cNvPr>
              <p:cNvSpPr>
                <a:spLocks noRot="1" noChangeAspect="1" noMove="1" noResize="1" noEditPoints="1" noAdjustHandles="1" noChangeArrowheads="1" noChangeShapeType="1" noTextEdit="1"/>
              </p:cNvSpPr>
              <p:nvPr/>
            </p:nvSpPr>
            <p:spPr>
              <a:xfrm>
                <a:off x="66469" y="4036807"/>
                <a:ext cx="8805746" cy="538994"/>
              </a:xfrm>
              <a:prstGeom prst="rect">
                <a:avLst/>
              </a:prstGeom>
              <a:blipFill>
                <a:blip r:embed="rId3"/>
                <a:stretch>
                  <a:fillRect l="-900" b="-22472"/>
                </a:stretch>
              </a:blipFill>
            </p:spPr>
            <p:txBody>
              <a:bodyPr/>
              <a:lstStyle/>
              <a:p>
                <a:r>
                  <a:rPr lang="en-US">
                    <a:noFill/>
                  </a:rPr>
                  <a:t> </a:t>
                </a:r>
              </a:p>
            </p:txBody>
          </p:sp>
        </mc:Fallback>
      </mc:AlternateContent>
      <p:pic>
        <p:nvPicPr>
          <p:cNvPr id="8" name="Content Placeholder 3">
            <a:extLst>
              <a:ext uri="{FF2B5EF4-FFF2-40B4-BE49-F238E27FC236}">
                <a16:creationId xmlns:a16="http://schemas.microsoft.com/office/drawing/2014/main" id="{1DAD0474-3612-462F-86B3-16823EE7FC7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529968" y="3188623"/>
            <a:ext cx="5042064" cy="1425127"/>
          </a:xfrm>
          <a:prstGeom prst="rect">
            <a:avLst/>
          </a:prstGeom>
          <a:effectLst>
            <a:glow rad="355600">
              <a:srgbClr val="C00000">
                <a:alpha val="40000"/>
              </a:srgbClr>
            </a:glow>
          </a:effectLst>
        </p:spPr>
      </p:pic>
      <p:sp>
        <p:nvSpPr>
          <p:cNvPr id="9" name="Rectangle 8">
            <a:extLst>
              <a:ext uri="{FF2B5EF4-FFF2-40B4-BE49-F238E27FC236}">
                <a16:creationId xmlns:a16="http://schemas.microsoft.com/office/drawing/2014/main" id="{EBE7D6F8-45A5-4F3B-8F44-983C6CEEE264}"/>
              </a:ext>
            </a:extLst>
          </p:cNvPr>
          <p:cNvSpPr/>
          <p:nvPr/>
        </p:nvSpPr>
        <p:spPr>
          <a:xfrm>
            <a:off x="66469" y="1683442"/>
            <a:ext cx="8805746" cy="430887"/>
          </a:xfrm>
          <a:prstGeom prst="rect">
            <a:avLst/>
          </a:prstGeom>
        </p:spPr>
        <p:txBody>
          <a:bodyPr wrap="square">
            <a:spAutoFit/>
          </a:bodyPr>
          <a:lstStyle/>
          <a:p>
            <a:r>
              <a:rPr lang="en-US" sz="2200" b="1" dirty="0">
                <a:solidFill>
                  <a:srgbClr val="FF0000"/>
                </a:solidFill>
                <a:latin typeface="Times New Roman" panose="02020603050405020304" pitchFamily="18" charset="0"/>
                <a:ea typeface="Calibri" panose="020F0502020204030204" pitchFamily="34" charset="0"/>
                <a:cs typeface="Arial" panose="020B0604020202020204" pitchFamily="34" charset="0"/>
              </a:rPr>
              <a:t>Top reinforcement</a:t>
            </a:r>
            <a:endParaRPr lang="en-US" sz="2200" b="1" dirty="0">
              <a:solidFill>
                <a:srgbClr val="FF0000"/>
              </a:solidFill>
            </a:endParaRPr>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6314EA41-BF0F-4A45-8FA4-6ED6B141938E}"/>
                  </a:ext>
                </a:extLst>
              </p:cNvPr>
              <p:cNvSpPr/>
              <p:nvPr/>
            </p:nvSpPr>
            <p:spPr>
              <a:xfrm>
                <a:off x="115230" y="2560081"/>
                <a:ext cx="4070345" cy="538994"/>
              </a:xfrm>
              <a:prstGeom prst="rect">
                <a:avLst/>
              </a:prstGeom>
            </p:spPr>
            <p:txBody>
              <a:bodyPr wrap="none">
                <a:spAutoFit/>
              </a:bodyPr>
              <a:lstStyle/>
              <a:p>
                <a:pPr>
                  <a:lnSpc>
                    <a:spcPct val="150000"/>
                  </a:lnSpc>
                  <a:spcBef>
                    <a:spcPts val="600"/>
                  </a:spcBef>
                  <a:spcAft>
                    <a:spcPts val="600"/>
                  </a:spcAft>
                </a:pPr>
                <a:r>
                  <a:rPr lang="en-US" sz="2200" b="1" dirty="0">
                    <a:latin typeface="Times New Roman" panose="02020603050405020304" pitchFamily="18" charset="0"/>
                    <a:ea typeface="Calibri" panose="020F0502020204030204" pitchFamily="34" charset="0"/>
                    <a:cs typeface="Times New Roman" panose="02020603050405020304" pitchFamily="18" charset="0"/>
                  </a:rPr>
                  <a:t>Use minimum steel </a:t>
                </a:r>
                <a:r>
                  <a:rPr lang="en-US" sz="2200" b="1" dirty="0">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sz="2200" b="1" dirty="0">
                    <a:latin typeface="Times New Roman" panose="02020603050405020304" pitchFamily="18" charset="0"/>
                    <a:ea typeface="Calibri" panose="020F0502020204030204" pitchFamily="34" charset="0"/>
                    <a:cs typeface="Times New Roman" panose="02020603050405020304" pitchFamily="18" charset="0"/>
                  </a:rPr>
                  <a:t> Use 6</a:t>
                </a:r>
                <a14:m>
                  <m:oMath xmlns:m="http://schemas.openxmlformats.org/officeDocument/2006/math">
                    <m:r>
                      <a:rPr lang="en-US" sz="2200" b="1" i="1">
                        <a:latin typeface="Cambria Math" panose="02040503050406030204" pitchFamily="18" charset="0"/>
                        <a:ea typeface="Calibri" panose="020F0502020204030204" pitchFamily="34" charset="0"/>
                        <a:cs typeface="Arial" panose="020B0604020202020204" pitchFamily="34" charset="0"/>
                      </a:rPr>
                      <m:t>∅</m:t>
                    </m:r>
                  </m:oMath>
                </a14:m>
                <a:r>
                  <a:rPr lang="en-US" sz="2200" b="1" dirty="0">
                    <a:latin typeface="Times New Roman" panose="02020603050405020304" pitchFamily="18" charset="0"/>
                    <a:ea typeface="Times New Roman" panose="02020603050405020304" pitchFamily="18" charset="0"/>
                    <a:cs typeface="Times New Roman" panose="02020603050405020304" pitchFamily="18" charset="0"/>
                  </a:rPr>
                  <a:t>18.</a:t>
                </a:r>
                <a:endParaRPr lang="en-US" sz="2200" b="1"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10" name="Rectangle 9">
                <a:extLst>
                  <a:ext uri="{FF2B5EF4-FFF2-40B4-BE49-F238E27FC236}">
                    <a16:creationId xmlns:a16="http://schemas.microsoft.com/office/drawing/2014/main" id="{6314EA41-BF0F-4A45-8FA4-6ED6B141938E}"/>
                  </a:ext>
                </a:extLst>
              </p:cNvPr>
              <p:cNvSpPr>
                <a:spLocks noRot="1" noChangeAspect="1" noMove="1" noResize="1" noEditPoints="1" noAdjustHandles="1" noChangeArrowheads="1" noChangeShapeType="1" noTextEdit="1"/>
              </p:cNvSpPr>
              <p:nvPr/>
            </p:nvSpPr>
            <p:spPr>
              <a:xfrm>
                <a:off x="115230" y="2560081"/>
                <a:ext cx="4070345" cy="538994"/>
              </a:xfrm>
              <a:prstGeom prst="rect">
                <a:avLst/>
              </a:prstGeom>
              <a:blipFill>
                <a:blip r:embed="rId5"/>
                <a:stretch>
                  <a:fillRect l="-1946" r="-1048" b="-22727"/>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57C6692F-82B6-4793-A8ED-8CECA9C7F7C0}"/>
              </a:ext>
            </a:extLst>
          </p:cNvPr>
          <p:cNvSpPr/>
          <p:nvPr/>
        </p:nvSpPr>
        <p:spPr>
          <a:xfrm>
            <a:off x="115230" y="4838996"/>
            <a:ext cx="8805746" cy="430887"/>
          </a:xfrm>
          <a:prstGeom prst="rect">
            <a:avLst/>
          </a:prstGeom>
        </p:spPr>
        <p:txBody>
          <a:bodyPr wrap="square">
            <a:spAutoFit/>
          </a:bodyPr>
          <a:lstStyle/>
          <a:p>
            <a:r>
              <a:rPr lang="en-US" sz="2200" b="1" dirty="0">
                <a:solidFill>
                  <a:schemeClr val="accent1"/>
                </a:solidFill>
                <a:latin typeface="Times New Roman" panose="02020603050405020304" pitchFamily="18" charset="0"/>
                <a:ea typeface="Calibri" panose="020F0502020204030204" pitchFamily="34" charset="0"/>
                <a:cs typeface="Arial" panose="020B0604020202020204" pitchFamily="34" charset="0"/>
              </a:rPr>
              <a:t>Shear design:</a:t>
            </a:r>
            <a:endParaRPr lang="en-US" sz="2200" b="1" dirty="0">
              <a:solidFill>
                <a:schemeClr val="accent1"/>
              </a:solidFill>
            </a:endParaRPr>
          </a:p>
        </p:txBody>
      </p:sp>
      <p:pic>
        <p:nvPicPr>
          <p:cNvPr id="12" name="Content Placeholder 3">
            <a:extLst>
              <a:ext uri="{FF2B5EF4-FFF2-40B4-BE49-F238E27FC236}">
                <a16:creationId xmlns:a16="http://schemas.microsoft.com/office/drawing/2014/main" id="{94EF5C70-1BD1-4108-B402-4976A6A10E33}"/>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568997" y="5054439"/>
            <a:ext cx="5042064" cy="1425127"/>
          </a:xfrm>
          <a:prstGeom prst="rect">
            <a:avLst/>
          </a:prstGeom>
          <a:effectLst>
            <a:glow rad="355600">
              <a:srgbClr val="C00000">
                <a:alpha val="40000"/>
              </a:srgbClr>
            </a:glow>
          </a:effectLst>
        </p:spPr>
      </p:pic>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43625CBE-0449-43D9-B52A-C297DC4C3C57}"/>
                  </a:ext>
                </a:extLst>
              </p:cNvPr>
              <p:cNvSpPr/>
              <p:nvPr/>
            </p:nvSpPr>
            <p:spPr>
              <a:xfrm>
                <a:off x="0" y="5533078"/>
                <a:ext cx="6523774" cy="539378"/>
              </a:xfrm>
              <a:prstGeom prst="rect">
                <a:avLst/>
              </a:prstGeom>
            </p:spPr>
            <p:txBody>
              <a:bodyPr wrap="none">
                <a:spAutoFit/>
              </a:bodyPr>
              <a:lstStyle/>
              <a:p>
                <a:pPr lvl="0">
                  <a:lnSpc>
                    <a:spcPct val="150000"/>
                  </a:lnSpc>
                  <a:spcBef>
                    <a:spcPts val="600"/>
                  </a:spcBef>
                  <a:spcAft>
                    <a:spcPts val="600"/>
                  </a:spcAft>
                </a:pPr>
                <a:r>
                  <a:rPr lang="en-US" sz="2200" b="1" dirty="0">
                    <a:latin typeface="Times New Roman" panose="02020603050405020304" pitchFamily="18" charset="0"/>
                    <a:ea typeface="Times New Roman" panose="02020603050405020304" pitchFamily="18" charset="0"/>
                    <a:cs typeface="Times New Roman" panose="02020603050405020304" pitchFamily="18" charset="0"/>
                  </a:rPr>
                  <a:t>Use 8</a:t>
                </a:r>
                <a14:m>
                  <m:oMath xmlns:m="http://schemas.openxmlformats.org/officeDocument/2006/math">
                    <m:r>
                      <a:rPr lang="en-US" sz="2200" b="1" i="1">
                        <a:latin typeface="Cambria Math" panose="02040503050406030204" pitchFamily="18" charset="0"/>
                        <a:ea typeface="Times New Roman" panose="02020603050405020304" pitchFamily="18" charset="0"/>
                        <a:cs typeface="Arial" panose="020B0604020202020204" pitchFamily="34" charset="0"/>
                      </a:rPr>
                      <m:t>∅</m:t>
                    </m:r>
                  </m:oMath>
                </a14:m>
                <a:r>
                  <a:rPr lang="en-US" sz="2200" b="1" dirty="0">
                    <a:latin typeface="Times New Roman" panose="02020603050405020304" pitchFamily="18" charset="0"/>
                    <a:ea typeface="Times New Roman" panose="02020603050405020304" pitchFamily="18" charset="0"/>
                    <a:cs typeface="Times New Roman" panose="02020603050405020304" pitchFamily="18" charset="0"/>
                  </a:rPr>
                  <a:t>10. For vertical and horizontal reinforcement.</a:t>
                </a:r>
              </a:p>
            </p:txBody>
          </p:sp>
        </mc:Choice>
        <mc:Fallback xmlns="">
          <p:sp>
            <p:nvSpPr>
              <p:cNvPr id="13" name="Rectangle 12">
                <a:extLst>
                  <a:ext uri="{FF2B5EF4-FFF2-40B4-BE49-F238E27FC236}">
                    <a16:creationId xmlns:a16="http://schemas.microsoft.com/office/drawing/2014/main" id="{43625CBE-0449-43D9-B52A-C297DC4C3C57}"/>
                  </a:ext>
                </a:extLst>
              </p:cNvPr>
              <p:cNvSpPr>
                <a:spLocks noRot="1" noChangeAspect="1" noMove="1" noResize="1" noEditPoints="1" noAdjustHandles="1" noChangeArrowheads="1" noChangeShapeType="1" noTextEdit="1"/>
              </p:cNvSpPr>
              <p:nvPr/>
            </p:nvSpPr>
            <p:spPr>
              <a:xfrm>
                <a:off x="0" y="5533078"/>
                <a:ext cx="6523774" cy="539378"/>
              </a:xfrm>
              <a:prstGeom prst="rect">
                <a:avLst/>
              </a:prstGeom>
              <a:blipFill>
                <a:blip r:embed="rId7"/>
                <a:stretch>
                  <a:fillRect l="-1215" b="-22727"/>
                </a:stretch>
              </a:blipFill>
            </p:spPr>
            <p:txBody>
              <a:bodyPr/>
              <a:lstStyle/>
              <a:p>
                <a:r>
                  <a:rPr lang="en-US">
                    <a:noFill/>
                  </a:rPr>
                  <a:t> </a:t>
                </a:r>
              </a:p>
            </p:txBody>
          </p:sp>
        </mc:Fallback>
      </mc:AlternateContent>
    </p:spTree>
    <p:extLst>
      <p:ext uri="{BB962C8B-B14F-4D97-AF65-F5344CB8AC3E}">
        <p14:creationId xmlns:p14="http://schemas.microsoft.com/office/powerpoint/2010/main" val="3581170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9" grpId="0"/>
      <p:bldP spid="10" grpId="0"/>
      <p:bldP spid="11" grpId="0"/>
      <p:bldP spid="13" grpId="0"/>
    </p:bldLst>
  </p:timing>
</p:sld>
</file>

<file path=ppt/slides/slide109.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244F3-7116-4E55-AD91-15339A7A0AD9}"/>
              </a:ext>
            </a:extLst>
          </p:cNvPr>
          <p:cNvSpPr>
            <a:spLocks noGrp="1"/>
          </p:cNvSpPr>
          <p:nvPr>
            <p:ph type="title"/>
          </p:nvPr>
        </p:nvSpPr>
        <p:spPr>
          <a:xfrm>
            <a:off x="838200" y="1"/>
            <a:ext cx="10357624" cy="880946"/>
          </a:xfrm>
        </p:spPr>
        <p:txBody>
          <a:bodyPr>
            <a:normAutofit/>
          </a:bodyPr>
          <a:lstStyle/>
          <a:p>
            <a:pPr algn="ctr"/>
            <a:r>
              <a:rPr lang="en-US" b="1" dirty="0">
                <a:solidFill>
                  <a:srgbClr val="C00000"/>
                </a:solidFill>
                <a:latin typeface="Times New Roman" panose="02020603050405020304" pitchFamily="18" charset="0"/>
                <a:cs typeface="Times New Roman" panose="02020603050405020304" pitchFamily="18" charset="0"/>
              </a:rPr>
              <a:t>Spandrel details</a:t>
            </a:r>
          </a:p>
        </p:txBody>
      </p:sp>
      <p:pic>
        <p:nvPicPr>
          <p:cNvPr id="8" name="Content Placeholder 3">
            <a:extLst>
              <a:ext uri="{FF2B5EF4-FFF2-40B4-BE49-F238E27FC236}">
                <a16:creationId xmlns:a16="http://schemas.microsoft.com/office/drawing/2014/main" id="{1DAD0474-3612-462F-86B3-16823EE7FC7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38200" y="956432"/>
            <a:ext cx="10597376" cy="5695409"/>
          </a:xfrm>
          <a:prstGeom prst="rect">
            <a:avLst/>
          </a:prstGeom>
          <a:effectLst>
            <a:glow rad="355600">
              <a:srgbClr val="C00000">
                <a:alpha val="40000"/>
              </a:srgbClr>
            </a:glow>
          </a:effectLst>
        </p:spPr>
      </p:pic>
    </p:spTree>
    <p:extLst>
      <p:ext uri="{BB962C8B-B14F-4D97-AF65-F5344CB8AC3E}">
        <p14:creationId xmlns:p14="http://schemas.microsoft.com/office/powerpoint/2010/main" val="3551799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079FFC5-53AE-4B8B-A383-EC61675C7C46}"/>
              </a:ext>
            </a:extLst>
          </p:cNvPr>
          <p:cNvSpPr>
            <a:spLocks noGrp="1"/>
          </p:cNvSpPr>
          <p:nvPr>
            <p:ph type="ctrTitle"/>
          </p:nvPr>
        </p:nvSpPr>
        <p:spPr>
          <a:xfrm>
            <a:off x="1480969" y="231289"/>
            <a:ext cx="9144000" cy="1229342"/>
          </a:xfrm>
        </p:spPr>
        <p:txBody>
          <a:bodyPr/>
          <a:lstStyle/>
          <a:p>
            <a:r>
              <a:rPr lang="en-US" b="1" dirty="0">
                <a:solidFill>
                  <a:srgbClr val="0070C0"/>
                </a:solidFill>
                <a:latin typeface="Times New Roman" panose="02020603050405020304" pitchFamily="18" charset="0"/>
                <a:cs typeface="Times New Roman" panose="02020603050405020304" pitchFamily="18" charset="0"/>
              </a:rPr>
              <a:t>INTRODUCTION</a:t>
            </a:r>
            <a:endParaRPr lang="en-US" dirty="0"/>
          </a:p>
        </p:txBody>
      </p:sp>
      <p:sp>
        <p:nvSpPr>
          <p:cNvPr id="7" name="Subtitle 6">
            <a:extLst>
              <a:ext uri="{FF2B5EF4-FFF2-40B4-BE49-F238E27FC236}">
                <a16:creationId xmlns:a16="http://schemas.microsoft.com/office/drawing/2014/main" id="{7278AAEE-D764-4D86-B63F-607E25AEA2E1}"/>
              </a:ext>
            </a:extLst>
          </p:cNvPr>
          <p:cNvSpPr>
            <a:spLocks noGrp="1"/>
          </p:cNvSpPr>
          <p:nvPr>
            <p:ph type="subTitle" idx="1"/>
          </p:nvPr>
        </p:nvSpPr>
        <p:spPr>
          <a:xfrm>
            <a:off x="136264" y="1735585"/>
            <a:ext cx="9144000" cy="3939073"/>
          </a:xfrm>
        </p:spPr>
        <p:txBody>
          <a:bodyPr/>
          <a:lstStyle/>
          <a:p>
            <a:pPr algn="l"/>
            <a:r>
              <a:rPr lang="en-US" b="1" dirty="0">
                <a:solidFill>
                  <a:srgbClr val="C00000"/>
                </a:solidFill>
                <a:latin typeface="Times New Roman" panose="02020603050405020304" pitchFamily="18" charset="0"/>
                <a:cs typeface="Times New Roman" panose="02020603050405020304" pitchFamily="18" charset="0"/>
              </a:rPr>
              <a:t>Soil investigation:</a:t>
            </a:r>
          </a:p>
          <a:p>
            <a:pPr algn="l"/>
            <a:endParaRPr lang="en-US" dirty="0"/>
          </a:p>
          <a:p>
            <a:pPr marL="342900" indent="-342900" algn="l">
              <a:buFontTx/>
              <a:buChar char="-"/>
            </a:pPr>
            <a:r>
              <a:rPr lang="en-US" dirty="0"/>
              <a:t>Soil classification is “C”.</a:t>
            </a:r>
          </a:p>
          <a:p>
            <a:pPr marL="342900" indent="-342900" algn="l">
              <a:buFontTx/>
              <a:buChar char="-"/>
            </a:pPr>
            <a:r>
              <a:rPr lang="en-US" dirty="0"/>
              <a:t>Unit weight of the soil = 20 </a:t>
            </a:r>
            <a:r>
              <a:rPr lang="en-US" dirty="0" err="1"/>
              <a:t>kN</a:t>
            </a:r>
            <a:r>
              <a:rPr lang="en-US" dirty="0"/>
              <a:t>/m3.</a:t>
            </a:r>
          </a:p>
        </p:txBody>
      </p:sp>
    </p:spTree>
    <p:extLst>
      <p:ext uri="{BB962C8B-B14F-4D97-AF65-F5344CB8AC3E}">
        <p14:creationId xmlns:p14="http://schemas.microsoft.com/office/powerpoint/2010/main" val="3383253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4364B-3A11-4387-ACEC-B67F6E094D14}"/>
              </a:ext>
            </a:extLst>
          </p:cNvPr>
          <p:cNvSpPr>
            <a:spLocks noGrp="1"/>
          </p:cNvSpPr>
          <p:nvPr>
            <p:ph type="title"/>
          </p:nvPr>
        </p:nvSpPr>
        <p:spPr>
          <a:xfrm>
            <a:off x="838200" y="0"/>
            <a:ext cx="10346473" cy="551985"/>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Design of the slab</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9D870E9-4566-4D53-820E-10A88B1EDE80}"/>
                  </a:ext>
                </a:extLst>
              </p:cNvPr>
              <p:cNvSpPr>
                <a:spLocks noGrp="1"/>
              </p:cNvSpPr>
              <p:nvPr>
                <p:ph idx="1"/>
              </p:nvPr>
            </p:nvSpPr>
            <p:spPr>
              <a:xfrm>
                <a:off x="345688" y="769433"/>
                <a:ext cx="11396546" cy="5865541"/>
              </a:xfrm>
            </p:spPr>
            <p:txBody>
              <a:bodyPr/>
              <a:lstStyle/>
              <a:p>
                <a:pPr lvl="0"/>
                <a:r>
                  <a:rPr lang="en-US" sz="2500" b="1" dirty="0" err="1">
                    <a:latin typeface="Times New Roman" panose="02020603050405020304" pitchFamily="18" charset="0"/>
                    <a:cs typeface="Times New Roman" panose="02020603050405020304" pitchFamily="18" charset="0"/>
                  </a:rPr>
                  <a:t>A</a:t>
                </a:r>
                <a:r>
                  <a:rPr lang="en-US" sz="2500" b="1" baseline="-25000" dirty="0" err="1">
                    <a:latin typeface="Times New Roman" panose="02020603050405020304" pitchFamily="18" charset="0"/>
                    <a:cs typeface="Times New Roman" panose="02020603050405020304" pitchFamily="18" charset="0"/>
                  </a:rPr>
                  <a:t>smin</a:t>
                </a:r>
                <a:r>
                  <a:rPr lang="en-US" sz="2500" b="1" dirty="0">
                    <a:latin typeface="Times New Roman" panose="02020603050405020304" pitchFamily="18" charset="0"/>
                    <a:cs typeface="Times New Roman" panose="02020603050405020304" pitchFamily="18" charset="0"/>
                  </a:rPr>
                  <a:t> = 0.0018*b*h = 396 mm</a:t>
                </a:r>
                <a:r>
                  <a:rPr lang="en-US" sz="2500" b="1" baseline="30000" dirty="0">
                    <a:latin typeface="Times New Roman" panose="02020603050405020304" pitchFamily="18" charset="0"/>
                    <a:cs typeface="Times New Roman" panose="02020603050405020304" pitchFamily="18" charset="0"/>
                  </a:rPr>
                  <a:t>2</a:t>
                </a:r>
                <a:r>
                  <a:rPr lang="en-US" sz="2500" b="1" dirty="0">
                    <a:latin typeface="Times New Roman" panose="02020603050405020304" pitchFamily="18" charset="0"/>
                    <a:cs typeface="Times New Roman" panose="02020603050405020304" pitchFamily="18" charset="0"/>
                  </a:rPr>
                  <a:t>.</a:t>
                </a:r>
              </a:p>
              <a:p>
                <a:pPr lvl="0"/>
                <a:endParaRPr lang="en-US" sz="2500" b="1" dirty="0">
                  <a:latin typeface="Times New Roman" panose="02020603050405020304" pitchFamily="18" charset="0"/>
                  <a:cs typeface="Times New Roman" panose="02020603050405020304" pitchFamily="18" charset="0"/>
                </a:endParaRPr>
              </a:p>
              <a:p>
                <a:pPr lvl="0"/>
                <a:r>
                  <a:rPr lang="en-US" sz="2500" b="1" dirty="0">
                    <a:latin typeface="Times New Roman" panose="02020603050405020304" pitchFamily="18" charset="0"/>
                    <a:cs typeface="Times New Roman" panose="02020603050405020304" pitchFamily="18" charset="0"/>
                  </a:rPr>
                  <a:t>As </a:t>
                </a:r>
                <a:r>
                  <a:rPr lang="en-US" sz="2500" b="1" dirty="0" err="1">
                    <a:latin typeface="Times New Roman" panose="02020603050405020304" pitchFamily="18" charset="0"/>
                    <a:cs typeface="Times New Roman" panose="02020603050405020304" pitchFamily="18" charset="0"/>
                  </a:rPr>
                  <a:t>fy</a:t>
                </a:r>
                <a:r>
                  <a:rPr lang="en-US" sz="2500" b="1" dirty="0">
                    <a:latin typeface="Times New Roman" panose="02020603050405020304" pitchFamily="18" charset="0"/>
                    <a:cs typeface="Times New Roman" panose="02020603050405020304" pitchFamily="18" charset="0"/>
                  </a:rPr>
                  <a:t> = 0.85 *</a:t>
                </a:r>
                <a:r>
                  <a:rPr lang="en-US" sz="2500" b="1" dirty="0" err="1">
                    <a:latin typeface="Times New Roman" panose="02020603050405020304" pitchFamily="18" charset="0"/>
                    <a:cs typeface="Times New Roman" panose="02020603050405020304" pitchFamily="18" charset="0"/>
                  </a:rPr>
                  <a:t>f’c</a:t>
                </a:r>
                <a:r>
                  <a:rPr lang="en-US" sz="2500" b="1" dirty="0">
                    <a:latin typeface="Times New Roman" panose="02020603050405020304" pitchFamily="18" charset="0"/>
                    <a:cs typeface="Times New Roman" panose="02020603050405020304" pitchFamily="18" charset="0"/>
                  </a:rPr>
                  <a:t> * a * b </a:t>
                </a:r>
              </a:p>
              <a:p>
                <a:pPr lvl="0"/>
                <a:endParaRPr lang="en-US" sz="2500" b="1" dirty="0">
                  <a:latin typeface="Times New Roman" panose="02020603050405020304" pitchFamily="18" charset="0"/>
                  <a:cs typeface="Times New Roman" panose="02020603050405020304" pitchFamily="18" charset="0"/>
                </a:endParaRPr>
              </a:p>
              <a:p>
                <a:pPr lvl="0"/>
                <a:r>
                  <a:rPr lang="en-US" sz="2500" b="1" dirty="0">
                    <a:latin typeface="Times New Roman" panose="02020603050405020304" pitchFamily="18" charset="0"/>
                    <a:cs typeface="Times New Roman" panose="02020603050405020304" pitchFamily="18" charset="0"/>
                  </a:rPr>
                  <a:t>a = 6.99 mm.</a:t>
                </a:r>
              </a:p>
              <a:p>
                <a:pPr lvl="0"/>
                <a:endParaRPr lang="en-US" sz="2500" b="1" dirty="0">
                  <a:latin typeface="Times New Roman" panose="02020603050405020304" pitchFamily="18" charset="0"/>
                  <a:cs typeface="Times New Roman" panose="02020603050405020304" pitchFamily="18" charset="0"/>
                </a:endParaRPr>
              </a:p>
              <a:p>
                <a:pPr lvl="0"/>
                <a14:m>
                  <m:oMath xmlns:m="http://schemas.openxmlformats.org/officeDocument/2006/math">
                    <m:r>
                      <a:rPr lang="en-US" sz="2500" b="1" i="1" smtClean="0">
                        <a:latin typeface="Cambria Math" panose="02040503050406030204" pitchFamily="18" charset="0"/>
                      </a:rPr>
                      <m:t>∅</m:t>
                    </m:r>
                    <m:r>
                      <a:rPr lang="en-US" sz="2500" b="1" i="1" smtClean="0">
                        <a:latin typeface="Cambria Math" panose="02040503050406030204" pitchFamily="18" charset="0"/>
                      </a:rPr>
                      <m:t>𝑴𝒏</m:t>
                    </m:r>
                    <m:r>
                      <a:rPr lang="en-US" sz="2500" b="1" i="1" smtClean="0">
                        <a:latin typeface="Cambria Math" panose="02040503050406030204" pitchFamily="18" charset="0"/>
                      </a:rPr>
                      <m:t>=</m:t>
                    </m:r>
                    <m:r>
                      <a:rPr lang="en-US" sz="2500" b="1" i="1" smtClean="0">
                        <a:latin typeface="Cambria Math" panose="02040503050406030204" pitchFamily="18" charset="0"/>
                      </a:rPr>
                      <m:t>𝟎</m:t>
                    </m:r>
                    <m:r>
                      <a:rPr lang="en-US" sz="2500" b="1" i="1" smtClean="0">
                        <a:latin typeface="Cambria Math" panose="02040503050406030204" pitchFamily="18" charset="0"/>
                      </a:rPr>
                      <m:t>.</m:t>
                    </m:r>
                    <m:r>
                      <a:rPr lang="en-US" sz="2500" b="1" i="1" smtClean="0">
                        <a:latin typeface="Cambria Math" panose="02040503050406030204" pitchFamily="18" charset="0"/>
                      </a:rPr>
                      <m:t>𝟗</m:t>
                    </m:r>
                    <m:r>
                      <a:rPr lang="en-US" sz="2500" b="1" i="1" smtClean="0">
                        <a:latin typeface="Cambria Math" panose="02040503050406030204" pitchFamily="18" charset="0"/>
                      </a:rPr>
                      <m:t>∗</m:t>
                    </m:r>
                    <m:r>
                      <a:rPr lang="en-US" sz="2500" b="1" i="1" smtClean="0">
                        <a:latin typeface="Cambria Math" panose="02040503050406030204" pitchFamily="18" charset="0"/>
                      </a:rPr>
                      <m:t>𝑨𝒔</m:t>
                    </m:r>
                    <m:r>
                      <a:rPr lang="en-US" sz="2500" b="1" i="1" smtClean="0">
                        <a:latin typeface="Cambria Math" panose="02040503050406030204" pitchFamily="18" charset="0"/>
                      </a:rPr>
                      <m:t>∗</m:t>
                    </m:r>
                    <m:r>
                      <a:rPr lang="en-US" sz="2500" b="1" i="1" smtClean="0">
                        <a:latin typeface="Cambria Math" panose="02040503050406030204" pitchFamily="18" charset="0"/>
                      </a:rPr>
                      <m:t>𝒇𝒚</m:t>
                    </m:r>
                    <m:r>
                      <a:rPr lang="en-US" sz="2500" b="1" i="1" smtClean="0">
                        <a:latin typeface="Cambria Math" panose="02040503050406030204" pitchFamily="18" charset="0"/>
                      </a:rPr>
                      <m:t>∗</m:t>
                    </m:r>
                    <m:d>
                      <m:dPr>
                        <m:ctrlPr>
                          <a:rPr lang="en-US" sz="2500" b="1" i="1">
                            <a:latin typeface="Cambria Math" panose="02040503050406030204" pitchFamily="18" charset="0"/>
                          </a:rPr>
                        </m:ctrlPr>
                      </m:dPr>
                      <m:e>
                        <m:r>
                          <a:rPr lang="en-US" sz="2500" b="1" i="1" smtClean="0">
                            <a:latin typeface="Cambria Math" panose="02040503050406030204" pitchFamily="18" charset="0"/>
                          </a:rPr>
                          <m:t>𝒅</m:t>
                        </m:r>
                        <m:r>
                          <a:rPr lang="en-US" sz="2500" b="1" i="1" smtClean="0">
                            <a:latin typeface="Cambria Math" panose="02040503050406030204" pitchFamily="18" charset="0"/>
                          </a:rPr>
                          <m:t>−</m:t>
                        </m:r>
                        <m:f>
                          <m:fPr>
                            <m:ctrlPr>
                              <a:rPr lang="en-US" sz="2500" b="1" i="1">
                                <a:latin typeface="Cambria Math" panose="02040503050406030204" pitchFamily="18" charset="0"/>
                              </a:rPr>
                            </m:ctrlPr>
                          </m:fPr>
                          <m:num>
                            <m:r>
                              <a:rPr lang="en-US" sz="2500" b="1" i="1" smtClean="0">
                                <a:latin typeface="Cambria Math" panose="02040503050406030204" pitchFamily="18" charset="0"/>
                              </a:rPr>
                              <m:t>𝒂</m:t>
                            </m:r>
                          </m:num>
                          <m:den>
                            <m:r>
                              <a:rPr lang="en-US" sz="2500" b="1" i="1" smtClean="0">
                                <a:latin typeface="Cambria Math" panose="02040503050406030204" pitchFamily="18" charset="0"/>
                              </a:rPr>
                              <m:t>𝟐</m:t>
                            </m:r>
                          </m:den>
                        </m:f>
                      </m:e>
                    </m:d>
                  </m:oMath>
                </a14:m>
                <a:endParaRPr lang="en-US" sz="2500" b="1" dirty="0">
                  <a:latin typeface="Times New Roman" panose="02020603050405020304" pitchFamily="18" charset="0"/>
                  <a:cs typeface="Times New Roman" panose="02020603050405020304" pitchFamily="18" charset="0"/>
                </a:endParaRPr>
              </a:p>
              <a:p>
                <a:pPr marL="0" indent="0">
                  <a:buNone/>
                </a:pPr>
                <a:r>
                  <a:rPr lang="en-US" sz="2500" b="1" dirty="0">
                    <a:latin typeface="Times New Roman" panose="02020603050405020304" pitchFamily="18" charset="0"/>
                    <a:cs typeface="Times New Roman" panose="02020603050405020304" pitchFamily="18" charset="0"/>
                  </a:rPr>
                  <a:t>             = 29.41 </a:t>
                </a:r>
                <a:r>
                  <a:rPr lang="en-US" sz="2500" b="1" dirty="0" err="1">
                    <a:latin typeface="Times New Roman" panose="02020603050405020304" pitchFamily="18" charset="0"/>
                    <a:cs typeface="Times New Roman" panose="02020603050405020304" pitchFamily="18" charset="0"/>
                  </a:rPr>
                  <a:t>kN.m</a:t>
                </a:r>
                <a:endParaRPr lang="en-US" sz="2500" b="1" dirty="0">
                  <a:latin typeface="Times New Roman" panose="02020603050405020304" pitchFamily="18" charset="0"/>
                  <a:cs typeface="Times New Roman" panose="02020603050405020304" pitchFamily="18" charset="0"/>
                </a:endParaRPr>
              </a:p>
              <a:p>
                <a:endParaRPr lang="en-US" dirty="0"/>
              </a:p>
              <a:p>
                <a:r>
                  <a:rPr lang="en-US" b="1" dirty="0">
                    <a:solidFill>
                      <a:srgbClr val="FF0000"/>
                    </a:solidFill>
                    <a:latin typeface="Times New Roman" panose="02020603050405020304" pitchFamily="18" charset="0"/>
                    <a:cs typeface="Times New Roman" panose="02020603050405020304" pitchFamily="18" charset="0"/>
                  </a:rPr>
                  <a:t>In X-direction </a:t>
                </a:r>
                <a:r>
                  <a:rPr lang="en-US"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p>
              <a:p>
                <a:pPr marL="0" indent="0">
                  <a:buNone/>
                </a:pPr>
                <a:r>
                  <a:rPr lang="en-US"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Minimum steel</a:t>
                </a:r>
                <a:endParaRPr lang="en-US" b="1" dirty="0">
                  <a:solidFill>
                    <a:srgbClr val="FF0000"/>
                  </a:solidFill>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F9D870E9-4566-4D53-820E-10A88B1EDE80}"/>
                  </a:ext>
                </a:extLst>
              </p:cNvPr>
              <p:cNvSpPr>
                <a:spLocks noGrp="1" noRot="1" noChangeAspect="1" noMove="1" noResize="1" noEditPoints="1" noAdjustHandles="1" noChangeArrowheads="1" noChangeShapeType="1" noTextEdit="1"/>
              </p:cNvSpPr>
              <p:nvPr>
                <p:ph idx="1"/>
              </p:nvPr>
            </p:nvSpPr>
            <p:spPr>
              <a:xfrm>
                <a:off x="345688" y="769433"/>
                <a:ext cx="11396546" cy="5865541"/>
              </a:xfrm>
              <a:blipFill>
                <a:blip r:embed="rId2"/>
                <a:stretch>
                  <a:fillRect l="-963" t="-1455"/>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E654AD7D-6F72-45AE-920F-D2DDFD090C3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951141" y="2174487"/>
            <a:ext cx="6698964" cy="4683513"/>
          </a:xfrm>
          <a:prstGeom prst="rect">
            <a:avLst/>
          </a:prstGeom>
          <a:effectLst>
            <a:glow rad="228600">
              <a:srgbClr val="C00000">
                <a:alpha val="40000"/>
              </a:srgbClr>
            </a:glow>
          </a:effectLst>
        </p:spPr>
      </p:pic>
    </p:spTree>
    <p:extLst>
      <p:ext uri="{BB962C8B-B14F-4D97-AF65-F5344CB8AC3E}">
        <p14:creationId xmlns:p14="http://schemas.microsoft.com/office/powerpoint/2010/main" val="1659737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96E8E-6BB2-48B9-BB6F-E18EF1AF791A}"/>
              </a:ext>
            </a:extLst>
          </p:cNvPr>
          <p:cNvSpPr>
            <a:spLocks noGrp="1"/>
          </p:cNvSpPr>
          <p:nvPr>
            <p:ph type="title"/>
          </p:nvPr>
        </p:nvSpPr>
        <p:spPr/>
        <p:txBody>
          <a:bodyPr/>
          <a:lstStyle/>
          <a:p>
            <a:r>
              <a:rPr lang="en-US" dirty="0"/>
              <a:t>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10D6E8D-B1A6-4F9D-AE6F-2447762DBFB2}"/>
                  </a:ext>
                </a:extLst>
              </p:cNvPr>
              <p:cNvSpPr>
                <a:spLocks noGrp="1"/>
              </p:cNvSpPr>
              <p:nvPr>
                <p:ph idx="1"/>
              </p:nvPr>
            </p:nvSpPr>
            <p:spPr>
              <a:xfrm>
                <a:off x="0" y="0"/>
                <a:ext cx="11353800" cy="6176963"/>
              </a:xfrm>
            </p:spPr>
            <p:txBody>
              <a:bodyPr>
                <a:normAutofit/>
              </a:bodyPr>
              <a:lstStyle/>
              <a:p>
                <a:r>
                  <a:rPr lang="en-US" sz="2000" b="1" dirty="0">
                    <a:latin typeface="Times New Roman" panose="02020603050405020304" pitchFamily="18" charset="0"/>
                    <a:cs typeface="Times New Roman" panose="02020603050405020304" pitchFamily="18" charset="0"/>
                  </a:rPr>
                  <a:t>For minimum steel </a:t>
                </a:r>
                <a:r>
                  <a:rPr lang="en-US" sz="2000" b="1" dirty="0">
                    <a:latin typeface="Times New Roman" panose="02020603050405020304" pitchFamily="18" charset="0"/>
                    <a:cs typeface="Times New Roman" panose="02020603050405020304" pitchFamily="18" charset="0"/>
                    <a:sym typeface="Wingdings" panose="05000000000000000000" pitchFamily="2" charset="2"/>
                  </a:rPr>
                  <a:t>use </a:t>
                </a:r>
                <a:r>
                  <a:rPr lang="en-US" sz="2000" b="1" dirty="0">
                    <a:latin typeface="Times New Roman" panose="02020603050405020304" pitchFamily="18" charset="0"/>
                    <a:cs typeface="Times New Roman" panose="02020603050405020304" pitchFamily="18" charset="0"/>
                  </a:rPr>
                  <a:t>4</a:t>
                </a:r>
                <a14:m>
                  <m:oMath xmlns:m="http://schemas.openxmlformats.org/officeDocument/2006/math">
                    <m:r>
                      <a:rPr lang="en-US" sz="2000" b="1" i="1">
                        <a:latin typeface="Cambria Math" panose="02040503050406030204" pitchFamily="18" charset="0"/>
                      </a:rPr>
                      <m:t>∅</m:t>
                    </m:r>
                    <m:r>
                      <a:rPr lang="en-US" sz="2000" b="1" i="0" smtClean="0">
                        <a:latin typeface="Cambria Math" panose="02040503050406030204" pitchFamily="18" charset="0"/>
                      </a:rPr>
                      <m:t>𝟏𝟐</m:t>
                    </m:r>
                  </m:oMath>
                </a14:m>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In Y-direction </a:t>
                </a:r>
                <a:r>
                  <a:rPr lang="en-US" sz="2000" b="1" dirty="0">
                    <a:latin typeface="Times New Roman" panose="02020603050405020304" pitchFamily="18" charset="0"/>
                    <a:cs typeface="Times New Roman" panose="02020603050405020304" pitchFamily="18" charset="0"/>
                    <a:sym typeface="Wingdings" panose="05000000000000000000" pitchFamily="2" charset="2"/>
                  </a:rPr>
                  <a:t> all minimum except :</a:t>
                </a:r>
              </a:p>
              <a:p>
                <a:pPr marL="0" indent="0">
                  <a:buNone/>
                </a:pPr>
                <a:r>
                  <a:rPr lang="en-US" sz="2000" b="1" dirty="0">
                    <a:latin typeface="Times New Roman" panose="02020603050405020304" pitchFamily="18" charset="0"/>
                    <a:cs typeface="Times New Roman" panose="02020603050405020304" pitchFamily="18" charset="0"/>
                    <a:sym typeface="Wingdings" panose="05000000000000000000" pitchFamily="2" charset="2"/>
                  </a:rPr>
                  <a:t>                     </a:t>
                </a:r>
                <a:r>
                  <a:rPr lang="en-US" sz="25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Second basement                                                   First basement </a:t>
                </a:r>
                <a:endParaRPr lang="en-US" sz="2500" b="1" dirty="0">
                  <a:solidFill>
                    <a:srgbClr val="FF0000"/>
                  </a:solidFill>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810D6E8D-B1A6-4F9D-AE6F-2447762DBFB2}"/>
                  </a:ext>
                </a:extLst>
              </p:cNvPr>
              <p:cNvSpPr>
                <a:spLocks noGrp="1" noRot="1" noChangeAspect="1" noMove="1" noResize="1" noEditPoints="1" noAdjustHandles="1" noChangeArrowheads="1" noChangeShapeType="1" noTextEdit="1"/>
              </p:cNvSpPr>
              <p:nvPr>
                <p:ph idx="1"/>
              </p:nvPr>
            </p:nvSpPr>
            <p:spPr>
              <a:xfrm>
                <a:off x="0" y="0"/>
                <a:ext cx="11353800" cy="6176963"/>
              </a:xfrm>
              <a:blipFill>
                <a:blip r:embed="rId2"/>
                <a:stretch>
                  <a:fillRect l="-483" t="-987"/>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9A209B96-CF44-4FE1-AE5E-22FDE0C0AED7}"/>
              </a:ext>
            </a:extLst>
          </p:cNvPr>
          <p:cNvPicPr>
            <a:picLocks noChangeAspect="1"/>
          </p:cNvPicPr>
          <p:nvPr/>
        </p:nvPicPr>
        <p:blipFill>
          <a:blip r:embed="rId3"/>
          <a:stretch>
            <a:fillRect/>
          </a:stretch>
        </p:blipFill>
        <p:spPr>
          <a:xfrm>
            <a:off x="0" y="1278456"/>
            <a:ext cx="11909502" cy="5579544"/>
          </a:xfrm>
          <a:prstGeom prst="rect">
            <a:avLst/>
          </a:prstGeom>
        </p:spPr>
      </p:pic>
    </p:spTree>
    <p:extLst>
      <p:ext uri="{BB962C8B-B14F-4D97-AF65-F5344CB8AC3E}">
        <p14:creationId xmlns:p14="http://schemas.microsoft.com/office/powerpoint/2010/main" val="2619731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4AF59-A086-44FF-928B-E1055652DFC2}"/>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36EF716A-93F3-4616-AECD-0F47B177C048}"/>
              </a:ext>
            </a:extLst>
          </p:cNvPr>
          <p:cNvSpPr>
            <a:spLocks noGrp="1"/>
          </p:cNvSpPr>
          <p:nvPr>
            <p:ph idx="1"/>
          </p:nvPr>
        </p:nvSpPr>
        <p:spPr>
          <a:xfrm>
            <a:off x="-72483" y="0"/>
            <a:ext cx="11426283" cy="6176963"/>
          </a:xfrm>
        </p:spPr>
        <p:txBody>
          <a:bodyPr/>
          <a:lstStyle/>
          <a:p>
            <a:pPr marL="0" indent="0" algn="ctr">
              <a:buNone/>
            </a:pPr>
            <a:r>
              <a:rPr lang="en-US" b="1" dirty="0">
                <a:solidFill>
                  <a:srgbClr val="FF0000"/>
                </a:solidFill>
                <a:latin typeface="Times New Roman" panose="02020603050405020304" pitchFamily="18" charset="0"/>
                <a:cs typeface="Times New Roman" panose="02020603050405020304" pitchFamily="18" charset="0"/>
              </a:rPr>
              <a:t>Ground floor</a:t>
            </a:r>
          </a:p>
        </p:txBody>
      </p:sp>
      <p:pic>
        <p:nvPicPr>
          <p:cNvPr id="5" name="Picture 4">
            <a:extLst>
              <a:ext uri="{FF2B5EF4-FFF2-40B4-BE49-F238E27FC236}">
                <a16:creationId xmlns:a16="http://schemas.microsoft.com/office/drawing/2014/main" id="{40D35DBC-C09F-4D85-9017-B39E7C736EA0}"/>
              </a:ext>
            </a:extLst>
          </p:cNvPr>
          <p:cNvPicPr>
            <a:picLocks noChangeAspect="1"/>
          </p:cNvPicPr>
          <p:nvPr/>
        </p:nvPicPr>
        <p:blipFill>
          <a:blip r:embed="rId2"/>
          <a:stretch>
            <a:fillRect/>
          </a:stretch>
        </p:blipFill>
        <p:spPr>
          <a:xfrm>
            <a:off x="2369634" y="441346"/>
            <a:ext cx="7298474" cy="6416654"/>
          </a:xfrm>
          <a:prstGeom prst="rect">
            <a:avLst/>
          </a:prstGeom>
        </p:spPr>
      </p:pic>
    </p:spTree>
    <p:extLst>
      <p:ext uri="{BB962C8B-B14F-4D97-AF65-F5344CB8AC3E}">
        <p14:creationId xmlns:p14="http://schemas.microsoft.com/office/powerpoint/2010/main" val="150605544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1AF37-9A68-4852-8929-05BDA72A3383}"/>
              </a:ext>
            </a:extLst>
          </p:cNvPr>
          <p:cNvSpPr>
            <a:spLocks noGrp="1"/>
          </p:cNvSpPr>
          <p:nvPr>
            <p:ph type="title"/>
          </p:nvPr>
        </p:nvSpPr>
        <p:spPr/>
        <p:txBody>
          <a:bodyPr/>
          <a:lstStyle/>
          <a:p>
            <a:r>
              <a:rPr lang="en-US" dirty="0"/>
              <a:t>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F8A6C3A-BCF2-47AF-8052-FAB1CB139474}"/>
                  </a:ext>
                </a:extLst>
              </p:cNvPr>
              <p:cNvSpPr>
                <a:spLocks noGrp="1"/>
              </p:cNvSpPr>
              <p:nvPr>
                <p:ph idx="1"/>
              </p:nvPr>
            </p:nvSpPr>
            <p:spPr>
              <a:xfrm>
                <a:off x="0" y="0"/>
                <a:ext cx="11353800" cy="6176963"/>
              </a:xfrm>
            </p:spPr>
            <p:txBody>
              <a:bodyPr/>
              <a:lstStyle/>
              <a:p>
                <a:r>
                  <a:rPr lang="en-US" b="1" dirty="0">
                    <a:solidFill>
                      <a:srgbClr val="FF0000"/>
                    </a:solidFill>
                    <a:latin typeface="Times New Roman" panose="02020603050405020304" pitchFamily="18" charset="0"/>
                    <a:cs typeface="Times New Roman" panose="02020603050405020304" pitchFamily="18" charset="0"/>
                  </a:rPr>
                  <a:t>For maximum moment = 40 </a:t>
                </a:r>
                <a:r>
                  <a:rPr lang="en-US" b="1" dirty="0" err="1">
                    <a:solidFill>
                      <a:srgbClr val="FF0000"/>
                    </a:solidFill>
                    <a:latin typeface="Times New Roman" panose="02020603050405020304" pitchFamily="18" charset="0"/>
                    <a:cs typeface="Times New Roman" panose="02020603050405020304" pitchFamily="18" charset="0"/>
                  </a:rPr>
                  <a:t>kN.m</a:t>
                </a:r>
                <a:r>
                  <a:rPr lang="en-US" b="1" dirty="0">
                    <a:solidFill>
                      <a:srgbClr val="FF0000"/>
                    </a:solidFill>
                    <a:latin typeface="Times New Roman" panose="02020603050405020304" pitchFamily="18" charset="0"/>
                    <a:cs typeface="Times New Roman" panose="02020603050405020304" pitchFamily="18" charset="0"/>
                  </a:rPr>
                  <a:t>/m</a:t>
                </a:r>
              </a:p>
              <a:p>
                <a:pPr lvl="0"/>
                <a:r>
                  <a:rPr lang="en-US" b="1" dirty="0">
                    <a:solidFill>
                      <a:schemeClr val="tx1"/>
                    </a:solidFill>
                    <a:latin typeface="Times New Roman" panose="02020603050405020304" pitchFamily="18" charset="0"/>
                    <a:cs typeface="Times New Roman" panose="02020603050405020304" pitchFamily="18" charset="0"/>
                  </a:rPr>
                  <a:t>Reinforcement = 605 mm</a:t>
                </a:r>
                <a:r>
                  <a:rPr lang="en-US" b="1" baseline="30000" dirty="0">
                    <a:solidFill>
                      <a:schemeClr val="tx1"/>
                    </a:solidFill>
                    <a:latin typeface="Times New Roman" panose="02020603050405020304" pitchFamily="18" charset="0"/>
                    <a:cs typeface="Times New Roman" panose="02020603050405020304" pitchFamily="18" charset="0"/>
                  </a:rPr>
                  <a:t>2</a:t>
                </a:r>
                <a:r>
                  <a:rPr lang="en-US" b="1" dirty="0">
                    <a:solidFill>
                      <a:schemeClr val="tx1"/>
                    </a:solidFill>
                    <a:latin typeface="Times New Roman" panose="02020603050405020304" pitchFamily="18" charset="0"/>
                    <a:cs typeface="Times New Roman" panose="02020603050405020304" pitchFamily="18" charset="0"/>
                  </a:rPr>
                  <a:t>/m </a:t>
                </a:r>
                <a:r>
                  <a:rPr lang="en-US" b="1"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a:t>
                </a:r>
                <a:r>
                  <a:rPr lang="en-US" b="1" dirty="0">
                    <a:solidFill>
                      <a:schemeClr val="tx1"/>
                    </a:solidFill>
                    <a:latin typeface="Times New Roman" panose="02020603050405020304" pitchFamily="18" charset="0"/>
                    <a:cs typeface="Times New Roman" panose="02020603050405020304" pitchFamily="18" charset="0"/>
                  </a:rPr>
                  <a:t> Take 6</a:t>
                </a:r>
                <a14:m>
                  <m:oMath xmlns:m="http://schemas.openxmlformats.org/officeDocument/2006/math">
                    <m:r>
                      <a:rPr lang="en-US" b="1" i="1" smtClean="0">
                        <a:solidFill>
                          <a:schemeClr val="tx1"/>
                        </a:solidFill>
                        <a:latin typeface="Cambria Math" panose="02040503050406030204" pitchFamily="18" charset="0"/>
                      </a:rPr>
                      <m:t>∅</m:t>
                    </m:r>
                  </m:oMath>
                </a14:m>
                <a:r>
                  <a:rPr lang="en-US" b="1" dirty="0">
                    <a:solidFill>
                      <a:schemeClr val="tx1"/>
                    </a:solidFill>
                    <a:latin typeface="Times New Roman" panose="02020603050405020304" pitchFamily="18" charset="0"/>
                    <a:cs typeface="Times New Roman" panose="02020603050405020304" pitchFamily="18" charset="0"/>
                  </a:rPr>
                  <a:t>12</a:t>
                </a:r>
              </a:p>
              <a:p>
                <a:endParaRPr lang="en-US" dirty="0"/>
              </a:p>
            </p:txBody>
          </p:sp>
        </mc:Choice>
        <mc:Fallback xmlns="">
          <p:sp>
            <p:nvSpPr>
              <p:cNvPr id="3" name="Content Placeholder 2">
                <a:extLst>
                  <a:ext uri="{FF2B5EF4-FFF2-40B4-BE49-F238E27FC236}">
                    <a16:creationId xmlns:a16="http://schemas.microsoft.com/office/drawing/2014/main" id="{EF8A6C3A-BCF2-47AF-8052-FAB1CB139474}"/>
                  </a:ext>
                </a:extLst>
              </p:cNvPr>
              <p:cNvSpPr>
                <a:spLocks noGrp="1" noRot="1" noChangeAspect="1" noMove="1" noResize="1" noEditPoints="1" noAdjustHandles="1" noChangeArrowheads="1" noChangeShapeType="1" noTextEdit="1"/>
              </p:cNvSpPr>
              <p:nvPr>
                <p:ph idx="1"/>
              </p:nvPr>
            </p:nvSpPr>
            <p:spPr>
              <a:xfrm>
                <a:off x="0" y="0"/>
                <a:ext cx="11353800" cy="6176963"/>
              </a:xfrm>
              <a:blipFill>
                <a:blip r:embed="rId2"/>
                <a:stretch>
                  <a:fillRect l="-966" t="-1678"/>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651E2587-33D3-49B2-8816-9C296C457423}"/>
              </a:ext>
            </a:extLst>
          </p:cNvPr>
          <p:cNvPicPr>
            <a:picLocks noChangeAspect="1"/>
          </p:cNvPicPr>
          <p:nvPr/>
        </p:nvPicPr>
        <p:blipFill>
          <a:blip r:embed="rId3"/>
          <a:stretch>
            <a:fillRect/>
          </a:stretch>
        </p:blipFill>
        <p:spPr>
          <a:xfrm>
            <a:off x="0" y="1315844"/>
            <a:ext cx="12192000" cy="5542155"/>
          </a:xfrm>
          <a:prstGeom prst="rect">
            <a:avLst/>
          </a:prstGeom>
        </p:spPr>
      </p:pic>
    </p:spTree>
    <p:extLst>
      <p:ext uri="{BB962C8B-B14F-4D97-AF65-F5344CB8AC3E}">
        <p14:creationId xmlns:p14="http://schemas.microsoft.com/office/powerpoint/2010/main" val="2979232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2FA0E-EFD1-4014-A0DC-D674DBCD034B}"/>
              </a:ext>
            </a:extLst>
          </p:cNvPr>
          <p:cNvSpPr>
            <a:spLocks noGrp="1"/>
          </p:cNvSpPr>
          <p:nvPr>
            <p:ph type="title"/>
          </p:nvPr>
        </p:nvSpPr>
        <p:spPr/>
        <p:txBody>
          <a:bodyPr/>
          <a:lstStyle/>
          <a:p>
            <a:r>
              <a:rPr lang="en-US" dirty="0"/>
              <a:t> </a:t>
            </a:r>
          </a:p>
        </p:txBody>
      </p:sp>
      <p:graphicFrame>
        <p:nvGraphicFramePr>
          <p:cNvPr id="4" name="Content Placeholder 3">
            <a:extLst>
              <a:ext uri="{FF2B5EF4-FFF2-40B4-BE49-F238E27FC236}">
                <a16:creationId xmlns:a16="http://schemas.microsoft.com/office/drawing/2014/main" id="{5055E9BF-E2C4-427D-9DE4-6310ADF19110}"/>
              </a:ext>
            </a:extLst>
          </p:cNvPr>
          <p:cNvGraphicFramePr>
            <a:graphicFrameLocks noGrp="1"/>
          </p:cNvGraphicFramePr>
          <p:nvPr>
            <p:ph idx="1"/>
            <p:extLst>
              <p:ext uri="{D42A27DB-BD31-4B8C-83A1-F6EECF244321}">
                <p14:modId xmlns:p14="http://schemas.microsoft.com/office/powerpoint/2010/main" val="333928925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a:extLst>
              <a:ext uri="{FF2B5EF4-FFF2-40B4-BE49-F238E27FC236}">
                <a16:creationId xmlns:a16="http://schemas.microsoft.com/office/drawing/2014/main" id="{C13190C9-FE76-4C99-87E3-387E3934281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97885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582F402-DF4C-45F1-B907-A0B3D433F887}"/>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45229" y="645459"/>
            <a:ext cx="10515599" cy="6002767"/>
          </a:xfrm>
          <a:prstGeom prst="rect">
            <a:avLst/>
          </a:prstGeom>
        </p:spPr>
      </p:pic>
      <p:sp>
        <p:nvSpPr>
          <p:cNvPr id="2" name="Title 1">
            <a:extLst>
              <a:ext uri="{FF2B5EF4-FFF2-40B4-BE49-F238E27FC236}">
                <a16:creationId xmlns:a16="http://schemas.microsoft.com/office/drawing/2014/main" id="{88551962-98E9-4F0C-A1BC-3F0362171393}"/>
              </a:ext>
            </a:extLst>
          </p:cNvPr>
          <p:cNvSpPr>
            <a:spLocks noGrp="1"/>
          </p:cNvSpPr>
          <p:nvPr>
            <p:ph type="title"/>
          </p:nvPr>
        </p:nvSpPr>
        <p:spPr>
          <a:xfrm>
            <a:off x="348727" y="0"/>
            <a:ext cx="10515600" cy="878486"/>
          </a:xfrm>
        </p:spPr>
        <p:txBody>
          <a:bodyPr/>
          <a:lstStyle/>
          <a:p>
            <a:pPr algn="ctr"/>
            <a:r>
              <a:rPr lang="en-US" b="1" dirty="0">
                <a:solidFill>
                  <a:srgbClr val="0070C0"/>
                </a:solidFill>
                <a:latin typeface="Times New Roman" panose="02020603050405020304" pitchFamily="18" charset="0"/>
                <a:cs typeface="Times New Roman" panose="02020603050405020304" pitchFamily="18" charset="0"/>
              </a:rPr>
              <a:t>Literature review</a:t>
            </a:r>
            <a:endParaRPr lang="en-US" dirty="0"/>
          </a:p>
        </p:txBody>
      </p:sp>
    </p:spTree>
    <p:extLst>
      <p:ext uri="{BB962C8B-B14F-4D97-AF65-F5344CB8AC3E}">
        <p14:creationId xmlns:p14="http://schemas.microsoft.com/office/powerpoint/2010/main" val="3270364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8A3DAB7-2C0A-4B95-9A64-4397BF645745}"/>
              </a:ext>
            </a:extLst>
          </p:cNvPr>
          <p:cNvPicPr/>
          <p:nvPr/>
        </p:nvPicPr>
        <p:blipFill>
          <a:blip r:embed="rId2">
            <a:extLst>
              <a:ext uri="{28A0092B-C50C-407E-A947-70E740481C1C}">
                <a14:useLocalDpi xmlns:a14="http://schemas.microsoft.com/office/drawing/2010/main" val="0"/>
              </a:ext>
            </a:extLst>
          </a:blip>
          <a:stretch>
            <a:fillRect/>
          </a:stretch>
        </p:blipFill>
        <p:spPr>
          <a:xfrm>
            <a:off x="3044413" y="0"/>
            <a:ext cx="5432613" cy="6804212"/>
          </a:xfrm>
          <a:prstGeom prst="rect">
            <a:avLst/>
          </a:prstGeom>
        </p:spPr>
      </p:pic>
    </p:spTree>
    <p:extLst>
      <p:ext uri="{BB962C8B-B14F-4D97-AF65-F5344CB8AC3E}">
        <p14:creationId xmlns:p14="http://schemas.microsoft.com/office/powerpoint/2010/main" val="4183710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615A1-2800-4644-B79F-929AC98C74D9}"/>
              </a:ext>
            </a:extLst>
          </p:cNvPr>
          <p:cNvSpPr>
            <a:spLocks noGrp="1"/>
          </p:cNvSpPr>
          <p:nvPr>
            <p:ph type="title"/>
          </p:nvPr>
        </p:nvSpPr>
        <p:spPr>
          <a:xfrm>
            <a:off x="574637" y="0"/>
            <a:ext cx="10515600" cy="1158184"/>
          </a:xfrm>
        </p:spPr>
        <p:txBody>
          <a:bodyPr/>
          <a:lstStyle/>
          <a:p>
            <a:pPr algn="ctr"/>
            <a:r>
              <a:rPr lang="en-US" b="1" dirty="0">
                <a:solidFill>
                  <a:srgbClr val="0070C0"/>
                </a:solidFill>
                <a:latin typeface="Times New Roman" panose="02020603050405020304" pitchFamily="18" charset="0"/>
                <a:cs typeface="Times New Roman" panose="02020603050405020304" pitchFamily="18" charset="0"/>
              </a:rPr>
              <a:t>Methodology</a:t>
            </a:r>
            <a:endParaRPr lang="en-US" dirty="0"/>
          </a:p>
        </p:txBody>
      </p:sp>
      <p:sp>
        <p:nvSpPr>
          <p:cNvPr id="3" name="Content Placeholder 2">
            <a:extLst>
              <a:ext uri="{FF2B5EF4-FFF2-40B4-BE49-F238E27FC236}">
                <a16:creationId xmlns:a16="http://schemas.microsoft.com/office/drawing/2014/main" id="{4546D836-D837-4DC1-9C9E-ACB7E83768AC}"/>
              </a:ext>
            </a:extLst>
          </p:cNvPr>
          <p:cNvSpPr>
            <a:spLocks noGrp="1"/>
          </p:cNvSpPr>
          <p:nvPr>
            <p:ph idx="1"/>
          </p:nvPr>
        </p:nvSpPr>
        <p:spPr/>
        <p:txBody>
          <a:bodyPr/>
          <a:lstStyle/>
          <a:p>
            <a:r>
              <a:rPr lang="en-US" b="1" dirty="0">
                <a:solidFill>
                  <a:srgbClr val="C00000"/>
                </a:solidFill>
                <a:latin typeface="Times New Roman" panose="02020603050405020304" pitchFamily="18" charset="0"/>
                <a:cs typeface="Times New Roman" panose="02020603050405020304" pitchFamily="18" charset="0"/>
              </a:rPr>
              <a:t>Analysis and design method:</a:t>
            </a:r>
          </a:p>
          <a:p>
            <a:r>
              <a:rPr lang="en-US" b="1" dirty="0">
                <a:latin typeface="Times New Roman" panose="02020603050405020304" pitchFamily="18" charset="0"/>
                <a:cs typeface="Times New Roman" panose="02020603050405020304" pitchFamily="18" charset="0"/>
              </a:rPr>
              <a:t>-Finite element.</a:t>
            </a:r>
          </a:p>
          <a:p>
            <a:r>
              <a:rPr lang="en-US" b="1" dirty="0">
                <a:latin typeface="Times New Roman" panose="02020603050405020304" pitchFamily="18" charset="0"/>
                <a:cs typeface="Times New Roman" panose="02020603050405020304" pitchFamily="18" charset="0"/>
              </a:rPr>
              <a:t>-ETABS2016.</a:t>
            </a:r>
          </a:p>
          <a:p>
            <a:r>
              <a:rPr lang="en-US" b="1" dirty="0">
                <a:latin typeface="Times New Roman" panose="02020603050405020304" pitchFamily="18" charset="0"/>
                <a:cs typeface="Times New Roman" panose="02020603050405020304" pitchFamily="18" charset="0"/>
              </a:rPr>
              <a:t>-Elements have been modeled as one and two dimensions.</a:t>
            </a:r>
          </a:p>
        </p:txBody>
      </p:sp>
    </p:spTree>
    <p:extLst>
      <p:ext uri="{BB962C8B-B14F-4D97-AF65-F5344CB8AC3E}">
        <p14:creationId xmlns:p14="http://schemas.microsoft.com/office/powerpoint/2010/main" val="286600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B3A4B-C846-4CFD-9951-B970ADCDDF37}"/>
              </a:ext>
            </a:extLst>
          </p:cNvPr>
          <p:cNvSpPr>
            <a:spLocks noGrp="1"/>
          </p:cNvSpPr>
          <p:nvPr>
            <p:ph type="title"/>
          </p:nvPr>
        </p:nvSpPr>
        <p:spPr>
          <a:xfrm>
            <a:off x="1226634" y="0"/>
            <a:ext cx="10127165" cy="931128"/>
          </a:xfrm>
        </p:spPr>
        <p:txBody>
          <a:bodyPr>
            <a:normAutofit/>
          </a:bodyPr>
          <a:lstStyle/>
          <a:p>
            <a:pPr algn="ctr"/>
            <a:r>
              <a:rPr lang="en-US" sz="3500" dirty="0">
                <a:solidFill>
                  <a:srgbClr val="C00000"/>
                </a:solidFill>
                <a:latin typeface="Times New Roman" panose="02020603050405020304" pitchFamily="18" charset="0"/>
                <a:cs typeface="Times New Roman" panose="02020603050405020304" pitchFamily="18" charset="0"/>
              </a:rPr>
              <a:t>Materials</a:t>
            </a:r>
          </a:p>
        </p:txBody>
      </p:sp>
      <p:sp>
        <p:nvSpPr>
          <p:cNvPr id="3" name="Content Placeholder 2">
            <a:extLst>
              <a:ext uri="{FF2B5EF4-FFF2-40B4-BE49-F238E27FC236}">
                <a16:creationId xmlns:a16="http://schemas.microsoft.com/office/drawing/2014/main" id="{ACBD05C5-D538-4B4F-8CE0-D490AE6BBEAA}"/>
              </a:ext>
            </a:extLst>
          </p:cNvPr>
          <p:cNvSpPr>
            <a:spLocks noGrp="1"/>
          </p:cNvSpPr>
          <p:nvPr>
            <p:ph idx="1"/>
          </p:nvPr>
        </p:nvSpPr>
        <p:spPr>
          <a:xfrm>
            <a:off x="211874" y="864220"/>
            <a:ext cx="12026590" cy="6042146"/>
          </a:xfrm>
        </p:spPr>
        <p:txBody>
          <a:bodyPr/>
          <a:lstStyle/>
          <a:p>
            <a:r>
              <a:rPr lang="en-US" dirty="0">
                <a:solidFill>
                  <a:schemeClr val="accent2"/>
                </a:solidFill>
                <a:latin typeface="Times New Roman" panose="02020603050405020304" pitchFamily="18" charset="0"/>
                <a:cs typeface="Times New Roman" panose="02020603050405020304" pitchFamily="18" charset="0"/>
              </a:rPr>
              <a:t>Structural:</a:t>
            </a:r>
          </a:p>
          <a:p>
            <a:pPr marL="0" indent="0">
              <a:buNone/>
            </a:pPr>
            <a:r>
              <a:rPr lang="en-US" dirty="0">
                <a:latin typeface="Times New Roman" panose="02020603050405020304" pitchFamily="18" charset="0"/>
                <a:cs typeface="Times New Roman" panose="02020603050405020304" pitchFamily="18" charset="0"/>
              </a:rPr>
              <a:t>-Reinforced concrete:                             </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latin typeface="Times New Roman" panose="02020603050405020304" pitchFamily="18" charset="0"/>
                <a:cs typeface="Times New Roman" panose="02020603050405020304" pitchFamily="18" charset="0"/>
              </a:rPr>
              <a:t>-Steel reinforcement:                     </a:t>
            </a:r>
          </a:p>
        </p:txBody>
      </p:sp>
      <p:graphicFrame>
        <p:nvGraphicFramePr>
          <p:cNvPr id="4" name="Table 3">
            <a:extLst>
              <a:ext uri="{FF2B5EF4-FFF2-40B4-BE49-F238E27FC236}">
                <a16:creationId xmlns:a16="http://schemas.microsoft.com/office/drawing/2014/main" id="{AF3997A2-C2F3-4AB8-85B2-649B225788C1}"/>
              </a:ext>
            </a:extLst>
          </p:cNvPr>
          <p:cNvGraphicFramePr>
            <a:graphicFrameLocks noGrp="1"/>
          </p:cNvGraphicFramePr>
          <p:nvPr>
            <p:extLst>
              <p:ext uri="{D42A27DB-BD31-4B8C-83A1-F6EECF244321}">
                <p14:modId xmlns:p14="http://schemas.microsoft.com/office/powerpoint/2010/main" val="4199191707"/>
              </p:ext>
            </p:extLst>
          </p:nvPr>
        </p:nvGraphicFramePr>
        <p:xfrm>
          <a:off x="5012472" y="1231276"/>
          <a:ext cx="5675972" cy="3054457"/>
        </p:xfrm>
        <a:graphic>
          <a:graphicData uri="http://schemas.openxmlformats.org/drawingml/2006/table">
            <a:tbl>
              <a:tblPr firstRow="1" firstCol="1" bandRow="1">
                <a:tableStyleId>{5C22544A-7EE6-4342-B048-85BDC9FD1C3A}</a:tableStyleId>
              </a:tblPr>
              <a:tblGrid>
                <a:gridCol w="2837986">
                  <a:extLst>
                    <a:ext uri="{9D8B030D-6E8A-4147-A177-3AD203B41FA5}">
                      <a16:colId xmlns:a16="http://schemas.microsoft.com/office/drawing/2014/main" val="1081075697"/>
                    </a:ext>
                  </a:extLst>
                </a:gridCol>
                <a:gridCol w="2837986">
                  <a:extLst>
                    <a:ext uri="{9D8B030D-6E8A-4147-A177-3AD203B41FA5}">
                      <a16:colId xmlns:a16="http://schemas.microsoft.com/office/drawing/2014/main" val="2842943390"/>
                    </a:ext>
                  </a:extLst>
                </a:gridCol>
              </a:tblGrid>
              <a:tr h="654193">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property</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00000"/>
                    </a:solidFill>
                  </a:tcPr>
                </a:tc>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Value</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00000"/>
                    </a:solidFill>
                  </a:tcPr>
                </a:tc>
                <a:extLst>
                  <a:ext uri="{0D108BD9-81ED-4DB2-BD59-A6C34878D82A}">
                    <a16:rowId xmlns:a16="http://schemas.microsoft.com/office/drawing/2014/main" val="3031663805"/>
                  </a:ext>
                </a:extLst>
              </a:tr>
              <a:tr h="1037617">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Cylindrical Compressive strength fc (MPa)</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28</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07925709"/>
                  </a:ext>
                </a:extLst>
              </a:tr>
              <a:tr h="813907">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Modulus of elasticity .EC (</a:t>
                      </a:r>
                      <a:r>
                        <a:rPr lang="en-US" sz="2000" dirty="0" err="1">
                          <a:solidFill>
                            <a:schemeClr val="tx1"/>
                          </a:solidFill>
                          <a:effectLst/>
                          <a:latin typeface="Times New Roman" panose="02020603050405020304" pitchFamily="18" charset="0"/>
                          <a:cs typeface="Times New Roman" panose="02020603050405020304" pitchFamily="18" charset="0"/>
                        </a:rPr>
                        <a:t>GPa</a:t>
                      </a:r>
                      <a:r>
                        <a:rPr lang="en-US" sz="2000" dirty="0">
                          <a:solidFill>
                            <a:schemeClr val="tx1"/>
                          </a:solidFill>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FD5EA"/>
                    </a:solidFill>
                  </a:tcPr>
                </a:tc>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25</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69719653"/>
                  </a:ext>
                </a:extLst>
              </a:tr>
              <a:tr h="476307">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Unit weight (</a:t>
                      </a:r>
                      <a:r>
                        <a:rPr lang="en-US" sz="2000" dirty="0" err="1">
                          <a:solidFill>
                            <a:schemeClr val="tx1"/>
                          </a:solidFill>
                          <a:effectLst/>
                          <a:latin typeface="Times New Roman" panose="02020603050405020304" pitchFamily="18" charset="0"/>
                          <a:cs typeface="Times New Roman" panose="02020603050405020304" pitchFamily="18" charset="0"/>
                        </a:rPr>
                        <a:t>kN</a:t>
                      </a:r>
                      <a:r>
                        <a:rPr lang="en-US" sz="2000" dirty="0">
                          <a:solidFill>
                            <a:schemeClr val="tx1"/>
                          </a:solidFill>
                          <a:effectLst/>
                          <a:latin typeface="Times New Roman" panose="02020603050405020304" pitchFamily="18" charset="0"/>
                          <a:cs typeface="Times New Roman" panose="02020603050405020304" pitchFamily="18" charset="0"/>
                        </a:rPr>
                        <a:t>/m</a:t>
                      </a:r>
                      <a:r>
                        <a:rPr lang="en-US" sz="2000" baseline="30000" dirty="0">
                          <a:solidFill>
                            <a:schemeClr val="tx1"/>
                          </a:solidFill>
                          <a:effectLst/>
                          <a:latin typeface="Times New Roman" panose="02020603050405020304" pitchFamily="18" charset="0"/>
                          <a:cs typeface="Times New Roman" panose="02020603050405020304" pitchFamily="18" charset="0"/>
                        </a:rPr>
                        <a:t>3</a:t>
                      </a:r>
                      <a:r>
                        <a:rPr lang="en-US" sz="2000" dirty="0">
                          <a:solidFill>
                            <a:schemeClr val="tx1"/>
                          </a:solidFill>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25</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8708545"/>
                  </a:ext>
                </a:extLst>
              </a:tr>
            </a:tbl>
          </a:graphicData>
        </a:graphic>
      </p:graphicFrame>
      <p:graphicFrame>
        <p:nvGraphicFramePr>
          <p:cNvPr id="5" name="Table 4">
            <a:extLst>
              <a:ext uri="{FF2B5EF4-FFF2-40B4-BE49-F238E27FC236}">
                <a16:creationId xmlns:a16="http://schemas.microsoft.com/office/drawing/2014/main" id="{4D48485C-5F49-422A-A5C4-57F3F4F34493}"/>
              </a:ext>
            </a:extLst>
          </p:cNvPr>
          <p:cNvGraphicFramePr>
            <a:graphicFrameLocks noGrp="1"/>
          </p:cNvGraphicFramePr>
          <p:nvPr>
            <p:extLst>
              <p:ext uri="{D42A27DB-BD31-4B8C-83A1-F6EECF244321}">
                <p14:modId xmlns:p14="http://schemas.microsoft.com/office/powerpoint/2010/main" val="2414638903"/>
              </p:ext>
            </p:extLst>
          </p:nvPr>
        </p:nvGraphicFramePr>
        <p:xfrm>
          <a:off x="5012472" y="4466050"/>
          <a:ext cx="5781908" cy="2440316"/>
        </p:xfrm>
        <a:graphic>
          <a:graphicData uri="http://schemas.openxmlformats.org/drawingml/2006/table">
            <a:tbl>
              <a:tblPr firstRow="1" firstCol="1" bandRow="1">
                <a:tableStyleId>{5C22544A-7EE6-4342-B048-85BDC9FD1C3A}</a:tableStyleId>
              </a:tblPr>
              <a:tblGrid>
                <a:gridCol w="2890954">
                  <a:extLst>
                    <a:ext uri="{9D8B030D-6E8A-4147-A177-3AD203B41FA5}">
                      <a16:colId xmlns:a16="http://schemas.microsoft.com/office/drawing/2014/main" val="4063888303"/>
                    </a:ext>
                  </a:extLst>
                </a:gridCol>
                <a:gridCol w="2890954">
                  <a:extLst>
                    <a:ext uri="{9D8B030D-6E8A-4147-A177-3AD203B41FA5}">
                      <a16:colId xmlns:a16="http://schemas.microsoft.com/office/drawing/2014/main" val="4197144795"/>
                    </a:ext>
                  </a:extLst>
                </a:gridCol>
              </a:tblGrid>
              <a:tr h="721116">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Property</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00000"/>
                    </a:solidFill>
                  </a:tcPr>
                </a:tc>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Value</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00000"/>
                    </a:solidFill>
                  </a:tcPr>
                </a:tc>
                <a:extLst>
                  <a:ext uri="{0D108BD9-81ED-4DB2-BD59-A6C34878D82A}">
                    <a16:rowId xmlns:a16="http://schemas.microsoft.com/office/drawing/2014/main" val="3760977974"/>
                  </a:ext>
                </a:extLst>
              </a:tr>
              <a:tr h="721116">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Yielding strength, </a:t>
                      </a:r>
                      <a:r>
                        <a:rPr lang="en-US" sz="2000" dirty="0" err="1">
                          <a:solidFill>
                            <a:schemeClr val="tx1"/>
                          </a:solidFill>
                          <a:effectLst/>
                          <a:latin typeface="Times New Roman" panose="02020603050405020304" pitchFamily="18" charset="0"/>
                          <a:cs typeface="Times New Roman" panose="02020603050405020304" pitchFamily="18" charset="0"/>
                        </a:rPr>
                        <a:t>fy</a:t>
                      </a:r>
                      <a:r>
                        <a:rPr lang="en-US" sz="2000" dirty="0">
                          <a:solidFill>
                            <a:schemeClr val="tx1"/>
                          </a:solidFill>
                          <a:effectLst/>
                          <a:latin typeface="Times New Roman" panose="02020603050405020304" pitchFamily="18" charset="0"/>
                          <a:cs typeface="Times New Roman" panose="02020603050405020304" pitchFamily="18" charset="0"/>
                        </a:rPr>
                        <a:t> (MPa)</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420</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09193326"/>
                  </a:ext>
                </a:extLst>
              </a:tr>
              <a:tr h="721116">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Modulus of elasticity, Es (</a:t>
                      </a:r>
                      <a:r>
                        <a:rPr lang="en-US" sz="2000" dirty="0" err="1">
                          <a:solidFill>
                            <a:schemeClr val="tx1"/>
                          </a:solidFill>
                          <a:effectLst/>
                          <a:latin typeface="Times New Roman" panose="02020603050405020304" pitchFamily="18" charset="0"/>
                          <a:cs typeface="Times New Roman" panose="02020603050405020304" pitchFamily="18" charset="0"/>
                        </a:rPr>
                        <a:t>GPa</a:t>
                      </a:r>
                      <a:r>
                        <a:rPr lang="en-US" sz="2000" dirty="0">
                          <a:solidFill>
                            <a:schemeClr val="tx1"/>
                          </a:solidFill>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FD5EA"/>
                    </a:solidFill>
                  </a:tcPr>
                </a:tc>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200</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36074341"/>
                  </a:ext>
                </a:extLst>
              </a:tr>
            </a:tbl>
          </a:graphicData>
        </a:graphic>
      </p:graphicFrame>
    </p:spTree>
    <p:extLst>
      <p:ext uri="{BB962C8B-B14F-4D97-AF65-F5344CB8AC3E}">
        <p14:creationId xmlns:p14="http://schemas.microsoft.com/office/powerpoint/2010/main" val="2571888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F04C7-3E40-4C7D-8911-C612439C42E0}"/>
              </a:ext>
            </a:extLst>
          </p:cNvPr>
          <p:cNvSpPr>
            <a:spLocks noGrp="1"/>
          </p:cNvSpPr>
          <p:nvPr>
            <p:ph type="title"/>
          </p:nvPr>
        </p:nvSpPr>
        <p:spPr>
          <a:xfrm>
            <a:off x="838200" y="365126"/>
            <a:ext cx="7112620" cy="789026"/>
          </a:xfrm>
        </p:spPr>
        <p:txBody>
          <a:bodyPr>
            <a:normAutofit/>
          </a:bodyPr>
          <a:lstStyle/>
          <a:p>
            <a:r>
              <a:rPr lang="en-US" sz="3500" dirty="0">
                <a:solidFill>
                  <a:schemeClr val="accent2"/>
                </a:solidFill>
                <a:latin typeface="Times New Roman" panose="02020603050405020304" pitchFamily="18" charset="0"/>
                <a:cs typeface="Times New Roman" panose="02020603050405020304" pitchFamily="18" charset="0"/>
              </a:rPr>
              <a:t>Non-Structural materials:</a:t>
            </a:r>
          </a:p>
        </p:txBody>
      </p:sp>
      <mc:AlternateContent xmlns:mc="http://schemas.openxmlformats.org/markup-compatibility/2006" xmlns:a14="http://schemas.microsoft.com/office/drawing/2010/main">
        <mc:Choice Requires="a14">
          <p:graphicFrame>
            <p:nvGraphicFramePr>
              <p:cNvPr id="4" name="Content Placeholder 3">
                <a:extLst>
                  <a:ext uri="{FF2B5EF4-FFF2-40B4-BE49-F238E27FC236}">
                    <a16:creationId xmlns:a16="http://schemas.microsoft.com/office/drawing/2014/main" id="{E916DDEF-7E61-4BC2-B7F7-5F9E43E5D62B}"/>
                  </a:ext>
                </a:extLst>
              </p:cNvPr>
              <p:cNvGraphicFramePr>
                <a:graphicFrameLocks noGrp="1"/>
              </p:cNvGraphicFramePr>
              <p:nvPr>
                <p:ph idx="1"/>
                <p:extLst>
                  <p:ext uri="{D42A27DB-BD31-4B8C-83A1-F6EECF244321}">
                    <p14:modId xmlns:p14="http://schemas.microsoft.com/office/powerpoint/2010/main" val="3457717357"/>
                  </p:ext>
                </p:extLst>
              </p:nvPr>
            </p:nvGraphicFramePr>
            <p:xfrm>
              <a:off x="3010829" y="1154152"/>
              <a:ext cx="6517888" cy="5703845"/>
            </p:xfrm>
            <a:graphic>
              <a:graphicData uri="http://schemas.openxmlformats.org/drawingml/2006/table">
                <a:tbl>
                  <a:tblPr firstRow="1" firstCol="1" bandRow="1">
                    <a:tableStyleId>{5C22544A-7EE6-4342-B048-85BDC9FD1C3A}</a:tableStyleId>
                  </a:tblPr>
                  <a:tblGrid>
                    <a:gridCol w="3258944">
                      <a:extLst>
                        <a:ext uri="{9D8B030D-6E8A-4147-A177-3AD203B41FA5}">
                          <a16:colId xmlns:a16="http://schemas.microsoft.com/office/drawing/2014/main" val="3541616451"/>
                        </a:ext>
                      </a:extLst>
                    </a:gridCol>
                    <a:gridCol w="3258944">
                      <a:extLst>
                        <a:ext uri="{9D8B030D-6E8A-4147-A177-3AD203B41FA5}">
                          <a16:colId xmlns:a16="http://schemas.microsoft.com/office/drawing/2014/main" val="2899641695"/>
                        </a:ext>
                      </a:extLst>
                    </a:gridCol>
                  </a:tblGrid>
                  <a:tr h="697558">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Material</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00000"/>
                        </a:solidFill>
                      </a:tcPr>
                    </a:tc>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 </a:t>
                          </a:r>
                          <a14:m>
                            <m:oMath xmlns:m="http://schemas.openxmlformats.org/officeDocument/2006/math">
                              <m:r>
                                <a:rPr lang="en-US" sz="2500">
                                  <a:effectLst/>
                                  <a:latin typeface="Cambria Math" panose="02040503050406030204" pitchFamily="18" charset="0"/>
                                </a:rPr>
                                <m:t>𝛾</m:t>
                              </m:r>
                            </m:oMath>
                          </a14:m>
                          <a:r>
                            <a:rPr lang="en-US" sz="2500" dirty="0">
                              <a:effectLst/>
                              <a:latin typeface="Times New Roman" panose="02020603050405020304" pitchFamily="18" charset="0"/>
                              <a:cs typeface="Times New Roman" panose="02020603050405020304" pitchFamily="18" charset="0"/>
                            </a:rPr>
                            <a:t> (</a:t>
                          </a:r>
                          <a:r>
                            <a:rPr lang="en-US" sz="2500" dirty="0" err="1">
                              <a:effectLst/>
                              <a:latin typeface="Times New Roman" panose="02020603050405020304" pitchFamily="18" charset="0"/>
                              <a:cs typeface="Times New Roman" panose="02020603050405020304" pitchFamily="18" charset="0"/>
                            </a:rPr>
                            <a:t>kN</a:t>
                          </a:r>
                          <a:r>
                            <a:rPr lang="en-US" sz="2500" dirty="0">
                              <a:effectLst/>
                              <a:latin typeface="Times New Roman" panose="02020603050405020304" pitchFamily="18" charset="0"/>
                              <a:cs typeface="Times New Roman" panose="02020603050405020304" pitchFamily="18" charset="0"/>
                            </a:rPr>
                            <a:t>/m</a:t>
                          </a:r>
                          <a:r>
                            <a:rPr lang="en-US" sz="2500" baseline="30000" dirty="0">
                              <a:effectLst/>
                              <a:latin typeface="Times New Roman" panose="02020603050405020304" pitchFamily="18" charset="0"/>
                              <a:cs typeface="Times New Roman" panose="02020603050405020304" pitchFamily="18" charset="0"/>
                            </a:rPr>
                            <a:t>3</a:t>
                          </a:r>
                          <a:r>
                            <a:rPr lang="en-US" sz="2500" dirty="0">
                              <a:effectLst/>
                              <a:latin typeface="Times New Roman" panose="02020603050405020304" pitchFamily="18" charset="0"/>
                              <a:cs typeface="Times New Roman" panose="02020603050405020304" pitchFamily="18" charset="0"/>
                            </a:rPr>
                            <a:t>)</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00000"/>
                        </a:solidFill>
                      </a:tcPr>
                    </a:tc>
                    <a:extLst>
                      <a:ext uri="{0D108BD9-81ED-4DB2-BD59-A6C34878D82A}">
                        <a16:rowId xmlns:a16="http://schemas.microsoft.com/office/drawing/2014/main" val="3281257102"/>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Blocks</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12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42610545"/>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Filling materials</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FD5EA"/>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16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31608652"/>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Tiles</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26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7578029"/>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Plaster</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FD5EA"/>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99640665"/>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Aggregate</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13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62684747"/>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Concrete mortar</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FD5EA"/>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534415"/>
                      </a:ext>
                    </a:extLst>
                  </a:tr>
                  <a:tr h="820939">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Masonry stone</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30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62270491"/>
                      </a:ext>
                    </a:extLst>
                  </a:tr>
                </a:tbl>
              </a:graphicData>
            </a:graphic>
          </p:graphicFrame>
        </mc:Choice>
        <mc:Fallback xmlns="">
          <p:graphicFrame>
            <p:nvGraphicFramePr>
              <p:cNvPr id="4" name="Content Placeholder 3">
                <a:extLst>
                  <a:ext uri="{FF2B5EF4-FFF2-40B4-BE49-F238E27FC236}">
                    <a16:creationId xmlns:a16="http://schemas.microsoft.com/office/drawing/2014/main" id="{E916DDEF-7E61-4BC2-B7F7-5F9E43E5D62B}"/>
                  </a:ext>
                </a:extLst>
              </p:cNvPr>
              <p:cNvGraphicFramePr>
                <a:graphicFrameLocks noGrp="1"/>
              </p:cNvGraphicFramePr>
              <p:nvPr>
                <p:ph idx="1"/>
                <p:extLst>
                  <p:ext uri="{D42A27DB-BD31-4B8C-83A1-F6EECF244321}">
                    <p14:modId xmlns:p14="http://schemas.microsoft.com/office/powerpoint/2010/main" val="3457717357"/>
                  </p:ext>
                </p:extLst>
              </p:nvPr>
            </p:nvGraphicFramePr>
            <p:xfrm>
              <a:off x="3010829" y="1154152"/>
              <a:ext cx="6517888" cy="5703845"/>
            </p:xfrm>
            <a:graphic>
              <a:graphicData uri="http://schemas.openxmlformats.org/drawingml/2006/table">
                <a:tbl>
                  <a:tblPr firstRow="1" firstCol="1" bandRow="1">
                    <a:tableStyleId>{5C22544A-7EE6-4342-B048-85BDC9FD1C3A}</a:tableStyleId>
                  </a:tblPr>
                  <a:tblGrid>
                    <a:gridCol w="3258944">
                      <a:extLst>
                        <a:ext uri="{9D8B030D-6E8A-4147-A177-3AD203B41FA5}">
                          <a16:colId xmlns:a16="http://schemas.microsoft.com/office/drawing/2014/main" val="3541616451"/>
                        </a:ext>
                      </a:extLst>
                    </a:gridCol>
                    <a:gridCol w="3258944">
                      <a:extLst>
                        <a:ext uri="{9D8B030D-6E8A-4147-A177-3AD203B41FA5}">
                          <a16:colId xmlns:a16="http://schemas.microsoft.com/office/drawing/2014/main" val="2899641695"/>
                        </a:ext>
                      </a:extLst>
                    </a:gridCol>
                  </a:tblGrid>
                  <a:tr h="697558">
                    <a:tc>
                      <a:txBody>
                        <a:bodyPr/>
                        <a:lstStyle/>
                        <a:p>
                          <a:pPr marL="0" marR="0" algn="ctr">
                            <a:lnSpc>
                              <a:spcPct val="150000"/>
                            </a:lnSpc>
                            <a:spcBef>
                              <a:spcPts val="600"/>
                            </a:spcBef>
                            <a:spcAft>
                              <a:spcPts val="600"/>
                            </a:spcAft>
                          </a:pPr>
                          <a:r>
                            <a:rPr lang="en-US" sz="2500" dirty="0">
                              <a:effectLst/>
                              <a:latin typeface="Times New Roman" panose="02020603050405020304" pitchFamily="18" charset="0"/>
                              <a:cs typeface="Times New Roman" panose="02020603050405020304" pitchFamily="18" charset="0"/>
                            </a:rPr>
                            <a:t>Material</a:t>
                          </a:r>
                          <a:endParaRPr lang="en-US" sz="2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00000"/>
                        </a:solidFill>
                      </a:tcPr>
                    </a:tc>
                    <a:tc>
                      <a:txBody>
                        <a:bodyPr/>
                        <a:lstStyle/>
                        <a:p>
                          <a:endParaRPr lang="en-US"/>
                        </a:p>
                      </a:txBody>
                      <a:tcPr marL="68580" marR="68580" marT="0" marB="0">
                        <a:blipFill>
                          <a:blip r:embed="rId2"/>
                          <a:stretch>
                            <a:fillRect l="-100374" t="-877" r="-748" b="-723684"/>
                          </a:stretch>
                        </a:blipFill>
                      </a:tcPr>
                    </a:tc>
                    <a:extLst>
                      <a:ext uri="{0D108BD9-81ED-4DB2-BD59-A6C34878D82A}">
                        <a16:rowId xmlns:a16="http://schemas.microsoft.com/office/drawing/2014/main" val="3281257102"/>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Blocks</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12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42610545"/>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Filling materials</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FD5EA"/>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16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31608652"/>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Tiles</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26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7578029"/>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Plaster</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FD5EA"/>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99640665"/>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Aggregate</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13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62684747"/>
                      </a:ext>
                    </a:extLst>
                  </a:tr>
                  <a:tr h="69755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Concrete mortar</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FD5EA"/>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534415"/>
                      </a:ext>
                    </a:extLst>
                  </a:tr>
                  <a:tr h="820939">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Masonry stone</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30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62270491"/>
                      </a:ext>
                    </a:extLst>
                  </a:tr>
                </a:tbl>
              </a:graphicData>
            </a:graphic>
          </p:graphicFrame>
        </mc:Fallback>
      </mc:AlternateContent>
    </p:spTree>
    <p:extLst>
      <p:ext uri="{BB962C8B-B14F-4D97-AF65-F5344CB8AC3E}">
        <p14:creationId xmlns:p14="http://schemas.microsoft.com/office/powerpoint/2010/main" val="338990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EB306-377B-48EF-8ACC-DFA83DAFDBB0}"/>
              </a:ext>
            </a:extLst>
          </p:cNvPr>
          <p:cNvSpPr>
            <a:spLocks noGrp="1"/>
          </p:cNvSpPr>
          <p:nvPr>
            <p:ph type="title"/>
          </p:nvPr>
        </p:nvSpPr>
        <p:spPr>
          <a:xfrm>
            <a:off x="838199" y="365126"/>
            <a:ext cx="10669859" cy="906114"/>
          </a:xfrm>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Loads types and calculations:</a:t>
            </a:r>
          </a:p>
        </p:txBody>
      </p:sp>
      <p:sp>
        <p:nvSpPr>
          <p:cNvPr id="3" name="Content Placeholder 2">
            <a:extLst>
              <a:ext uri="{FF2B5EF4-FFF2-40B4-BE49-F238E27FC236}">
                <a16:creationId xmlns:a16="http://schemas.microsoft.com/office/drawing/2014/main" id="{0903DD3C-B983-48E9-9CAE-04575F11C03A}"/>
              </a:ext>
            </a:extLst>
          </p:cNvPr>
          <p:cNvSpPr>
            <a:spLocks noGrp="1"/>
          </p:cNvSpPr>
          <p:nvPr>
            <p:ph idx="1"/>
          </p:nvPr>
        </p:nvSpPr>
        <p:spPr/>
        <p:txBody>
          <a:bodyPr/>
          <a:lstStyle/>
          <a:p>
            <a:r>
              <a:rPr lang="en-US" dirty="0">
                <a:solidFill>
                  <a:schemeClr val="accent2"/>
                </a:solidFill>
                <a:latin typeface="Times New Roman" panose="02020603050405020304" pitchFamily="18" charset="0"/>
                <a:cs typeface="Times New Roman" panose="02020603050405020304" pitchFamily="18" charset="0"/>
              </a:rPr>
              <a:t>Dead load.</a:t>
            </a:r>
          </a:p>
          <a:p>
            <a:r>
              <a:rPr lang="en-US" dirty="0">
                <a:solidFill>
                  <a:schemeClr val="accent2"/>
                </a:solidFill>
                <a:latin typeface="Times New Roman" panose="02020603050405020304" pitchFamily="18" charset="0"/>
                <a:cs typeface="Times New Roman" panose="02020603050405020304" pitchFamily="18" charset="0"/>
              </a:rPr>
              <a:t>Super imposed dead load:</a:t>
            </a:r>
          </a:p>
          <a:p>
            <a:r>
              <a:rPr lang="en-US" dirty="0">
                <a:latin typeface="Times New Roman" panose="02020603050405020304" pitchFamily="18" charset="0"/>
                <a:cs typeface="Times New Roman" panose="02020603050405020304" pitchFamily="18" charset="0"/>
              </a:rPr>
              <a:t>W</a:t>
            </a:r>
            <a:r>
              <a:rPr lang="en-US" baseline="-25000" dirty="0">
                <a:latin typeface="Times New Roman" panose="02020603050405020304" pitchFamily="18" charset="0"/>
                <a:cs typeface="Times New Roman" panose="02020603050405020304" pitchFamily="18" charset="0"/>
              </a:rPr>
              <a:t>SD</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W</a:t>
            </a:r>
            <a:r>
              <a:rPr lang="en-US" baseline="-25000" dirty="0" err="1">
                <a:latin typeface="Times New Roman" panose="02020603050405020304" pitchFamily="18" charset="0"/>
                <a:cs typeface="Times New Roman" panose="02020603050405020304" pitchFamily="18" charset="0"/>
              </a:rPr>
              <a:t>Tile</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W</a:t>
            </a:r>
            <a:r>
              <a:rPr lang="en-US" baseline="-25000" dirty="0" err="1">
                <a:latin typeface="Times New Roman" panose="02020603050405020304" pitchFamily="18" charset="0"/>
                <a:cs typeface="Times New Roman" panose="02020603050405020304" pitchFamily="18" charset="0"/>
              </a:rPr>
              <a:t>Morter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W</a:t>
            </a:r>
            <a:r>
              <a:rPr lang="en-US" baseline="-25000" dirty="0" err="1">
                <a:latin typeface="Times New Roman" panose="02020603050405020304" pitchFamily="18" charset="0"/>
                <a:cs typeface="Times New Roman" panose="02020603050405020304" pitchFamily="18" charset="0"/>
              </a:rPr>
              <a:t>Gravel</a:t>
            </a:r>
            <a:r>
              <a:rPr lang="en-US" dirty="0">
                <a:latin typeface="Times New Roman" panose="02020603050405020304" pitchFamily="18" charset="0"/>
                <a:cs typeface="Times New Roman" panose="02020603050405020304" pitchFamily="18" charset="0"/>
              </a:rPr>
              <a:t> = 0.03 × 26 + 0.02 × 23 + 0.1 × 16 = 2.84 </a:t>
            </a:r>
            <a:r>
              <a:rPr lang="en-US" dirty="0" err="1">
                <a:latin typeface="Times New Roman" panose="02020603050405020304" pitchFamily="18" charset="0"/>
                <a:cs typeface="Times New Roman" panose="02020603050405020304" pitchFamily="18" charset="0"/>
              </a:rPr>
              <a:t>kN</a:t>
            </a:r>
            <a:r>
              <a:rPr lang="en-US" dirty="0">
                <a:latin typeface="Times New Roman" panose="02020603050405020304" pitchFamily="18" charset="0"/>
                <a:cs typeface="Times New Roman" panose="02020603050405020304" pitchFamily="18" charset="0"/>
              </a:rPr>
              <a:t>/m</a:t>
            </a:r>
            <a:r>
              <a:rPr lang="en-US" baseline="30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Take W</a:t>
            </a:r>
            <a:r>
              <a:rPr lang="en-US" baseline="-25000" dirty="0">
                <a:latin typeface="Times New Roman" panose="02020603050405020304" pitchFamily="18" charset="0"/>
                <a:cs typeface="Times New Roman" panose="02020603050405020304" pitchFamily="18" charset="0"/>
              </a:rPr>
              <a:t>SD</a:t>
            </a:r>
            <a:r>
              <a:rPr lang="en-US" dirty="0">
                <a:latin typeface="Times New Roman" panose="02020603050405020304" pitchFamily="18" charset="0"/>
                <a:cs typeface="Times New Roman" panose="02020603050405020304" pitchFamily="18" charset="0"/>
              </a:rPr>
              <a:t> = 3 </a:t>
            </a:r>
            <a:r>
              <a:rPr lang="en-US" dirty="0" err="1">
                <a:latin typeface="Times New Roman" panose="02020603050405020304" pitchFamily="18" charset="0"/>
                <a:cs typeface="Times New Roman" panose="02020603050405020304" pitchFamily="18" charset="0"/>
              </a:rPr>
              <a:t>kN</a:t>
            </a:r>
            <a:r>
              <a:rPr lang="en-US" dirty="0">
                <a:latin typeface="Times New Roman" panose="02020603050405020304" pitchFamily="18" charset="0"/>
                <a:cs typeface="Times New Roman" panose="02020603050405020304" pitchFamily="18" charset="0"/>
              </a:rPr>
              <a:t>/m</a:t>
            </a:r>
            <a:r>
              <a:rPr lang="en-US" baseline="30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From partitions </a:t>
            </a:r>
            <a:r>
              <a:rPr lang="en-US" dirty="0">
                <a:latin typeface="Times New Roman" panose="02020603050405020304" pitchFamily="18" charset="0"/>
                <a:cs typeface="Times New Roman" panose="02020603050405020304" pitchFamily="18" charset="0"/>
                <a:sym typeface="Wingdings" panose="05000000000000000000" pitchFamily="2" charset="2"/>
              </a:rPr>
              <a:t> </a:t>
            </a:r>
            <a:r>
              <a:rPr lang="en-US" b="1" dirty="0">
                <a:latin typeface="Times New Roman" panose="02020603050405020304" pitchFamily="18" charset="0"/>
                <a:cs typeface="Times New Roman" panose="02020603050405020304" pitchFamily="18" charset="0"/>
                <a:sym typeface="Wingdings" panose="05000000000000000000" pitchFamily="2" charset="2"/>
              </a:rPr>
              <a:t>W</a:t>
            </a:r>
            <a:r>
              <a:rPr lang="en-US" sz="1600" b="1" dirty="0">
                <a:latin typeface="Times New Roman" panose="02020603050405020304" pitchFamily="18" charset="0"/>
                <a:cs typeface="Times New Roman" panose="02020603050405020304" pitchFamily="18" charset="0"/>
                <a:sym typeface="Wingdings" panose="05000000000000000000" pitchFamily="2" charset="2"/>
              </a:rPr>
              <a:t>SD =1.66kN/m2</a:t>
            </a:r>
          </a:p>
          <a:p>
            <a:pPr marL="0" indent="0">
              <a:buNone/>
            </a:pPr>
            <a:r>
              <a:rPr lang="en-US" sz="2500" b="1" dirty="0">
                <a:latin typeface="Times New Roman" panose="02020603050405020304" pitchFamily="18" charset="0"/>
                <a:cs typeface="Times New Roman" panose="02020603050405020304" pitchFamily="18" charset="0"/>
                <a:sym typeface="Wingdings" panose="05000000000000000000" pitchFamily="2" charset="2"/>
              </a:rPr>
              <a:t>Total SD = 5 </a:t>
            </a:r>
            <a:r>
              <a:rPr lang="en-US" sz="2500" b="1" dirty="0" err="1">
                <a:latin typeface="Times New Roman" panose="02020603050405020304" pitchFamily="18" charset="0"/>
                <a:cs typeface="Times New Roman" panose="02020603050405020304" pitchFamily="18" charset="0"/>
                <a:sym typeface="Wingdings" panose="05000000000000000000" pitchFamily="2" charset="2"/>
              </a:rPr>
              <a:t>kN</a:t>
            </a:r>
            <a:r>
              <a:rPr lang="en-US" sz="2500" b="1" dirty="0">
                <a:latin typeface="Times New Roman" panose="02020603050405020304" pitchFamily="18" charset="0"/>
                <a:cs typeface="Times New Roman" panose="02020603050405020304" pitchFamily="18" charset="0"/>
                <a:sym typeface="Wingdings" panose="05000000000000000000" pitchFamily="2" charset="2"/>
              </a:rPr>
              <a:t>/m2</a:t>
            </a:r>
          </a:p>
          <a:p>
            <a:pPr marL="0" indent="0">
              <a:buNone/>
            </a:pPr>
            <a:endParaRPr lang="en-US" sz="2500" b="1" dirty="0">
              <a:solidFill>
                <a:schemeClr val="accent2"/>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US" sz="2500" b="1" dirty="0">
              <a:solidFill>
                <a:schemeClr val="accent2"/>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US" sz="2500" b="1" dirty="0">
              <a:solidFill>
                <a:schemeClr val="accent2"/>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US" sz="2500" b="1" dirty="0">
              <a:solidFill>
                <a:schemeClr val="accent2"/>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US" sz="2500" b="1" dirty="0">
              <a:solidFill>
                <a:schemeClr val="accent2"/>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US" sz="2500" b="1" dirty="0">
              <a:solidFill>
                <a:schemeClr val="accent2"/>
              </a:solidFill>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86295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C1BD3-00F2-402A-B97F-50B3D3BC3F6D}"/>
              </a:ext>
            </a:extLst>
          </p:cNvPr>
          <p:cNvSpPr>
            <a:spLocks noGrp="1"/>
          </p:cNvSpPr>
          <p:nvPr>
            <p:ph type="title"/>
          </p:nvPr>
        </p:nvSpPr>
        <p:spPr>
          <a:xfrm>
            <a:off x="838200" y="365126"/>
            <a:ext cx="6872868" cy="822480"/>
          </a:xfrm>
        </p:spPr>
        <p:txBody>
          <a:bodyPr>
            <a:normAutofit/>
          </a:bodyPr>
          <a:lstStyle/>
          <a:p>
            <a:r>
              <a:rPr lang="en-US" sz="3000" b="1" dirty="0">
                <a:solidFill>
                  <a:schemeClr val="accent2"/>
                </a:solidFill>
                <a:latin typeface="Times New Roman" panose="02020603050405020304" pitchFamily="18" charset="0"/>
                <a:cs typeface="Times New Roman" panose="02020603050405020304" pitchFamily="18" charset="0"/>
              </a:rPr>
              <a:t>Super imposed dead load:</a:t>
            </a:r>
          </a:p>
        </p:txBody>
      </p:sp>
      <p:sp>
        <p:nvSpPr>
          <p:cNvPr id="3" name="Content Placeholder 2">
            <a:extLst>
              <a:ext uri="{FF2B5EF4-FFF2-40B4-BE49-F238E27FC236}">
                <a16:creationId xmlns:a16="http://schemas.microsoft.com/office/drawing/2014/main" id="{682CFBE7-ADCF-41F5-8BBC-D6029F289167}"/>
              </a:ext>
            </a:extLst>
          </p:cNvPr>
          <p:cNvSpPr>
            <a:spLocks noGrp="1"/>
          </p:cNvSpPr>
          <p:nvPr>
            <p:ph idx="1"/>
          </p:nvPr>
        </p:nvSpPr>
        <p:spPr>
          <a:xfrm>
            <a:off x="838200" y="1187606"/>
            <a:ext cx="10515600" cy="4989357"/>
          </a:xfrm>
        </p:spPr>
        <p:txBody>
          <a:bodyPr/>
          <a:lstStyle/>
          <a:p>
            <a:r>
              <a:rPr lang="en-US" dirty="0">
                <a:latin typeface="Times New Roman" panose="02020603050405020304" pitchFamily="18" charset="0"/>
                <a:cs typeface="Times New Roman" panose="02020603050405020304" pitchFamily="18" charset="0"/>
              </a:rPr>
              <a:t>For auditoriums :</a:t>
            </a:r>
          </a:p>
          <a:p>
            <a:r>
              <a:rPr lang="en-US" dirty="0">
                <a:latin typeface="Times New Roman" panose="02020603050405020304" pitchFamily="18" charset="0"/>
                <a:cs typeface="Times New Roman" panose="02020603050405020304" pitchFamily="18" charset="0"/>
              </a:rPr>
              <a:t>Super dead = </a:t>
            </a:r>
            <a:r>
              <a:rPr lang="en-US" dirty="0" err="1">
                <a:latin typeface="Times New Roman" panose="02020603050405020304" pitchFamily="18" charset="0"/>
                <a:cs typeface="Times New Roman" panose="02020603050405020304" pitchFamily="18" charset="0"/>
              </a:rPr>
              <a:t>W</a:t>
            </a:r>
            <a:r>
              <a:rPr lang="en-US" baseline="-25000" dirty="0" err="1">
                <a:latin typeface="Times New Roman" panose="02020603050405020304" pitchFamily="18" charset="0"/>
                <a:cs typeface="Times New Roman" panose="02020603050405020304" pitchFamily="18" charset="0"/>
              </a:rPr>
              <a:t>Morter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W</a:t>
            </a:r>
            <a:r>
              <a:rPr lang="en-US" baseline="-25000" dirty="0" err="1">
                <a:latin typeface="Times New Roman" panose="02020603050405020304" pitchFamily="18" charset="0"/>
                <a:cs typeface="Times New Roman" panose="02020603050405020304" pitchFamily="18" charset="0"/>
              </a:rPr>
              <a:t>Gravel</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W</a:t>
            </a:r>
            <a:r>
              <a:rPr lang="en-US" baseline="-25000" dirty="0" err="1">
                <a:latin typeface="Times New Roman" panose="02020603050405020304" pitchFamily="18" charset="0"/>
                <a:cs typeface="Times New Roman" panose="02020603050405020304" pitchFamily="18" charset="0"/>
              </a:rPr>
              <a:t>Blocks</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SD= 0.05 x 23 + 0.2 X 16 + 1.66 = 6 KN / m</a:t>
            </a:r>
            <a:r>
              <a:rPr lang="en-US" baseline="30000" dirty="0">
                <a:latin typeface="Times New Roman" panose="02020603050405020304" pitchFamily="18" charset="0"/>
                <a:cs typeface="Times New Roman" panose="02020603050405020304" pitchFamily="18" charset="0"/>
              </a:rPr>
              <a:t>2</a:t>
            </a:r>
          </a:p>
          <a:p>
            <a:r>
              <a:rPr lang="en-US" dirty="0">
                <a:latin typeface="Times New Roman" panose="02020603050405020304" pitchFamily="18" charset="0"/>
                <a:cs typeface="Times New Roman" panose="02020603050405020304" pitchFamily="18" charset="0"/>
              </a:rPr>
              <a:t>Cladding super dead load on shear wall = 0.02x30+0.05x23=1.75 </a:t>
            </a:r>
            <a:r>
              <a:rPr lang="en-US" dirty="0">
                <a:latin typeface="Times New Roman" panose="02020603050405020304" pitchFamily="18" charset="0"/>
                <a:cs typeface="Times New Roman" panose="02020603050405020304" pitchFamily="18" charset="0"/>
                <a:sym typeface="Wingdings" panose="05000000000000000000" pitchFamily="2" charset="2"/>
              </a:rPr>
              <a:t></a:t>
            </a:r>
            <a:r>
              <a:rPr lang="en-US" dirty="0">
                <a:latin typeface="Times New Roman" panose="02020603050405020304" pitchFamily="18" charset="0"/>
                <a:cs typeface="Times New Roman" panose="02020603050405020304" pitchFamily="18" charset="0"/>
              </a:rPr>
              <a:t>use 2kN/m</a:t>
            </a:r>
            <a:r>
              <a:rPr lang="en-US" baseline="30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a:t>
            </a:r>
          </a:p>
          <a:p>
            <a:endParaRPr lang="en-US" dirty="0"/>
          </a:p>
          <a:p>
            <a:r>
              <a:rPr lang="en-US" b="1" dirty="0">
                <a:solidFill>
                  <a:schemeClr val="accent2"/>
                </a:solidFill>
                <a:latin typeface="Times New Roman" panose="02020603050405020304" pitchFamily="18" charset="0"/>
                <a:cs typeface="Times New Roman" panose="02020603050405020304" pitchFamily="18" charset="0"/>
              </a:rPr>
              <a:t>Live load: </a:t>
            </a:r>
            <a:r>
              <a:rPr lang="en-US" dirty="0"/>
              <a:t>ASCE-10 :</a:t>
            </a:r>
          </a:p>
          <a:p>
            <a:pPr marL="0" indent="0">
              <a:buNone/>
            </a:pPr>
            <a:endParaRPr lang="en-US" b="1" dirty="0">
              <a:solidFill>
                <a:schemeClr val="accent2"/>
              </a:solidFill>
              <a:latin typeface="Times New Roman" panose="02020603050405020304" pitchFamily="18" charset="0"/>
              <a:cs typeface="Times New Roman" panose="02020603050405020304" pitchFamily="18" charset="0"/>
            </a:endParaRPr>
          </a:p>
          <a:p>
            <a:endParaRPr lang="en-US" b="1" dirty="0">
              <a:solidFill>
                <a:schemeClr val="accent2"/>
              </a:solidFill>
              <a:latin typeface="Times New Roman" panose="02020603050405020304" pitchFamily="18" charset="0"/>
              <a:cs typeface="Times New Roman" panose="02020603050405020304" pitchFamily="18" charset="0"/>
            </a:endParaRPr>
          </a:p>
          <a:p>
            <a:pPr marL="0" indent="0">
              <a:buNone/>
            </a:pPr>
            <a:endParaRPr lang="en-US" b="1" dirty="0">
              <a:solidFill>
                <a:schemeClr val="accent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0749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511EA-1386-4D2D-ADCA-68A9EA0D2E33}"/>
              </a:ext>
            </a:extLst>
          </p:cNvPr>
          <p:cNvSpPr>
            <a:spLocks noGrp="1"/>
          </p:cNvSpPr>
          <p:nvPr>
            <p:ph type="title"/>
          </p:nvPr>
        </p:nvSpPr>
        <p:spPr>
          <a:xfrm>
            <a:off x="230459" y="226547"/>
            <a:ext cx="4815468" cy="454490"/>
          </a:xfrm>
        </p:spPr>
        <p:txBody>
          <a:bodyPr>
            <a:normAutofit fontScale="90000"/>
          </a:bodyPr>
          <a:lstStyle/>
          <a:p>
            <a:r>
              <a:rPr lang="en-US" sz="3500" b="1" dirty="0">
                <a:solidFill>
                  <a:schemeClr val="accent6">
                    <a:lumMod val="50000"/>
                  </a:schemeClr>
                </a:solidFill>
                <a:latin typeface="Times New Roman" panose="02020603050405020304" pitchFamily="18" charset="0"/>
                <a:cs typeface="Times New Roman" panose="02020603050405020304" pitchFamily="18" charset="0"/>
              </a:rPr>
              <a:t>Second basement:</a:t>
            </a:r>
          </a:p>
        </p:txBody>
      </p:sp>
      <p:pic>
        <p:nvPicPr>
          <p:cNvPr id="4" name="Content Placeholder 3">
            <a:extLst>
              <a:ext uri="{FF2B5EF4-FFF2-40B4-BE49-F238E27FC236}">
                <a16:creationId xmlns:a16="http://schemas.microsoft.com/office/drawing/2014/main" id="{117608E0-A278-47BC-939B-0043802594FF}"/>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1512" y="786161"/>
            <a:ext cx="10844561" cy="6032810"/>
          </a:xfrm>
          <a:prstGeom prst="rect">
            <a:avLst/>
          </a:prstGeom>
          <a:effectLst>
            <a:glow rad="203200">
              <a:srgbClr val="C00000">
                <a:alpha val="40000"/>
              </a:srgbClr>
            </a:glow>
          </a:effectLst>
        </p:spPr>
      </p:pic>
    </p:spTree>
    <p:extLst>
      <p:ext uri="{BB962C8B-B14F-4D97-AF65-F5344CB8AC3E}">
        <p14:creationId xmlns:p14="http://schemas.microsoft.com/office/powerpoint/2010/main" val="279849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C8A16B82-6A3C-46F5-8D32-072FDF89864A}"/>
              </a:ext>
            </a:extLst>
          </p:cNvPr>
          <p:cNvGrpSpPr/>
          <p:nvPr/>
        </p:nvGrpSpPr>
        <p:grpSpPr>
          <a:xfrm>
            <a:off x="-9302800" y="0"/>
            <a:ext cx="12482920" cy="6858000"/>
            <a:chOff x="-290920" y="0"/>
            <a:chExt cx="12482920" cy="6858000"/>
          </a:xfrm>
        </p:grpSpPr>
        <p:sp>
          <p:nvSpPr>
            <p:cNvPr id="20" name="Rectangle 19">
              <a:extLst>
                <a:ext uri="{FF2B5EF4-FFF2-40B4-BE49-F238E27FC236}">
                  <a16:creationId xmlns:a16="http://schemas.microsoft.com/office/drawing/2014/main" id="{2F391CEE-E392-4A9D-BD11-6954B994FB42}"/>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7AC43ACA-5000-40E2-80D3-19833F9F1A3F}"/>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BE022673-C77C-4E8F-AF41-8B283703E87E}"/>
                </a:ext>
              </a:extLst>
            </p:cNvPr>
            <p:cNvSpPr txBox="1"/>
            <p:nvPr/>
          </p:nvSpPr>
          <p:spPr>
            <a:xfrm rot="16200000">
              <a:off x="10872792" y="3279373"/>
              <a:ext cx="1992086" cy="477054"/>
            </a:xfrm>
            <a:prstGeom prst="rect">
              <a:avLst/>
            </a:prstGeom>
            <a:noFill/>
          </p:spPr>
          <p:txBody>
            <a:bodyPr wrap="square" rtlCol="0">
              <a:spAutoFit/>
            </a:bodyPr>
            <a:lstStyle/>
            <a:p>
              <a:pPr algn="ctr"/>
              <a:r>
                <a:rPr lang="en-US" sz="2500" b="1" dirty="0">
                  <a:solidFill>
                    <a:srgbClr val="F0EEF0"/>
                  </a:solidFill>
                  <a:latin typeface="Tw Cen MT" panose="020B0602020104020603" pitchFamily="34" charset="0"/>
                </a:rPr>
                <a:t>Introduction</a:t>
              </a:r>
            </a:p>
          </p:txBody>
        </p:sp>
        <p:pic>
          <p:nvPicPr>
            <p:cNvPr id="23" name="Picture 22">
              <a:extLst>
                <a:ext uri="{FF2B5EF4-FFF2-40B4-BE49-F238E27FC236}">
                  <a16:creationId xmlns:a16="http://schemas.microsoft.com/office/drawing/2014/main" id="{E8AD023B-AE8D-405F-90E6-27B0D47079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24" name="Group 23">
            <a:extLst>
              <a:ext uri="{FF2B5EF4-FFF2-40B4-BE49-F238E27FC236}">
                <a16:creationId xmlns:a16="http://schemas.microsoft.com/office/drawing/2014/main" id="{69A27401-3327-4871-86AC-B461CA62C3AC}"/>
              </a:ext>
            </a:extLst>
          </p:cNvPr>
          <p:cNvGrpSpPr/>
          <p:nvPr/>
        </p:nvGrpSpPr>
        <p:grpSpPr>
          <a:xfrm>
            <a:off x="-8798784" y="0"/>
            <a:ext cx="11447501" cy="6858000"/>
            <a:chOff x="213096" y="0"/>
            <a:chExt cx="11447501" cy="6858000"/>
          </a:xfrm>
        </p:grpSpPr>
        <p:sp>
          <p:nvSpPr>
            <p:cNvPr id="25" name="Rectangle 24">
              <a:extLst>
                <a:ext uri="{FF2B5EF4-FFF2-40B4-BE49-F238E27FC236}">
                  <a16:creationId xmlns:a16="http://schemas.microsoft.com/office/drawing/2014/main" id="{706C029B-A799-4206-A656-A006D8F83990}"/>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63328131-EC42-4D6D-A247-91FD3D23E58C}"/>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3A728384-87ED-4E87-8F78-97EB653FDC67}"/>
                </a:ext>
              </a:extLst>
            </p:cNvPr>
            <p:cNvSpPr txBox="1"/>
            <p:nvPr/>
          </p:nvSpPr>
          <p:spPr>
            <a:xfrm rot="16200000">
              <a:off x="10341391" y="3190473"/>
              <a:ext cx="1992086" cy="477054"/>
            </a:xfrm>
            <a:prstGeom prst="rect">
              <a:avLst/>
            </a:prstGeom>
            <a:noFill/>
          </p:spPr>
          <p:txBody>
            <a:bodyPr wrap="square" rtlCol="0">
              <a:spAutoFit/>
            </a:bodyPr>
            <a:lstStyle/>
            <a:p>
              <a:pPr algn="ctr"/>
              <a:r>
                <a:rPr lang="en-US" sz="2500" b="1" dirty="0">
                  <a:solidFill>
                    <a:srgbClr val="F0EEF0"/>
                  </a:solidFill>
                  <a:latin typeface="Tw Cen MT" panose="020B0602020104020603" pitchFamily="34" charset="0"/>
                </a:rPr>
                <a:t>Literature</a:t>
              </a:r>
            </a:p>
          </p:txBody>
        </p:sp>
        <p:pic>
          <p:nvPicPr>
            <p:cNvPr id="28" name="Picture 27">
              <a:extLst>
                <a:ext uri="{FF2B5EF4-FFF2-40B4-BE49-F238E27FC236}">
                  <a16:creationId xmlns:a16="http://schemas.microsoft.com/office/drawing/2014/main" id="{2B44F548-697F-412D-9B99-861C272463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29" name="Group 28">
            <a:extLst>
              <a:ext uri="{FF2B5EF4-FFF2-40B4-BE49-F238E27FC236}">
                <a16:creationId xmlns:a16="http://schemas.microsoft.com/office/drawing/2014/main" id="{C0099890-786A-4F87-960D-5DADE5168909}"/>
              </a:ext>
            </a:extLst>
          </p:cNvPr>
          <p:cNvGrpSpPr/>
          <p:nvPr/>
        </p:nvGrpSpPr>
        <p:grpSpPr>
          <a:xfrm>
            <a:off x="-7847639" y="0"/>
            <a:ext cx="9961092" cy="6858000"/>
            <a:chOff x="491575" y="0"/>
            <a:chExt cx="9961092" cy="6858000"/>
          </a:xfrm>
        </p:grpSpPr>
        <p:sp>
          <p:nvSpPr>
            <p:cNvPr id="30" name="Rectangle 29">
              <a:extLst>
                <a:ext uri="{FF2B5EF4-FFF2-40B4-BE49-F238E27FC236}">
                  <a16:creationId xmlns:a16="http://schemas.microsoft.com/office/drawing/2014/main" id="{CE9AAB1E-3A13-4745-A574-9EE6806378C9}"/>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1BC0F905-3F71-4932-B130-39D508C4D117}"/>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93EC5869-A976-4328-A864-2BB04E7E7BFC}"/>
                </a:ext>
              </a:extLst>
            </p:cNvPr>
            <p:cNvSpPr txBox="1"/>
            <p:nvPr/>
          </p:nvSpPr>
          <p:spPr>
            <a:xfrm rot="16200000">
              <a:off x="9117129" y="3274249"/>
              <a:ext cx="1992086" cy="477054"/>
            </a:xfrm>
            <a:prstGeom prst="rect">
              <a:avLst/>
            </a:prstGeom>
            <a:noFill/>
          </p:spPr>
          <p:txBody>
            <a:bodyPr wrap="square" rtlCol="0">
              <a:spAutoFit/>
            </a:bodyPr>
            <a:lstStyle/>
            <a:p>
              <a:pPr algn="ctr"/>
              <a:r>
                <a:rPr lang="en-US" sz="2500" b="1" dirty="0">
                  <a:solidFill>
                    <a:srgbClr val="F0EEF0"/>
                  </a:solidFill>
                  <a:latin typeface="Tw Cen MT" panose="020B0602020104020603" pitchFamily="34" charset="0"/>
                </a:rPr>
                <a:t>Methodology</a:t>
              </a:r>
            </a:p>
          </p:txBody>
        </p:sp>
        <p:pic>
          <p:nvPicPr>
            <p:cNvPr id="33" name="Picture 32">
              <a:extLst>
                <a:ext uri="{FF2B5EF4-FFF2-40B4-BE49-F238E27FC236}">
                  <a16:creationId xmlns:a16="http://schemas.microsoft.com/office/drawing/2014/main" id="{7C8E4AB7-ADC0-4FEE-AE7A-994F5DAD3F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34" name="Group 33">
            <a:extLst>
              <a:ext uri="{FF2B5EF4-FFF2-40B4-BE49-F238E27FC236}">
                <a16:creationId xmlns:a16="http://schemas.microsoft.com/office/drawing/2014/main" id="{0E4F6447-6163-4D6A-A8D2-BD63B6CB3A42}"/>
              </a:ext>
            </a:extLst>
          </p:cNvPr>
          <p:cNvGrpSpPr/>
          <p:nvPr/>
        </p:nvGrpSpPr>
        <p:grpSpPr>
          <a:xfrm>
            <a:off x="-7985197" y="0"/>
            <a:ext cx="9574094" cy="6858000"/>
            <a:chOff x="491575" y="0"/>
            <a:chExt cx="9574094" cy="6858000"/>
          </a:xfrm>
        </p:grpSpPr>
        <p:sp>
          <p:nvSpPr>
            <p:cNvPr id="35" name="Rectangle 34">
              <a:extLst>
                <a:ext uri="{FF2B5EF4-FFF2-40B4-BE49-F238E27FC236}">
                  <a16:creationId xmlns:a16="http://schemas.microsoft.com/office/drawing/2014/main" id="{5CB8CB55-9DEC-4367-900E-7257FE1B874F}"/>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9DBAEDD6-7153-4AFF-BDC7-5A225B4B5642}"/>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id="{12F9D37B-DE70-4087-8A7F-BBA0BAF5B6CF}"/>
                </a:ext>
              </a:extLst>
            </p:cNvPr>
            <p:cNvSpPr txBox="1"/>
            <p:nvPr/>
          </p:nvSpPr>
          <p:spPr>
            <a:xfrm rot="16200000">
              <a:off x="8746453" y="3274248"/>
              <a:ext cx="1992086" cy="477054"/>
            </a:xfrm>
            <a:prstGeom prst="rect">
              <a:avLst/>
            </a:prstGeom>
            <a:noFill/>
          </p:spPr>
          <p:txBody>
            <a:bodyPr wrap="square" rtlCol="0">
              <a:spAutoFit/>
            </a:bodyPr>
            <a:lstStyle/>
            <a:p>
              <a:pPr algn="ctr"/>
              <a:r>
                <a:rPr lang="en-US" sz="2500" b="1" dirty="0">
                  <a:solidFill>
                    <a:srgbClr val="F0EEF0"/>
                  </a:solidFill>
                  <a:latin typeface="Tw Cen MT" panose="020B0602020104020603" pitchFamily="34" charset="0"/>
                </a:rPr>
                <a:t>Checks</a:t>
              </a:r>
            </a:p>
          </p:txBody>
        </p:sp>
        <p:pic>
          <p:nvPicPr>
            <p:cNvPr id="38" name="Picture 37">
              <a:extLst>
                <a:ext uri="{FF2B5EF4-FFF2-40B4-BE49-F238E27FC236}">
                  <a16:creationId xmlns:a16="http://schemas.microsoft.com/office/drawing/2014/main" id="{6FA13E8D-3FCC-4EC2-BD8C-6CE7CA0ECD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39" name="Rectangle 38">
            <a:extLst>
              <a:ext uri="{FF2B5EF4-FFF2-40B4-BE49-F238E27FC236}">
                <a16:creationId xmlns:a16="http://schemas.microsoft.com/office/drawing/2014/main" id="{71382190-201C-4BAE-91F3-296A26671C96}"/>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3FD3EE0D-FD02-4885-9AC0-03F414A9888F}"/>
              </a:ext>
            </a:extLst>
          </p:cNvPr>
          <p:cNvGrpSpPr/>
          <p:nvPr/>
        </p:nvGrpSpPr>
        <p:grpSpPr>
          <a:xfrm>
            <a:off x="-7638543" y="-1"/>
            <a:ext cx="8692331" cy="6858000"/>
            <a:chOff x="718505" y="-1"/>
            <a:chExt cx="8692331" cy="6858000"/>
          </a:xfrm>
        </p:grpSpPr>
        <p:sp>
          <p:nvSpPr>
            <p:cNvPr id="41" name="Rectangle 40">
              <a:extLst>
                <a:ext uri="{FF2B5EF4-FFF2-40B4-BE49-F238E27FC236}">
                  <a16:creationId xmlns:a16="http://schemas.microsoft.com/office/drawing/2014/main" id="{60A9D552-2EF0-4DB4-9DC6-F52F2FD55E3C}"/>
                </a:ext>
              </a:extLst>
            </p:cNvPr>
            <p:cNvSpPr/>
            <p:nvPr/>
          </p:nvSpPr>
          <p:spPr>
            <a:xfrm>
              <a:off x="718505" y="-1"/>
              <a:ext cx="869233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DA27D1F1-923F-4591-A07A-39E775B734F9}"/>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a:extLst>
                <a:ext uri="{FF2B5EF4-FFF2-40B4-BE49-F238E27FC236}">
                  <a16:creationId xmlns:a16="http://schemas.microsoft.com/office/drawing/2014/main" id="{0E895421-2372-4C7F-93D2-3B0353A6E7BD}"/>
                </a:ext>
              </a:extLst>
            </p:cNvPr>
            <p:cNvSpPr txBox="1"/>
            <p:nvPr/>
          </p:nvSpPr>
          <p:spPr>
            <a:xfrm rot="16200000">
              <a:off x="8091629" y="3274247"/>
              <a:ext cx="1992086" cy="477054"/>
            </a:xfrm>
            <a:prstGeom prst="rect">
              <a:avLst/>
            </a:prstGeom>
            <a:noFill/>
          </p:spPr>
          <p:txBody>
            <a:bodyPr wrap="square" rtlCol="0">
              <a:spAutoFit/>
            </a:bodyPr>
            <a:lstStyle/>
            <a:p>
              <a:pPr algn="ctr"/>
              <a:r>
                <a:rPr lang="en-US" sz="2500" b="1" dirty="0">
                  <a:solidFill>
                    <a:srgbClr val="F0EEF0"/>
                  </a:solidFill>
                  <a:latin typeface="Tw Cen MT" panose="020B0602020104020603" pitchFamily="34" charset="0"/>
                </a:rPr>
                <a:t>Seismic</a:t>
              </a:r>
            </a:p>
          </p:txBody>
        </p:sp>
        <p:pic>
          <p:nvPicPr>
            <p:cNvPr id="44" name="Picture 43">
              <a:extLst>
                <a:ext uri="{FF2B5EF4-FFF2-40B4-BE49-F238E27FC236}">
                  <a16:creationId xmlns:a16="http://schemas.microsoft.com/office/drawing/2014/main" id="{1A9D6167-F7B8-4BFF-8BC5-2D13EF0CFF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grpSp>
        <p:nvGrpSpPr>
          <p:cNvPr id="45" name="Group 44">
            <a:extLst>
              <a:ext uri="{FF2B5EF4-FFF2-40B4-BE49-F238E27FC236}">
                <a16:creationId xmlns:a16="http://schemas.microsoft.com/office/drawing/2014/main" id="{76789F00-2688-429D-926C-15F83152FDBE}"/>
              </a:ext>
            </a:extLst>
          </p:cNvPr>
          <p:cNvGrpSpPr/>
          <p:nvPr/>
        </p:nvGrpSpPr>
        <p:grpSpPr>
          <a:xfrm>
            <a:off x="-9395082" y="-1"/>
            <a:ext cx="9927504" cy="6858000"/>
            <a:chOff x="-9337032" y="-1"/>
            <a:chExt cx="9927504" cy="6858000"/>
          </a:xfrm>
        </p:grpSpPr>
        <p:sp>
          <p:nvSpPr>
            <p:cNvPr id="46" name="Rectangle 45">
              <a:extLst>
                <a:ext uri="{FF2B5EF4-FFF2-40B4-BE49-F238E27FC236}">
                  <a16:creationId xmlns:a16="http://schemas.microsoft.com/office/drawing/2014/main" id="{FF862AB6-114D-4C6A-B849-5A11B3650265}"/>
                </a:ext>
              </a:extLst>
            </p:cNvPr>
            <p:cNvSpPr/>
            <p:nvPr/>
          </p:nvSpPr>
          <p:spPr>
            <a:xfrm>
              <a:off x="-9337032" y="-1"/>
              <a:ext cx="992350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Freeform: Shape 46">
              <a:extLst>
                <a:ext uri="{FF2B5EF4-FFF2-40B4-BE49-F238E27FC236}">
                  <a16:creationId xmlns:a16="http://schemas.microsoft.com/office/drawing/2014/main" id="{30105858-8A3E-4676-96A7-18C1A74E36F4}"/>
                </a:ext>
              </a:extLst>
            </p:cNvPr>
            <p:cNvSpPr/>
            <p:nvPr/>
          </p:nvSpPr>
          <p:spPr>
            <a:xfrm>
              <a:off x="-577928" y="2337438"/>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8A634BD7-1512-45B6-AFE4-1EEA636625CB}"/>
                </a:ext>
              </a:extLst>
            </p:cNvPr>
            <p:cNvSpPr txBox="1"/>
            <p:nvPr/>
          </p:nvSpPr>
          <p:spPr>
            <a:xfrm rot="16200000">
              <a:off x="-738260" y="3189608"/>
              <a:ext cx="1992086" cy="646331"/>
            </a:xfrm>
            <a:prstGeom prst="rect">
              <a:avLst/>
            </a:prstGeom>
            <a:noFill/>
          </p:spPr>
          <p:txBody>
            <a:bodyPr wrap="square" rtlCol="0">
              <a:spAutoFit/>
            </a:bodyPr>
            <a:lstStyle/>
            <a:p>
              <a:pPr algn="ctr"/>
              <a:r>
                <a:rPr lang="en-US" sz="3600" b="1" dirty="0">
                  <a:solidFill>
                    <a:srgbClr val="F0EEF0"/>
                  </a:solidFill>
                  <a:latin typeface="Tw Cen MT" panose="020B0602020104020603" pitchFamily="34" charset="0"/>
                </a:rPr>
                <a:t>Design</a:t>
              </a:r>
            </a:p>
          </p:txBody>
        </p:sp>
        <p:pic>
          <p:nvPicPr>
            <p:cNvPr id="49" name="Picture 48">
              <a:extLst>
                <a:ext uri="{FF2B5EF4-FFF2-40B4-BE49-F238E27FC236}">
                  <a16:creationId xmlns:a16="http://schemas.microsoft.com/office/drawing/2014/main" id="{F08704A4-CABE-4989-8BF7-C10A6BB40E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91912" y="3247473"/>
              <a:ext cx="530600" cy="530600"/>
            </a:xfrm>
            <a:prstGeom prst="rect">
              <a:avLst/>
            </a:prstGeom>
          </p:spPr>
        </p:pic>
      </p:grpSp>
      <p:sp>
        <p:nvSpPr>
          <p:cNvPr id="60" name="TextBox 59">
            <a:extLst>
              <a:ext uri="{FF2B5EF4-FFF2-40B4-BE49-F238E27FC236}">
                <a16:creationId xmlns:a16="http://schemas.microsoft.com/office/drawing/2014/main" id="{E29C8C5A-D631-4E9C-99B5-C7AB33C0108A}"/>
              </a:ext>
            </a:extLst>
          </p:cNvPr>
          <p:cNvSpPr txBox="1"/>
          <p:nvPr/>
        </p:nvSpPr>
        <p:spPr>
          <a:xfrm>
            <a:off x="4081622" y="-151340"/>
            <a:ext cx="7278915" cy="1908215"/>
          </a:xfrm>
          <a:prstGeom prst="rect">
            <a:avLst/>
          </a:prstGeom>
          <a:noFill/>
          <a:effectLst>
            <a:outerShdw blurRad="50800" dist="50800" dir="5400000" algn="ctr" rotWithShape="0">
              <a:schemeClr val="tx1"/>
            </a:outerShdw>
          </a:effectLst>
        </p:spPr>
        <p:txBody>
          <a:bodyPr wrap="square" rtlCol="0">
            <a:spAutoFit/>
          </a:bodyPr>
          <a:lstStyle/>
          <a:p>
            <a:pPr algn="ctr"/>
            <a:r>
              <a:rPr lang="en-US" sz="11800" b="1" dirty="0">
                <a:solidFill>
                  <a:srgbClr val="FF5969"/>
                </a:solidFill>
                <a:latin typeface="Times New Roman" panose="02020603050405020304" pitchFamily="18" charset="0"/>
                <a:cs typeface="Times New Roman" panose="02020603050405020304" pitchFamily="18" charset="0"/>
              </a:rPr>
              <a:t>Contents</a:t>
            </a:r>
          </a:p>
        </p:txBody>
      </p:sp>
      <p:grpSp>
        <p:nvGrpSpPr>
          <p:cNvPr id="61" name="Group 60">
            <a:extLst>
              <a:ext uri="{FF2B5EF4-FFF2-40B4-BE49-F238E27FC236}">
                <a16:creationId xmlns:a16="http://schemas.microsoft.com/office/drawing/2014/main" id="{4D594E3B-6F83-49A4-B7A8-EABB1130ED5D}"/>
              </a:ext>
            </a:extLst>
          </p:cNvPr>
          <p:cNvGrpSpPr/>
          <p:nvPr/>
        </p:nvGrpSpPr>
        <p:grpSpPr>
          <a:xfrm>
            <a:off x="3592751" y="1704390"/>
            <a:ext cx="2687216" cy="2374641"/>
            <a:chOff x="1280629" y="1922105"/>
            <a:chExt cx="2687216" cy="2374641"/>
          </a:xfrm>
          <a:effectLst>
            <a:outerShdw blurRad="50800" dist="50800" dir="5400000" algn="ctr" rotWithShape="0">
              <a:schemeClr val="tx1">
                <a:lumMod val="75000"/>
                <a:lumOff val="25000"/>
              </a:schemeClr>
            </a:outerShdw>
          </a:effectLst>
        </p:grpSpPr>
        <p:sp>
          <p:nvSpPr>
            <p:cNvPr id="62" name="Oval 61">
              <a:extLst>
                <a:ext uri="{FF2B5EF4-FFF2-40B4-BE49-F238E27FC236}">
                  <a16:creationId xmlns:a16="http://schemas.microsoft.com/office/drawing/2014/main" id="{E4F43826-8EFB-4E44-B04A-4FF8691314DA}"/>
                </a:ext>
              </a:extLst>
            </p:cNvPr>
            <p:cNvSpPr/>
            <p:nvPr/>
          </p:nvSpPr>
          <p:spPr>
            <a:xfrm>
              <a:off x="1280629" y="1922105"/>
              <a:ext cx="2687216" cy="2374641"/>
            </a:xfrm>
            <a:prstGeom prst="ellipse">
              <a:avLst/>
            </a:prstGeom>
            <a:solidFill>
              <a:srgbClr val="FF5969"/>
            </a:solidFill>
            <a:ln>
              <a:solidFill>
                <a:srgbClr val="FF59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CF90678D-051D-49EB-BD0D-CFBFD27FAA57}"/>
                </a:ext>
              </a:extLst>
            </p:cNvPr>
            <p:cNvSpPr/>
            <p:nvPr/>
          </p:nvSpPr>
          <p:spPr>
            <a:xfrm>
              <a:off x="1514671" y="2116492"/>
              <a:ext cx="2219131" cy="19858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FF5969"/>
                  </a:solidFill>
                  <a:latin typeface="Times New Roman" panose="02020603050405020304" pitchFamily="18" charset="0"/>
                  <a:cs typeface="Times New Roman" panose="02020603050405020304" pitchFamily="18" charset="0"/>
                </a:rPr>
                <a:t>Introduction</a:t>
              </a:r>
            </a:p>
          </p:txBody>
        </p:sp>
      </p:grpSp>
      <p:grpSp>
        <p:nvGrpSpPr>
          <p:cNvPr id="65" name="Group 64">
            <a:extLst>
              <a:ext uri="{FF2B5EF4-FFF2-40B4-BE49-F238E27FC236}">
                <a16:creationId xmlns:a16="http://schemas.microsoft.com/office/drawing/2014/main" id="{69551597-71CA-4B7A-AA8F-7AF941C022B3}"/>
              </a:ext>
            </a:extLst>
          </p:cNvPr>
          <p:cNvGrpSpPr/>
          <p:nvPr/>
        </p:nvGrpSpPr>
        <p:grpSpPr>
          <a:xfrm>
            <a:off x="9404772" y="1756873"/>
            <a:ext cx="2687216" cy="2374641"/>
            <a:chOff x="3313906" y="-1215373"/>
            <a:chExt cx="2687216" cy="2374641"/>
          </a:xfrm>
          <a:solidFill>
            <a:srgbClr val="52CABD"/>
          </a:solidFill>
          <a:effectLst>
            <a:outerShdw blurRad="50800" dist="50800" dir="5400000" algn="ctr" rotWithShape="0">
              <a:schemeClr val="tx1"/>
            </a:outerShdw>
          </a:effectLst>
        </p:grpSpPr>
        <p:sp>
          <p:nvSpPr>
            <p:cNvPr id="66" name="Oval 65">
              <a:extLst>
                <a:ext uri="{FF2B5EF4-FFF2-40B4-BE49-F238E27FC236}">
                  <a16:creationId xmlns:a16="http://schemas.microsoft.com/office/drawing/2014/main" id="{FBA6D2B2-6CD2-4E1A-A42D-63D585294D93}"/>
                </a:ext>
              </a:extLst>
            </p:cNvPr>
            <p:cNvSpPr/>
            <p:nvPr/>
          </p:nvSpPr>
          <p:spPr>
            <a:xfrm>
              <a:off x="3313906" y="-1215373"/>
              <a:ext cx="2687216" cy="237464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EE924E04-AACC-4BF0-8E56-190014D62BB6}"/>
                </a:ext>
              </a:extLst>
            </p:cNvPr>
            <p:cNvSpPr/>
            <p:nvPr/>
          </p:nvSpPr>
          <p:spPr>
            <a:xfrm>
              <a:off x="3547948" y="-1020985"/>
              <a:ext cx="2219131" cy="19858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52CABD"/>
                  </a:solidFill>
                  <a:latin typeface="Times New Roman" panose="02020603050405020304" pitchFamily="18" charset="0"/>
                  <a:cs typeface="Times New Roman" panose="02020603050405020304" pitchFamily="18" charset="0"/>
                </a:rPr>
                <a:t>Literature</a:t>
              </a:r>
            </a:p>
            <a:p>
              <a:pPr algn="ctr"/>
              <a:r>
                <a:rPr lang="en-US" sz="2000" b="1" dirty="0">
                  <a:solidFill>
                    <a:srgbClr val="52CABD"/>
                  </a:solidFill>
                  <a:latin typeface="Times New Roman" panose="02020603050405020304" pitchFamily="18" charset="0"/>
                  <a:cs typeface="Times New Roman" panose="02020603050405020304" pitchFamily="18" charset="0"/>
                </a:rPr>
                <a:t>Review</a:t>
              </a:r>
            </a:p>
          </p:txBody>
        </p:sp>
      </p:grpSp>
      <p:grpSp>
        <p:nvGrpSpPr>
          <p:cNvPr id="68" name="Group 67">
            <a:extLst>
              <a:ext uri="{FF2B5EF4-FFF2-40B4-BE49-F238E27FC236}">
                <a16:creationId xmlns:a16="http://schemas.microsoft.com/office/drawing/2014/main" id="{3956DE66-43BB-425D-913D-E607E1AAFA4B}"/>
              </a:ext>
            </a:extLst>
          </p:cNvPr>
          <p:cNvGrpSpPr/>
          <p:nvPr/>
        </p:nvGrpSpPr>
        <p:grpSpPr>
          <a:xfrm>
            <a:off x="3592751" y="4325903"/>
            <a:ext cx="2687216" cy="2374641"/>
            <a:chOff x="1461856" y="1904997"/>
            <a:chExt cx="2687216" cy="2374641"/>
          </a:xfrm>
          <a:effectLst>
            <a:outerShdw blurRad="50800" dist="50800" dir="5400000" algn="ctr" rotWithShape="0">
              <a:schemeClr val="tx1"/>
            </a:outerShdw>
          </a:effectLst>
        </p:grpSpPr>
        <p:sp>
          <p:nvSpPr>
            <p:cNvPr id="69" name="Oval 68">
              <a:extLst>
                <a:ext uri="{FF2B5EF4-FFF2-40B4-BE49-F238E27FC236}">
                  <a16:creationId xmlns:a16="http://schemas.microsoft.com/office/drawing/2014/main" id="{7083380D-795C-4ACF-8F23-AA3530E4AA46}"/>
                </a:ext>
              </a:extLst>
            </p:cNvPr>
            <p:cNvSpPr/>
            <p:nvPr/>
          </p:nvSpPr>
          <p:spPr>
            <a:xfrm>
              <a:off x="1461856" y="1904997"/>
              <a:ext cx="2687216" cy="2374641"/>
            </a:xfrm>
            <a:prstGeom prst="ellipse">
              <a:avLst/>
            </a:prstGeom>
            <a:solidFill>
              <a:srgbClr val="FEC63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Oval 69">
              <a:extLst>
                <a:ext uri="{FF2B5EF4-FFF2-40B4-BE49-F238E27FC236}">
                  <a16:creationId xmlns:a16="http://schemas.microsoft.com/office/drawing/2014/main" id="{4B057EDF-53E0-41EE-9BA7-D4530E01C699}"/>
                </a:ext>
              </a:extLst>
            </p:cNvPr>
            <p:cNvSpPr/>
            <p:nvPr/>
          </p:nvSpPr>
          <p:spPr>
            <a:xfrm>
              <a:off x="1703478" y="2099386"/>
              <a:ext cx="2211551" cy="19858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00" b="1" dirty="0">
                  <a:solidFill>
                    <a:srgbClr val="FEC630"/>
                  </a:solidFill>
                  <a:latin typeface="Times New Roman" panose="02020603050405020304" pitchFamily="18" charset="0"/>
                  <a:cs typeface="Times New Roman" panose="02020603050405020304" pitchFamily="18" charset="0"/>
                </a:rPr>
                <a:t>Methodology</a:t>
              </a:r>
            </a:p>
          </p:txBody>
        </p:sp>
      </p:grpSp>
      <p:grpSp>
        <p:nvGrpSpPr>
          <p:cNvPr id="72" name="Group 71">
            <a:extLst>
              <a:ext uri="{FF2B5EF4-FFF2-40B4-BE49-F238E27FC236}">
                <a16:creationId xmlns:a16="http://schemas.microsoft.com/office/drawing/2014/main" id="{0E42FD4C-2B88-46AE-AD90-81F67639F7E4}"/>
              </a:ext>
            </a:extLst>
          </p:cNvPr>
          <p:cNvGrpSpPr/>
          <p:nvPr/>
        </p:nvGrpSpPr>
        <p:grpSpPr>
          <a:xfrm>
            <a:off x="9404772" y="4425043"/>
            <a:ext cx="2687216" cy="2374641"/>
            <a:chOff x="-675383" y="1863790"/>
            <a:chExt cx="2687216" cy="2374641"/>
          </a:xfrm>
          <a:solidFill>
            <a:srgbClr val="52CABD"/>
          </a:solidFill>
          <a:effectLst>
            <a:outerShdw blurRad="50800" dist="50800" dir="5400000" algn="ctr" rotWithShape="0">
              <a:schemeClr val="tx1"/>
            </a:outerShdw>
          </a:effectLst>
        </p:grpSpPr>
        <p:sp>
          <p:nvSpPr>
            <p:cNvPr id="73" name="Oval 72">
              <a:extLst>
                <a:ext uri="{FF2B5EF4-FFF2-40B4-BE49-F238E27FC236}">
                  <a16:creationId xmlns:a16="http://schemas.microsoft.com/office/drawing/2014/main" id="{2BCF2AF4-CB60-43DA-8DFD-956794F54FF9}"/>
                </a:ext>
              </a:extLst>
            </p:cNvPr>
            <p:cNvSpPr/>
            <p:nvPr/>
          </p:nvSpPr>
          <p:spPr>
            <a:xfrm>
              <a:off x="-675383" y="1863790"/>
              <a:ext cx="2687216" cy="2374641"/>
            </a:xfrm>
            <a:prstGeom prst="ellipse">
              <a:avLst/>
            </a:prstGeom>
            <a:solidFill>
              <a:srgbClr val="5D737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F6F08EDD-269E-4E64-8959-1E92AAC80082}"/>
                </a:ext>
              </a:extLst>
            </p:cNvPr>
            <p:cNvSpPr/>
            <p:nvPr/>
          </p:nvSpPr>
          <p:spPr>
            <a:xfrm>
              <a:off x="-441341" y="2058178"/>
              <a:ext cx="2219131" cy="19858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5D7373"/>
                  </a:solidFill>
                  <a:latin typeface="Times New Roman" panose="02020603050405020304" pitchFamily="18" charset="0"/>
                  <a:cs typeface="Times New Roman" panose="02020603050405020304" pitchFamily="18" charset="0"/>
                </a:rPr>
                <a:t>Analysis</a:t>
              </a:r>
            </a:p>
            <a:p>
              <a:pPr algn="ctr"/>
              <a:r>
                <a:rPr lang="en-US" sz="2000" b="1" dirty="0">
                  <a:solidFill>
                    <a:srgbClr val="5D7373"/>
                  </a:solidFill>
                  <a:latin typeface="Times New Roman" panose="02020603050405020304" pitchFamily="18" charset="0"/>
                  <a:cs typeface="Times New Roman" panose="02020603050405020304" pitchFamily="18" charset="0"/>
                </a:rPr>
                <a:t>Checks</a:t>
              </a:r>
            </a:p>
          </p:txBody>
        </p:sp>
      </p:grpSp>
      <p:grpSp>
        <p:nvGrpSpPr>
          <p:cNvPr id="75" name="Group 74">
            <a:extLst>
              <a:ext uri="{FF2B5EF4-FFF2-40B4-BE49-F238E27FC236}">
                <a16:creationId xmlns:a16="http://schemas.microsoft.com/office/drawing/2014/main" id="{168832F2-53A7-43A5-B951-D2A453186B7E}"/>
              </a:ext>
            </a:extLst>
          </p:cNvPr>
          <p:cNvGrpSpPr/>
          <p:nvPr/>
        </p:nvGrpSpPr>
        <p:grpSpPr>
          <a:xfrm>
            <a:off x="6570675" y="1704385"/>
            <a:ext cx="2687216" cy="2374641"/>
            <a:chOff x="219658" y="482079"/>
            <a:chExt cx="2687216" cy="2374641"/>
          </a:xfrm>
          <a:effectLst>
            <a:outerShdw blurRad="50800" dist="50800" dir="5400000" algn="ctr" rotWithShape="0">
              <a:schemeClr val="tx1"/>
            </a:outerShdw>
          </a:effectLst>
        </p:grpSpPr>
        <p:sp>
          <p:nvSpPr>
            <p:cNvPr id="76" name="Oval 75">
              <a:extLst>
                <a:ext uri="{FF2B5EF4-FFF2-40B4-BE49-F238E27FC236}">
                  <a16:creationId xmlns:a16="http://schemas.microsoft.com/office/drawing/2014/main" id="{9307AA49-9223-455C-9EF5-B32B0D637C52}"/>
                </a:ext>
              </a:extLst>
            </p:cNvPr>
            <p:cNvSpPr/>
            <p:nvPr/>
          </p:nvSpPr>
          <p:spPr>
            <a:xfrm>
              <a:off x="219658" y="482079"/>
              <a:ext cx="2687216" cy="2374641"/>
            </a:xfrm>
            <a:prstGeom prst="ellipse">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Oval 76">
              <a:extLst>
                <a:ext uri="{FF2B5EF4-FFF2-40B4-BE49-F238E27FC236}">
                  <a16:creationId xmlns:a16="http://schemas.microsoft.com/office/drawing/2014/main" id="{C49D67AD-9F83-4EC2-BD71-876051AC4EB6}"/>
                </a:ext>
              </a:extLst>
            </p:cNvPr>
            <p:cNvSpPr/>
            <p:nvPr/>
          </p:nvSpPr>
          <p:spPr>
            <a:xfrm>
              <a:off x="453700" y="676466"/>
              <a:ext cx="2219131" cy="19858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srgbClr val="92D050"/>
                  </a:solidFill>
                  <a:latin typeface="Times New Roman" panose="02020603050405020304" pitchFamily="18" charset="0"/>
                  <a:cs typeface="Times New Roman" panose="02020603050405020304" pitchFamily="18" charset="0"/>
                </a:rPr>
                <a:t>Seismic</a:t>
              </a:r>
            </a:p>
            <a:p>
              <a:pPr algn="ctr"/>
              <a:r>
                <a:rPr lang="en-US" sz="2100" b="1" dirty="0">
                  <a:solidFill>
                    <a:srgbClr val="92D050"/>
                  </a:solidFill>
                  <a:latin typeface="Times New Roman" panose="02020603050405020304" pitchFamily="18" charset="0"/>
                  <a:cs typeface="Times New Roman" panose="02020603050405020304" pitchFamily="18" charset="0"/>
                </a:rPr>
                <a:t>Analysis and Checks</a:t>
              </a:r>
            </a:p>
          </p:txBody>
        </p:sp>
      </p:grpSp>
      <p:grpSp>
        <p:nvGrpSpPr>
          <p:cNvPr id="56" name="Group 55">
            <a:extLst>
              <a:ext uri="{FF2B5EF4-FFF2-40B4-BE49-F238E27FC236}">
                <a16:creationId xmlns:a16="http://schemas.microsoft.com/office/drawing/2014/main" id="{AE1DFC8B-285F-4914-898F-2DE0714C8F70}"/>
              </a:ext>
            </a:extLst>
          </p:cNvPr>
          <p:cNvGrpSpPr/>
          <p:nvPr/>
        </p:nvGrpSpPr>
        <p:grpSpPr>
          <a:xfrm>
            <a:off x="6570675" y="4325903"/>
            <a:ext cx="2687216" cy="2374641"/>
            <a:chOff x="-675383" y="1863790"/>
            <a:chExt cx="2687216" cy="2374641"/>
          </a:xfrm>
          <a:solidFill>
            <a:srgbClr val="52CABD"/>
          </a:solidFill>
          <a:effectLst>
            <a:outerShdw blurRad="50800" dist="50800" dir="5400000" algn="ctr" rotWithShape="0">
              <a:schemeClr val="tx1"/>
            </a:outerShdw>
          </a:effectLst>
        </p:grpSpPr>
        <p:sp>
          <p:nvSpPr>
            <p:cNvPr id="57" name="Oval 56">
              <a:extLst>
                <a:ext uri="{FF2B5EF4-FFF2-40B4-BE49-F238E27FC236}">
                  <a16:creationId xmlns:a16="http://schemas.microsoft.com/office/drawing/2014/main" id="{49B68DA4-E0DD-4A2C-BD7B-966914BC5058}"/>
                </a:ext>
              </a:extLst>
            </p:cNvPr>
            <p:cNvSpPr/>
            <p:nvPr/>
          </p:nvSpPr>
          <p:spPr>
            <a:xfrm>
              <a:off x="-675383" y="1863790"/>
              <a:ext cx="2687216" cy="2374641"/>
            </a:xfrm>
            <a:prstGeom prst="ellipse">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57">
              <a:extLst>
                <a:ext uri="{FF2B5EF4-FFF2-40B4-BE49-F238E27FC236}">
                  <a16:creationId xmlns:a16="http://schemas.microsoft.com/office/drawing/2014/main" id="{9BA36DA4-63AC-42E0-86BE-B833DA23DC9E}"/>
                </a:ext>
              </a:extLst>
            </p:cNvPr>
            <p:cNvSpPr/>
            <p:nvPr/>
          </p:nvSpPr>
          <p:spPr>
            <a:xfrm>
              <a:off x="-441340" y="2058178"/>
              <a:ext cx="2219131" cy="19858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002060"/>
                  </a:solidFill>
                  <a:latin typeface="Times New Roman" panose="02020603050405020304" pitchFamily="18" charset="0"/>
                  <a:cs typeface="Times New Roman" panose="02020603050405020304" pitchFamily="18" charset="0"/>
                </a:rPr>
                <a:t>Design</a:t>
              </a:r>
            </a:p>
          </p:txBody>
        </p:sp>
      </p:grpSp>
    </p:spTree>
    <p:extLst>
      <p:ext uri="{BB962C8B-B14F-4D97-AF65-F5344CB8AC3E}">
        <p14:creationId xmlns:p14="http://schemas.microsoft.com/office/powerpoint/2010/main" val="91014199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500"/>
                                        <p:tgtEl>
                                          <p:spTgt spid="6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fade">
                                      <p:cBhvr>
                                        <p:cTn id="32" dur="500"/>
                                        <p:tgtEl>
                                          <p:spTgt spid="7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76EEB-926A-489F-9F82-06DAD5F39622}"/>
              </a:ext>
            </a:extLst>
          </p:cNvPr>
          <p:cNvSpPr>
            <a:spLocks noGrp="1"/>
          </p:cNvSpPr>
          <p:nvPr>
            <p:ph type="title"/>
          </p:nvPr>
        </p:nvSpPr>
        <p:spPr>
          <a:xfrm>
            <a:off x="247186" y="58466"/>
            <a:ext cx="11784980" cy="973021"/>
          </a:xfrm>
        </p:spPr>
        <p:txBody>
          <a:bodyPr>
            <a:normAutofit/>
          </a:bodyPr>
          <a:lstStyle/>
          <a:p>
            <a:r>
              <a:rPr lang="en-US" sz="3000" b="1" dirty="0">
                <a:solidFill>
                  <a:schemeClr val="accent6">
                    <a:lumMod val="50000"/>
                  </a:schemeClr>
                </a:solidFill>
                <a:latin typeface="Times New Roman" panose="02020603050405020304" pitchFamily="18" charset="0"/>
                <a:cs typeface="Times New Roman" panose="02020603050405020304" pitchFamily="18" charset="0"/>
              </a:rPr>
              <a:t>         First basement                                         Ground floor</a:t>
            </a:r>
          </a:p>
        </p:txBody>
      </p:sp>
      <p:pic>
        <p:nvPicPr>
          <p:cNvPr id="4" name="Content Placeholder 3">
            <a:extLst>
              <a:ext uri="{FF2B5EF4-FFF2-40B4-BE49-F238E27FC236}">
                <a16:creationId xmlns:a16="http://schemas.microsoft.com/office/drawing/2014/main" id="{17909A40-7615-4CA9-9042-5473C715F3FB}"/>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7186" y="1410629"/>
            <a:ext cx="5848814" cy="5486400"/>
          </a:xfrm>
          <a:prstGeom prst="rect">
            <a:avLst/>
          </a:prstGeom>
          <a:effectLst>
            <a:glow rad="177800">
              <a:srgbClr val="C00000">
                <a:alpha val="40000"/>
              </a:srgbClr>
            </a:glow>
          </a:effectLst>
        </p:spPr>
      </p:pic>
      <p:pic>
        <p:nvPicPr>
          <p:cNvPr id="5" name="Picture 4">
            <a:extLst>
              <a:ext uri="{FF2B5EF4-FFF2-40B4-BE49-F238E27FC236}">
                <a16:creationId xmlns:a16="http://schemas.microsoft.com/office/drawing/2014/main" id="{8A36B73C-A36D-45F6-A918-C1D902994A2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096000" y="1410628"/>
            <a:ext cx="6095999" cy="5486400"/>
          </a:xfrm>
          <a:prstGeom prst="rect">
            <a:avLst/>
          </a:prstGeom>
          <a:effectLst>
            <a:glow rad="190500">
              <a:srgbClr val="C00000">
                <a:alpha val="40000"/>
              </a:srgbClr>
            </a:glow>
          </a:effectLst>
        </p:spPr>
      </p:pic>
    </p:spTree>
    <p:extLst>
      <p:ext uri="{BB962C8B-B14F-4D97-AF65-F5344CB8AC3E}">
        <p14:creationId xmlns:p14="http://schemas.microsoft.com/office/powerpoint/2010/main" val="31888554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94349-7209-4628-BDAF-E1753BDD3E13}"/>
              </a:ext>
            </a:extLst>
          </p:cNvPr>
          <p:cNvSpPr>
            <a:spLocks noGrp="1"/>
          </p:cNvSpPr>
          <p:nvPr>
            <p:ph type="title"/>
          </p:nvPr>
        </p:nvSpPr>
        <p:spPr>
          <a:xfrm>
            <a:off x="838199" y="365125"/>
            <a:ext cx="10658707" cy="582729"/>
          </a:xfrm>
        </p:spPr>
        <p:txBody>
          <a:bodyPr>
            <a:normAutofit/>
          </a:bodyPr>
          <a:lstStyle/>
          <a:p>
            <a:r>
              <a:rPr lang="en-US" sz="3500" b="1" dirty="0">
                <a:solidFill>
                  <a:schemeClr val="accent6">
                    <a:lumMod val="50000"/>
                  </a:schemeClr>
                </a:solidFill>
                <a:latin typeface="Times New Roman" panose="02020603050405020304" pitchFamily="18" charset="0"/>
                <a:cs typeface="Times New Roman" panose="02020603050405020304" pitchFamily="18" charset="0"/>
              </a:rPr>
              <a:t>First floor                                             second floor</a:t>
            </a:r>
          </a:p>
        </p:txBody>
      </p:sp>
      <p:pic>
        <p:nvPicPr>
          <p:cNvPr id="4" name="Content Placeholder 3">
            <a:extLst>
              <a:ext uri="{FF2B5EF4-FFF2-40B4-BE49-F238E27FC236}">
                <a16:creationId xmlns:a16="http://schemas.microsoft.com/office/drawing/2014/main" id="{CF95CED4-6455-4B22-BC64-FE3CC6EAFCAF}"/>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6962" y="1165589"/>
            <a:ext cx="6087721" cy="5692411"/>
          </a:xfrm>
          <a:prstGeom prst="rect">
            <a:avLst/>
          </a:prstGeom>
          <a:effectLst>
            <a:glow rad="127000">
              <a:srgbClr val="C00000">
                <a:alpha val="40000"/>
              </a:srgbClr>
            </a:glow>
          </a:effectLst>
        </p:spPr>
      </p:pic>
      <p:pic>
        <p:nvPicPr>
          <p:cNvPr id="5" name="Picture 4">
            <a:extLst>
              <a:ext uri="{FF2B5EF4-FFF2-40B4-BE49-F238E27FC236}">
                <a16:creationId xmlns:a16="http://schemas.microsoft.com/office/drawing/2014/main" id="{E3BC5F36-7229-4E68-B041-A7C4268C6538}"/>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183351" y="1165589"/>
            <a:ext cx="6008649" cy="5692410"/>
          </a:xfrm>
          <a:prstGeom prst="rect">
            <a:avLst/>
          </a:prstGeom>
          <a:effectLst>
            <a:glow rad="215900">
              <a:srgbClr val="C00000">
                <a:alpha val="40000"/>
              </a:srgbClr>
            </a:glow>
          </a:effectLst>
        </p:spPr>
      </p:pic>
    </p:spTree>
    <p:extLst>
      <p:ext uri="{BB962C8B-B14F-4D97-AF65-F5344CB8AC3E}">
        <p14:creationId xmlns:p14="http://schemas.microsoft.com/office/powerpoint/2010/main" val="385111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5725E0A-23CE-4537-8FBF-8D595FE56470}"/>
                  </a:ext>
                </a:extLst>
              </p:cNvPr>
              <p:cNvSpPr>
                <a:spLocks noGrp="1"/>
              </p:cNvSpPr>
              <p:nvPr>
                <p:ph type="title"/>
              </p:nvPr>
            </p:nvSpPr>
            <p:spPr/>
            <p:txBody>
              <a:bodyPr>
                <a:normAutofit/>
              </a:bodyPr>
              <a:lstStyle/>
              <a:p>
                <a:pPr algn="ctr"/>
                <a:r>
                  <a:rPr lang="en-US" sz="4000" b="1" dirty="0">
                    <a:solidFill>
                      <a:schemeClr val="accent2"/>
                    </a:solidFill>
                    <a:latin typeface="Times New Roman" panose="02020603050405020304" pitchFamily="18" charset="0"/>
                    <a:cs typeface="Times New Roman" panose="02020603050405020304" pitchFamily="18" charset="0"/>
                  </a:rPr>
                  <a:t>Fluid load</a:t>
                </a:r>
                <a:r>
                  <a:rPr lang="en-US" sz="3000" b="1" dirty="0">
                    <a:solidFill>
                      <a:schemeClr val="accent2"/>
                    </a:solidFill>
                    <a:latin typeface="Times New Roman" panose="02020603050405020304" pitchFamily="18" charset="0"/>
                    <a:cs typeface="Times New Roman" panose="02020603050405020304" pitchFamily="18" charset="0"/>
                  </a:rPr>
                  <a:t>: </a:t>
                </a:r>
                <a:r>
                  <a:rPr lang="en-US" sz="3000" dirty="0">
                    <a:latin typeface="Times New Roman" panose="02020603050405020304" pitchFamily="18" charset="0"/>
                    <a:cs typeface="Times New Roman" panose="02020603050405020304" pitchFamily="18" charset="0"/>
                  </a:rPr>
                  <a:t> </a:t>
                </a:r>
                <a14:m>
                  <m:oMath xmlns:m="http://schemas.openxmlformats.org/officeDocument/2006/math">
                    <m:r>
                      <a:rPr lang="en-US" sz="3000">
                        <a:latin typeface="Cambria Math" panose="02040503050406030204" pitchFamily="18" charset="0"/>
                      </a:rPr>
                      <m:t>𝛾</m:t>
                    </m:r>
                  </m:oMath>
                </a14:m>
                <a:r>
                  <a:rPr lang="en-US" sz="3000" dirty="0">
                    <a:latin typeface="Times New Roman" panose="02020603050405020304" pitchFamily="18" charset="0"/>
                    <a:cs typeface="Times New Roman" panose="02020603050405020304" pitchFamily="18" charset="0"/>
                  </a:rPr>
                  <a:t> = 9.81(</a:t>
                </a:r>
                <a:r>
                  <a:rPr lang="en-US" sz="3000" dirty="0" err="1">
                    <a:latin typeface="Times New Roman" panose="02020603050405020304" pitchFamily="18" charset="0"/>
                    <a:cs typeface="Times New Roman" panose="02020603050405020304" pitchFamily="18" charset="0"/>
                  </a:rPr>
                  <a:t>kN</a:t>
                </a:r>
                <a:r>
                  <a:rPr lang="en-US" sz="3000" dirty="0">
                    <a:latin typeface="Times New Roman" panose="02020603050405020304" pitchFamily="18" charset="0"/>
                    <a:cs typeface="Times New Roman" panose="02020603050405020304" pitchFamily="18" charset="0"/>
                  </a:rPr>
                  <a:t>/m</a:t>
                </a:r>
                <a:r>
                  <a:rPr lang="en-US" sz="3000" baseline="30000" dirty="0">
                    <a:latin typeface="Times New Roman" panose="02020603050405020304" pitchFamily="18" charset="0"/>
                    <a:cs typeface="Times New Roman" panose="02020603050405020304" pitchFamily="18" charset="0"/>
                  </a:rPr>
                  <a:t>3</a:t>
                </a:r>
                <a:r>
                  <a:rPr lang="en-US" sz="3000" dirty="0">
                    <a:latin typeface="Times New Roman" panose="02020603050405020304" pitchFamily="18" charset="0"/>
                    <a:cs typeface="Times New Roman" panose="02020603050405020304" pitchFamily="18" charset="0"/>
                  </a:rPr>
                  <a:t>)</a:t>
                </a:r>
                <a:br>
                  <a:rPr lang="en-US" sz="3000" dirty="0">
                    <a:latin typeface="Times New Roman" panose="02020603050405020304" pitchFamily="18" charset="0"/>
                    <a:ea typeface="Calibri" panose="020F0502020204030204" pitchFamily="34" charset="0"/>
                    <a:cs typeface="Times New Roman" panose="02020603050405020304" pitchFamily="18" charset="0"/>
                  </a:rPr>
                </a:br>
                <a:endParaRPr lang="en-US" sz="3000" b="1" dirty="0">
                  <a:solidFill>
                    <a:schemeClr val="accent2"/>
                  </a:solidFill>
                  <a:latin typeface="Times New Roman" panose="02020603050405020304" pitchFamily="18" charset="0"/>
                  <a:cs typeface="Times New Roman" panose="02020603050405020304" pitchFamily="18" charset="0"/>
                </a:endParaRPr>
              </a:p>
            </p:txBody>
          </p:sp>
        </mc:Choice>
        <mc:Fallback xmlns="">
          <p:sp>
            <p:nvSpPr>
              <p:cNvPr id="2" name="Title 1">
                <a:extLst>
                  <a:ext uri="{FF2B5EF4-FFF2-40B4-BE49-F238E27FC236}">
                    <a16:creationId xmlns:a16="http://schemas.microsoft.com/office/drawing/2014/main" id="{25725E0A-23CE-4537-8FBF-8D595FE56470}"/>
                  </a:ext>
                </a:extLst>
              </p:cNvPr>
              <p:cNvSpPr>
                <a:spLocks noGrp="1" noRot="1" noChangeAspect="1" noMove="1" noResize="1" noEditPoints="1" noAdjustHandles="1" noChangeArrowheads="1" noChangeShapeType="1" noTextEdit="1"/>
              </p:cNvSpPr>
              <p:nvPr>
                <p:ph type="title"/>
              </p:nvPr>
            </p:nvSpPr>
            <p:spPr>
              <a:blipFill>
                <a:blip r:embed="rId2"/>
                <a:stretch>
                  <a:fillRect t="-2765"/>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7FB04400-DEBC-40D7-91A3-CD7B76D9B98F}"/>
              </a:ext>
            </a:extLst>
          </p:cNvPr>
          <p:cNvSpPr>
            <a:spLocks noGrp="1"/>
          </p:cNvSpPr>
          <p:nvPr>
            <p:ph idx="1"/>
          </p:nvPr>
        </p:nvSpPr>
        <p:spPr/>
        <p:txBody>
          <a:bodyPr/>
          <a:lstStyle/>
          <a:p>
            <a:endParaRPr lang="en-US" dirty="0"/>
          </a:p>
          <a:p>
            <a:endParaRPr lang="en-US" dirty="0"/>
          </a:p>
          <a:p>
            <a:endParaRPr lang="en-US" dirty="0"/>
          </a:p>
          <a:p>
            <a:endParaRPr lang="en-US" dirty="0"/>
          </a:p>
          <a:p>
            <a:endParaRPr lang="en-US" dirty="0"/>
          </a:p>
        </p:txBody>
      </p:sp>
      <p:pic>
        <p:nvPicPr>
          <p:cNvPr id="5" name="Picture 4">
            <a:extLst>
              <a:ext uri="{FF2B5EF4-FFF2-40B4-BE49-F238E27FC236}">
                <a16:creationId xmlns:a16="http://schemas.microsoft.com/office/drawing/2014/main" id="{7E913A1F-F029-4AEB-BEF8-9207B0E3451B}"/>
              </a:ext>
            </a:extLst>
          </p:cNvPr>
          <p:cNvPicPr>
            <a:picLocks noChangeAspect="1"/>
          </p:cNvPicPr>
          <p:nvPr/>
        </p:nvPicPr>
        <p:blipFill>
          <a:blip r:embed="rId3"/>
          <a:stretch>
            <a:fillRect/>
          </a:stretch>
        </p:blipFill>
        <p:spPr>
          <a:xfrm>
            <a:off x="546411" y="1287966"/>
            <a:ext cx="10314878" cy="5570034"/>
          </a:xfrm>
          <a:prstGeom prst="rect">
            <a:avLst/>
          </a:prstGeom>
          <a:solidFill>
            <a:srgbClr val="F0EEF0"/>
          </a:solidFill>
          <a:effectLst>
            <a:glow rad="127000">
              <a:srgbClr val="C00000">
                <a:alpha val="40000"/>
              </a:srgbClr>
            </a:glow>
          </a:effectLst>
        </p:spPr>
      </p:pic>
    </p:spTree>
    <p:extLst>
      <p:ext uri="{BB962C8B-B14F-4D97-AF65-F5344CB8AC3E}">
        <p14:creationId xmlns:p14="http://schemas.microsoft.com/office/powerpoint/2010/main" val="4401612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814D3D05-0770-4F83-BCBC-49B0A92741FC}"/>
                  </a:ext>
                </a:extLst>
              </p:cNvPr>
              <p:cNvSpPr>
                <a:spLocks noGrp="1"/>
              </p:cNvSpPr>
              <p:nvPr>
                <p:ph type="title"/>
              </p:nvPr>
            </p:nvSpPr>
            <p:spPr>
              <a:xfrm>
                <a:off x="-1" y="41739"/>
                <a:ext cx="10866863" cy="989749"/>
              </a:xfrm>
            </p:spPr>
            <p:txBody>
              <a:bodyPr>
                <a:normAutofit fontScale="90000"/>
              </a:bodyPr>
              <a:lstStyle/>
              <a:p>
                <a:pPr algn="ctr"/>
                <a:r>
                  <a:rPr lang="en-US" sz="3000" b="1" dirty="0">
                    <a:solidFill>
                      <a:schemeClr val="accent2"/>
                    </a:solidFill>
                    <a:latin typeface="Times New Roman" panose="02020603050405020304" pitchFamily="18" charset="0"/>
                    <a:cs typeface="Times New Roman" panose="02020603050405020304" pitchFamily="18" charset="0"/>
                  </a:rPr>
                  <a:t>Soil load:   </a:t>
                </a:r>
                <a:r>
                  <a:rPr lang="en-US" sz="2500" b="1" dirty="0">
                    <a:latin typeface="Times New Roman" panose="02020603050405020304" pitchFamily="18" charset="0"/>
                    <a:cs typeface="Times New Roman" panose="02020603050405020304" pitchFamily="18" charset="0"/>
                  </a:rPr>
                  <a:t>surcharge load = 2kN/m2</a:t>
                </a:r>
                <a:br>
                  <a:rPr lang="en-US" sz="2500" b="1" dirty="0">
                    <a:latin typeface="Times New Roman" panose="02020603050405020304" pitchFamily="18" charset="0"/>
                    <a:cs typeface="Times New Roman" panose="02020603050405020304" pitchFamily="18" charset="0"/>
                  </a:rPr>
                </a:br>
                <a:r>
                  <a:rPr lang="en-US" sz="2500" b="1" dirty="0">
                    <a:latin typeface="Times New Roman" panose="02020603050405020304" pitchFamily="18" charset="0"/>
                    <a:cs typeface="Times New Roman" panose="02020603050405020304" pitchFamily="18" charset="0"/>
                  </a:rPr>
                  <a:t>     </a:t>
                </a:r>
                <a14:m>
                  <m:oMath xmlns:m="http://schemas.openxmlformats.org/officeDocument/2006/math">
                    <m:r>
                      <a:rPr lang="en-US" sz="2800" b="1" i="1">
                        <a:latin typeface="Cambria Math" panose="02040503050406030204" pitchFamily="18" charset="0"/>
                      </a:rPr>
                      <m:t>𝜸</m:t>
                    </m:r>
                  </m:oMath>
                </a14:m>
                <a:r>
                  <a:rPr lang="en-US" sz="2800" b="1" dirty="0">
                    <a:latin typeface="Times New Roman" panose="02020603050405020304" pitchFamily="18" charset="0"/>
                    <a:cs typeface="Times New Roman" panose="02020603050405020304" pitchFamily="18" charset="0"/>
                  </a:rPr>
                  <a:t> = 20(</a:t>
                </a:r>
                <a:r>
                  <a:rPr lang="en-US" sz="2800" b="1" dirty="0" err="1">
                    <a:latin typeface="Times New Roman" panose="02020603050405020304" pitchFamily="18" charset="0"/>
                    <a:cs typeface="Times New Roman" panose="02020603050405020304" pitchFamily="18" charset="0"/>
                  </a:rPr>
                  <a:t>kN</a:t>
                </a:r>
                <a:r>
                  <a:rPr lang="en-US" sz="2800" b="1" dirty="0">
                    <a:latin typeface="Times New Roman" panose="02020603050405020304" pitchFamily="18" charset="0"/>
                    <a:cs typeface="Times New Roman" panose="02020603050405020304" pitchFamily="18" charset="0"/>
                  </a:rPr>
                  <a:t>/m</a:t>
                </a:r>
                <a:r>
                  <a:rPr lang="en-US" sz="2800" b="1" baseline="30000" dirty="0">
                    <a:latin typeface="Times New Roman" panose="02020603050405020304" pitchFamily="18" charset="0"/>
                    <a:cs typeface="Times New Roman" panose="02020603050405020304" pitchFamily="18" charset="0"/>
                  </a:rPr>
                  <a:t>3</a:t>
                </a:r>
                <a:r>
                  <a:rPr lang="en-US" sz="2800" b="1" dirty="0">
                    <a:latin typeface="Times New Roman" panose="02020603050405020304" pitchFamily="18" charset="0"/>
                    <a:cs typeface="Times New Roman" panose="02020603050405020304" pitchFamily="18" charset="0"/>
                  </a:rPr>
                  <a:t>)</a:t>
                </a:r>
                <a:br>
                  <a:rPr lang="en-US" sz="2800" b="1" dirty="0">
                    <a:latin typeface="Times New Roman" panose="02020603050405020304" pitchFamily="18" charset="0"/>
                    <a:ea typeface="Calibri" panose="020F0502020204030204" pitchFamily="34" charset="0"/>
                    <a:cs typeface="Times New Roman" panose="02020603050405020304" pitchFamily="18" charset="0"/>
                  </a:rPr>
                </a:br>
                <a:endParaRPr lang="en-US" sz="2500" b="1" dirty="0">
                  <a:latin typeface="Times New Roman" panose="02020603050405020304" pitchFamily="18" charset="0"/>
                  <a:cs typeface="Times New Roman" panose="02020603050405020304" pitchFamily="18" charset="0"/>
                </a:endParaRPr>
              </a:p>
            </p:txBody>
          </p:sp>
        </mc:Choice>
        <mc:Fallback xmlns="">
          <p:sp>
            <p:nvSpPr>
              <p:cNvPr id="2" name="Title 1">
                <a:extLst>
                  <a:ext uri="{FF2B5EF4-FFF2-40B4-BE49-F238E27FC236}">
                    <a16:creationId xmlns:a16="http://schemas.microsoft.com/office/drawing/2014/main" id="{814D3D05-0770-4F83-BCBC-49B0A92741FC}"/>
                  </a:ext>
                </a:extLst>
              </p:cNvPr>
              <p:cNvSpPr>
                <a:spLocks noGrp="1" noRot="1" noChangeAspect="1" noMove="1" noResize="1" noEditPoints="1" noAdjustHandles="1" noChangeArrowheads="1" noChangeShapeType="1" noTextEdit="1"/>
              </p:cNvSpPr>
              <p:nvPr>
                <p:ph type="title"/>
              </p:nvPr>
            </p:nvSpPr>
            <p:spPr>
              <a:xfrm>
                <a:off x="-1" y="41739"/>
                <a:ext cx="10866863" cy="989749"/>
              </a:xfrm>
              <a:blipFill>
                <a:blip r:embed="rId2"/>
                <a:stretch>
                  <a:fillRect t="-16667"/>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D26BFF79-8CB5-4588-9ABC-4D56FBF53343}"/>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D80FDF54-FDDC-45E7-8558-A25C39B6F802}"/>
              </a:ext>
            </a:extLst>
          </p:cNvPr>
          <p:cNvPicPr>
            <a:picLocks noChangeAspect="1"/>
          </p:cNvPicPr>
          <p:nvPr/>
        </p:nvPicPr>
        <p:blipFill>
          <a:blip r:embed="rId3"/>
          <a:stretch>
            <a:fillRect/>
          </a:stretch>
        </p:blipFill>
        <p:spPr>
          <a:xfrm>
            <a:off x="434898" y="855037"/>
            <a:ext cx="11156795" cy="6002963"/>
          </a:xfrm>
          <a:prstGeom prst="rect">
            <a:avLst/>
          </a:prstGeom>
          <a:effectLst>
            <a:glow rad="76200">
              <a:srgbClr val="C00000">
                <a:alpha val="40000"/>
              </a:srgbClr>
            </a:glow>
          </a:effectLst>
        </p:spPr>
      </p:pic>
    </p:spTree>
    <p:extLst>
      <p:ext uri="{BB962C8B-B14F-4D97-AF65-F5344CB8AC3E}">
        <p14:creationId xmlns:p14="http://schemas.microsoft.com/office/powerpoint/2010/main" val="1008877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268A4-2AB8-4DE9-A46A-CDE572F27FA3}"/>
              </a:ext>
            </a:extLst>
          </p:cNvPr>
          <p:cNvSpPr>
            <a:spLocks noGrp="1"/>
          </p:cNvSpPr>
          <p:nvPr>
            <p:ph type="title"/>
          </p:nvPr>
        </p:nvSpPr>
        <p:spPr>
          <a:xfrm>
            <a:off x="-53898" y="0"/>
            <a:ext cx="3639015" cy="805753"/>
          </a:xfrm>
        </p:spPr>
        <p:txBody>
          <a:bodyPr>
            <a:normAutofit/>
          </a:bodyPr>
          <a:lstStyle/>
          <a:p>
            <a:r>
              <a:rPr lang="en-US" sz="3000" b="1" dirty="0">
                <a:solidFill>
                  <a:schemeClr val="accent2"/>
                </a:solidFill>
                <a:latin typeface="Times New Roman" panose="02020603050405020304" pitchFamily="18" charset="0"/>
                <a:cs typeface="Times New Roman" panose="02020603050405020304" pitchFamily="18" charset="0"/>
              </a:rPr>
              <a:t>Snow load:</a:t>
            </a:r>
          </a:p>
        </p:txBody>
      </p:sp>
      <p:sp>
        <p:nvSpPr>
          <p:cNvPr id="3" name="Content Placeholder 2">
            <a:extLst>
              <a:ext uri="{FF2B5EF4-FFF2-40B4-BE49-F238E27FC236}">
                <a16:creationId xmlns:a16="http://schemas.microsoft.com/office/drawing/2014/main" id="{44E3479A-9FEA-47B3-986A-3DD50D2D023F}"/>
              </a:ext>
            </a:extLst>
          </p:cNvPr>
          <p:cNvSpPr>
            <a:spLocks noGrp="1"/>
          </p:cNvSpPr>
          <p:nvPr>
            <p:ph idx="1"/>
          </p:nvPr>
        </p:nvSpPr>
        <p:spPr>
          <a:xfrm>
            <a:off x="838200" y="1825625"/>
            <a:ext cx="10515600" cy="4351338"/>
          </a:xfrm>
        </p:spPr>
        <p:txBody>
          <a:bodyPr>
            <a:normAutofit lnSpcReduction="10000"/>
          </a:bodyPr>
          <a:lstStyle/>
          <a:p>
            <a:endParaRPr lang="en-US" dirty="0"/>
          </a:p>
          <a:p>
            <a:endParaRPr lang="en-US" dirty="0"/>
          </a:p>
          <a:p>
            <a:endParaRPr lang="en-US" dirty="0"/>
          </a:p>
          <a:p>
            <a:endParaRPr lang="en-US" dirty="0"/>
          </a:p>
          <a:p>
            <a:endParaRPr lang="en-US" dirty="0"/>
          </a:p>
          <a:p>
            <a:endParaRPr lang="en-US" dirty="0"/>
          </a:p>
          <a:p>
            <a:r>
              <a:rPr lang="en-US" b="1" dirty="0">
                <a:latin typeface="Times New Roman" panose="02020603050405020304" pitchFamily="18" charset="0"/>
                <a:cs typeface="Times New Roman" panose="02020603050405020304" pitchFamily="18" charset="0"/>
              </a:rPr>
              <a:t>S</a:t>
            </a:r>
            <a:r>
              <a:rPr lang="en-US" b="1" baseline="-25000" dirty="0">
                <a:latin typeface="Times New Roman" panose="02020603050405020304" pitchFamily="18" charset="0"/>
                <a:cs typeface="Times New Roman" panose="02020603050405020304" pitchFamily="18" charset="0"/>
              </a:rPr>
              <a:t>o</a:t>
            </a:r>
            <a:r>
              <a:rPr lang="en-US" b="1" dirty="0">
                <a:latin typeface="Times New Roman" panose="02020603050405020304" pitchFamily="18" charset="0"/>
                <a:cs typeface="Times New Roman" panose="02020603050405020304" pitchFamily="18" charset="0"/>
              </a:rPr>
              <a:t> = (600-400)/320 =0.625</a:t>
            </a:r>
          </a:p>
          <a:p>
            <a:r>
              <a:rPr lang="en-US" b="1" dirty="0">
                <a:latin typeface="Times New Roman" panose="02020603050405020304" pitchFamily="18" charset="0"/>
                <a:cs typeface="Times New Roman" panose="02020603050405020304" pitchFamily="18" charset="0"/>
              </a:rPr>
              <a:t>Sd = 0.8 * 0.625 = 0.5 </a:t>
            </a:r>
            <a:r>
              <a:rPr lang="en-US" b="1" dirty="0" err="1">
                <a:latin typeface="Times New Roman" panose="02020603050405020304" pitchFamily="18" charset="0"/>
                <a:cs typeface="Times New Roman" panose="02020603050405020304" pitchFamily="18" charset="0"/>
              </a:rPr>
              <a:t>kN</a:t>
            </a:r>
            <a:r>
              <a:rPr lang="en-US" b="1" dirty="0">
                <a:latin typeface="Times New Roman" panose="02020603050405020304" pitchFamily="18" charset="0"/>
                <a:cs typeface="Times New Roman" panose="02020603050405020304" pitchFamily="18" charset="0"/>
              </a:rPr>
              <a:t>/m</a:t>
            </a:r>
            <a:r>
              <a:rPr lang="en-US" b="1" baseline="30000" dirty="0">
                <a:latin typeface="Times New Roman" panose="02020603050405020304" pitchFamily="18" charset="0"/>
                <a:cs typeface="Times New Roman" panose="02020603050405020304" pitchFamily="18" charset="0"/>
              </a:rPr>
              <a:t>2</a:t>
            </a:r>
            <a:r>
              <a:rPr lang="en-US" b="1" dirty="0">
                <a:latin typeface="Times New Roman" panose="02020603050405020304" pitchFamily="18" charset="0"/>
                <a:cs typeface="Times New Roman" panose="02020603050405020304" pitchFamily="18" charset="0"/>
              </a:rPr>
              <a:t>.</a:t>
            </a:r>
          </a:p>
          <a:p>
            <a:r>
              <a:rPr lang="en-US" b="1" dirty="0">
                <a:latin typeface="Times New Roman" panose="02020603050405020304" pitchFamily="18" charset="0"/>
                <a:cs typeface="Times New Roman" panose="02020603050405020304" pitchFamily="18" charset="0"/>
              </a:rPr>
              <a:t>0.5 &lt; 1 </a:t>
            </a:r>
            <a:r>
              <a:rPr lang="en-US" b="1" dirty="0">
                <a:latin typeface="Times New Roman" panose="02020603050405020304" pitchFamily="18" charset="0"/>
                <a:cs typeface="Times New Roman" panose="02020603050405020304" pitchFamily="18" charset="0"/>
                <a:sym typeface="Wingdings" panose="05000000000000000000" pitchFamily="2" charset="2"/>
              </a:rPr>
              <a:t> Take 1 </a:t>
            </a:r>
            <a:r>
              <a:rPr lang="en-US" b="1" dirty="0" err="1">
                <a:latin typeface="Times New Roman" panose="02020603050405020304" pitchFamily="18" charset="0"/>
                <a:cs typeface="Times New Roman" panose="02020603050405020304" pitchFamily="18" charset="0"/>
                <a:sym typeface="Wingdings" panose="05000000000000000000" pitchFamily="2" charset="2"/>
              </a:rPr>
              <a:t>kN</a:t>
            </a:r>
            <a:r>
              <a:rPr lang="en-US" b="1" dirty="0">
                <a:latin typeface="Times New Roman" panose="02020603050405020304" pitchFamily="18" charset="0"/>
                <a:cs typeface="Times New Roman" panose="02020603050405020304" pitchFamily="18" charset="0"/>
                <a:sym typeface="Wingdings" panose="05000000000000000000" pitchFamily="2" charset="2"/>
              </a:rPr>
              <a:t>/m2.</a:t>
            </a:r>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pPr marL="0" indent="0">
              <a:buNone/>
            </a:pPr>
            <a:endParaRPr lang="en-US" dirty="0"/>
          </a:p>
        </p:txBody>
      </p:sp>
      <p:pic>
        <p:nvPicPr>
          <p:cNvPr id="4" name="Picture 3">
            <a:extLst>
              <a:ext uri="{FF2B5EF4-FFF2-40B4-BE49-F238E27FC236}">
                <a16:creationId xmlns:a16="http://schemas.microsoft.com/office/drawing/2014/main" id="{4CAA4A3D-B657-4444-A5BD-60E521E5956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8615" y="805752"/>
            <a:ext cx="6162613" cy="3303471"/>
          </a:xfrm>
          <a:prstGeom prst="rect">
            <a:avLst/>
          </a:prstGeom>
          <a:noFill/>
          <a:ln>
            <a:noFill/>
          </a:ln>
          <a:effectLst>
            <a:glow rad="203200">
              <a:srgbClr val="C00000">
                <a:alpha val="40000"/>
              </a:srgbClr>
            </a:glow>
          </a:effectLst>
        </p:spPr>
      </p:pic>
      <p:pic>
        <p:nvPicPr>
          <p:cNvPr id="6" name="Picture 5">
            <a:extLst>
              <a:ext uri="{FF2B5EF4-FFF2-40B4-BE49-F238E27FC236}">
                <a16:creationId xmlns:a16="http://schemas.microsoft.com/office/drawing/2014/main" id="{8947B588-E09E-4B62-9F2E-A14D38A3768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313742" y="805752"/>
            <a:ext cx="5637756" cy="3303471"/>
          </a:xfrm>
          <a:prstGeom prst="rect">
            <a:avLst/>
          </a:prstGeom>
          <a:effectLst>
            <a:glow rad="127000">
              <a:srgbClr val="C00000">
                <a:alpha val="40000"/>
              </a:srgbClr>
            </a:glow>
          </a:effectLst>
        </p:spPr>
      </p:pic>
    </p:spTree>
    <p:extLst>
      <p:ext uri="{BB962C8B-B14F-4D97-AF65-F5344CB8AC3E}">
        <p14:creationId xmlns:p14="http://schemas.microsoft.com/office/powerpoint/2010/main" val="1052155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fade">
                                      <p:cBhvr>
                                        <p:cTn id="20" dur="500"/>
                                        <p:tgtEl>
                                          <p:spTgt spid="3">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FE598-894E-4767-935C-7E03EEBFB39E}"/>
              </a:ext>
            </a:extLst>
          </p:cNvPr>
          <p:cNvSpPr>
            <a:spLocks noGrp="1"/>
          </p:cNvSpPr>
          <p:nvPr>
            <p:ph type="title"/>
          </p:nvPr>
        </p:nvSpPr>
        <p:spPr>
          <a:xfrm>
            <a:off x="0" y="0"/>
            <a:ext cx="2512741" cy="766724"/>
          </a:xfrm>
        </p:spPr>
        <p:txBody>
          <a:bodyPr>
            <a:normAutofit fontScale="90000"/>
          </a:bodyPr>
          <a:lstStyle/>
          <a:p>
            <a:r>
              <a:rPr lang="en-US" sz="3000" b="1" dirty="0">
                <a:solidFill>
                  <a:schemeClr val="accent2"/>
                </a:solidFill>
                <a:latin typeface="Times New Roman" panose="02020603050405020304" pitchFamily="18" charset="0"/>
                <a:cs typeface="Times New Roman" panose="02020603050405020304" pitchFamily="18" charset="0"/>
              </a:rPr>
              <a:t>Lateral load:</a:t>
            </a:r>
            <a:br>
              <a:rPr lang="en-US" sz="3000" b="1" dirty="0">
                <a:solidFill>
                  <a:schemeClr val="accent2"/>
                </a:solidFill>
                <a:latin typeface="Times New Roman" panose="02020603050405020304" pitchFamily="18" charset="0"/>
                <a:cs typeface="Times New Roman" panose="02020603050405020304" pitchFamily="18" charset="0"/>
              </a:rPr>
            </a:br>
            <a:r>
              <a:rPr lang="en-US" sz="3000" b="1" dirty="0">
                <a:latin typeface="Times New Roman" panose="02020603050405020304" pitchFamily="18" charset="0"/>
                <a:cs typeface="Times New Roman" panose="02020603050405020304" pitchFamily="18" charset="0"/>
              </a:rPr>
              <a:t>1-</a:t>
            </a:r>
          </a:p>
        </p:txBody>
      </p:sp>
      <p:pic>
        <p:nvPicPr>
          <p:cNvPr id="4" name="Content Placeholder 3">
            <a:extLst>
              <a:ext uri="{FF2B5EF4-FFF2-40B4-BE49-F238E27FC236}">
                <a16:creationId xmlns:a16="http://schemas.microsoft.com/office/drawing/2014/main" id="{EC39DCF2-FDA7-4EF9-A1D4-EB0768533893}"/>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04557" y="383362"/>
            <a:ext cx="6379077" cy="3950707"/>
          </a:xfrm>
          <a:prstGeom prst="rect">
            <a:avLst/>
          </a:prstGeom>
          <a:effectLst>
            <a:glow rad="76200">
              <a:srgbClr val="C00000">
                <a:alpha val="40000"/>
              </a:srgbClr>
            </a:glow>
          </a:effectLst>
        </p:spPr>
      </p:pic>
      <p:pic>
        <p:nvPicPr>
          <p:cNvPr id="5" name="Picture 4">
            <a:extLst>
              <a:ext uri="{FF2B5EF4-FFF2-40B4-BE49-F238E27FC236}">
                <a16:creationId xmlns:a16="http://schemas.microsoft.com/office/drawing/2014/main" id="{CC3DE6E3-B0FF-4789-A411-184533F4073C}"/>
              </a:ext>
            </a:extLst>
          </p:cNvPr>
          <p:cNvPicPr/>
          <p:nvPr/>
        </p:nvPicPr>
        <p:blipFill>
          <a:blip r:embed="rId3">
            <a:extLst>
              <a:ext uri="{28A0092B-C50C-407E-A947-70E740481C1C}">
                <a14:useLocalDpi xmlns:a14="http://schemas.microsoft.com/office/drawing/2010/main" val="0"/>
              </a:ext>
            </a:extLst>
          </a:blip>
          <a:stretch>
            <a:fillRect/>
          </a:stretch>
        </p:blipFill>
        <p:spPr>
          <a:xfrm>
            <a:off x="1604557" y="4717431"/>
            <a:ext cx="6379077" cy="2205355"/>
          </a:xfrm>
          <a:prstGeom prst="rect">
            <a:avLst/>
          </a:prstGeom>
          <a:effectLst>
            <a:glow rad="152400">
              <a:srgbClr val="C00000">
                <a:alpha val="40000"/>
              </a:srgbClr>
            </a:glow>
          </a:effectLst>
        </p:spPr>
      </p:pic>
      <p:sp>
        <p:nvSpPr>
          <p:cNvPr id="6" name="Rectangle 5">
            <a:extLst>
              <a:ext uri="{FF2B5EF4-FFF2-40B4-BE49-F238E27FC236}">
                <a16:creationId xmlns:a16="http://schemas.microsoft.com/office/drawing/2014/main" id="{9F927CCD-74A1-4A9B-AC2A-0CE480D11F6C}"/>
              </a:ext>
            </a:extLst>
          </p:cNvPr>
          <p:cNvSpPr/>
          <p:nvPr/>
        </p:nvSpPr>
        <p:spPr>
          <a:xfrm rot="10800000" flipH="1" flipV="1">
            <a:off x="117890" y="5143899"/>
            <a:ext cx="540033" cy="477054"/>
          </a:xfrm>
          <a:prstGeom prst="rect">
            <a:avLst/>
          </a:prstGeom>
        </p:spPr>
        <p:txBody>
          <a:bodyPr wrap="square">
            <a:spAutoFit/>
          </a:bodyPr>
          <a:lstStyle/>
          <a:p>
            <a:r>
              <a:rPr lang="en-US" sz="2500" b="1" dirty="0">
                <a:latin typeface="Times New Roman" panose="02020603050405020304" pitchFamily="18" charset="0"/>
                <a:cs typeface="Times New Roman" panose="02020603050405020304" pitchFamily="18" charset="0"/>
              </a:rPr>
              <a:t>2-</a:t>
            </a:r>
            <a:endParaRPr lang="en-US" sz="2500" dirty="0"/>
          </a:p>
        </p:txBody>
      </p:sp>
    </p:spTree>
    <p:extLst>
      <p:ext uri="{BB962C8B-B14F-4D97-AF65-F5344CB8AC3E}">
        <p14:creationId xmlns:p14="http://schemas.microsoft.com/office/powerpoint/2010/main" val="3724891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B4945-89EA-4638-9D36-A0EE82DAACDC}"/>
              </a:ext>
            </a:extLst>
          </p:cNvPr>
          <p:cNvSpPr>
            <a:spLocks noGrp="1"/>
          </p:cNvSpPr>
          <p:nvPr>
            <p:ph type="title"/>
          </p:nvPr>
        </p:nvSpPr>
        <p:spPr>
          <a:xfrm>
            <a:off x="0" y="0"/>
            <a:ext cx="561278" cy="671938"/>
          </a:xfrm>
        </p:spPr>
        <p:txBody>
          <a:bodyPr>
            <a:normAutofit/>
          </a:bodyPr>
          <a:lstStyle/>
          <a:p>
            <a:r>
              <a:rPr lang="en-US" sz="2500" b="1" dirty="0">
                <a:latin typeface="Times New Roman" panose="02020603050405020304" pitchFamily="18" charset="0"/>
                <a:cs typeface="Times New Roman" panose="02020603050405020304" pitchFamily="18" charset="0"/>
              </a:rPr>
              <a:t>3-</a:t>
            </a:r>
          </a:p>
        </p:txBody>
      </p:sp>
      <p:sp>
        <p:nvSpPr>
          <p:cNvPr id="3" name="Content Placeholder 2">
            <a:extLst>
              <a:ext uri="{FF2B5EF4-FFF2-40B4-BE49-F238E27FC236}">
                <a16:creationId xmlns:a16="http://schemas.microsoft.com/office/drawing/2014/main" id="{62DFD564-93C4-43A1-9580-995874BA5192}"/>
              </a:ext>
            </a:extLst>
          </p:cNvPr>
          <p:cNvSpPr>
            <a:spLocks noGrp="1"/>
          </p:cNvSpPr>
          <p:nvPr>
            <p:ph idx="1"/>
          </p:nvPr>
        </p:nvSpPr>
        <p:spPr>
          <a:xfrm>
            <a:off x="52040" y="3878394"/>
            <a:ext cx="10000784" cy="2817913"/>
          </a:xfrm>
        </p:spPr>
        <p:txBody>
          <a:bodyPr>
            <a:normAutofit/>
          </a:bodyPr>
          <a:lstStyle/>
          <a:p>
            <a:pPr marL="0" indent="0">
              <a:buNone/>
            </a:pPr>
            <a:r>
              <a:rPr lang="en-US" sz="2500" b="1" dirty="0">
                <a:latin typeface="Times New Roman" panose="02020603050405020304" pitchFamily="18" charset="0"/>
                <a:cs typeface="Times New Roman" panose="02020603050405020304" pitchFamily="18" charset="0"/>
              </a:rPr>
              <a:t>S</a:t>
            </a:r>
            <a:r>
              <a:rPr lang="en-US" sz="2500" b="1" baseline="-25000" dirty="0">
                <a:latin typeface="Times New Roman" panose="02020603050405020304" pitchFamily="18" charset="0"/>
                <a:cs typeface="Times New Roman" panose="02020603050405020304" pitchFamily="18" charset="0"/>
              </a:rPr>
              <a:t>s</a:t>
            </a:r>
            <a:r>
              <a:rPr lang="en-US" sz="2500" b="1" dirty="0">
                <a:latin typeface="Times New Roman" panose="02020603050405020304" pitchFamily="18" charset="0"/>
                <a:cs typeface="Times New Roman" panose="02020603050405020304" pitchFamily="18" charset="0"/>
              </a:rPr>
              <a:t> = Mapped 5% damped, spectral response acceleration parameter at 0.2 sec.</a:t>
            </a:r>
          </a:p>
          <a:p>
            <a:pPr marL="0" indent="0">
              <a:buNone/>
            </a:pPr>
            <a:r>
              <a:rPr lang="en-US" sz="2500" b="1" dirty="0">
                <a:latin typeface="Times New Roman" panose="02020603050405020304" pitchFamily="18" charset="0"/>
                <a:cs typeface="Times New Roman" panose="02020603050405020304" pitchFamily="18" charset="0"/>
              </a:rPr>
              <a:t> S</a:t>
            </a:r>
            <a:r>
              <a:rPr lang="en-US" sz="2500" b="1" baseline="-25000" dirty="0">
                <a:latin typeface="Times New Roman" panose="02020603050405020304" pitchFamily="18" charset="0"/>
                <a:cs typeface="Times New Roman" panose="02020603050405020304" pitchFamily="18" charset="0"/>
              </a:rPr>
              <a:t>s</a:t>
            </a:r>
            <a:r>
              <a:rPr lang="en-US" sz="2500" b="1" dirty="0">
                <a:latin typeface="Times New Roman" panose="02020603050405020304" pitchFamily="18" charset="0"/>
                <a:cs typeface="Times New Roman" panose="02020603050405020304" pitchFamily="18" charset="0"/>
              </a:rPr>
              <a:t> = 0.4.</a:t>
            </a:r>
          </a:p>
          <a:p>
            <a:pPr marL="0" indent="0">
              <a:buNone/>
            </a:pPr>
            <a:r>
              <a:rPr lang="en-US" sz="2500" b="1" dirty="0">
                <a:latin typeface="Times New Roman" panose="02020603050405020304" pitchFamily="18" charset="0"/>
                <a:cs typeface="Times New Roman" panose="02020603050405020304" pitchFamily="18" charset="0"/>
              </a:rPr>
              <a:t>S</a:t>
            </a:r>
            <a:r>
              <a:rPr lang="en-US" sz="2500" b="1" baseline="-25000" dirty="0">
                <a:latin typeface="Times New Roman" panose="02020603050405020304" pitchFamily="18" charset="0"/>
                <a:cs typeface="Times New Roman" panose="02020603050405020304" pitchFamily="18" charset="0"/>
              </a:rPr>
              <a:t>1</a:t>
            </a:r>
            <a:r>
              <a:rPr lang="en-US" sz="2500" b="1" dirty="0">
                <a:latin typeface="Times New Roman" panose="02020603050405020304" pitchFamily="18" charset="0"/>
                <a:cs typeface="Times New Roman" panose="02020603050405020304" pitchFamily="18" charset="0"/>
              </a:rPr>
              <a:t> = Mapped 5% damped spectral response acceleration parameter at a period of 1 sec.</a:t>
            </a:r>
          </a:p>
          <a:p>
            <a:pPr marL="0" indent="0">
              <a:buNone/>
            </a:pPr>
            <a:r>
              <a:rPr lang="en-US" sz="2500" b="1" dirty="0">
                <a:latin typeface="Times New Roman" panose="02020603050405020304" pitchFamily="18" charset="0"/>
                <a:cs typeface="Times New Roman" panose="02020603050405020304" pitchFamily="18" charset="0"/>
              </a:rPr>
              <a:t> S1 = 0.1</a:t>
            </a:r>
          </a:p>
          <a:p>
            <a:endParaRPr lang="en-US" sz="2500" b="1"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1A19193B-5B40-4923-A44B-06A7D841AF1C}"/>
              </a:ext>
            </a:extLst>
          </p:cNvPr>
          <p:cNvPicPr/>
          <p:nvPr/>
        </p:nvPicPr>
        <p:blipFill>
          <a:blip r:embed="rId2">
            <a:extLst>
              <a:ext uri="{28A0092B-C50C-407E-A947-70E740481C1C}">
                <a14:useLocalDpi xmlns:a14="http://schemas.microsoft.com/office/drawing/2010/main" val="0"/>
              </a:ext>
            </a:extLst>
          </a:blip>
          <a:srcRect/>
          <a:stretch/>
        </p:blipFill>
        <p:spPr>
          <a:xfrm>
            <a:off x="914082" y="102289"/>
            <a:ext cx="4927319" cy="3689782"/>
          </a:xfrm>
          <a:prstGeom prst="rect">
            <a:avLst/>
          </a:prstGeom>
          <a:effectLst>
            <a:glow rad="127000">
              <a:srgbClr val="C00000">
                <a:alpha val="40000"/>
              </a:srgbClr>
            </a:glow>
          </a:effectLst>
        </p:spPr>
      </p:pic>
    </p:spTree>
    <p:extLst>
      <p:ext uri="{BB962C8B-B14F-4D97-AF65-F5344CB8AC3E}">
        <p14:creationId xmlns:p14="http://schemas.microsoft.com/office/powerpoint/2010/main" val="3128473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CEE71-86F1-4B7F-8585-4C0ABD3B5C18}"/>
              </a:ext>
            </a:extLst>
          </p:cNvPr>
          <p:cNvSpPr>
            <a:spLocks noGrp="1"/>
          </p:cNvSpPr>
          <p:nvPr>
            <p:ph type="title"/>
          </p:nvPr>
        </p:nvSpPr>
        <p:spPr>
          <a:xfrm>
            <a:off x="0" y="-58621"/>
            <a:ext cx="644912" cy="744421"/>
          </a:xfrm>
        </p:spPr>
        <p:txBody>
          <a:bodyPr>
            <a:normAutofit/>
          </a:bodyPr>
          <a:lstStyle/>
          <a:p>
            <a:r>
              <a:rPr lang="en-US" sz="2500" b="1" dirty="0">
                <a:latin typeface="Times New Roman" panose="02020603050405020304" pitchFamily="18" charset="0"/>
                <a:cs typeface="Times New Roman" panose="02020603050405020304" pitchFamily="18" charset="0"/>
              </a:rPr>
              <a:t>4-</a:t>
            </a:r>
          </a:p>
        </p:txBody>
      </p:sp>
      <p:sp>
        <p:nvSpPr>
          <p:cNvPr id="3" name="Content Placeholder 2">
            <a:extLst>
              <a:ext uri="{FF2B5EF4-FFF2-40B4-BE49-F238E27FC236}">
                <a16:creationId xmlns:a16="http://schemas.microsoft.com/office/drawing/2014/main" id="{DBE63338-19EF-478A-AFE2-56C4DC95C7E8}"/>
              </a:ext>
            </a:extLst>
          </p:cNvPr>
          <p:cNvSpPr>
            <a:spLocks noGrp="1"/>
          </p:cNvSpPr>
          <p:nvPr>
            <p:ph idx="1"/>
          </p:nvPr>
        </p:nvSpPr>
        <p:spPr>
          <a:xfrm>
            <a:off x="-1" y="4086921"/>
            <a:ext cx="9668107" cy="2642840"/>
          </a:xfrm>
        </p:spPr>
        <p:txBody>
          <a:bodyPr>
            <a:normAutofit/>
          </a:bodyPr>
          <a:lstStyle/>
          <a:p>
            <a:pPr lvl="0"/>
            <a:r>
              <a:rPr lang="en-US" sz="2500" b="1" dirty="0">
                <a:latin typeface="Times New Roman" panose="02020603050405020304" pitchFamily="18" charset="0"/>
                <a:cs typeface="Times New Roman" panose="02020603050405020304" pitchFamily="18" charset="0"/>
              </a:rPr>
              <a:t>5- </a:t>
            </a:r>
            <a:r>
              <a:rPr lang="en-US" b="1" dirty="0">
                <a:latin typeface="Times New Roman" panose="02020603050405020304" pitchFamily="18" charset="0"/>
                <a:cs typeface="Times New Roman" panose="02020603050405020304" pitchFamily="18" charset="0"/>
              </a:rPr>
              <a:t>Determine site coefficients. </a:t>
            </a:r>
          </a:p>
          <a:p>
            <a:pPr marL="0" indent="0">
              <a:buNone/>
            </a:pPr>
            <a:r>
              <a:rPr lang="en-US" b="1" dirty="0">
                <a:latin typeface="Times New Roman" panose="02020603050405020304" pitchFamily="18" charset="0"/>
                <a:cs typeface="Times New Roman" panose="02020603050405020304" pitchFamily="18" charset="0"/>
              </a:rPr>
              <a:t>       Fa = short-period site coefficient (at 0.2 s-period).</a:t>
            </a:r>
          </a:p>
          <a:p>
            <a:pPr marL="0" indent="0">
              <a:buNone/>
            </a:pP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Fv</a:t>
            </a:r>
            <a:r>
              <a:rPr lang="en-US" b="1" dirty="0">
                <a:latin typeface="Times New Roman" panose="02020603050405020304" pitchFamily="18" charset="0"/>
                <a:cs typeface="Times New Roman" panose="02020603050405020304" pitchFamily="18" charset="0"/>
              </a:rPr>
              <a:t> = long-period site coefficient (at 1.0 s-period</a:t>
            </a:r>
            <a:r>
              <a:rPr lang="en-US" dirty="0"/>
              <a:t>).</a:t>
            </a:r>
          </a:p>
          <a:p>
            <a:pPr marL="0" indent="0">
              <a:buNone/>
            </a:pPr>
            <a:endParaRPr lang="en-US" sz="2500" b="1"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E127570A-D279-463B-85EC-E8B74EA23BF7}"/>
              </a:ext>
            </a:extLst>
          </p:cNvPr>
          <p:cNvPicPr/>
          <p:nvPr/>
        </p:nvPicPr>
        <p:blipFill>
          <a:blip r:embed="rId2">
            <a:extLst>
              <a:ext uri="{28A0092B-C50C-407E-A947-70E740481C1C}">
                <a14:useLocalDpi xmlns:a14="http://schemas.microsoft.com/office/drawing/2010/main" val="0"/>
              </a:ext>
            </a:extLst>
          </a:blip>
          <a:srcRect/>
          <a:stretch/>
        </p:blipFill>
        <p:spPr>
          <a:xfrm>
            <a:off x="928598" y="65731"/>
            <a:ext cx="5731101" cy="3804920"/>
          </a:xfrm>
          <a:prstGeom prst="rect">
            <a:avLst/>
          </a:prstGeom>
          <a:effectLst>
            <a:glow rad="152400">
              <a:srgbClr val="C00000">
                <a:alpha val="40000"/>
              </a:srgbClr>
            </a:glow>
          </a:effectLst>
        </p:spPr>
      </p:pic>
    </p:spTree>
    <p:extLst>
      <p:ext uri="{BB962C8B-B14F-4D97-AF65-F5344CB8AC3E}">
        <p14:creationId xmlns:p14="http://schemas.microsoft.com/office/powerpoint/2010/main" val="1531520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E74B-0F37-4573-915E-A8E9E42EA20B}"/>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  F</a:t>
            </a:r>
            <a:r>
              <a:rPr lang="en-US" sz="2400" b="1" dirty="0">
                <a:latin typeface="Times New Roman" panose="02020603050405020304" pitchFamily="18" charset="0"/>
                <a:cs typeface="Times New Roman" panose="02020603050405020304" pitchFamily="18" charset="0"/>
              </a:rPr>
              <a:t>a</a:t>
            </a:r>
            <a:r>
              <a:rPr lang="en-US" b="1" dirty="0">
                <a:latin typeface="Times New Roman" panose="02020603050405020304" pitchFamily="18" charset="0"/>
                <a:cs typeface="Times New Roman" panose="02020603050405020304" pitchFamily="18" charset="0"/>
              </a:rPr>
              <a:t>   </a:t>
            </a:r>
            <a:r>
              <a:rPr lang="en-US" dirty="0"/>
              <a:t>                                                   </a:t>
            </a:r>
            <a:r>
              <a:rPr lang="en-US" sz="4000" b="1" dirty="0" err="1">
                <a:latin typeface="Times New Roman" panose="02020603050405020304" pitchFamily="18" charset="0"/>
                <a:cs typeface="Times New Roman" panose="02020603050405020304" pitchFamily="18" charset="0"/>
              </a:rPr>
              <a:t>F</a:t>
            </a:r>
            <a:r>
              <a:rPr lang="en-US" sz="2000" b="1" dirty="0" err="1">
                <a:latin typeface="Times New Roman" panose="02020603050405020304" pitchFamily="18" charset="0"/>
                <a:cs typeface="Times New Roman" panose="02020603050405020304" pitchFamily="18" charset="0"/>
              </a:rPr>
              <a:t>v</a:t>
            </a:r>
            <a:endParaRPr lang="en-US"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9D7EF0F-E280-490E-8412-29F68CC48F7C}"/>
              </a:ext>
            </a:extLst>
          </p:cNvPr>
          <p:cNvSpPr>
            <a:spLocks noGrp="1"/>
          </p:cNvSpPr>
          <p:nvPr>
            <p:ph idx="1"/>
          </p:nvPr>
        </p:nvSpPr>
        <p:spPr>
          <a:xfrm>
            <a:off x="838200" y="5609063"/>
            <a:ext cx="10515600" cy="567900"/>
          </a:xfrm>
        </p:spPr>
        <p:txBody>
          <a:bodyPr/>
          <a:lstStyle/>
          <a:p>
            <a:pPr marL="0" indent="0">
              <a:buNone/>
            </a:pPr>
            <a:r>
              <a:rPr lang="en-US" dirty="0"/>
              <a:t>  </a:t>
            </a:r>
          </a:p>
        </p:txBody>
      </p:sp>
      <p:pic>
        <p:nvPicPr>
          <p:cNvPr id="4" name="Picture 3">
            <a:extLst>
              <a:ext uri="{FF2B5EF4-FFF2-40B4-BE49-F238E27FC236}">
                <a16:creationId xmlns:a16="http://schemas.microsoft.com/office/drawing/2014/main" id="{84B2FC4E-C55C-4F52-AF4E-BC76E373CD60}"/>
              </a:ext>
            </a:extLst>
          </p:cNvPr>
          <p:cNvPicPr/>
          <p:nvPr/>
        </p:nvPicPr>
        <p:blipFill>
          <a:blip r:embed="rId2">
            <a:extLst>
              <a:ext uri="{28A0092B-C50C-407E-A947-70E740481C1C}">
                <a14:useLocalDpi xmlns:a14="http://schemas.microsoft.com/office/drawing/2010/main" val="0"/>
              </a:ext>
            </a:extLst>
          </a:blip>
          <a:srcRect/>
          <a:stretch/>
        </p:blipFill>
        <p:spPr>
          <a:xfrm>
            <a:off x="469153" y="2136736"/>
            <a:ext cx="5038762" cy="3472327"/>
          </a:xfrm>
          <a:prstGeom prst="rect">
            <a:avLst/>
          </a:prstGeom>
          <a:effectLst>
            <a:glow rad="63500">
              <a:srgbClr val="C00000">
                <a:alpha val="40000"/>
              </a:srgbClr>
            </a:glow>
          </a:effectLst>
        </p:spPr>
      </p:pic>
      <p:pic>
        <p:nvPicPr>
          <p:cNvPr id="5" name="Picture 4">
            <a:extLst>
              <a:ext uri="{FF2B5EF4-FFF2-40B4-BE49-F238E27FC236}">
                <a16:creationId xmlns:a16="http://schemas.microsoft.com/office/drawing/2014/main" id="{BC193AD4-F602-4A2D-977A-7DD8284A2B66}"/>
              </a:ext>
            </a:extLst>
          </p:cNvPr>
          <p:cNvPicPr/>
          <p:nvPr/>
        </p:nvPicPr>
        <p:blipFill>
          <a:blip r:embed="rId3">
            <a:extLst>
              <a:ext uri="{28A0092B-C50C-407E-A947-70E740481C1C}">
                <a14:useLocalDpi xmlns:a14="http://schemas.microsoft.com/office/drawing/2010/main" val="0"/>
              </a:ext>
            </a:extLst>
          </a:blip>
          <a:srcRect/>
          <a:stretch/>
        </p:blipFill>
        <p:spPr>
          <a:xfrm>
            <a:off x="6891083" y="2136735"/>
            <a:ext cx="4780964" cy="3472328"/>
          </a:xfrm>
          <a:prstGeom prst="rect">
            <a:avLst/>
          </a:prstGeom>
          <a:effectLst>
            <a:glow rad="63500">
              <a:srgbClr val="C00000">
                <a:alpha val="40000"/>
              </a:srgbClr>
            </a:glow>
          </a:effectLst>
        </p:spPr>
      </p:pic>
    </p:spTree>
    <p:extLst>
      <p:ext uri="{BB962C8B-B14F-4D97-AF65-F5344CB8AC3E}">
        <p14:creationId xmlns:p14="http://schemas.microsoft.com/office/powerpoint/2010/main" val="14244200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219D3-1E3F-47DD-9FA8-74879132194F}"/>
              </a:ext>
            </a:extLst>
          </p:cNvPr>
          <p:cNvSpPr>
            <a:spLocks noGrp="1"/>
          </p:cNvSpPr>
          <p:nvPr>
            <p:ph type="title"/>
          </p:nvPr>
        </p:nvSpPr>
        <p:spPr>
          <a:xfrm>
            <a:off x="838200" y="365126"/>
            <a:ext cx="59473" cy="365280"/>
          </a:xfrm>
        </p:spPr>
        <p:txBody>
          <a:bodyPr>
            <a:normAutofit fontScale="90000"/>
          </a:bodyPr>
          <a:lstStyle/>
          <a:p>
            <a:r>
              <a:rPr lang="en-US" sz="2500" b="1" dirty="0">
                <a:latin typeface="Times New Roman" panose="02020603050405020304" pitchFamily="18" charset="0"/>
                <a:cs typeface="Times New Roman" panose="02020603050405020304" pitchFamily="18" charset="0"/>
              </a:rPr>
              <a:t> </a:t>
            </a:r>
          </a:p>
        </p:txBody>
      </p:sp>
      <p:sp>
        <p:nvSpPr>
          <p:cNvPr id="3" name="Content Placeholder 2">
            <a:extLst>
              <a:ext uri="{FF2B5EF4-FFF2-40B4-BE49-F238E27FC236}">
                <a16:creationId xmlns:a16="http://schemas.microsoft.com/office/drawing/2014/main" id="{B5431E59-2A80-4B56-B837-99F1BD3B92BD}"/>
              </a:ext>
            </a:extLst>
          </p:cNvPr>
          <p:cNvSpPr>
            <a:spLocks noGrp="1"/>
          </p:cNvSpPr>
          <p:nvPr>
            <p:ph idx="1"/>
          </p:nvPr>
        </p:nvSpPr>
        <p:spPr>
          <a:xfrm>
            <a:off x="585438" y="-267628"/>
            <a:ext cx="10768361" cy="6444592"/>
          </a:xfrm>
        </p:spPr>
        <p:txBody>
          <a:bodyPr>
            <a:normAutofit lnSpcReduction="10000"/>
          </a:bodyPr>
          <a:lstStyle/>
          <a:p>
            <a:endParaRPr lang="en-US" sz="3000" b="1" dirty="0">
              <a:latin typeface="Times New Roman" panose="02020603050405020304" pitchFamily="18" charset="0"/>
              <a:cs typeface="Times New Roman" panose="02020603050405020304" pitchFamily="18" charset="0"/>
            </a:endParaRPr>
          </a:p>
          <a:p>
            <a:r>
              <a:rPr lang="en-US" sz="3500" b="1" dirty="0">
                <a:solidFill>
                  <a:srgbClr val="002060"/>
                </a:solidFill>
                <a:latin typeface="Times New Roman" panose="02020603050405020304" pitchFamily="18" charset="0"/>
                <a:cs typeface="Times New Roman" panose="02020603050405020304" pitchFamily="18" charset="0"/>
              </a:rPr>
              <a:t>Spectral Response Acceleration Parameters S</a:t>
            </a:r>
            <a:r>
              <a:rPr lang="en-US" sz="3500" b="1" baseline="-25000" dirty="0">
                <a:solidFill>
                  <a:srgbClr val="002060"/>
                </a:solidFill>
                <a:latin typeface="Times New Roman" panose="02020603050405020304" pitchFamily="18" charset="0"/>
                <a:cs typeface="Times New Roman" panose="02020603050405020304" pitchFamily="18" charset="0"/>
              </a:rPr>
              <a:t>MS </a:t>
            </a:r>
            <a:r>
              <a:rPr lang="en-US" sz="3500" b="1" dirty="0">
                <a:solidFill>
                  <a:srgbClr val="002060"/>
                </a:solidFill>
                <a:latin typeface="Times New Roman" panose="02020603050405020304" pitchFamily="18" charset="0"/>
                <a:cs typeface="Times New Roman" panose="02020603050405020304" pitchFamily="18" charset="0"/>
              </a:rPr>
              <a:t>and S</a:t>
            </a:r>
            <a:r>
              <a:rPr lang="en-US" sz="3500" b="1" baseline="-25000" dirty="0">
                <a:solidFill>
                  <a:srgbClr val="002060"/>
                </a:solidFill>
                <a:latin typeface="Times New Roman" panose="02020603050405020304" pitchFamily="18" charset="0"/>
                <a:cs typeface="Times New Roman" panose="02020603050405020304" pitchFamily="18" charset="0"/>
              </a:rPr>
              <a:t>M1 </a:t>
            </a:r>
            <a:endParaRPr lang="en-US" sz="3500" b="1" dirty="0">
              <a:solidFill>
                <a:srgbClr val="002060"/>
              </a:solidFill>
              <a:latin typeface="Times New Roman" panose="02020603050405020304" pitchFamily="18" charset="0"/>
              <a:cs typeface="Times New Roman" panose="02020603050405020304" pitchFamily="18" charset="0"/>
            </a:endParaRPr>
          </a:p>
          <a:p>
            <a:pPr marL="0" indent="0">
              <a:buNone/>
            </a:pPr>
            <a:endParaRPr lang="en-US" sz="3000" b="1"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S</a:t>
            </a:r>
            <a:r>
              <a:rPr lang="en-US" sz="3000" b="1" baseline="-25000" dirty="0">
                <a:latin typeface="Times New Roman" panose="02020603050405020304" pitchFamily="18" charset="0"/>
                <a:cs typeface="Times New Roman" panose="02020603050405020304" pitchFamily="18" charset="0"/>
              </a:rPr>
              <a:t>MS</a:t>
            </a:r>
            <a:r>
              <a:rPr lang="en-US" sz="3000" b="1" dirty="0">
                <a:latin typeface="Times New Roman" panose="02020603050405020304" pitchFamily="18" charset="0"/>
                <a:cs typeface="Times New Roman" panose="02020603050405020304" pitchFamily="18" charset="0"/>
              </a:rPr>
              <a:t>=F</a:t>
            </a:r>
            <a:r>
              <a:rPr lang="en-US" sz="3000" b="1" baseline="-25000" dirty="0">
                <a:latin typeface="Times New Roman" panose="02020603050405020304" pitchFamily="18" charset="0"/>
                <a:cs typeface="Times New Roman" panose="02020603050405020304" pitchFamily="18" charset="0"/>
              </a:rPr>
              <a:t>a</a:t>
            </a:r>
            <a:r>
              <a:rPr lang="en-US" sz="3000" b="1" dirty="0">
                <a:latin typeface="Times New Roman" panose="02020603050405020304" pitchFamily="18" charset="0"/>
                <a:cs typeface="Times New Roman" panose="02020603050405020304" pitchFamily="18" charset="0"/>
              </a:rPr>
              <a:t> * S</a:t>
            </a:r>
            <a:r>
              <a:rPr lang="en-US" sz="3000" b="1" baseline="-25000" dirty="0">
                <a:latin typeface="Times New Roman" panose="02020603050405020304" pitchFamily="18" charset="0"/>
                <a:cs typeface="Times New Roman" panose="02020603050405020304" pitchFamily="18" charset="0"/>
              </a:rPr>
              <a:t>s</a:t>
            </a:r>
            <a:r>
              <a:rPr lang="en-US" sz="3000" b="1" dirty="0">
                <a:latin typeface="Times New Roman" panose="02020603050405020304" pitchFamily="18" charset="0"/>
                <a:cs typeface="Times New Roman" panose="02020603050405020304" pitchFamily="18" charset="0"/>
              </a:rPr>
              <a:t> = 1.2 * 0.75 = 0.9</a:t>
            </a:r>
          </a:p>
          <a:p>
            <a:r>
              <a:rPr lang="en-US" sz="3000" b="1" dirty="0">
                <a:latin typeface="Times New Roman" panose="02020603050405020304" pitchFamily="18" charset="0"/>
                <a:cs typeface="Times New Roman" panose="02020603050405020304" pitchFamily="18" charset="0"/>
              </a:rPr>
              <a:t>S</a:t>
            </a:r>
            <a:r>
              <a:rPr lang="en-US" sz="3000" b="1" baseline="-25000" dirty="0">
                <a:latin typeface="Times New Roman" panose="02020603050405020304" pitchFamily="18" charset="0"/>
                <a:cs typeface="Times New Roman" panose="02020603050405020304" pitchFamily="18" charset="0"/>
              </a:rPr>
              <a:t>M1</a:t>
            </a:r>
            <a:r>
              <a:rPr lang="en-US" sz="3000" b="1" dirty="0">
                <a:latin typeface="Times New Roman" panose="02020603050405020304" pitchFamily="18" charset="0"/>
                <a:cs typeface="Times New Roman" panose="02020603050405020304" pitchFamily="18" charset="0"/>
              </a:rPr>
              <a:t>= </a:t>
            </a:r>
            <a:r>
              <a:rPr lang="en-US" sz="3000" b="1" dirty="0" err="1">
                <a:latin typeface="Times New Roman" panose="02020603050405020304" pitchFamily="18" charset="0"/>
                <a:cs typeface="Times New Roman" panose="02020603050405020304" pitchFamily="18" charset="0"/>
              </a:rPr>
              <a:t>F</a:t>
            </a:r>
            <a:r>
              <a:rPr lang="en-US" sz="3000" b="1" baseline="-25000" dirty="0" err="1">
                <a:latin typeface="Times New Roman" panose="02020603050405020304" pitchFamily="18" charset="0"/>
                <a:cs typeface="Times New Roman" panose="02020603050405020304" pitchFamily="18" charset="0"/>
              </a:rPr>
              <a:t>v</a:t>
            </a:r>
            <a:r>
              <a:rPr lang="en-US" sz="3000" b="1" baseline="-25000" dirty="0">
                <a:latin typeface="Times New Roman" panose="02020603050405020304" pitchFamily="18" charset="0"/>
                <a:cs typeface="Times New Roman" panose="02020603050405020304" pitchFamily="18" charset="0"/>
              </a:rPr>
              <a:t> </a:t>
            </a:r>
            <a:r>
              <a:rPr lang="en-US" sz="3000" b="1" dirty="0">
                <a:latin typeface="Times New Roman" panose="02020603050405020304" pitchFamily="18" charset="0"/>
                <a:cs typeface="Times New Roman" panose="02020603050405020304" pitchFamily="18" charset="0"/>
              </a:rPr>
              <a:t>* S</a:t>
            </a:r>
            <a:r>
              <a:rPr lang="en-US" sz="3000" b="1" baseline="-25000" dirty="0">
                <a:latin typeface="Times New Roman" panose="02020603050405020304" pitchFamily="18" charset="0"/>
                <a:cs typeface="Times New Roman" panose="02020603050405020304" pitchFamily="18" charset="0"/>
              </a:rPr>
              <a:t>1</a:t>
            </a:r>
            <a:r>
              <a:rPr lang="en-US" sz="3000" b="1" dirty="0">
                <a:latin typeface="Times New Roman" panose="02020603050405020304" pitchFamily="18" charset="0"/>
                <a:cs typeface="Times New Roman" panose="02020603050405020304" pitchFamily="18" charset="0"/>
              </a:rPr>
              <a:t> = 1.5 * 0.375 = 0.563</a:t>
            </a:r>
          </a:p>
          <a:p>
            <a:endParaRPr lang="en-US" sz="3000" b="1" dirty="0">
              <a:latin typeface="Times New Roman" panose="02020603050405020304" pitchFamily="18" charset="0"/>
              <a:cs typeface="Times New Roman" panose="02020603050405020304" pitchFamily="18" charset="0"/>
            </a:endParaRPr>
          </a:p>
          <a:p>
            <a:pPr marL="0" indent="0">
              <a:buNone/>
            </a:pPr>
            <a:r>
              <a:rPr lang="en-US" sz="3500" b="1" dirty="0">
                <a:solidFill>
                  <a:srgbClr val="002060"/>
                </a:solidFill>
                <a:latin typeface="Times New Roman" panose="02020603050405020304" pitchFamily="18" charset="0"/>
                <a:cs typeface="Times New Roman" panose="02020603050405020304" pitchFamily="18" charset="0"/>
              </a:rPr>
              <a:t> spectral acceleration S</a:t>
            </a:r>
            <a:r>
              <a:rPr lang="en-US" sz="3500" b="1" baseline="-25000" dirty="0">
                <a:solidFill>
                  <a:srgbClr val="002060"/>
                </a:solidFill>
                <a:latin typeface="Times New Roman" panose="02020603050405020304" pitchFamily="18" charset="0"/>
                <a:cs typeface="Times New Roman" panose="02020603050405020304" pitchFamily="18" charset="0"/>
              </a:rPr>
              <a:t>DS</a:t>
            </a:r>
            <a:r>
              <a:rPr lang="en-US" sz="3500" b="1" dirty="0">
                <a:solidFill>
                  <a:srgbClr val="002060"/>
                </a:solidFill>
                <a:latin typeface="Times New Roman" panose="02020603050405020304" pitchFamily="18" charset="0"/>
                <a:cs typeface="Times New Roman" panose="02020603050405020304" pitchFamily="18" charset="0"/>
              </a:rPr>
              <a:t>&amp;S</a:t>
            </a:r>
            <a:r>
              <a:rPr lang="en-US" sz="3500" b="1" baseline="-25000" dirty="0">
                <a:solidFill>
                  <a:srgbClr val="002060"/>
                </a:solidFill>
                <a:latin typeface="Times New Roman" panose="02020603050405020304" pitchFamily="18" charset="0"/>
                <a:cs typeface="Times New Roman" panose="02020603050405020304" pitchFamily="18" charset="0"/>
              </a:rPr>
              <a:t>D1</a:t>
            </a:r>
            <a:r>
              <a:rPr lang="en-US" sz="3500" b="1" dirty="0">
                <a:solidFill>
                  <a:srgbClr val="002060"/>
                </a:solidFill>
                <a:latin typeface="Times New Roman" panose="02020603050405020304" pitchFamily="18" charset="0"/>
                <a:cs typeface="Times New Roman" panose="02020603050405020304" pitchFamily="18" charset="0"/>
              </a:rPr>
              <a:t>:</a:t>
            </a:r>
          </a:p>
          <a:p>
            <a:pPr marL="0" indent="0">
              <a:buNone/>
            </a:pPr>
            <a:endParaRPr lang="en-US" sz="3000" b="1"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S</a:t>
            </a:r>
            <a:r>
              <a:rPr lang="en-US" sz="3000" b="1" baseline="-25000" dirty="0">
                <a:latin typeface="Times New Roman" panose="02020603050405020304" pitchFamily="18" charset="0"/>
                <a:cs typeface="Times New Roman" panose="02020603050405020304" pitchFamily="18" charset="0"/>
              </a:rPr>
              <a:t>DS</a:t>
            </a:r>
            <a:r>
              <a:rPr lang="en-US" sz="3000" b="1" dirty="0">
                <a:latin typeface="Times New Roman" panose="02020603050405020304" pitchFamily="18" charset="0"/>
                <a:cs typeface="Times New Roman" panose="02020603050405020304" pitchFamily="18" charset="0"/>
              </a:rPr>
              <a:t> =2 S</a:t>
            </a:r>
            <a:r>
              <a:rPr lang="en-US" sz="3000" b="1" baseline="-25000" dirty="0">
                <a:latin typeface="Times New Roman" panose="02020603050405020304" pitchFamily="18" charset="0"/>
                <a:cs typeface="Times New Roman" panose="02020603050405020304" pitchFamily="18" charset="0"/>
              </a:rPr>
              <a:t>MS</a:t>
            </a:r>
            <a:r>
              <a:rPr lang="en-US" sz="3000" b="1" dirty="0">
                <a:latin typeface="Times New Roman" panose="02020603050405020304" pitchFamily="18" charset="0"/>
                <a:cs typeface="Times New Roman" panose="02020603050405020304" pitchFamily="18" charset="0"/>
              </a:rPr>
              <a:t> /3</a:t>
            </a:r>
          </a:p>
          <a:p>
            <a:pPr marL="0" indent="0">
              <a:buNone/>
            </a:pPr>
            <a:r>
              <a:rPr lang="en-US" sz="3000" b="1" dirty="0">
                <a:latin typeface="Times New Roman" panose="02020603050405020304" pitchFamily="18" charset="0"/>
                <a:cs typeface="Times New Roman" panose="02020603050405020304" pitchFamily="18" charset="0"/>
              </a:rPr>
              <a:t>         =2*0.9 /3 = 0.6</a:t>
            </a:r>
          </a:p>
          <a:p>
            <a:r>
              <a:rPr lang="en-US" sz="3000" b="1" dirty="0">
                <a:latin typeface="Times New Roman" panose="02020603050405020304" pitchFamily="18" charset="0"/>
                <a:cs typeface="Times New Roman" panose="02020603050405020304" pitchFamily="18" charset="0"/>
              </a:rPr>
              <a:t>S</a:t>
            </a:r>
            <a:r>
              <a:rPr lang="en-US" sz="3000" b="1" baseline="-25000" dirty="0">
                <a:latin typeface="Times New Roman" panose="02020603050405020304" pitchFamily="18" charset="0"/>
                <a:cs typeface="Times New Roman" panose="02020603050405020304" pitchFamily="18" charset="0"/>
              </a:rPr>
              <a:t>D1</a:t>
            </a:r>
            <a:r>
              <a:rPr lang="en-US" sz="3000" b="1" dirty="0">
                <a:latin typeface="Times New Roman" panose="02020603050405020304" pitchFamily="18" charset="0"/>
                <a:cs typeface="Times New Roman" panose="02020603050405020304" pitchFamily="18" charset="0"/>
              </a:rPr>
              <a:t> = 2S</a:t>
            </a:r>
            <a:r>
              <a:rPr lang="en-US" sz="3000" b="1" baseline="-25000" dirty="0">
                <a:latin typeface="Times New Roman" panose="02020603050405020304" pitchFamily="18" charset="0"/>
                <a:cs typeface="Times New Roman" panose="02020603050405020304" pitchFamily="18" charset="0"/>
              </a:rPr>
              <a:t>M1</a:t>
            </a:r>
            <a:r>
              <a:rPr lang="en-US" sz="3000" b="1" dirty="0">
                <a:latin typeface="Times New Roman" panose="02020603050405020304" pitchFamily="18" charset="0"/>
                <a:cs typeface="Times New Roman" panose="02020603050405020304" pitchFamily="18" charset="0"/>
              </a:rPr>
              <a:t> /3</a:t>
            </a:r>
          </a:p>
          <a:p>
            <a:pPr marL="0" indent="0">
              <a:buNone/>
            </a:pPr>
            <a:r>
              <a:rPr lang="en-US" sz="3000" b="1" dirty="0">
                <a:latin typeface="Times New Roman" panose="02020603050405020304" pitchFamily="18" charset="0"/>
                <a:cs typeface="Times New Roman" panose="02020603050405020304" pitchFamily="18" charset="0"/>
              </a:rPr>
              <a:t>         =2*0.563/3 = 0.375</a:t>
            </a:r>
          </a:p>
          <a:p>
            <a:endParaRPr lang="en-US" dirty="0"/>
          </a:p>
        </p:txBody>
      </p:sp>
    </p:spTree>
    <p:extLst>
      <p:ext uri="{BB962C8B-B14F-4D97-AF65-F5344CB8AC3E}">
        <p14:creationId xmlns:p14="http://schemas.microsoft.com/office/powerpoint/2010/main" val="2667175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500"/>
                                        <p:tgtEl>
                                          <p:spTgt spid="3">
                                            <p:txEl>
                                              <p:pRg st="8" end="8"/>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9" end="9"/>
                                            </p:txEl>
                                          </p:spTgt>
                                        </p:tgtEl>
                                        <p:attrNameLst>
                                          <p:attrName>style.visibility</p:attrName>
                                        </p:attrNameLst>
                                      </p:cBhvr>
                                      <p:to>
                                        <p:strVal val="visible"/>
                                      </p:to>
                                    </p:set>
                                    <p:animEffect transition="in" filter="fade">
                                      <p:cBhvr>
                                        <p:cTn id="24" dur="500"/>
                                        <p:tgtEl>
                                          <p:spTgt spid="3">
                                            <p:txEl>
                                              <p:pRg st="9" end="9"/>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500"/>
                                        <p:tgtEl>
                                          <p:spTgt spid="3">
                                            <p:txEl>
                                              <p:pRg st="10" end="10"/>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11" end="11"/>
                                            </p:txEl>
                                          </p:spTgt>
                                        </p:tgtEl>
                                        <p:attrNameLst>
                                          <p:attrName>style.visibility</p:attrName>
                                        </p:attrNameLst>
                                      </p:cBhvr>
                                      <p:to>
                                        <p:strVal val="visible"/>
                                      </p:to>
                                    </p:set>
                                    <p:animEffect transition="in" filter="fade">
                                      <p:cBhvr>
                                        <p:cTn id="3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066ACF4C-6F8C-46FC-8362-2E05C90EEAFA}"/>
              </a:ext>
            </a:extLst>
          </p:cNvPr>
          <p:cNvGrpSpPr/>
          <p:nvPr/>
        </p:nvGrpSpPr>
        <p:grpSpPr>
          <a:xfrm>
            <a:off x="-290920" y="-1"/>
            <a:ext cx="12482920" cy="6858000"/>
            <a:chOff x="-290920" y="0"/>
            <a:chExt cx="12482920" cy="6858000"/>
          </a:xfrm>
          <a:effectLst>
            <a:outerShdw blurRad="50800" dist="50800" dir="5400000" algn="ctr" rotWithShape="0">
              <a:srgbClr val="000000">
                <a:alpha val="91000"/>
              </a:srgbClr>
            </a:outerShdw>
          </a:effectLst>
        </p:grpSpPr>
        <p:sp>
          <p:nvSpPr>
            <p:cNvPr id="51" name="Rectangle 50">
              <a:extLst>
                <a:ext uri="{FF2B5EF4-FFF2-40B4-BE49-F238E27FC236}">
                  <a16:creationId xmlns:a16="http://schemas.microsoft.com/office/drawing/2014/main" id="{4F373113-18F1-4443-9A8E-5EF06C1D2FEA}"/>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8F99D053-FB83-41F1-B2CB-C10918BC99BC}"/>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7F4373C1-3934-47C3-8F36-E2FB2615CA87}"/>
                </a:ext>
              </a:extLst>
            </p:cNvPr>
            <p:cNvSpPr txBox="1"/>
            <p:nvPr/>
          </p:nvSpPr>
          <p:spPr>
            <a:xfrm rot="16200000">
              <a:off x="10872792" y="3279372"/>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Introduction</a:t>
              </a:r>
            </a:p>
          </p:txBody>
        </p:sp>
        <p:pic>
          <p:nvPicPr>
            <p:cNvPr id="54" name="Picture 53">
              <a:extLst>
                <a:ext uri="{FF2B5EF4-FFF2-40B4-BE49-F238E27FC236}">
                  <a16:creationId xmlns:a16="http://schemas.microsoft.com/office/drawing/2014/main" id="{5A5E18E8-5A3E-4F1D-8254-6193AA55C0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150C247F-7990-4945-869D-5E2A900F477F}"/>
              </a:ext>
            </a:extLst>
          </p:cNvPr>
          <p:cNvGrpSpPr/>
          <p:nvPr/>
        </p:nvGrpSpPr>
        <p:grpSpPr>
          <a:xfrm>
            <a:off x="-8798784" y="0"/>
            <a:ext cx="11447501" cy="6858000"/>
            <a:chOff x="213096" y="0"/>
            <a:chExt cx="11447501" cy="6858000"/>
          </a:xfrm>
        </p:grpSpPr>
        <p:sp>
          <p:nvSpPr>
            <p:cNvPr id="56" name="Rectangle 55">
              <a:extLst>
                <a:ext uri="{FF2B5EF4-FFF2-40B4-BE49-F238E27FC236}">
                  <a16:creationId xmlns:a16="http://schemas.microsoft.com/office/drawing/2014/main" id="{6D2C93AC-EBE3-4E67-A867-76D5D6BEDB10}"/>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35DBD2B9-E73C-4AE9-91C9-698379867E98}"/>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CD6BDC4B-8313-4203-9F42-C28AC214EB64}"/>
                </a:ext>
              </a:extLst>
            </p:cNvPr>
            <p:cNvSpPr txBox="1"/>
            <p:nvPr/>
          </p:nvSpPr>
          <p:spPr>
            <a:xfrm rot="16200000">
              <a:off x="10341391" y="3190473"/>
              <a:ext cx="1992086" cy="477054"/>
            </a:xfrm>
            <a:prstGeom prst="rect">
              <a:avLst/>
            </a:prstGeom>
            <a:noFill/>
          </p:spPr>
          <p:txBody>
            <a:bodyPr wrap="square" rtlCol="0">
              <a:spAutoFit/>
            </a:bodyPr>
            <a:lstStyle/>
            <a:p>
              <a:pPr algn="ctr"/>
              <a:r>
                <a:rPr lang="en-US" sz="2500" b="1" dirty="0" err="1">
                  <a:solidFill>
                    <a:srgbClr val="F0EEF0"/>
                  </a:solidFill>
                  <a:latin typeface="Times New Roman" panose="02020603050405020304" pitchFamily="18" charset="0"/>
                  <a:cs typeface="Times New Roman" panose="02020603050405020304" pitchFamily="18" charset="0"/>
                </a:rPr>
                <a:t>Literatur</a:t>
              </a:r>
              <a:endParaRPr lang="en-US" sz="2500" b="1" dirty="0">
                <a:solidFill>
                  <a:srgbClr val="F0EEF0"/>
                </a:solidFill>
                <a:latin typeface="Times New Roman" panose="02020603050405020304" pitchFamily="18" charset="0"/>
                <a:cs typeface="Times New Roman" panose="02020603050405020304" pitchFamily="18" charset="0"/>
              </a:endParaRPr>
            </a:p>
          </p:txBody>
        </p:sp>
        <p:pic>
          <p:nvPicPr>
            <p:cNvPr id="59" name="Picture 58">
              <a:extLst>
                <a:ext uri="{FF2B5EF4-FFF2-40B4-BE49-F238E27FC236}">
                  <a16:creationId xmlns:a16="http://schemas.microsoft.com/office/drawing/2014/main" id="{44037FC5-8E34-4772-9A87-813F2AD5E4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BC916508-F80D-434E-B066-812949E5DB94}"/>
              </a:ext>
            </a:extLst>
          </p:cNvPr>
          <p:cNvGrpSpPr/>
          <p:nvPr/>
        </p:nvGrpSpPr>
        <p:grpSpPr>
          <a:xfrm>
            <a:off x="-7847639" y="0"/>
            <a:ext cx="9961092" cy="6858000"/>
            <a:chOff x="491575" y="0"/>
            <a:chExt cx="9961092" cy="6858000"/>
          </a:xfrm>
        </p:grpSpPr>
        <p:sp>
          <p:nvSpPr>
            <p:cNvPr id="61" name="Rectangle 60">
              <a:extLst>
                <a:ext uri="{FF2B5EF4-FFF2-40B4-BE49-F238E27FC236}">
                  <a16:creationId xmlns:a16="http://schemas.microsoft.com/office/drawing/2014/main" id="{CE9E3B68-B936-49FB-94D8-7AC0076CF488}"/>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0D3F9516-66C4-44E6-9877-6C0374B5112C}"/>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32DF4D80-460D-4455-B80A-3BC0C6A12DA2}"/>
                </a:ext>
              </a:extLst>
            </p:cNvPr>
            <p:cNvSpPr txBox="1"/>
            <p:nvPr/>
          </p:nvSpPr>
          <p:spPr>
            <a:xfrm rot="16200000">
              <a:off x="9117129" y="3274249"/>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Methodology</a:t>
              </a:r>
            </a:p>
          </p:txBody>
        </p:sp>
        <p:pic>
          <p:nvPicPr>
            <p:cNvPr id="64" name="Picture 63">
              <a:extLst>
                <a:ext uri="{FF2B5EF4-FFF2-40B4-BE49-F238E27FC236}">
                  <a16:creationId xmlns:a16="http://schemas.microsoft.com/office/drawing/2014/main" id="{7AB39DAF-3109-4CEA-BD1D-C123179FF8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65" name="Group 64">
            <a:extLst>
              <a:ext uri="{FF2B5EF4-FFF2-40B4-BE49-F238E27FC236}">
                <a16:creationId xmlns:a16="http://schemas.microsoft.com/office/drawing/2014/main" id="{92B7020D-701A-4EE7-BDA2-CD171993C203}"/>
              </a:ext>
            </a:extLst>
          </p:cNvPr>
          <p:cNvGrpSpPr/>
          <p:nvPr/>
        </p:nvGrpSpPr>
        <p:grpSpPr>
          <a:xfrm>
            <a:off x="-7985197" y="0"/>
            <a:ext cx="9574094" cy="6858000"/>
            <a:chOff x="491575" y="0"/>
            <a:chExt cx="9574094" cy="6858000"/>
          </a:xfrm>
        </p:grpSpPr>
        <p:sp>
          <p:nvSpPr>
            <p:cNvPr id="66" name="Rectangle 65">
              <a:extLst>
                <a:ext uri="{FF2B5EF4-FFF2-40B4-BE49-F238E27FC236}">
                  <a16:creationId xmlns:a16="http://schemas.microsoft.com/office/drawing/2014/main" id="{3B77930A-0489-40A5-B3D7-053D64BD29C4}"/>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3ED749F6-F5EB-48BD-A697-16D473CCCFE8}"/>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8070AD46-78F1-4169-9AE3-EDECC43BD39B}"/>
                </a:ext>
              </a:extLst>
            </p:cNvPr>
            <p:cNvSpPr txBox="1"/>
            <p:nvPr/>
          </p:nvSpPr>
          <p:spPr>
            <a:xfrm rot="16200000">
              <a:off x="8746452" y="3189607"/>
              <a:ext cx="1992086" cy="646331"/>
            </a:xfrm>
            <a:prstGeom prst="rect">
              <a:avLst/>
            </a:prstGeom>
            <a:noFill/>
          </p:spPr>
          <p:txBody>
            <a:bodyPr wrap="square" rtlCol="0">
              <a:spAutoFit/>
            </a:bodyPr>
            <a:lstStyle/>
            <a:p>
              <a:pPr algn="ctr"/>
              <a:r>
                <a:rPr lang="en-US" sz="3600" b="1" dirty="0">
                  <a:solidFill>
                    <a:srgbClr val="F0EEF0"/>
                  </a:solidFill>
                  <a:latin typeface="Times New Roman" panose="02020603050405020304" pitchFamily="18" charset="0"/>
                  <a:cs typeface="Times New Roman" panose="02020603050405020304" pitchFamily="18" charset="0"/>
                </a:rPr>
                <a:t>Checks</a:t>
              </a:r>
            </a:p>
          </p:txBody>
        </p:sp>
        <p:pic>
          <p:nvPicPr>
            <p:cNvPr id="69" name="Picture 68">
              <a:extLst>
                <a:ext uri="{FF2B5EF4-FFF2-40B4-BE49-F238E27FC236}">
                  <a16:creationId xmlns:a16="http://schemas.microsoft.com/office/drawing/2014/main" id="{22B026A5-B1AC-46D4-AE84-DF77E5A294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70" name="Rectangle 69">
            <a:extLst>
              <a:ext uri="{FF2B5EF4-FFF2-40B4-BE49-F238E27FC236}">
                <a16:creationId xmlns:a16="http://schemas.microsoft.com/office/drawing/2014/main" id="{371C6EE2-CCA6-4F94-870B-CB9D61CEBE17}"/>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20422D8F-B19E-425C-93A8-F750F60A06A7}"/>
              </a:ext>
            </a:extLst>
          </p:cNvPr>
          <p:cNvGrpSpPr/>
          <p:nvPr/>
        </p:nvGrpSpPr>
        <p:grpSpPr>
          <a:xfrm>
            <a:off x="-7638543" y="-1"/>
            <a:ext cx="8692332" cy="6858000"/>
            <a:chOff x="718505" y="-1"/>
            <a:chExt cx="8692332" cy="6858000"/>
          </a:xfrm>
        </p:grpSpPr>
        <p:sp>
          <p:nvSpPr>
            <p:cNvPr id="72" name="Rectangle 71">
              <a:extLst>
                <a:ext uri="{FF2B5EF4-FFF2-40B4-BE49-F238E27FC236}">
                  <a16:creationId xmlns:a16="http://schemas.microsoft.com/office/drawing/2014/main" id="{3278AF09-2D0C-4E81-816C-BC1D04E40DC2}"/>
                </a:ext>
              </a:extLst>
            </p:cNvPr>
            <p:cNvSpPr/>
            <p:nvPr/>
          </p:nvSpPr>
          <p:spPr>
            <a:xfrm>
              <a:off x="718505" y="-1"/>
              <a:ext cx="869233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AC2E1C67-7A8F-4EB5-AB00-3C754858084E}"/>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67795C74-0308-4781-BEE6-B62AE6D17152}"/>
                </a:ext>
              </a:extLst>
            </p:cNvPr>
            <p:cNvSpPr txBox="1"/>
            <p:nvPr/>
          </p:nvSpPr>
          <p:spPr>
            <a:xfrm rot="16200000">
              <a:off x="8091629" y="3189609"/>
              <a:ext cx="1992086" cy="646331"/>
            </a:xfrm>
            <a:prstGeom prst="rect">
              <a:avLst/>
            </a:prstGeom>
            <a:noFill/>
          </p:spPr>
          <p:txBody>
            <a:bodyPr wrap="square" rtlCol="0">
              <a:spAutoFit/>
            </a:bodyPr>
            <a:lstStyle/>
            <a:p>
              <a:pPr algn="ctr"/>
              <a:r>
                <a:rPr lang="en-US" sz="3600" b="1" dirty="0">
                  <a:solidFill>
                    <a:srgbClr val="F0EEF0"/>
                  </a:solidFill>
                  <a:latin typeface="Times New Roman" panose="02020603050405020304" pitchFamily="18" charset="0"/>
                  <a:cs typeface="Times New Roman" panose="02020603050405020304" pitchFamily="18" charset="0"/>
                </a:rPr>
                <a:t>Seismic</a:t>
              </a:r>
            </a:p>
          </p:txBody>
        </p:sp>
        <p:pic>
          <p:nvPicPr>
            <p:cNvPr id="75" name="Picture 74">
              <a:extLst>
                <a:ext uri="{FF2B5EF4-FFF2-40B4-BE49-F238E27FC236}">
                  <a16:creationId xmlns:a16="http://schemas.microsoft.com/office/drawing/2014/main" id="{45C46027-B464-4ADA-A3B8-14FF4471BA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grpSp>
        <p:nvGrpSpPr>
          <p:cNvPr id="76" name="Group 75">
            <a:extLst>
              <a:ext uri="{FF2B5EF4-FFF2-40B4-BE49-F238E27FC236}">
                <a16:creationId xmlns:a16="http://schemas.microsoft.com/office/drawing/2014/main" id="{C1D48DDF-B760-4AB3-A520-29238CC2C408}"/>
              </a:ext>
            </a:extLst>
          </p:cNvPr>
          <p:cNvGrpSpPr/>
          <p:nvPr/>
        </p:nvGrpSpPr>
        <p:grpSpPr>
          <a:xfrm>
            <a:off x="-9395082" y="-1"/>
            <a:ext cx="9927504" cy="6858000"/>
            <a:chOff x="-9337032" y="-1"/>
            <a:chExt cx="9927504" cy="6858000"/>
          </a:xfrm>
        </p:grpSpPr>
        <p:sp>
          <p:nvSpPr>
            <p:cNvPr id="77" name="Rectangle 76">
              <a:extLst>
                <a:ext uri="{FF2B5EF4-FFF2-40B4-BE49-F238E27FC236}">
                  <a16:creationId xmlns:a16="http://schemas.microsoft.com/office/drawing/2014/main" id="{FA696B4D-5BCF-47C3-8B8C-BE87154A63B4}"/>
                </a:ext>
              </a:extLst>
            </p:cNvPr>
            <p:cNvSpPr/>
            <p:nvPr/>
          </p:nvSpPr>
          <p:spPr>
            <a:xfrm>
              <a:off x="-9337032" y="-1"/>
              <a:ext cx="992350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Freeform: Shape 77">
              <a:extLst>
                <a:ext uri="{FF2B5EF4-FFF2-40B4-BE49-F238E27FC236}">
                  <a16:creationId xmlns:a16="http://schemas.microsoft.com/office/drawing/2014/main" id="{BAAA7B45-7DAF-4C4D-A930-ABA45AC955DD}"/>
                </a:ext>
              </a:extLst>
            </p:cNvPr>
            <p:cNvSpPr/>
            <p:nvPr/>
          </p:nvSpPr>
          <p:spPr>
            <a:xfrm>
              <a:off x="-577928" y="2337438"/>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701F5CFD-7EE1-475C-A36F-330184D5C6EC}"/>
                </a:ext>
              </a:extLst>
            </p:cNvPr>
            <p:cNvSpPr txBox="1"/>
            <p:nvPr/>
          </p:nvSpPr>
          <p:spPr>
            <a:xfrm rot="16200000">
              <a:off x="-738260" y="3189608"/>
              <a:ext cx="1992086" cy="646331"/>
            </a:xfrm>
            <a:prstGeom prst="rect">
              <a:avLst/>
            </a:prstGeom>
            <a:noFill/>
          </p:spPr>
          <p:txBody>
            <a:bodyPr wrap="square" rtlCol="0">
              <a:spAutoFit/>
            </a:bodyPr>
            <a:lstStyle/>
            <a:p>
              <a:pPr algn="ctr"/>
              <a:r>
                <a:rPr lang="en-US" sz="3600" b="1" dirty="0">
                  <a:solidFill>
                    <a:srgbClr val="F0EEF0"/>
                  </a:solidFill>
                  <a:latin typeface="Times New Roman" panose="02020603050405020304" pitchFamily="18" charset="0"/>
                  <a:cs typeface="Times New Roman" panose="02020603050405020304" pitchFamily="18" charset="0"/>
                </a:rPr>
                <a:t>Design</a:t>
              </a:r>
            </a:p>
          </p:txBody>
        </p:sp>
        <p:pic>
          <p:nvPicPr>
            <p:cNvPr id="80" name="Picture 79">
              <a:extLst>
                <a:ext uri="{FF2B5EF4-FFF2-40B4-BE49-F238E27FC236}">
                  <a16:creationId xmlns:a16="http://schemas.microsoft.com/office/drawing/2014/main" id="{B9F42291-FBD0-4239-8D69-22035DCB4A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91912" y="3247473"/>
              <a:ext cx="530600" cy="530600"/>
            </a:xfrm>
            <a:prstGeom prst="rect">
              <a:avLst/>
            </a:prstGeom>
          </p:spPr>
        </p:pic>
      </p:grpSp>
      <p:grpSp>
        <p:nvGrpSpPr>
          <p:cNvPr id="82" name="Group 81">
            <a:extLst>
              <a:ext uri="{FF2B5EF4-FFF2-40B4-BE49-F238E27FC236}">
                <a16:creationId xmlns:a16="http://schemas.microsoft.com/office/drawing/2014/main" id="{A14E1B91-C212-4889-8705-49BCDB383225}"/>
              </a:ext>
            </a:extLst>
          </p:cNvPr>
          <p:cNvGrpSpPr/>
          <p:nvPr/>
        </p:nvGrpSpPr>
        <p:grpSpPr>
          <a:xfrm>
            <a:off x="3641368" y="3428999"/>
            <a:ext cx="6791601" cy="1695915"/>
            <a:chOff x="2795389" y="3874286"/>
            <a:chExt cx="6791601" cy="1695915"/>
          </a:xfrm>
        </p:grpSpPr>
        <p:sp>
          <p:nvSpPr>
            <p:cNvPr id="83" name="TextBox 82">
              <a:extLst>
                <a:ext uri="{FF2B5EF4-FFF2-40B4-BE49-F238E27FC236}">
                  <a16:creationId xmlns:a16="http://schemas.microsoft.com/office/drawing/2014/main" id="{A94C4F95-2EDE-46B0-8B26-C72D6D3C8DB3}"/>
                </a:ext>
              </a:extLst>
            </p:cNvPr>
            <p:cNvSpPr txBox="1"/>
            <p:nvPr/>
          </p:nvSpPr>
          <p:spPr>
            <a:xfrm>
              <a:off x="4168474" y="3874286"/>
              <a:ext cx="4045435" cy="584775"/>
            </a:xfrm>
            <a:prstGeom prst="rect">
              <a:avLst/>
            </a:prstGeom>
            <a:noFill/>
          </p:spPr>
          <p:txBody>
            <a:bodyPr wrap="square" rtlCol="0">
              <a:spAutoFit/>
            </a:bodyPr>
            <a:lstStyle/>
            <a:p>
              <a:pPr algn="ctr"/>
              <a:endParaRPr lang="en-US" sz="3200" dirty="0">
                <a:solidFill>
                  <a:srgbClr val="03A1A4"/>
                </a:solidFill>
                <a:latin typeface="Tw Cen MT" panose="020B0602020104020603" pitchFamily="34" charset="0"/>
              </a:endParaRPr>
            </a:p>
          </p:txBody>
        </p:sp>
        <p:sp>
          <p:nvSpPr>
            <p:cNvPr id="84" name="TextBox 83">
              <a:extLst>
                <a:ext uri="{FF2B5EF4-FFF2-40B4-BE49-F238E27FC236}">
                  <a16:creationId xmlns:a16="http://schemas.microsoft.com/office/drawing/2014/main" id="{7DC9F996-36A0-4A1D-8C4B-F6DAF0FDA7C8}"/>
                </a:ext>
              </a:extLst>
            </p:cNvPr>
            <p:cNvSpPr txBox="1"/>
            <p:nvPr/>
          </p:nvSpPr>
          <p:spPr>
            <a:xfrm>
              <a:off x="4868805" y="4379315"/>
              <a:ext cx="2644771" cy="461665"/>
            </a:xfrm>
            <a:prstGeom prst="rect">
              <a:avLst/>
            </a:prstGeom>
            <a:noFill/>
          </p:spPr>
          <p:txBody>
            <a:bodyPr wrap="square" rtlCol="0">
              <a:spAutoFit/>
            </a:bodyPr>
            <a:lstStyle/>
            <a:p>
              <a:pPr algn="ctr"/>
              <a:endParaRPr lang="en-US" sz="2400" dirty="0">
                <a:solidFill>
                  <a:schemeClr val="bg1">
                    <a:lumMod val="65000"/>
                  </a:schemeClr>
                </a:solidFill>
                <a:latin typeface="Tw Cen MT" panose="020B0602020104020603" pitchFamily="34" charset="0"/>
              </a:endParaRPr>
            </a:p>
          </p:txBody>
        </p:sp>
        <p:sp>
          <p:nvSpPr>
            <p:cNvPr id="85" name="TextBox 84">
              <a:extLst>
                <a:ext uri="{FF2B5EF4-FFF2-40B4-BE49-F238E27FC236}">
                  <a16:creationId xmlns:a16="http://schemas.microsoft.com/office/drawing/2014/main" id="{9EDE56FF-3E69-4484-9673-AC7FA14D3D89}"/>
                </a:ext>
              </a:extLst>
            </p:cNvPr>
            <p:cNvSpPr txBox="1"/>
            <p:nvPr/>
          </p:nvSpPr>
          <p:spPr>
            <a:xfrm>
              <a:off x="4868805" y="4816926"/>
              <a:ext cx="2644771" cy="369332"/>
            </a:xfrm>
            <a:prstGeom prst="rect">
              <a:avLst/>
            </a:prstGeom>
            <a:noFill/>
          </p:spPr>
          <p:txBody>
            <a:bodyPr wrap="square" rtlCol="0">
              <a:spAutoFit/>
            </a:bodyPr>
            <a:lstStyle/>
            <a:p>
              <a:pPr algn="ctr"/>
              <a:endParaRPr lang="en-US" dirty="0">
                <a:solidFill>
                  <a:schemeClr val="bg1">
                    <a:lumMod val="65000"/>
                  </a:schemeClr>
                </a:solidFill>
                <a:latin typeface="Tw Cen MT" panose="020B0602020104020603" pitchFamily="34" charset="0"/>
              </a:endParaRPr>
            </a:p>
          </p:txBody>
        </p:sp>
        <p:sp>
          <p:nvSpPr>
            <p:cNvPr id="86" name="TextBox 85">
              <a:extLst>
                <a:ext uri="{FF2B5EF4-FFF2-40B4-BE49-F238E27FC236}">
                  <a16:creationId xmlns:a16="http://schemas.microsoft.com/office/drawing/2014/main" id="{944799B2-E7B9-4C01-A37D-BB60C6C75D12}"/>
                </a:ext>
              </a:extLst>
            </p:cNvPr>
            <p:cNvSpPr txBox="1"/>
            <p:nvPr/>
          </p:nvSpPr>
          <p:spPr>
            <a:xfrm>
              <a:off x="2795389" y="5200869"/>
              <a:ext cx="6791601" cy="369332"/>
            </a:xfrm>
            <a:prstGeom prst="rect">
              <a:avLst/>
            </a:prstGeom>
            <a:noFill/>
          </p:spPr>
          <p:txBody>
            <a:bodyPr wrap="square" rtlCol="0">
              <a:spAutoFit/>
            </a:bodyPr>
            <a:lstStyle/>
            <a:p>
              <a:pPr algn="ctr"/>
              <a:endParaRPr lang="en-US" dirty="0">
                <a:solidFill>
                  <a:schemeClr val="bg1">
                    <a:lumMod val="65000"/>
                  </a:schemeClr>
                </a:solidFill>
                <a:latin typeface="Tw Cen MT" panose="020B0602020104020603" pitchFamily="34" charset="0"/>
              </a:endParaRPr>
            </a:p>
          </p:txBody>
        </p:sp>
      </p:grpSp>
      <p:grpSp>
        <p:nvGrpSpPr>
          <p:cNvPr id="132" name="Group 131">
            <a:extLst>
              <a:ext uri="{FF2B5EF4-FFF2-40B4-BE49-F238E27FC236}">
                <a16:creationId xmlns:a16="http://schemas.microsoft.com/office/drawing/2014/main" id="{B6A1F253-3027-4979-9582-1B38F8F95B67}"/>
              </a:ext>
            </a:extLst>
          </p:cNvPr>
          <p:cNvGrpSpPr/>
          <p:nvPr/>
        </p:nvGrpSpPr>
        <p:grpSpPr>
          <a:xfrm>
            <a:off x="7976170" y="1483844"/>
            <a:ext cx="1805441" cy="1901610"/>
            <a:chOff x="6381342" y="2175090"/>
            <a:chExt cx="1805441" cy="1901610"/>
          </a:xfrm>
        </p:grpSpPr>
        <p:sp>
          <p:nvSpPr>
            <p:cNvPr id="133" name="Rectangle: Top Corners Rounded 132">
              <a:extLst>
                <a:ext uri="{FF2B5EF4-FFF2-40B4-BE49-F238E27FC236}">
                  <a16:creationId xmlns:a16="http://schemas.microsoft.com/office/drawing/2014/main" id="{5C1843FF-2979-4EC9-A757-F9C7A12C479C}"/>
                </a:ext>
              </a:extLst>
            </p:cNvPr>
            <p:cNvSpPr/>
            <p:nvPr/>
          </p:nvSpPr>
          <p:spPr>
            <a:xfrm>
              <a:off x="6488272" y="2209800"/>
              <a:ext cx="1591582" cy="1866900"/>
            </a:xfrm>
            <a:prstGeom prst="round2SameRect">
              <a:avLst>
                <a:gd name="adj1" fmla="val 12063"/>
                <a:gd name="adj2" fmla="val 0"/>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TextBox 133">
              <a:extLst>
                <a:ext uri="{FF2B5EF4-FFF2-40B4-BE49-F238E27FC236}">
                  <a16:creationId xmlns:a16="http://schemas.microsoft.com/office/drawing/2014/main" id="{9768DDAB-BA0D-4FC2-BB90-6403F2E12F91}"/>
                </a:ext>
              </a:extLst>
            </p:cNvPr>
            <p:cNvSpPr txBox="1"/>
            <p:nvPr/>
          </p:nvSpPr>
          <p:spPr>
            <a:xfrm>
              <a:off x="6381342" y="2182683"/>
              <a:ext cx="1805441" cy="646331"/>
            </a:xfrm>
            <a:prstGeom prst="rect">
              <a:avLst/>
            </a:prstGeom>
            <a:noFill/>
          </p:spPr>
          <p:txBody>
            <a:bodyPr wrap="square" rtlCol="0">
              <a:spAutoFit/>
            </a:bodyPr>
            <a:lstStyle/>
            <a:p>
              <a:pPr algn="ctr"/>
              <a:endParaRPr lang="en-US" sz="3600" b="1" dirty="0">
                <a:solidFill>
                  <a:srgbClr val="E6E7E9"/>
                </a:solidFill>
                <a:latin typeface="Tw Cen MT" panose="020B0602020104020603" pitchFamily="34" charset="0"/>
              </a:endParaRPr>
            </a:p>
          </p:txBody>
        </p:sp>
        <p:sp>
          <p:nvSpPr>
            <p:cNvPr id="135" name="TextBox 134">
              <a:extLst>
                <a:ext uri="{FF2B5EF4-FFF2-40B4-BE49-F238E27FC236}">
                  <a16:creationId xmlns:a16="http://schemas.microsoft.com/office/drawing/2014/main" id="{E44F0AF0-D3AB-432F-A8BB-B7773B625E45}"/>
                </a:ext>
              </a:extLst>
            </p:cNvPr>
            <p:cNvSpPr txBox="1"/>
            <p:nvPr/>
          </p:nvSpPr>
          <p:spPr>
            <a:xfrm>
              <a:off x="6797047" y="2175090"/>
              <a:ext cx="894432" cy="1015663"/>
            </a:xfrm>
            <a:prstGeom prst="rect">
              <a:avLst/>
            </a:prstGeom>
            <a:noFill/>
          </p:spPr>
          <p:txBody>
            <a:bodyPr wrap="square" rtlCol="0">
              <a:spAutoFit/>
            </a:bodyPr>
            <a:lstStyle/>
            <a:p>
              <a:pPr algn="ctr"/>
              <a:r>
                <a:rPr lang="en-US" sz="6000" b="1" dirty="0">
                  <a:solidFill>
                    <a:srgbClr val="E6E7E9"/>
                  </a:solidFill>
                  <a:latin typeface="Tw Cen MT" panose="020B0602020104020603" pitchFamily="34" charset="0"/>
                </a:rPr>
                <a:t>3</a:t>
              </a:r>
            </a:p>
          </p:txBody>
        </p:sp>
      </p:grpSp>
      <p:grpSp>
        <p:nvGrpSpPr>
          <p:cNvPr id="136" name="Group 135">
            <a:extLst>
              <a:ext uri="{FF2B5EF4-FFF2-40B4-BE49-F238E27FC236}">
                <a16:creationId xmlns:a16="http://schemas.microsoft.com/office/drawing/2014/main" id="{E351EFE4-DB08-4D0D-B0BE-EBF1A89CB843}"/>
              </a:ext>
            </a:extLst>
          </p:cNvPr>
          <p:cNvGrpSpPr/>
          <p:nvPr/>
        </p:nvGrpSpPr>
        <p:grpSpPr>
          <a:xfrm>
            <a:off x="5479293" y="1491437"/>
            <a:ext cx="1805441" cy="1894017"/>
            <a:chOff x="3884465" y="2182683"/>
            <a:chExt cx="1805441" cy="1894017"/>
          </a:xfrm>
        </p:grpSpPr>
        <p:sp>
          <p:nvSpPr>
            <p:cNvPr id="137" name="Rectangle: Top Corners Rounded 136">
              <a:extLst>
                <a:ext uri="{FF2B5EF4-FFF2-40B4-BE49-F238E27FC236}">
                  <a16:creationId xmlns:a16="http://schemas.microsoft.com/office/drawing/2014/main" id="{8E87FB97-9926-4CCC-8B04-D8E76F1F5496}"/>
                </a:ext>
              </a:extLst>
            </p:cNvPr>
            <p:cNvSpPr/>
            <p:nvPr/>
          </p:nvSpPr>
          <p:spPr>
            <a:xfrm>
              <a:off x="3991395" y="2209800"/>
              <a:ext cx="1591582" cy="1866900"/>
            </a:xfrm>
            <a:prstGeom prst="round2SameRect">
              <a:avLst>
                <a:gd name="adj1" fmla="val 12063"/>
                <a:gd name="adj2" fmla="val 0"/>
              </a:avLst>
            </a:prstGeom>
            <a:solidFill>
              <a:srgbClr val="52CB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TextBox 137">
              <a:extLst>
                <a:ext uri="{FF2B5EF4-FFF2-40B4-BE49-F238E27FC236}">
                  <a16:creationId xmlns:a16="http://schemas.microsoft.com/office/drawing/2014/main" id="{498FBC71-D990-412C-882C-A397752C9CF4}"/>
                </a:ext>
              </a:extLst>
            </p:cNvPr>
            <p:cNvSpPr txBox="1"/>
            <p:nvPr/>
          </p:nvSpPr>
          <p:spPr>
            <a:xfrm>
              <a:off x="3884465" y="2182683"/>
              <a:ext cx="1805441" cy="646331"/>
            </a:xfrm>
            <a:prstGeom prst="rect">
              <a:avLst/>
            </a:prstGeom>
            <a:noFill/>
          </p:spPr>
          <p:txBody>
            <a:bodyPr wrap="square" rtlCol="0">
              <a:spAutoFit/>
            </a:bodyPr>
            <a:lstStyle/>
            <a:p>
              <a:pPr algn="ctr"/>
              <a:endParaRPr lang="en-US" sz="3600" b="1" dirty="0">
                <a:solidFill>
                  <a:srgbClr val="E6E7E9"/>
                </a:solidFill>
                <a:latin typeface="Tw Cen MT" panose="020B0602020104020603" pitchFamily="34" charset="0"/>
              </a:endParaRPr>
            </a:p>
          </p:txBody>
        </p:sp>
        <p:sp>
          <p:nvSpPr>
            <p:cNvPr id="139" name="TextBox 138">
              <a:extLst>
                <a:ext uri="{FF2B5EF4-FFF2-40B4-BE49-F238E27FC236}">
                  <a16:creationId xmlns:a16="http://schemas.microsoft.com/office/drawing/2014/main" id="{D4D25468-8F9C-4EC8-B69C-831B4AC9E5BF}"/>
                </a:ext>
              </a:extLst>
            </p:cNvPr>
            <p:cNvSpPr txBox="1"/>
            <p:nvPr/>
          </p:nvSpPr>
          <p:spPr>
            <a:xfrm>
              <a:off x="4331047" y="2209798"/>
              <a:ext cx="894432" cy="1015663"/>
            </a:xfrm>
            <a:prstGeom prst="rect">
              <a:avLst/>
            </a:prstGeom>
            <a:noFill/>
          </p:spPr>
          <p:txBody>
            <a:bodyPr wrap="square" rtlCol="0">
              <a:spAutoFit/>
            </a:bodyPr>
            <a:lstStyle/>
            <a:p>
              <a:pPr algn="ctr"/>
              <a:r>
                <a:rPr lang="en-US" sz="6000" b="1" dirty="0">
                  <a:solidFill>
                    <a:srgbClr val="E6E7E9"/>
                  </a:solidFill>
                  <a:latin typeface="Tw Cen MT" panose="020B0602020104020603" pitchFamily="34" charset="0"/>
                </a:rPr>
                <a:t>2</a:t>
              </a:r>
            </a:p>
          </p:txBody>
        </p:sp>
      </p:grpSp>
      <p:grpSp>
        <p:nvGrpSpPr>
          <p:cNvPr id="140" name="Group 139">
            <a:extLst>
              <a:ext uri="{FF2B5EF4-FFF2-40B4-BE49-F238E27FC236}">
                <a16:creationId xmlns:a16="http://schemas.microsoft.com/office/drawing/2014/main" id="{9FA7835B-FBFA-4D29-9BE5-C3AC2A555839}"/>
              </a:ext>
            </a:extLst>
          </p:cNvPr>
          <p:cNvGrpSpPr/>
          <p:nvPr/>
        </p:nvGrpSpPr>
        <p:grpSpPr>
          <a:xfrm>
            <a:off x="2982416" y="1491437"/>
            <a:ext cx="1805441" cy="1894017"/>
            <a:chOff x="1387588" y="2182683"/>
            <a:chExt cx="1805441" cy="1894017"/>
          </a:xfrm>
        </p:grpSpPr>
        <p:sp>
          <p:nvSpPr>
            <p:cNvPr id="141" name="Rectangle: Top Corners Rounded 140">
              <a:extLst>
                <a:ext uri="{FF2B5EF4-FFF2-40B4-BE49-F238E27FC236}">
                  <a16:creationId xmlns:a16="http://schemas.microsoft.com/office/drawing/2014/main" id="{0D669EEB-E344-46C1-8F28-6D9C374604E9}"/>
                </a:ext>
              </a:extLst>
            </p:cNvPr>
            <p:cNvSpPr/>
            <p:nvPr/>
          </p:nvSpPr>
          <p:spPr>
            <a:xfrm>
              <a:off x="1494518" y="2209800"/>
              <a:ext cx="1591582" cy="1866900"/>
            </a:xfrm>
            <a:prstGeom prst="round2SameRect">
              <a:avLst>
                <a:gd name="adj1" fmla="val 12063"/>
                <a:gd name="adj2" fmla="val 0"/>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TextBox 141">
              <a:extLst>
                <a:ext uri="{FF2B5EF4-FFF2-40B4-BE49-F238E27FC236}">
                  <a16:creationId xmlns:a16="http://schemas.microsoft.com/office/drawing/2014/main" id="{E3ED7E31-DC3B-4CE9-8C74-90744050D508}"/>
                </a:ext>
              </a:extLst>
            </p:cNvPr>
            <p:cNvSpPr txBox="1"/>
            <p:nvPr/>
          </p:nvSpPr>
          <p:spPr>
            <a:xfrm>
              <a:off x="1387588" y="2182683"/>
              <a:ext cx="1805441" cy="646331"/>
            </a:xfrm>
            <a:prstGeom prst="rect">
              <a:avLst/>
            </a:prstGeom>
            <a:noFill/>
          </p:spPr>
          <p:txBody>
            <a:bodyPr wrap="square" rtlCol="0">
              <a:spAutoFit/>
            </a:bodyPr>
            <a:lstStyle/>
            <a:p>
              <a:pPr algn="ctr"/>
              <a:endParaRPr lang="en-US" sz="3600" b="1" dirty="0">
                <a:solidFill>
                  <a:srgbClr val="E6E7E9"/>
                </a:solidFill>
                <a:latin typeface="Tw Cen MT" panose="020B0602020104020603" pitchFamily="34" charset="0"/>
              </a:endParaRPr>
            </a:p>
          </p:txBody>
        </p:sp>
        <p:sp>
          <p:nvSpPr>
            <p:cNvPr id="143" name="TextBox 142">
              <a:extLst>
                <a:ext uri="{FF2B5EF4-FFF2-40B4-BE49-F238E27FC236}">
                  <a16:creationId xmlns:a16="http://schemas.microsoft.com/office/drawing/2014/main" id="{0D691877-5E0B-4569-944F-4FE0122E5AFE}"/>
                </a:ext>
              </a:extLst>
            </p:cNvPr>
            <p:cNvSpPr txBox="1"/>
            <p:nvPr/>
          </p:nvSpPr>
          <p:spPr>
            <a:xfrm>
              <a:off x="1797917" y="2313947"/>
              <a:ext cx="894432" cy="1015663"/>
            </a:xfrm>
            <a:prstGeom prst="rect">
              <a:avLst/>
            </a:prstGeom>
            <a:noFill/>
          </p:spPr>
          <p:txBody>
            <a:bodyPr wrap="square" rtlCol="0">
              <a:spAutoFit/>
            </a:bodyPr>
            <a:lstStyle/>
            <a:p>
              <a:pPr algn="ctr"/>
              <a:r>
                <a:rPr lang="en-US" sz="6000" b="1" dirty="0">
                  <a:solidFill>
                    <a:srgbClr val="E6E7E9"/>
                  </a:solidFill>
                  <a:latin typeface="Tw Cen MT" panose="020B0602020104020603" pitchFamily="34" charset="0"/>
                </a:rPr>
                <a:t>1</a:t>
              </a:r>
            </a:p>
          </p:txBody>
        </p:sp>
      </p:grpSp>
      <p:sp>
        <p:nvSpPr>
          <p:cNvPr id="144" name="Freeform: Shape 143">
            <a:extLst>
              <a:ext uri="{FF2B5EF4-FFF2-40B4-BE49-F238E27FC236}">
                <a16:creationId xmlns:a16="http://schemas.microsoft.com/office/drawing/2014/main" id="{E091FA7C-50F2-4007-96FA-23A79124CF35}"/>
              </a:ext>
            </a:extLst>
          </p:cNvPr>
          <p:cNvSpPr/>
          <p:nvPr/>
        </p:nvSpPr>
        <p:spPr>
          <a:xfrm flipV="1">
            <a:off x="3089346" y="2452004"/>
            <a:ext cx="1591582" cy="3031986"/>
          </a:xfrm>
          <a:custGeom>
            <a:avLst/>
            <a:gdLst>
              <a:gd name="connsiteX0" fmla="*/ 0 w 1591582"/>
              <a:gd name="connsiteY0" fmla="*/ 3031986 h 3031986"/>
              <a:gd name="connsiteX1" fmla="*/ 357641 w 1591582"/>
              <a:gd name="connsiteY1" fmla="*/ 3031986 h 3031986"/>
              <a:gd name="connsiteX2" fmla="*/ 795791 w 1591582"/>
              <a:gd name="connsiteY2" fmla="*/ 2593836 h 3031986"/>
              <a:gd name="connsiteX3" fmla="*/ 1233941 w 1591582"/>
              <a:gd name="connsiteY3" fmla="*/ 3031986 h 3031986"/>
              <a:gd name="connsiteX4" fmla="*/ 1591582 w 1591582"/>
              <a:gd name="connsiteY4" fmla="*/ 3031986 h 3031986"/>
              <a:gd name="connsiteX5" fmla="*/ 1591582 w 1591582"/>
              <a:gd name="connsiteY5" fmla="*/ 314242 h 3031986"/>
              <a:gd name="connsiteX6" fmla="*/ 1277340 w 1591582"/>
              <a:gd name="connsiteY6" fmla="*/ 0 h 3031986"/>
              <a:gd name="connsiteX7" fmla="*/ 314242 w 1591582"/>
              <a:gd name="connsiteY7" fmla="*/ 0 h 3031986"/>
              <a:gd name="connsiteX8" fmla="*/ 0 w 1591582"/>
              <a:gd name="connsiteY8" fmla="*/ 314242 h 303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1582" h="3031986">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chemeClr val="bg1">
              <a:lumMod val="95000"/>
            </a:schemeClr>
          </a:solidFill>
          <a:ln>
            <a:noFill/>
          </a:ln>
          <a:effectLst>
            <a:outerShdw blurRad="127000" sx="107000" sy="107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Freeform: Shape 144">
            <a:extLst>
              <a:ext uri="{FF2B5EF4-FFF2-40B4-BE49-F238E27FC236}">
                <a16:creationId xmlns:a16="http://schemas.microsoft.com/office/drawing/2014/main" id="{FD2D565E-C232-4FFB-9412-C441DE1C560E}"/>
              </a:ext>
            </a:extLst>
          </p:cNvPr>
          <p:cNvSpPr/>
          <p:nvPr/>
        </p:nvSpPr>
        <p:spPr>
          <a:xfrm flipV="1">
            <a:off x="5586223" y="2452004"/>
            <a:ext cx="1591582" cy="3031986"/>
          </a:xfrm>
          <a:custGeom>
            <a:avLst/>
            <a:gdLst>
              <a:gd name="connsiteX0" fmla="*/ 0 w 1591582"/>
              <a:gd name="connsiteY0" fmla="*/ 3031986 h 3031986"/>
              <a:gd name="connsiteX1" fmla="*/ 357641 w 1591582"/>
              <a:gd name="connsiteY1" fmla="*/ 3031986 h 3031986"/>
              <a:gd name="connsiteX2" fmla="*/ 795791 w 1591582"/>
              <a:gd name="connsiteY2" fmla="*/ 2593836 h 3031986"/>
              <a:gd name="connsiteX3" fmla="*/ 1233941 w 1591582"/>
              <a:gd name="connsiteY3" fmla="*/ 3031986 h 3031986"/>
              <a:gd name="connsiteX4" fmla="*/ 1591582 w 1591582"/>
              <a:gd name="connsiteY4" fmla="*/ 3031986 h 3031986"/>
              <a:gd name="connsiteX5" fmla="*/ 1591582 w 1591582"/>
              <a:gd name="connsiteY5" fmla="*/ 314242 h 3031986"/>
              <a:gd name="connsiteX6" fmla="*/ 1277340 w 1591582"/>
              <a:gd name="connsiteY6" fmla="*/ 0 h 3031986"/>
              <a:gd name="connsiteX7" fmla="*/ 314242 w 1591582"/>
              <a:gd name="connsiteY7" fmla="*/ 0 h 3031986"/>
              <a:gd name="connsiteX8" fmla="*/ 0 w 1591582"/>
              <a:gd name="connsiteY8" fmla="*/ 314242 h 303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1582" h="3031986">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chemeClr val="bg1">
              <a:lumMod val="95000"/>
            </a:schemeClr>
          </a:solidFill>
          <a:ln>
            <a:noFill/>
          </a:ln>
          <a:effectLst>
            <a:outerShdw blurRad="127000" sx="107000" sy="107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Freeform: Shape 145">
            <a:extLst>
              <a:ext uri="{FF2B5EF4-FFF2-40B4-BE49-F238E27FC236}">
                <a16:creationId xmlns:a16="http://schemas.microsoft.com/office/drawing/2014/main" id="{EEEE4762-D26F-4D5D-8C00-5B71527FDD0F}"/>
              </a:ext>
            </a:extLst>
          </p:cNvPr>
          <p:cNvSpPr/>
          <p:nvPr/>
        </p:nvSpPr>
        <p:spPr>
          <a:xfrm flipV="1">
            <a:off x="8083100" y="2452004"/>
            <a:ext cx="1591582" cy="3031986"/>
          </a:xfrm>
          <a:custGeom>
            <a:avLst/>
            <a:gdLst>
              <a:gd name="connsiteX0" fmla="*/ 0 w 1591582"/>
              <a:gd name="connsiteY0" fmla="*/ 3031986 h 3031986"/>
              <a:gd name="connsiteX1" fmla="*/ 357641 w 1591582"/>
              <a:gd name="connsiteY1" fmla="*/ 3031986 h 3031986"/>
              <a:gd name="connsiteX2" fmla="*/ 795791 w 1591582"/>
              <a:gd name="connsiteY2" fmla="*/ 2593836 h 3031986"/>
              <a:gd name="connsiteX3" fmla="*/ 1233941 w 1591582"/>
              <a:gd name="connsiteY3" fmla="*/ 3031986 h 3031986"/>
              <a:gd name="connsiteX4" fmla="*/ 1591582 w 1591582"/>
              <a:gd name="connsiteY4" fmla="*/ 3031986 h 3031986"/>
              <a:gd name="connsiteX5" fmla="*/ 1591582 w 1591582"/>
              <a:gd name="connsiteY5" fmla="*/ 314242 h 3031986"/>
              <a:gd name="connsiteX6" fmla="*/ 1277340 w 1591582"/>
              <a:gd name="connsiteY6" fmla="*/ 0 h 3031986"/>
              <a:gd name="connsiteX7" fmla="*/ 314242 w 1591582"/>
              <a:gd name="connsiteY7" fmla="*/ 0 h 3031986"/>
              <a:gd name="connsiteX8" fmla="*/ 0 w 1591582"/>
              <a:gd name="connsiteY8" fmla="*/ 314242 h 303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1582" h="3031986">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chemeClr val="bg1">
              <a:lumMod val="95000"/>
            </a:schemeClr>
          </a:solidFill>
          <a:ln>
            <a:noFill/>
          </a:ln>
          <a:effectLst>
            <a:outerShdw blurRad="127000" sx="107000" sy="107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7" name="Group 146">
            <a:extLst>
              <a:ext uri="{FF2B5EF4-FFF2-40B4-BE49-F238E27FC236}">
                <a16:creationId xmlns:a16="http://schemas.microsoft.com/office/drawing/2014/main" id="{5D77A7D9-BABA-4915-9460-1EF28C862392}"/>
              </a:ext>
            </a:extLst>
          </p:cNvPr>
          <p:cNvGrpSpPr/>
          <p:nvPr/>
        </p:nvGrpSpPr>
        <p:grpSpPr>
          <a:xfrm>
            <a:off x="2998530" y="3146196"/>
            <a:ext cx="1773211" cy="966274"/>
            <a:chOff x="1403702" y="3837442"/>
            <a:chExt cx="1773211" cy="966274"/>
          </a:xfrm>
        </p:grpSpPr>
        <p:sp>
          <p:nvSpPr>
            <p:cNvPr id="148" name="TextBox 147">
              <a:extLst>
                <a:ext uri="{FF2B5EF4-FFF2-40B4-BE49-F238E27FC236}">
                  <a16:creationId xmlns:a16="http://schemas.microsoft.com/office/drawing/2014/main" id="{CFC2B047-0D84-4496-96DF-B0F418D7C9DA}"/>
                </a:ext>
              </a:extLst>
            </p:cNvPr>
            <p:cNvSpPr txBox="1"/>
            <p:nvPr/>
          </p:nvSpPr>
          <p:spPr>
            <a:xfrm>
              <a:off x="1488849" y="3837442"/>
              <a:ext cx="1591582" cy="477054"/>
            </a:xfrm>
            <a:prstGeom prst="rect">
              <a:avLst/>
            </a:prstGeom>
            <a:noFill/>
          </p:spPr>
          <p:txBody>
            <a:bodyPr wrap="square" rtlCol="0">
              <a:spAutoFit/>
            </a:bodyPr>
            <a:lstStyle/>
            <a:p>
              <a:pPr algn="ctr"/>
              <a:r>
                <a:rPr lang="en-US" sz="2500" b="1" dirty="0">
                  <a:solidFill>
                    <a:srgbClr val="FF5969"/>
                  </a:solidFill>
                  <a:latin typeface="Times New Roman" panose="02020603050405020304" pitchFamily="18" charset="0"/>
                  <a:cs typeface="Times New Roman" panose="02020603050405020304" pitchFamily="18" charset="0"/>
                </a:rPr>
                <a:t>Study</a:t>
              </a:r>
            </a:p>
          </p:txBody>
        </p:sp>
        <p:sp>
          <p:nvSpPr>
            <p:cNvPr id="149" name="TextBox 148">
              <a:extLst>
                <a:ext uri="{FF2B5EF4-FFF2-40B4-BE49-F238E27FC236}">
                  <a16:creationId xmlns:a16="http://schemas.microsoft.com/office/drawing/2014/main" id="{AA3EC730-62F4-4FA0-9A71-9B3AE7C0CC75}"/>
                </a:ext>
              </a:extLst>
            </p:cNvPr>
            <p:cNvSpPr txBox="1"/>
            <p:nvPr/>
          </p:nvSpPr>
          <p:spPr>
            <a:xfrm>
              <a:off x="1403702" y="4372829"/>
              <a:ext cx="1773211" cy="430887"/>
            </a:xfrm>
            <a:prstGeom prst="rect">
              <a:avLst/>
            </a:prstGeom>
            <a:noFill/>
          </p:spPr>
          <p:txBody>
            <a:bodyPr wrap="square" rtlCol="0">
              <a:spAutoFit/>
            </a:bodyPr>
            <a:lstStyle/>
            <a:p>
              <a:pPr algn="ctr"/>
              <a:r>
                <a:rPr lang="en-US" sz="2200" b="1" dirty="0">
                  <a:solidFill>
                    <a:srgbClr val="FF5969"/>
                  </a:solidFill>
                  <a:latin typeface="Times New Roman" panose="02020603050405020304" pitchFamily="18" charset="0"/>
                  <a:cs typeface="Times New Roman" panose="02020603050405020304" pitchFamily="18" charset="0"/>
                </a:rPr>
                <a:t>Area</a:t>
              </a:r>
            </a:p>
          </p:txBody>
        </p:sp>
      </p:grpSp>
      <p:grpSp>
        <p:nvGrpSpPr>
          <p:cNvPr id="150" name="Group 149">
            <a:extLst>
              <a:ext uri="{FF2B5EF4-FFF2-40B4-BE49-F238E27FC236}">
                <a16:creationId xmlns:a16="http://schemas.microsoft.com/office/drawing/2014/main" id="{5D024403-41C1-4C99-BEA4-6B4011E1404D}"/>
              </a:ext>
            </a:extLst>
          </p:cNvPr>
          <p:cNvGrpSpPr/>
          <p:nvPr/>
        </p:nvGrpSpPr>
        <p:grpSpPr>
          <a:xfrm>
            <a:off x="5572502" y="3146196"/>
            <a:ext cx="1612148" cy="966274"/>
            <a:chOff x="3977674" y="3837442"/>
            <a:chExt cx="1612148" cy="966274"/>
          </a:xfrm>
        </p:grpSpPr>
        <p:sp>
          <p:nvSpPr>
            <p:cNvPr id="151" name="TextBox 150">
              <a:extLst>
                <a:ext uri="{FF2B5EF4-FFF2-40B4-BE49-F238E27FC236}">
                  <a16:creationId xmlns:a16="http://schemas.microsoft.com/office/drawing/2014/main" id="{C80E0950-9CED-45B2-8597-228D7DDE7E92}"/>
                </a:ext>
              </a:extLst>
            </p:cNvPr>
            <p:cNvSpPr txBox="1"/>
            <p:nvPr/>
          </p:nvSpPr>
          <p:spPr>
            <a:xfrm>
              <a:off x="3977674" y="3837442"/>
              <a:ext cx="1591582" cy="477054"/>
            </a:xfrm>
            <a:prstGeom prst="rect">
              <a:avLst/>
            </a:prstGeom>
            <a:noFill/>
          </p:spPr>
          <p:txBody>
            <a:bodyPr wrap="square" rtlCol="0">
              <a:spAutoFit/>
            </a:bodyPr>
            <a:lstStyle/>
            <a:p>
              <a:pPr algn="ctr"/>
              <a:r>
                <a:rPr lang="en-US" sz="2500" b="1" dirty="0">
                  <a:solidFill>
                    <a:srgbClr val="52CBBE"/>
                  </a:solidFill>
                  <a:latin typeface="Times New Roman" panose="02020603050405020304" pitchFamily="18" charset="0"/>
                  <a:cs typeface="Times New Roman" panose="02020603050405020304" pitchFamily="18" charset="0"/>
                </a:rPr>
                <a:t>Project</a:t>
              </a:r>
            </a:p>
          </p:txBody>
        </p:sp>
        <p:sp>
          <p:nvSpPr>
            <p:cNvPr id="152" name="TextBox 151">
              <a:extLst>
                <a:ext uri="{FF2B5EF4-FFF2-40B4-BE49-F238E27FC236}">
                  <a16:creationId xmlns:a16="http://schemas.microsoft.com/office/drawing/2014/main" id="{12CF34E3-BA78-4876-A3D6-77BE246B82C4}"/>
                </a:ext>
              </a:extLst>
            </p:cNvPr>
            <p:cNvSpPr txBox="1"/>
            <p:nvPr/>
          </p:nvSpPr>
          <p:spPr>
            <a:xfrm>
              <a:off x="3998240" y="4372829"/>
              <a:ext cx="1591582" cy="430887"/>
            </a:xfrm>
            <a:prstGeom prst="rect">
              <a:avLst/>
            </a:prstGeom>
            <a:noFill/>
          </p:spPr>
          <p:txBody>
            <a:bodyPr wrap="square" rtlCol="0">
              <a:spAutoFit/>
            </a:bodyPr>
            <a:lstStyle/>
            <a:p>
              <a:pPr algn="ctr"/>
              <a:r>
                <a:rPr lang="en-US" sz="2200" b="1" dirty="0">
                  <a:solidFill>
                    <a:srgbClr val="52CBBE"/>
                  </a:solidFill>
                  <a:latin typeface="Times New Roman" panose="02020603050405020304" pitchFamily="18" charset="0"/>
                  <a:cs typeface="Times New Roman" panose="02020603050405020304" pitchFamily="18" charset="0"/>
                </a:rPr>
                <a:t>Location</a:t>
              </a:r>
            </a:p>
          </p:txBody>
        </p:sp>
      </p:grpSp>
      <p:grpSp>
        <p:nvGrpSpPr>
          <p:cNvPr id="153" name="Group 152">
            <a:extLst>
              <a:ext uri="{FF2B5EF4-FFF2-40B4-BE49-F238E27FC236}">
                <a16:creationId xmlns:a16="http://schemas.microsoft.com/office/drawing/2014/main" id="{5ED85571-3F92-4F59-94CD-B3DF140B0752}"/>
              </a:ext>
            </a:extLst>
          </p:cNvPr>
          <p:cNvGrpSpPr/>
          <p:nvPr/>
        </p:nvGrpSpPr>
        <p:grpSpPr>
          <a:xfrm>
            <a:off x="7932407" y="3111871"/>
            <a:ext cx="1941963" cy="1114456"/>
            <a:chOff x="6337579" y="3803117"/>
            <a:chExt cx="1941963" cy="1114456"/>
          </a:xfrm>
        </p:grpSpPr>
        <p:sp>
          <p:nvSpPr>
            <p:cNvPr id="154" name="TextBox 153">
              <a:extLst>
                <a:ext uri="{FF2B5EF4-FFF2-40B4-BE49-F238E27FC236}">
                  <a16:creationId xmlns:a16="http://schemas.microsoft.com/office/drawing/2014/main" id="{B9B0D8FD-FEF1-4EEE-A276-F288AB1748DD}"/>
                </a:ext>
              </a:extLst>
            </p:cNvPr>
            <p:cNvSpPr txBox="1"/>
            <p:nvPr/>
          </p:nvSpPr>
          <p:spPr>
            <a:xfrm>
              <a:off x="6337579" y="3803117"/>
              <a:ext cx="1941963" cy="800219"/>
            </a:xfrm>
            <a:prstGeom prst="rect">
              <a:avLst/>
            </a:prstGeom>
            <a:noFill/>
          </p:spPr>
          <p:txBody>
            <a:bodyPr wrap="square" rtlCol="0">
              <a:spAutoFit/>
            </a:bodyPr>
            <a:lstStyle/>
            <a:p>
              <a:pPr algn="ctr"/>
              <a:r>
                <a:rPr lang="en-US" sz="2300" b="1" dirty="0">
                  <a:solidFill>
                    <a:srgbClr val="FEC630"/>
                  </a:solidFill>
                  <a:latin typeface="Times New Roman" panose="02020603050405020304" pitchFamily="18" charset="0"/>
                  <a:cs typeface="Times New Roman" panose="02020603050405020304" pitchFamily="18" charset="0"/>
                </a:rPr>
                <a:t>Soil</a:t>
              </a:r>
            </a:p>
            <a:p>
              <a:pPr algn="ctr"/>
              <a:r>
                <a:rPr lang="en-US" sz="2300" b="1" dirty="0">
                  <a:solidFill>
                    <a:srgbClr val="FEC630"/>
                  </a:solidFill>
                  <a:latin typeface="Times New Roman" panose="02020603050405020304" pitchFamily="18" charset="0"/>
                  <a:cs typeface="Times New Roman" panose="02020603050405020304" pitchFamily="18" charset="0"/>
                </a:rPr>
                <a:t>Investigation</a:t>
              </a:r>
            </a:p>
          </p:txBody>
        </p:sp>
        <p:sp>
          <p:nvSpPr>
            <p:cNvPr id="155" name="TextBox 154">
              <a:extLst>
                <a:ext uri="{FF2B5EF4-FFF2-40B4-BE49-F238E27FC236}">
                  <a16:creationId xmlns:a16="http://schemas.microsoft.com/office/drawing/2014/main" id="{7984DF77-5806-428B-9C91-8F1FAD985CDB}"/>
                </a:ext>
              </a:extLst>
            </p:cNvPr>
            <p:cNvSpPr txBox="1"/>
            <p:nvPr/>
          </p:nvSpPr>
          <p:spPr>
            <a:xfrm>
              <a:off x="6495117" y="4517463"/>
              <a:ext cx="1591582" cy="400110"/>
            </a:xfrm>
            <a:prstGeom prst="rect">
              <a:avLst/>
            </a:prstGeom>
            <a:noFill/>
          </p:spPr>
          <p:txBody>
            <a:bodyPr wrap="square" rtlCol="0">
              <a:spAutoFit/>
            </a:bodyPr>
            <a:lstStyle/>
            <a:p>
              <a:pPr algn="ctr"/>
              <a:endParaRPr lang="en-US" sz="2000" b="1" dirty="0">
                <a:solidFill>
                  <a:srgbClr val="FEC630"/>
                </a:solidFill>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2001706127"/>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anim calcmode="lin" valueType="num">
                                      <p:cBhvr>
                                        <p:cTn id="8" dur="500" fill="hold"/>
                                        <p:tgtEl>
                                          <p:spTgt spid="82"/>
                                        </p:tgtEl>
                                        <p:attrNameLst>
                                          <p:attrName>ppt_x</p:attrName>
                                        </p:attrNameLst>
                                      </p:cBhvr>
                                      <p:tavLst>
                                        <p:tav tm="0">
                                          <p:val>
                                            <p:strVal val="#ppt_x"/>
                                          </p:val>
                                        </p:tav>
                                        <p:tav tm="100000">
                                          <p:val>
                                            <p:strVal val="#ppt_x"/>
                                          </p:val>
                                        </p:tav>
                                      </p:tavLst>
                                    </p:anim>
                                    <p:anim calcmode="lin" valueType="num">
                                      <p:cBhvr>
                                        <p:cTn id="9" dur="5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250"/>
                                        <p:tgtEl>
                                          <p:spTgt spid="144"/>
                                        </p:tgtEl>
                                      </p:cBhvr>
                                    </p:animEffect>
                                    <p:anim calcmode="lin" valueType="num">
                                      <p:cBhvr>
                                        <p:cTn id="15" dur="250" fill="hold"/>
                                        <p:tgtEl>
                                          <p:spTgt spid="144"/>
                                        </p:tgtEl>
                                        <p:attrNameLst>
                                          <p:attrName>ppt_x</p:attrName>
                                        </p:attrNameLst>
                                      </p:cBhvr>
                                      <p:tavLst>
                                        <p:tav tm="0">
                                          <p:val>
                                            <p:strVal val="#ppt_x"/>
                                          </p:val>
                                        </p:tav>
                                        <p:tav tm="100000">
                                          <p:val>
                                            <p:strVal val="#ppt_x"/>
                                          </p:val>
                                        </p:tav>
                                      </p:tavLst>
                                    </p:anim>
                                    <p:anim calcmode="lin" valueType="num">
                                      <p:cBhvr>
                                        <p:cTn id="16" dur="250" fill="hold"/>
                                        <p:tgtEl>
                                          <p:spTgt spid="144"/>
                                        </p:tgtEl>
                                        <p:attrNameLst>
                                          <p:attrName>ppt_y</p:attrName>
                                        </p:attrNameLst>
                                      </p:cBhvr>
                                      <p:tavLst>
                                        <p:tav tm="0">
                                          <p:val>
                                            <p:strVal val="#ppt_y+.1"/>
                                          </p:val>
                                        </p:tav>
                                        <p:tav tm="100000">
                                          <p:val>
                                            <p:strVal val="#ppt_y"/>
                                          </p:val>
                                        </p:tav>
                                      </p:tavLst>
                                    </p:anim>
                                  </p:childTnLst>
                                </p:cTn>
                              </p:par>
                            </p:childTnLst>
                          </p:cTn>
                        </p:par>
                        <p:par>
                          <p:cTn id="17" fill="hold">
                            <p:stCondLst>
                              <p:cond delay="250"/>
                            </p:stCondLst>
                            <p:childTnLst>
                              <p:par>
                                <p:cTn id="18" presetID="42" presetClass="entr" presetSubtype="0" fill="hold" nodeType="afterEffect">
                                  <p:stCondLst>
                                    <p:cond delay="250"/>
                                  </p:stCondLst>
                                  <p:childTnLst>
                                    <p:set>
                                      <p:cBhvr>
                                        <p:cTn id="19" dur="1" fill="hold">
                                          <p:stCondLst>
                                            <p:cond delay="0"/>
                                          </p:stCondLst>
                                        </p:cTn>
                                        <p:tgtEl>
                                          <p:spTgt spid="140"/>
                                        </p:tgtEl>
                                        <p:attrNameLst>
                                          <p:attrName>style.visibility</p:attrName>
                                        </p:attrNameLst>
                                      </p:cBhvr>
                                      <p:to>
                                        <p:strVal val="visible"/>
                                      </p:to>
                                    </p:set>
                                    <p:animEffect transition="in" filter="fade">
                                      <p:cBhvr>
                                        <p:cTn id="20" dur="250"/>
                                        <p:tgtEl>
                                          <p:spTgt spid="140"/>
                                        </p:tgtEl>
                                      </p:cBhvr>
                                    </p:animEffect>
                                    <p:anim calcmode="lin" valueType="num">
                                      <p:cBhvr>
                                        <p:cTn id="21" dur="250" fill="hold"/>
                                        <p:tgtEl>
                                          <p:spTgt spid="140"/>
                                        </p:tgtEl>
                                        <p:attrNameLst>
                                          <p:attrName>ppt_x</p:attrName>
                                        </p:attrNameLst>
                                      </p:cBhvr>
                                      <p:tavLst>
                                        <p:tav tm="0">
                                          <p:val>
                                            <p:strVal val="#ppt_x"/>
                                          </p:val>
                                        </p:tav>
                                        <p:tav tm="100000">
                                          <p:val>
                                            <p:strVal val="#ppt_x"/>
                                          </p:val>
                                        </p:tav>
                                      </p:tavLst>
                                    </p:anim>
                                    <p:anim calcmode="lin" valueType="num">
                                      <p:cBhvr>
                                        <p:cTn id="22" dur="250" fill="hold"/>
                                        <p:tgtEl>
                                          <p:spTgt spid="140"/>
                                        </p:tgtEl>
                                        <p:attrNameLst>
                                          <p:attrName>ppt_y</p:attrName>
                                        </p:attrNameLst>
                                      </p:cBhvr>
                                      <p:tavLst>
                                        <p:tav tm="0">
                                          <p:val>
                                            <p:strVal val="#ppt_y+.1"/>
                                          </p:val>
                                        </p:tav>
                                        <p:tav tm="100000">
                                          <p:val>
                                            <p:strVal val="#ppt_y"/>
                                          </p:val>
                                        </p:tav>
                                      </p:tavLst>
                                    </p:anim>
                                  </p:childTnLst>
                                </p:cTn>
                              </p:par>
                            </p:childTnLst>
                          </p:cTn>
                        </p:par>
                        <p:par>
                          <p:cTn id="23" fill="hold">
                            <p:stCondLst>
                              <p:cond delay="750"/>
                            </p:stCondLst>
                            <p:childTnLst>
                              <p:par>
                                <p:cTn id="24" presetID="53" presetClass="entr" presetSubtype="16" fill="hold" nodeType="afterEffect">
                                  <p:stCondLst>
                                    <p:cond delay="0"/>
                                  </p:stCondLst>
                                  <p:childTnLst>
                                    <p:set>
                                      <p:cBhvr>
                                        <p:cTn id="25" dur="1" fill="hold">
                                          <p:stCondLst>
                                            <p:cond delay="0"/>
                                          </p:stCondLst>
                                        </p:cTn>
                                        <p:tgtEl>
                                          <p:spTgt spid="147"/>
                                        </p:tgtEl>
                                        <p:attrNameLst>
                                          <p:attrName>style.visibility</p:attrName>
                                        </p:attrNameLst>
                                      </p:cBhvr>
                                      <p:to>
                                        <p:strVal val="visible"/>
                                      </p:to>
                                    </p:set>
                                    <p:anim calcmode="lin" valueType="num">
                                      <p:cBhvr>
                                        <p:cTn id="26" dur="250" fill="hold"/>
                                        <p:tgtEl>
                                          <p:spTgt spid="147"/>
                                        </p:tgtEl>
                                        <p:attrNameLst>
                                          <p:attrName>ppt_w</p:attrName>
                                        </p:attrNameLst>
                                      </p:cBhvr>
                                      <p:tavLst>
                                        <p:tav tm="0">
                                          <p:val>
                                            <p:fltVal val="0"/>
                                          </p:val>
                                        </p:tav>
                                        <p:tav tm="100000">
                                          <p:val>
                                            <p:strVal val="#ppt_w"/>
                                          </p:val>
                                        </p:tav>
                                      </p:tavLst>
                                    </p:anim>
                                    <p:anim calcmode="lin" valueType="num">
                                      <p:cBhvr>
                                        <p:cTn id="27" dur="250" fill="hold"/>
                                        <p:tgtEl>
                                          <p:spTgt spid="147"/>
                                        </p:tgtEl>
                                        <p:attrNameLst>
                                          <p:attrName>ppt_h</p:attrName>
                                        </p:attrNameLst>
                                      </p:cBhvr>
                                      <p:tavLst>
                                        <p:tav tm="0">
                                          <p:val>
                                            <p:fltVal val="0"/>
                                          </p:val>
                                        </p:tav>
                                        <p:tav tm="100000">
                                          <p:val>
                                            <p:strVal val="#ppt_h"/>
                                          </p:val>
                                        </p:tav>
                                      </p:tavLst>
                                    </p:anim>
                                    <p:animEffect transition="in" filter="fade">
                                      <p:cBhvr>
                                        <p:cTn id="28" dur="250"/>
                                        <p:tgtEl>
                                          <p:spTgt spid="147"/>
                                        </p:tgtEl>
                                      </p:cBhvr>
                                    </p:animEffect>
                                  </p:childTnLst>
                                </p:cTn>
                              </p:par>
                            </p:childTnLst>
                          </p:cTn>
                        </p:par>
                        <p:par>
                          <p:cTn id="29" fill="hold">
                            <p:stCondLst>
                              <p:cond delay="1000"/>
                            </p:stCondLst>
                            <p:childTnLst>
                              <p:par>
                                <p:cTn id="30" presetID="42" presetClass="entr" presetSubtype="0" fill="hold" grpId="0" nodeType="afterEffect">
                                  <p:stCondLst>
                                    <p:cond delay="250"/>
                                  </p:stCondLst>
                                  <p:childTnLst>
                                    <p:set>
                                      <p:cBhvr>
                                        <p:cTn id="31" dur="1" fill="hold">
                                          <p:stCondLst>
                                            <p:cond delay="0"/>
                                          </p:stCondLst>
                                        </p:cTn>
                                        <p:tgtEl>
                                          <p:spTgt spid="145"/>
                                        </p:tgtEl>
                                        <p:attrNameLst>
                                          <p:attrName>style.visibility</p:attrName>
                                        </p:attrNameLst>
                                      </p:cBhvr>
                                      <p:to>
                                        <p:strVal val="visible"/>
                                      </p:to>
                                    </p:set>
                                    <p:animEffect transition="in" filter="fade">
                                      <p:cBhvr>
                                        <p:cTn id="32" dur="250"/>
                                        <p:tgtEl>
                                          <p:spTgt spid="145"/>
                                        </p:tgtEl>
                                      </p:cBhvr>
                                    </p:animEffect>
                                    <p:anim calcmode="lin" valueType="num">
                                      <p:cBhvr>
                                        <p:cTn id="33" dur="250" fill="hold"/>
                                        <p:tgtEl>
                                          <p:spTgt spid="145"/>
                                        </p:tgtEl>
                                        <p:attrNameLst>
                                          <p:attrName>ppt_x</p:attrName>
                                        </p:attrNameLst>
                                      </p:cBhvr>
                                      <p:tavLst>
                                        <p:tav tm="0">
                                          <p:val>
                                            <p:strVal val="#ppt_x"/>
                                          </p:val>
                                        </p:tav>
                                        <p:tav tm="100000">
                                          <p:val>
                                            <p:strVal val="#ppt_x"/>
                                          </p:val>
                                        </p:tav>
                                      </p:tavLst>
                                    </p:anim>
                                    <p:anim calcmode="lin" valueType="num">
                                      <p:cBhvr>
                                        <p:cTn id="34" dur="250" fill="hold"/>
                                        <p:tgtEl>
                                          <p:spTgt spid="14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42" presetClass="entr" presetSubtype="0" fill="hold" nodeType="afterEffect">
                                  <p:stCondLst>
                                    <p:cond delay="250"/>
                                  </p:stCondLst>
                                  <p:childTnLst>
                                    <p:set>
                                      <p:cBhvr>
                                        <p:cTn id="37" dur="1" fill="hold">
                                          <p:stCondLst>
                                            <p:cond delay="0"/>
                                          </p:stCondLst>
                                        </p:cTn>
                                        <p:tgtEl>
                                          <p:spTgt spid="136"/>
                                        </p:tgtEl>
                                        <p:attrNameLst>
                                          <p:attrName>style.visibility</p:attrName>
                                        </p:attrNameLst>
                                      </p:cBhvr>
                                      <p:to>
                                        <p:strVal val="visible"/>
                                      </p:to>
                                    </p:set>
                                    <p:animEffect transition="in" filter="fade">
                                      <p:cBhvr>
                                        <p:cTn id="38" dur="250"/>
                                        <p:tgtEl>
                                          <p:spTgt spid="136"/>
                                        </p:tgtEl>
                                      </p:cBhvr>
                                    </p:animEffect>
                                    <p:anim calcmode="lin" valueType="num">
                                      <p:cBhvr>
                                        <p:cTn id="39" dur="250" fill="hold"/>
                                        <p:tgtEl>
                                          <p:spTgt spid="136"/>
                                        </p:tgtEl>
                                        <p:attrNameLst>
                                          <p:attrName>ppt_x</p:attrName>
                                        </p:attrNameLst>
                                      </p:cBhvr>
                                      <p:tavLst>
                                        <p:tav tm="0">
                                          <p:val>
                                            <p:strVal val="#ppt_x"/>
                                          </p:val>
                                        </p:tav>
                                        <p:tav tm="100000">
                                          <p:val>
                                            <p:strVal val="#ppt_x"/>
                                          </p:val>
                                        </p:tav>
                                      </p:tavLst>
                                    </p:anim>
                                    <p:anim calcmode="lin" valueType="num">
                                      <p:cBhvr>
                                        <p:cTn id="40" dur="250" fill="hold"/>
                                        <p:tgtEl>
                                          <p:spTgt spid="136"/>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53" presetClass="entr" presetSubtype="16" fill="hold" nodeType="afterEffect">
                                  <p:stCondLst>
                                    <p:cond delay="0"/>
                                  </p:stCondLst>
                                  <p:childTnLst>
                                    <p:set>
                                      <p:cBhvr>
                                        <p:cTn id="43" dur="1" fill="hold">
                                          <p:stCondLst>
                                            <p:cond delay="0"/>
                                          </p:stCondLst>
                                        </p:cTn>
                                        <p:tgtEl>
                                          <p:spTgt spid="150"/>
                                        </p:tgtEl>
                                        <p:attrNameLst>
                                          <p:attrName>style.visibility</p:attrName>
                                        </p:attrNameLst>
                                      </p:cBhvr>
                                      <p:to>
                                        <p:strVal val="visible"/>
                                      </p:to>
                                    </p:set>
                                    <p:anim calcmode="lin" valueType="num">
                                      <p:cBhvr>
                                        <p:cTn id="44" dur="250" fill="hold"/>
                                        <p:tgtEl>
                                          <p:spTgt spid="150"/>
                                        </p:tgtEl>
                                        <p:attrNameLst>
                                          <p:attrName>ppt_w</p:attrName>
                                        </p:attrNameLst>
                                      </p:cBhvr>
                                      <p:tavLst>
                                        <p:tav tm="0">
                                          <p:val>
                                            <p:fltVal val="0"/>
                                          </p:val>
                                        </p:tav>
                                        <p:tav tm="100000">
                                          <p:val>
                                            <p:strVal val="#ppt_w"/>
                                          </p:val>
                                        </p:tav>
                                      </p:tavLst>
                                    </p:anim>
                                    <p:anim calcmode="lin" valueType="num">
                                      <p:cBhvr>
                                        <p:cTn id="45" dur="250" fill="hold"/>
                                        <p:tgtEl>
                                          <p:spTgt spid="150"/>
                                        </p:tgtEl>
                                        <p:attrNameLst>
                                          <p:attrName>ppt_h</p:attrName>
                                        </p:attrNameLst>
                                      </p:cBhvr>
                                      <p:tavLst>
                                        <p:tav tm="0">
                                          <p:val>
                                            <p:fltVal val="0"/>
                                          </p:val>
                                        </p:tav>
                                        <p:tav tm="100000">
                                          <p:val>
                                            <p:strVal val="#ppt_h"/>
                                          </p:val>
                                        </p:tav>
                                      </p:tavLst>
                                    </p:anim>
                                    <p:animEffect transition="in" filter="fade">
                                      <p:cBhvr>
                                        <p:cTn id="46" dur="250"/>
                                        <p:tgtEl>
                                          <p:spTgt spid="150"/>
                                        </p:tgtEl>
                                      </p:cBhvr>
                                    </p:animEffect>
                                  </p:childTnLst>
                                </p:cTn>
                              </p:par>
                            </p:childTnLst>
                          </p:cTn>
                        </p:par>
                        <p:par>
                          <p:cTn id="47" fill="hold">
                            <p:stCondLst>
                              <p:cond delay="2250"/>
                            </p:stCondLst>
                            <p:childTnLst>
                              <p:par>
                                <p:cTn id="48" presetID="42" presetClass="entr" presetSubtype="0" fill="hold" grpId="0" nodeType="afterEffect">
                                  <p:stCondLst>
                                    <p:cond delay="250"/>
                                  </p:stCondLst>
                                  <p:childTnLst>
                                    <p:set>
                                      <p:cBhvr>
                                        <p:cTn id="49" dur="1" fill="hold">
                                          <p:stCondLst>
                                            <p:cond delay="0"/>
                                          </p:stCondLst>
                                        </p:cTn>
                                        <p:tgtEl>
                                          <p:spTgt spid="146"/>
                                        </p:tgtEl>
                                        <p:attrNameLst>
                                          <p:attrName>style.visibility</p:attrName>
                                        </p:attrNameLst>
                                      </p:cBhvr>
                                      <p:to>
                                        <p:strVal val="visible"/>
                                      </p:to>
                                    </p:set>
                                    <p:animEffect transition="in" filter="fade">
                                      <p:cBhvr>
                                        <p:cTn id="50" dur="250"/>
                                        <p:tgtEl>
                                          <p:spTgt spid="146"/>
                                        </p:tgtEl>
                                      </p:cBhvr>
                                    </p:animEffect>
                                    <p:anim calcmode="lin" valueType="num">
                                      <p:cBhvr>
                                        <p:cTn id="51" dur="250" fill="hold"/>
                                        <p:tgtEl>
                                          <p:spTgt spid="146"/>
                                        </p:tgtEl>
                                        <p:attrNameLst>
                                          <p:attrName>ppt_x</p:attrName>
                                        </p:attrNameLst>
                                      </p:cBhvr>
                                      <p:tavLst>
                                        <p:tav tm="0">
                                          <p:val>
                                            <p:strVal val="#ppt_x"/>
                                          </p:val>
                                        </p:tav>
                                        <p:tav tm="100000">
                                          <p:val>
                                            <p:strVal val="#ppt_x"/>
                                          </p:val>
                                        </p:tav>
                                      </p:tavLst>
                                    </p:anim>
                                    <p:anim calcmode="lin" valueType="num">
                                      <p:cBhvr>
                                        <p:cTn id="52" dur="250" fill="hold"/>
                                        <p:tgtEl>
                                          <p:spTgt spid="146"/>
                                        </p:tgtEl>
                                        <p:attrNameLst>
                                          <p:attrName>ppt_y</p:attrName>
                                        </p:attrNameLst>
                                      </p:cBhvr>
                                      <p:tavLst>
                                        <p:tav tm="0">
                                          <p:val>
                                            <p:strVal val="#ppt_y+.1"/>
                                          </p:val>
                                        </p:tav>
                                        <p:tav tm="100000">
                                          <p:val>
                                            <p:strVal val="#ppt_y"/>
                                          </p:val>
                                        </p:tav>
                                      </p:tavLst>
                                    </p:anim>
                                  </p:childTnLst>
                                </p:cTn>
                              </p:par>
                            </p:childTnLst>
                          </p:cTn>
                        </p:par>
                        <p:par>
                          <p:cTn id="53" fill="hold">
                            <p:stCondLst>
                              <p:cond delay="2750"/>
                            </p:stCondLst>
                            <p:childTnLst>
                              <p:par>
                                <p:cTn id="54" presetID="42" presetClass="entr" presetSubtype="0" fill="hold" nodeType="afterEffect">
                                  <p:stCondLst>
                                    <p:cond delay="250"/>
                                  </p:stCondLst>
                                  <p:childTnLst>
                                    <p:set>
                                      <p:cBhvr>
                                        <p:cTn id="55" dur="1" fill="hold">
                                          <p:stCondLst>
                                            <p:cond delay="0"/>
                                          </p:stCondLst>
                                        </p:cTn>
                                        <p:tgtEl>
                                          <p:spTgt spid="132"/>
                                        </p:tgtEl>
                                        <p:attrNameLst>
                                          <p:attrName>style.visibility</p:attrName>
                                        </p:attrNameLst>
                                      </p:cBhvr>
                                      <p:to>
                                        <p:strVal val="visible"/>
                                      </p:to>
                                    </p:set>
                                    <p:animEffect transition="in" filter="fade">
                                      <p:cBhvr>
                                        <p:cTn id="56" dur="250"/>
                                        <p:tgtEl>
                                          <p:spTgt spid="132"/>
                                        </p:tgtEl>
                                      </p:cBhvr>
                                    </p:animEffect>
                                    <p:anim calcmode="lin" valueType="num">
                                      <p:cBhvr>
                                        <p:cTn id="57" dur="250" fill="hold"/>
                                        <p:tgtEl>
                                          <p:spTgt spid="132"/>
                                        </p:tgtEl>
                                        <p:attrNameLst>
                                          <p:attrName>ppt_x</p:attrName>
                                        </p:attrNameLst>
                                      </p:cBhvr>
                                      <p:tavLst>
                                        <p:tav tm="0">
                                          <p:val>
                                            <p:strVal val="#ppt_x"/>
                                          </p:val>
                                        </p:tav>
                                        <p:tav tm="100000">
                                          <p:val>
                                            <p:strVal val="#ppt_x"/>
                                          </p:val>
                                        </p:tav>
                                      </p:tavLst>
                                    </p:anim>
                                    <p:anim calcmode="lin" valueType="num">
                                      <p:cBhvr>
                                        <p:cTn id="58" dur="250" fill="hold"/>
                                        <p:tgtEl>
                                          <p:spTgt spid="132"/>
                                        </p:tgtEl>
                                        <p:attrNameLst>
                                          <p:attrName>ppt_y</p:attrName>
                                        </p:attrNameLst>
                                      </p:cBhvr>
                                      <p:tavLst>
                                        <p:tav tm="0">
                                          <p:val>
                                            <p:strVal val="#ppt_y+.1"/>
                                          </p:val>
                                        </p:tav>
                                        <p:tav tm="100000">
                                          <p:val>
                                            <p:strVal val="#ppt_y"/>
                                          </p:val>
                                        </p:tav>
                                      </p:tavLst>
                                    </p:anim>
                                  </p:childTnLst>
                                </p:cTn>
                              </p:par>
                            </p:childTnLst>
                          </p:cTn>
                        </p:par>
                        <p:par>
                          <p:cTn id="59" fill="hold">
                            <p:stCondLst>
                              <p:cond delay="3250"/>
                            </p:stCondLst>
                            <p:childTnLst>
                              <p:par>
                                <p:cTn id="60" presetID="53" presetClass="entr" presetSubtype="16" fill="hold" nodeType="afterEffect">
                                  <p:stCondLst>
                                    <p:cond delay="0"/>
                                  </p:stCondLst>
                                  <p:childTnLst>
                                    <p:set>
                                      <p:cBhvr>
                                        <p:cTn id="61" dur="1" fill="hold">
                                          <p:stCondLst>
                                            <p:cond delay="0"/>
                                          </p:stCondLst>
                                        </p:cTn>
                                        <p:tgtEl>
                                          <p:spTgt spid="153"/>
                                        </p:tgtEl>
                                        <p:attrNameLst>
                                          <p:attrName>style.visibility</p:attrName>
                                        </p:attrNameLst>
                                      </p:cBhvr>
                                      <p:to>
                                        <p:strVal val="visible"/>
                                      </p:to>
                                    </p:set>
                                    <p:anim calcmode="lin" valueType="num">
                                      <p:cBhvr>
                                        <p:cTn id="62" dur="250" fill="hold"/>
                                        <p:tgtEl>
                                          <p:spTgt spid="153"/>
                                        </p:tgtEl>
                                        <p:attrNameLst>
                                          <p:attrName>ppt_w</p:attrName>
                                        </p:attrNameLst>
                                      </p:cBhvr>
                                      <p:tavLst>
                                        <p:tav tm="0">
                                          <p:val>
                                            <p:fltVal val="0"/>
                                          </p:val>
                                        </p:tav>
                                        <p:tav tm="100000">
                                          <p:val>
                                            <p:strVal val="#ppt_w"/>
                                          </p:val>
                                        </p:tav>
                                      </p:tavLst>
                                    </p:anim>
                                    <p:anim calcmode="lin" valueType="num">
                                      <p:cBhvr>
                                        <p:cTn id="63" dur="250" fill="hold"/>
                                        <p:tgtEl>
                                          <p:spTgt spid="153"/>
                                        </p:tgtEl>
                                        <p:attrNameLst>
                                          <p:attrName>ppt_h</p:attrName>
                                        </p:attrNameLst>
                                      </p:cBhvr>
                                      <p:tavLst>
                                        <p:tav tm="0">
                                          <p:val>
                                            <p:fltVal val="0"/>
                                          </p:val>
                                        </p:tav>
                                        <p:tav tm="100000">
                                          <p:val>
                                            <p:strVal val="#ppt_h"/>
                                          </p:val>
                                        </p:tav>
                                      </p:tavLst>
                                    </p:anim>
                                    <p:animEffect transition="in" filter="fade">
                                      <p:cBhvr>
                                        <p:cTn id="64" dur="25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P spid="145" grpId="0" animBg="1"/>
      <p:bldP spid="14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64FBF-429C-43BB-BF61-FFFFD0437F78}"/>
              </a:ext>
            </a:extLst>
          </p:cNvPr>
          <p:cNvSpPr>
            <a:spLocks noGrp="1"/>
          </p:cNvSpPr>
          <p:nvPr>
            <p:ph type="title"/>
          </p:nvPr>
        </p:nvSpPr>
        <p:spPr/>
        <p:txBody>
          <a:bodyPr>
            <a:normAutofit/>
          </a:bodyPr>
          <a:lstStyle/>
          <a:p>
            <a:r>
              <a:rPr lang="en-US" sz="3500" b="1" dirty="0">
                <a:latin typeface="Times New Roman" panose="02020603050405020304" pitchFamily="18" charset="0"/>
                <a:cs typeface="Times New Roman" panose="02020603050405020304" pitchFamily="18" charset="0"/>
              </a:rPr>
              <a:t>                    Seismic design category:</a:t>
            </a:r>
          </a:p>
        </p:txBody>
      </p:sp>
      <p:pic>
        <p:nvPicPr>
          <p:cNvPr id="4" name="Content Placeholder 3">
            <a:extLst>
              <a:ext uri="{FF2B5EF4-FFF2-40B4-BE49-F238E27FC236}">
                <a16:creationId xmlns:a16="http://schemas.microsoft.com/office/drawing/2014/main" id="{4BC51D18-F2C2-4AD7-83F7-F302869DEBEE}"/>
              </a:ext>
            </a:extLst>
          </p:cNvPr>
          <p:cNvPicPr>
            <a:picLocks noGrp="1"/>
          </p:cNvPicPr>
          <p:nvPr>
            <p:ph idx="1"/>
          </p:nvPr>
        </p:nvPicPr>
        <p:blipFill>
          <a:blip r:embed="rId2">
            <a:extLst>
              <a:ext uri="{28A0092B-C50C-407E-A947-70E740481C1C}">
                <a14:useLocalDpi xmlns:a14="http://schemas.microsoft.com/office/drawing/2010/main" val="0"/>
              </a:ext>
            </a:extLst>
          </a:blip>
          <a:srcRect/>
          <a:stretch/>
        </p:blipFill>
        <p:spPr>
          <a:xfrm>
            <a:off x="2163703" y="1690688"/>
            <a:ext cx="7044843" cy="4521557"/>
          </a:xfrm>
          <a:prstGeom prst="rect">
            <a:avLst/>
          </a:prstGeom>
          <a:effectLst>
            <a:glow rad="368300">
              <a:srgbClr val="C00000">
                <a:alpha val="40000"/>
              </a:srgbClr>
            </a:glow>
            <a:outerShdw blurRad="50800" dist="50800" dir="5400000" algn="ctr" rotWithShape="0">
              <a:schemeClr val="accent2"/>
            </a:outerShdw>
          </a:effectLst>
        </p:spPr>
      </p:pic>
    </p:spTree>
    <p:extLst>
      <p:ext uri="{BB962C8B-B14F-4D97-AF65-F5344CB8AC3E}">
        <p14:creationId xmlns:p14="http://schemas.microsoft.com/office/powerpoint/2010/main" val="41484979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6FDD5-F3DF-429B-A622-8DEFCBC10461}"/>
              </a:ext>
            </a:extLst>
          </p:cNvPr>
          <p:cNvSpPr>
            <a:spLocks noGrp="1"/>
          </p:cNvSpPr>
          <p:nvPr>
            <p:ph type="title"/>
          </p:nvPr>
        </p:nvSpPr>
        <p:spPr>
          <a:xfrm>
            <a:off x="-42746" y="0"/>
            <a:ext cx="12063761" cy="984173"/>
          </a:xfrm>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Load combinations:</a:t>
            </a:r>
          </a:p>
        </p:txBody>
      </p:sp>
      <p:sp>
        <p:nvSpPr>
          <p:cNvPr id="3" name="Content Placeholder 2">
            <a:extLst>
              <a:ext uri="{FF2B5EF4-FFF2-40B4-BE49-F238E27FC236}">
                <a16:creationId xmlns:a16="http://schemas.microsoft.com/office/drawing/2014/main" id="{AAE67D88-7C09-4BCB-AAB6-1A911FA53D32}"/>
              </a:ext>
            </a:extLst>
          </p:cNvPr>
          <p:cNvSpPr>
            <a:spLocks noGrp="1"/>
          </p:cNvSpPr>
          <p:nvPr>
            <p:ph idx="1"/>
          </p:nvPr>
        </p:nvSpPr>
        <p:spPr>
          <a:xfrm>
            <a:off x="61332" y="875370"/>
            <a:ext cx="11563814" cy="5726151"/>
          </a:xfrm>
        </p:spPr>
        <p:txBody>
          <a:bodyPr/>
          <a:lstStyle/>
          <a:p>
            <a:r>
              <a:rPr lang="en-US" sz="3000" b="1" dirty="0">
                <a:latin typeface="Times New Roman" panose="02020603050405020304" pitchFamily="18" charset="0"/>
                <a:cs typeface="Times New Roman" panose="02020603050405020304" pitchFamily="18" charset="0"/>
              </a:rPr>
              <a:t>The following load combinations are used according to ASCE_7-10 code:</a:t>
            </a:r>
          </a:p>
          <a:p>
            <a:r>
              <a:rPr lang="en-US" sz="3000" b="1" dirty="0">
                <a:solidFill>
                  <a:srgbClr val="C00000"/>
                </a:solidFill>
                <a:latin typeface="Times New Roman" panose="02020603050405020304" pitchFamily="18" charset="0"/>
                <a:cs typeface="Times New Roman" panose="02020603050405020304" pitchFamily="18" charset="0"/>
              </a:rPr>
              <a:t>-Gravity:</a:t>
            </a:r>
          </a:p>
          <a:p>
            <a:pPr lvl="0"/>
            <a:r>
              <a:rPr lang="en-US" sz="3000" b="1" dirty="0">
                <a:latin typeface="Times New Roman" panose="02020603050405020304" pitchFamily="18" charset="0"/>
                <a:cs typeface="Times New Roman" panose="02020603050405020304" pitchFamily="18" charset="0"/>
              </a:rPr>
              <a:t>1.4 D                                 </a:t>
            </a:r>
          </a:p>
          <a:p>
            <a:pPr lvl="0"/>
            <a:r>
              <a:rPr lang="en-US" sz="3000" b="1" dirty="0">
                <a:latin typeface="Times New Roman" panose="02020603050405020304" pitchFamily="18" charset="0"/>
                <a:cs typeface="Times New Roman" panose="02020603050405020304" pitchFamily="18" charset="0"/>
              </a:rPr>
              <a:t>1.2 D + 1.6 L       </a:t>
            </a:r>
          </a:p>
          <a:p>
            <a:pPr lvl="0"/>
            <a:r>
              <a:rPr lang="en-US" sz="3000" b="1" dirty="0">
                <a:latin typeface="Times New Roman" panose="02020603050405020304" pitchFamily="18" charset="0"/>
                <a:cs typeface="Times New Roman" panose="02020603050405020304" pitchFamily="18" charset="0"/>
              </a:rPr>
              <a:t>1.2 D + 1.6 L + 0.5 S</a:t>
            </a:r>
          </a:p>
          <a:p>
            <a:pPr lvl="0"/>
            <a:r>
              <a:rPr lang="en-US" sz="3000" b="1" dirty="0">
                <a:latin typeface="Times New Roman" panose="02020603050405020304" pitchFamily="18" charset="0"/>
                <a:cs typeface="Times New Roman" panose="02020603050405020304" pitchFamily="18" charset="0"/>
              </a:rPr>
              <a:t>1.2 D + 1.6 S + L        </a:t>
            </a:r>
          </a:p>
          <a:p>
            <a:pPr lvl="0"/>
            <a:r>
              <a:rPr lang="en-US" sz="3000" b="1" dirty="0">
                <a:latin typeface="Times New Roman" panose="02020603050405020304" pitchFamily="18" charset="0"/>
                <a:cs typeface="Times New Roman" panose="02020603050405020304" pitchFamily="18" charset="0"/>
              </a:rPr>
              <a:t>1..2 D + 1.6 L + 1.2 F</a:t>
            </a:r>
          </a:p>
          <a:p>
            <a:pPr lvl="0"/>
            <a:r>
              <a:rPr lang="en-US" sz="3000" b="1" dirty="0">
                <a:latin typeface="Times New Roman" panose="02020603050405020304" pitchFamily="18" charset="0"/>
                <a:cs typeface="Times New Roman" panose="02020603050405020304" pitchFamily="18" charset="0"/>
              </a:rPr>
              <a:t>1.2 D + 1.6 L + 1.6 H</a:t>
            </a:r>
          </a:p>
          <a:p>
            <a:endParaRPr lang="en-US" dirty="0"/>
          </a:p>
        </p:txBody>
      </p:sp>
    </p:spTree>
    <p:extLst>
      <p:ext uri="{BB962C8B-B14F-4D97-AF65-F5344CB8AC3E}">
        <p14:creationId xmlns:p14="http://schemas.microsoft.com/office/powerpoint/2010/main" val="1389137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6FDD5-F3DF-429B-A622-8DEFCBC10461}"/>
              </a:ext>
            </a:extLst>
          </p:cNvPr>
          <p:cNvSpPr>
            <a:spLocks noGrp="1"/>
          </p:cNvSpPr>
          <p:nvPr>
            <p:ph type="title"/>
          </p:nvPr>
        </p:nvSpPr>
        <p:spPr>
          <a:xfrm>
            <a:off x="-42746" y="0"/>
            <a:ext cx="12063761" cy="984173"/>
          </a:xfrm>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Load combinations:</a:t>
            </a:r>
          </a:p>
        </p:txBody>
      </p:sp>
      <p:sp>
        <p:nvSpPr>
          <p:cNvPr id="3" name="Content Placeholder 2">
            <a:extLst>
              <a:ext uri="{FF2B5EF4-FFF2-40B4-BE49-F238E27FC236}">
                <a16:creationId xmlns:a16="http://schemas.microsoft.com/office/drawing/2014/main" id="{AAE67D88-7C09-4BCB-AAB6-1A911FA53D32}"/>
              </a:ext>
            </a:extLst>
          </p:cNvPr>
          <p:cNvSpPr>
            <a:spLocks noGrp="1"/>
          </p:cNvSpPr>
          <p:nvPr>
            <p:ph idx="1"/>
          </p:nvPr>
        </p:nvSpPr>
        <p:spPr>
          <a:xfrm>
            <a:off x="61332" y="875370"/>
            <a:ext cx="11563814" cy="5726151"/>
          </a:xfrm>
        </p:spPr>
        <p:txBody>
          <a:bodyPr/>
          <a:lstStyle/>
          <a:p>
            <a:r>
              <a:rPr lang="en-US" sz="3000" b="1" dirty="0">
                <a:solidFill>
                  <a:srgbClr val="C00000"/>
                </a:solidFill>
                <a:latin typeface="Times New Roman" panose="02020603050405020304" pitchFamily="18" charset="0"/>
                <a:cs typeface="Times New Roman" panose="02020603050405020304" pitchFamily="18" charset="0"/>
              </a:rPr>
              <a:t>-Lateral:</a:t>
            </a:r>
          </a:p>
          <a:p>
            <a:pPr lvl="0"/>
            <a:r>
              <a:rPr lang="en-US" b="1" dirty="0"/>
              <a:t>0.78 D + 0.78 SD + 0.78 F + 1.3 Ex</a:t>
            </a:r>
          </a:p>
          <a:p>
            <a:pPr lvl="0"/>
            <a:r>
              <a:rPr lang="en-US" b="1" dirty="0"/>
              <a:t>0.78 D + 0.78 SD + 0.78 F + 1.3 </a:t>
            </a:r>
            <a:r>
              <a:rPr lang="en-US" b="1" dirty="0" err="1"/>
              <a:t>Ey</a:t>
            </a:r>
            <a:endParaRPr lang="en-US" b="1" dirty="0"/>
          </a:p>
          <a:p>
            <a:pPr lvl="0"/>
            <a:r>
              <a:rPr lang="en-US" b="1" dirty="0"/>
              <a:t>0.78 D + 0.78 SD + 0.78 F - 1.3 Ex</a:t>
            </a:r>
          </a:p>
          <a:p>
            <a:pPr lvl="0"/>
            <a:r>
              <a:rPr lang="en-US" b="1" dirty="0"/>
              <a:t>0.78 D + 0.78 SD + 0.78 F - 1.3 </a:t>
            </a:r>
            <a:r>
              <a:rPr lang="en-US" b="1" dirty="0" err="1"/>
              <a:t>Ey</a:t>
            </a:r>
            <a:endParaRPr lang="en-US" b="1" dirty="0"/>
          </a:p>
          <a:p>
            <a:pPr lvl="0"/>
            <a:r>
              <a:rPr lang="en-US" b="1" dirty="0"/>
              <a:t>1.32 D + 1.32 SD + 1.32 F + L + S + L + 1.3 Ex</a:t>
            </a:r>
          </a:p>
          <a:p>
            <a:pPr lvl="0"/>
            <a:r>
              <a:rPr lang="en-US" b="1" dirty="0"/>
              <a:t>1.32 D + 1.32 SD + 1.32 F + L + S + L + 1.3 </a:t>
            </a:r>
            <a:r>
              <a:rPr lang="en-US" b="1" dirty="0" err="1"/>
              <a:t>Ey</a:t>
            </a:r>
            <a:endParaRPr lang="en-US" b="1" dirty="0"/>
          </a:p>
          <a:p>
            <a:r>
              <a:rPr lang="en-US" b="1" dirty="0"/>
              <a:t>1.32 D + 1.32 SD + 1.32 F + L + S + L - 1.3 Ex</a:t>
            </a:r>
          </a:p>
          <a:p>
            <a:r>
              <a:rPr lang="en-US" b="1" dirty="0"/>
              <a:t>1.32 D + 1.32 SD + 1.32 F + L + S + L - 1.3 y</a:t>
            </a:r>
          </a:p>
          <a:p>
            <a:endParaRPr lang="en-US" dirty="0"/>
          </a:p>
        </p:txBody>
      </p:sp>
    </p:spTree>
    <p:extLst>
      <p:ext uri="{BB962C8B-B14F-4D97-AF65-F5344CB8AC3E}">
        <p14:creationId xmlns:p14="http://schemas.microsoft.com/office/powerpoint/2010/main" val="1551565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8C406-7288-4396-AC63-79A9BBCAA896}"/>
              </a:ext>
            </a:extLst>
          </p:cNvPr>
          <p:cNvSpPr>
            <a:spLocks noGrp="1"/>
          </p:cNvSpPr>
          <p:nvPr>
            <p:ph type="title"/>
          </p:nvPr>
        </p:nvSpPr>
        <p:spPr>
          <a:xfrm>
            <a:off x="0" y="0"/>
            <a:ext cx="11747810" cy="1006475"/>
          </a:xfrm>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Codes and standards:</a:t>
            </a:r>
          </a:p>
        </p:txBody>
      </p:sp>
      <p:sp>
        <p:nvSpPr>
          <p:cNvPr id="3" name="Content Placeholder 2">
            <a:extLst>
              <a:ext uri="{FF2B5EF4-FFF2-40B4-BE49-F238E27FC236}">
                <a16:creationId xmlns:a16="http://schemas.microsoft.com/office/drawing/2014/main" id="{ACFCDEFD-DEDF-430D-8176-614398ACF99C}"/>
              </a:ext>
            </a:extLst>
          </p:cNvPr>
          <p:cNvSpPr>
            <a:spLocks noGrp="1"/>
          </p:cNvSpPr>
          <p:nvPr>
            <p:ph idx="1"/>
          </p:nvPr>
        </p:nvSpPr>
        <p:spPr>
          <a:xfrm>
            <a:off x="838200" y="1825625"/>
            <a:ext cx="11242638" cy="3972748"/>
          </a:xfrm>
        </p:spPr>
        <p:txBody>
          <a:bodyPr/>
          <a:lstStyle/>
          <a:p>
            <a:pPr lvl="0"/>
            <a:r>
              <a:rPr lang="en-US" sz="2500" b="1" dirty="0"/>
              <a:t>For Live load values            </a:t>
            </a:r>
            <a:r>
              <a:rPr lang="en-US" sz="2500" b="1" dirty="0">
                <a:sym typeface="Wingdings" panose="05000000000000000000" pitchFamily="2" charset="2"/>
              </a:rPr>
              <a:t></a:t>
            </a:r>
            <a:r>
              <a:rPr lang="en-US" sz="2500" b="1" dirty="0"/>
              <a:t> American Society of Civil Engineer (ASCE 7-10)</a:t>
            </a:r>
          </a:p>
          <a:p>
            <a:pPr lvl="0"/>
            <a:r>
              <a:rPr lang="en-US" sz="2500" b="1" dirty="0"/>
              <a:t>For materials                        </a:t>
            </a:r>
            <a:r>
              <a:rPr lang="en-US" sz="2500" b="1" dirty="0">
                <a:sym typeface="Wingdings" panose="05000000000000000000" pitchFamily="2" charset="2"/>
              </a:rPr>
              <a:t></a:t>
            </a:r>
            <a:r>
              <a:rPr lang="en-US" sz="2500" b="1" dirty="0"/>
              <a:t> American Society for Testing and Materials (ASTM)</a:t>
            </a:r>
          </a:p>
          <a:p>
            <a:pPr lvl="0"/>
            <a:r>
              <a:rPr lang="en-US" sz="2500" b="1" dirty="0"/>
              <a:t>For design                             </a:t>
            </a:r>
            <a:r>
              <a:rPr lang="en-US" sz="2500" b="1" dirty="0">
                <a:sym typeface="Wingdings" panose="05000000000000000000" pitchFamily="2" charset="2"/>
              </a:rPr>
              <a:t></a:t>
            </a:r>
            <a:r>
              <a:rPr lang="en-US" sz="2500" b="1" dirty="0"/>
              <a:t> American Concrete Institute (ACI 318-14)</a:t>
            </a:r>
          </a:p>
          <a:p>
            <a:pPr lvl="0"/>
            <a:r>
              <a:rPr lang="en-US" sz="2500" b="1" dirty="0"/>
              <a:t>For Lateral loads                 </a:t>
            </a:r>
            <a:r>
              <a:rPr lang="en-US" sz="2500" b="1" dirty="0">
                <a:sym typeface="Wingdings" panose="05000000000000000000" pitchFamily="2" charset="2"/>
              </a:rPr>
              <a:t></a:t>
            </a:r>
            <a:r>
              <a:rPr lang="en-US" sz="2500" b="1" dirty="0"/>
              <a:t> International Building Code (IBC2012)</a:t>
            </a:r>
          </a:p>
          <a:p>
            <a:r>
              <a:rPr lang="en-US" sz="2500" b="1" dirty="0"/>
              <a:t>For Lateral loads                 </a:t>
            </a:r>
            <a:r>
              <a:rPr lang="en-US" sz="2500" b="1" dirty="0">
                <a:sym typeface="Wingdings" panose="05000000000000000000" pitchFamily="2" charset="2"/>
              </a:rPr>
              <a:t></a:t>
            </a:r>
            <a:r>
              <a:rPr lang="en-US" sz="2500" b="1" dirty="0"/>
              <a:t> Uniform Building Code (UBC97)</a:t>
            </a:r>
          </a:p>
          <a:p>
            <a:pPr lvl="0"/>
            <a:endParaRPr lang="en-US" sz="2500" b="1" dirty="0"/>
          </a:p>
          <a:p>
            <a:pPr marL="0" indent="0">
              <a:buNone/>
            </a:pPr>
            <a:endParaRPr lang="en-US" dirty="0"/>
          </a:p>
          <a:p>
            <a:endParaRPr lang="en-US" dirty="0"/>
          </a:p>
        </p:txBody>
      </p:sp>
    </p:spTree>
    <p:extLst>
      <p:ext uri="{BB962C8B-B14F-4D97-AF65-F5344CB8AC3E}">
        <p14:creationId xmlns:p14="http://schemas.microsoft.com/office/powerpoint/2010/main" val="1300828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2C172-873A-4C49-9099-6CD1D642C1D0}"/>
              </a:ext>
            </a:extLst>
          </p:cNvPr>
          <p:cNvSpPr>
            <a:spLocks noGrp="1"/>
          </p:cNvSpPr>
          <p:nvPr>
            <p:ph type="title"/>
          </p:nvPr>
        </p:nvSpPr>
        <p:spPr>
          <a:xfrm>
            <a:off x="838200" y="323385"/>
            <a:ext cx="10515600" cy="1325563"/>
          </a:xfrm>
        </p:spPr>
        <p:txBody>
          <a:bodyPr/>
          <a:lstStyle/>
          <a:p>
            <a:pPr algn="ctr"/>
            <a:r>
              <a:rPr lang="en-US" b="1" dirty="0">
                <a:solidFill>
                  <a:srgbClr val="0070C0"/>
                </a:solidFill>
                <a:latin typeface="Times New Roman" panose="02020603050405020304" pitchFamily="18" charset="0"/>
                <a:cs typeface="Times New Roman" panose="02020603050405020304" pitchFamily="18" charset="0"/>
              </a:rPr>
              <a:t>PRELIMINARY DESIGN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FCD4FDE-3AD1-4624-8228-8CF651F1F17A}"/>
                  </a:ext>
                </a:extLst>
              </p:cNvPr>
              <p:cNvSpPr>
                <a:spLocks noGrp="1"/>
              </p:cNvSpPr>
              <p:nvPr>
                <p:ph idx="1"/>
              </p:nvPr>
            </p:nvSpPr>
            <p:spPr>
              <a:xfrm>
                <a:off x="72483" y="1471960"/>
                <a:ext cx="11948532" cy="5386039"/>
              </a:xfrm>
            </p:spPr>
            <p:txBody>
              <a:bodyPr>
                <a:normAutofit/>
              </a:bodyPr>
              <a:lstStyle/>
              <a:p>
                <a:r>
                  <a:rPr lang="en-US" sz="2500" b="1" dirty="0">
                    <a:solidFill>
                      <a:srgbClr val="C00000"/>
                    </a:solidFill>
                    <a:latin typeface="Times New Roman" panose="02020603050405020304" pitchFamily="18" charset="0"/>
                    <a:cs typeface="Times New Roman" panose="02020603050405020304" pitchFamily="18" charset="0"/>
                  </a:rPr>
                  <a:t>Slab thickness:  </a:t>
                </a:r>
              </a:p>
              <a:p>
                <a:endParaRPr lang="en-US" sz="2500" b="1" dirty="0">
                  <a:solidFill>
                    <a:srgbClr val="C00000"/>
                  </a:solidFill>
                  <a:latin typeface="Times New Roman" panose="02020603050405020304" pitchFamily="18" charset="0"/>
                  <a:cs typeface="Times New Roman" panose="02020603050405020304" pitchFamily="18" charset="0"/>
                </a:endParaRPr>
              </a:p>
              <a:p>
                <a:endParaRPr lang="en-US" sz="2500" b="1" dirty="0">
                  <a:solidFill>
                    <a:srgbClr val="C00000"/>
                  </a:solidFill>
                  <a:latin typeface="Times New Roman" panose="02020603050405020304" pitchFamily="18" charset="0"/>
                  <a:cs typeface="Times New Roman" panose="02020603050405020304" pitchFamily="18" charset="0"/>
                </a:endParaRPr>
              </a:p>
              <a:p>
                <a:endParaRPr lang="en-US" sz="2500" b="1" dirty="0">
                  <a:solidFill>
                    <a:srgbClr val="C00000"/>
                  </a:solidFill>
                  <a:latin typeface="Times New Roman" panose="02020603050405020304" pitchFamily="18" charset="0"/>
                  <a:cs typeface="Times New Roman" panose="02020603050405020304" pitchFamily="18" charset="0"/>
                </a:endParaRPr>
              </a:p>
              <a:p>
                <a:endParaRPr lang="en-US" sz="2500"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sz="2500"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sz="2500"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sz="2500" b="1" dirty="0">
                  <a:latin typeface="Times New Roman" panose="02020603050405020304" pitchFamily="18" charset="0"/>
                  <a:cs typeface="Times New Roman" panose="02020603050405020304" pitchFamily="18" charset="0"/>
                </a:endParaRPr>
              </a:p>
              <a:p>
                <a:r>
                  <a:rPr lang="en-US" sz="2500" b="1" dirty="0">
                    <a:latin typeface="Times New Roman" panose="02020603050405020304" pitchFamily="18" charset="0"/>
                    <a:cs typeface="Times New Roman" panose="02020603050405020304" pitchFamily="18" charset="0"/>
                  </a:rPr>
                  <a:t>Thickness = </a:t>
                </a:r>
                <a14:m>
                  <m:oMath xmlns:m="http://schemas.openxmlformats.org/officeDocument/2006/math">
                    <m:f>
                      <m:fPr>
                        <m:ctrlPr>
                          <a:rPr lang="en-US" sz="2500" b="1" i="1">
                            <a:latin typeface="Cambria Math" panose="02040503050406030204" pitchFamily="18" charset="0"/>
                          </a:rPr>
                        </m:ctrlPr>
                      </m:fPr>
                      <m:num>
                        <m:r>
                          <a:rPr lang="en-US" sz="2500" b="1" i="1">
                            <a:latin typeface="Cambria Math" panose="02040503050406030204" pitchFamily="18" charset="0"/>
                          </a:rPr>
                          <m:t>𝑳</m:t>
                        </m:r>
                      </m:num>
                      <m:den>
                        <m:r>
                          <a:rPr lang="en-US" sz="2500" b="1" i="1">
                            <a:latin typeface="Cambria Math" panose="02040503050406030204" pitchFamily="18" charset="0"/>
                          </a:rPr>
                          <m:t>𝟑𝟔</m:t>
                        </m:r>
                      </m:den>
                    </m:f>
                  </m:oMath>
                </a14:m>
                <a:r>
                  <a:rPr lang="en-US" sz="2500" b="1" dirty="0">
                    <a:latin typeface="Times New Roman" panose="02020603050405020304" pitchFamily="18" charset="0"/>
                    <a:cs typeface="Times New Roman" panose="02020603050405020304" pitchFamily="18" charset="0"/>
                  </a:rPr>
                  <a:t> = </a:t>
                </a:r>
                <a14:m>
                  <m:oMath xmlns:m="http://schemas.openxmlformats.org/officeDocument/2006/math">
                    <m:f>
                      <m:fPr>
                        <m:ctrlPr>
                          <a:rPr lang="en-US" sz="2500" b="1" i="1">
                            <a:latin typeface="Cambria Math" panose="02040503050406030204" pitchFamily="18" charset="0"/>
                          </a:rPr>
                        </m:ctrlPr>
                      </m:fPr>
                      <m:num>
                        <m:r>
                          <a:rPr lang="en-US" sz="2500" b="1" i="1">
                            <a:latin typeface="Cambria Math" panose="02040503050406030204" pitchFamily="18" charset="0"/>
                          </a:rPr>
                          <m:t>𝟔</m:t>
                        </m:r>
                        <m:r>
                          <a:rPr lang="en-US" sz="2500" b="1" i="1">
                            <a:latin typeface="Cambria Math" panose="02040503050406030204" pitchFamily="18" charset="0"/>
                          </a:rPr>
                          <m:t>.</m:t>
                        </m:r>
                        <m:r>
                          <a:rPr lang="en-US" sz="2500" b="1" i="1">
                            <a:latin typeface="Cambria Math" panose="02040503050406030204" pitchFamily="18" charset="0"/>
                          </a:rPr>
                          <m:t>𝟕𝟓</m:t>
                        </m:r>
                      </m:num>
                      <m:den>
                        <m:r>
                          <a:rPr lang="en-US" sz="2500" b="1" i="1">
                            <a:latin typeface="Cambria Math" panose="02040503050406030204" pitchFamily="18" charset="0"/>
                          </a:rPr>
                          <m:t>𝟑𝟔</m:t>
                        </m:r>
                      </m:den>
                    </m:f>
                  </m:oMath>
                </a14:m>
                <a:r>
                  <a:rPr lang="en-US" sz="2500" b="1" dirty="0">
                    <a:latin typeface="Times New Roman" panose="02020603050405020304" pitchFamily="18" charset="0"/>
                    <a:cs typeface="Times New Roman" panose="02020603050405020304" pitchFamily="18" charset="0"/>
                  </a:rPr>
                  <a:t> = 0.1875 m</a:t>
                </a:r>
              </a:p>
              <a:p>
                <a:r>
                  <a:rPr lang="en-US" sz="2500" b="1" dirty="0">
                    <a:latin typeface="Times New Roman" panose="02020603050405020304" pitchFamily="18" charset="0"/>
                    <a:cs typeface="Times New Roman" panose="02020603050405020304" pitchFamily="18" charset="0"/>
                  </a:rPr>
                  <a:t>Take thickness = 220 mm for all slabs.</a:t>
                </a:r>
              </a:p>
              <a:p>
                <a:endParaRPr lang="en-US" sz="2500" b="1" dirty="0">
                  <a:solidFill>
                    <a:srgbClr val="C00000"/>
                  </a:solidFill>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7FCD4FDE-3AD1-4624-8228-8CF651F1F17A}"/>
                  </a:ext>
                </a:extLst>
              </p:cNvPr>
              <p:cNvSpPr>
                <a:spLocks noGrp="1" noRot="1" noChangeAspect="1" noMove="1" noResize="1" noEditPoints="1" noAdjustHandles="1" noChangeArrowheads="1" noChangeShapeType="1" noTextEdit="1"/>
              </p:cNvSpPr>
              <p:nvPr>
                <p:ph idx="1"/>
              </p:nvPr>
            </p:nvSpPr>
            <p:spPr>
              <a:xfrm>
                <a:off x="72483" y="1471960"/>
                <a:ext cx="11948532" cy="5386039"/>
              </a:xfrm>
              <a:blipFill>
                <a:blip r:embed="rId2"/>
                <a:stretch>
                  <a:fillRect l="-765" t="-1584"/>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79B50950-5AAD-4ADF-85FC-C6D9748E7566}"/>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604749" y="1604645"/>
            <a:ext cx="5975792" cy="4322229"/>
          </a:xfrm>
          <a:prstGeom prst="rect">
            <a:avLst/>
          </a:prstGeom>
          <a:effectLst>
            <a:glow rad="139700">
              <a:srgbClr val="C00000">
                <a:alpha val="40000"/>
              </a:srgbClr>
            </a:glow>
          </a:effectLst>
        </p:spPr>
      </p:pic>
    </p:spTree>
    <p:extLst>
      <p:ext uri="{BB962C8B-B14F-4D97-AF65-F5344CB8AC3E}">
        <p14:creationId xmlns:p14="http://schemas.microsoft.com/office/powerpoint/2010/main" val="3905659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fade">
                                      <p:cBhvr>
                                        <p:cTn id="16" dur="500"/>
                                        <p:tgtEl>
                                          <p:spTgt spid="3">
                                            <p:txEl>
                                              <p:pRg st="8" end="8"/>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animEffect transition="in" filter="fade">
                                      <p:cBhvr>
                                        <p:cTn id="21"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C5479-2AEE-4C63-BAA0-2E602701AB00}"/>
              </a:ext>
            </a:extLst>
          </p:cNvPr>
          <p:cNvSpPr>
            <a:spLocks noGrp="1"/>
          </p:cNvSpPr>
          <p:nvPr>
            <p:ph type="title"/>
          </p:nvPr>
        </p:nvSpPr>
        <p:spPr>
          <a:xfrm>
            <a:off x="-1" y="0"/>
            <a:ext cx="11877869" cy="900538"/>
          </a:xfrm>
        </p:spPr>
        <p:txBody>
          <a:bodyPr>
            <a:normAutofit fontScale="90000"/>
          </a:bodyPr>
          <a:lstStyle/>
          <a:p>
            <a:pPr algn="ctr"/>
            <a:r>
              <a:rPr lang="en-US" sz="3500" b="1" dirty="0">
                <a:solidFill>
                  <a:srgbClr val="C00000"/>
                </a:solidFill>
                <a:latin typeface="Times New Roman" panose="02020603050405020304" pitchFamily="18" charset="0"/>
                <a:cs typeface="Times New Roman" panose="02020603050405020304" pitchFamily="18" charset="0"/>
              </a:rPr>
              <a:t>Beam  thickness:</a:t>
            </a:r>
            <a:br>
              <a:rPr lang="en-US" sz="3500" b="1" dirty="0">
                <a:solidFill>
                  <a:srgbClr val="C00000"/>
                </a:solidFill>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ACI code</a:t>
            </a:r>
            <a:endParaRPr lang="en-US" sz="2800" b="1" dirty="0">
              <a:solidFill>
                <a:srgbClr val="C00000"/>
              </a:solidFill>
              <a:latin typeface="Times New Roman" panose="02020603050405020304" pitchFamily="18" charset="0"/>
              <a:cs typeface="Times New Roman" panose="02020603050405020304" pitchFamily="18" charset="0"/>
            </a:endParaRPr>
          </a:p>
        </p:txBody>
      </p:sp>
      <p:graphicFrame>
        <p:nvGraphicFramePr>
          <p:cNvPr id="6" name="Content Placeholder 5">
            <a:extLst>
              <a:ext uri="{FF2B5EF4-FFF2-40B4-BE49-F238E27FC236}">
                <a16:creationId xmlns:a16="http://schemas.microsoft.com/office/drawing/2014/main" id="{DC0951B6-2765-4AB8-9529-A6E63DA6844B}"/>
              </a:ext>
            </a:extLst>
          </p:cNvPr>
          <p:cNvGraphicFramePr>
            <a:graphicFrameLocks noGrp="1"/>
          </p:cNvGraphicFramePr>
          <p:nvPr>
            <p:ph idx="1"/>
            <p:extLst>
              <p:ext uri="{D42A27DB-BD31-4B8C-83A1-F6EECF244321}">
                <p14:modId xmlns:p14="http://schemas.microsoft.com/office/powerpoint/2010/main" val="1562378539"/>
              </p:ext>
            </p:extLst>
          </p:nvPr>
        </p:nvGraphicFramePr>
        <p:xfrm>
          <a:off x="1533293" y="3568390"/>
          <a:ext cx="8274206" cy="2442138"/>
        </p:xfrm>
        <a:graphic>
          <a:graphicData uri="http://schemas.openxmlformats.org/drawingml/2006/table">
            <a:tbl>
              <a:tblPr firstRow="1" firstCol="1" bandRow="1">
                <a:tableStyleId>{5C22544A-7EE6-4342-B048-85BDC9FD1C3A}</a:tableStyleId>
              </a:tblPr>
              <a:tblGrid>
                <a:gridCol w="4137103">
                  <a:extLst>
                    <a:ext uri="{9D8B030D-6E8A-4147-A177-3AD203B41FA5}">
                      <a16:colId xmlns:a16="http://schemas.microsoft.com/office/drawing/2014/main" val="2907864853"/>
                    </a:ext>
                  </a:extLst>
                </a:gridCol>
                <a:gridCol w="4137103">
                  <a:extLst>
                    <a:ext uri="{9D8B030D-6E8A-4147-A177-3AD203B41FA5}">
                      <a16:colId xmlns:a16="http://schemas.microsoft.com/office/drawing/2014/main" val="1859293267"/>
                    </a:ext>
                  </a:extLst>
                </a:gridCol>
              </a:tblGrid>
              <a:tr h="810910">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Group name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00000"/>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Dimensions (mm)</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00000"/>
                    </a:solidFill>
                  </a:tcPr>
                </a:tc>
                <a:extLst>
                  <a:ext uri="{0D108BD9-81ED-4DB2-BD59-A6C34878D82A}">
                    <a16:rowId xmlns:a16="http://schemas.microsoft.com/office/drawing/2014/main" val="2612518363"/>
                  </a:ext>
                </a:extLst>
              </a:tr>
              <a:tr h="820318">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Group1 (G1)</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250 x 250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829582"/>
                  </a:ext>
                </a:extLst>
              </a:tr>
              <a:tr h="810910">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Group2 (G2)</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FD5EA"/>
                    </a:solidFill>
                  </a:tcPr>
                </a:tc>
                <a:tc>
                  <a:txBody>
                    <a:bodyPr/>
                    <a:lstStyle/>
                    <a:p>
                      <a:pPr marL="0" marR="0" algn="ctr">
                        <a:lnSpc>
                          <a:spcPct val="150000"/>
                        </a:lnSpc>
                        <a:spcBef>
                          <a:spcPts val="600"/>
                        </a:spcBef>
                        <a:spcAft>
                          <a:spcPts val="600"/>
                        </a:spcAft>
                      </a:pPr>
                      <a:r>
                        <a:rPr lang="en-US" sz="2000" dirty="0">
                          <a:effectLst/>
                          <a:latin typeface="Times New Roman" panose="02020603050405020304" pitchFamily="18" charset="0"/>
                          <a:cs typeface="Times New Roman" panose="02020603050405020304" pitchFamily="18" charset="0"/>
                        </a:rPr>
                        <a:t>400 x 400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83347527"/>
                  </a:ext>
                </a:extLst>
              </a:tr>
            </a:tbl>
          </a:graphicData>
        </a:graphic>
      </p:graphicFrame>
      <p:pic>
        <p:nvPicPr>
          <p:cNvPr id="5" name="Picture 4">
            <a:extLst>
              <a:ext uri="{FF2B5EF4-FFF2-40B4-BE49-F238E27FC236}">
                <a16:creationId xmlns:a16="http://schemas.microsoft.com/office/drawing/2014/main" id="{2EC4321B-8242-4C4E-A180-A45FFEB4E28C}"/>
              </a:ext>
            </a:extLst>
          </p:cNvPr>
          <p:cNvPicPr/>
          <p:nvPr/>
        </p:nvPicPr>
        <p:blipFill>
          <a:blip r:embed="rId2">
            <a:extLst>
              <a:ext uri="{28A0092B-C50C-407E-A947-70E740481C1C}">
                <a14:useLocalDpi xmlns:a14="http://schemas.microsoft.com/office/drawing/2010/main" val="0"/>
              </a:ext>
            </a:extLst>
          </a:blip>
          <a:stretch>
            <a:fillRect/>
          </a:stretch>
        </p:blipFill>
        <p:spPr>
          <a:xfrm>
            <a:off x="1533292" y="1112412"/>
            <a:ext cx="8274205" cy="1725233"/>
          </a:xfrm>
          <a:prstGeom prst="rect">
            <a:avLst/>
          </a:prstGeom>
          <a:effectLst>
            <a:glow rad="165100">
              <a:srgbClr val="C00000">
                <a:alpha val="40000"/>
              </a:srgbClr>
            </a:glow>
          </a:effectLst>
        </p:spPr>
      </p:pic>
    </p:spTree>
    <p:extLst>
      <p:ext uri="{BB962C8B-B14F-4D97-AF65-F5344CB8AC3E}">
        <p14:creationId xmlns:p14="http://schemas.microsoft.com/office/powerpoint/2010/main" val="85416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D8742-9C0F-4F42-A9F8-508B34FFBDBC}"/>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EA3C7C81-596A-4DFF-847A-57C62FE4F4CE}"/>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507C2E1F-147B-407B-A9D6-3B4FBD075F13}"/>
              </a:ext>
            </a:extLst>
          </p:cNvPr>
          <p:cNvPicPr/>
          <p:nvPr/>
        </p:nvPicPr>
        <p:blipFill>
          <a:blip r:embed="rId2">
            <a:extLst>
              <a:ext uri="{28A0092B-C50C-407E-A947-70E740481C1C}">
                <a14:useLocalDpi xmlns:a14="http://schemas.microsoft.com/office/drawing/2010/main" val="0"/>
              </a:ext>
            </a:extLst>
          </a:blip>
          <a:stretch>
            <a:fillRect/>
          </a:stretch>
        </p:blipFill>
        <p:spPr>
          <a:xfrm>
            <a:off x="838200" y="340518"/>
            <a:ext cx="10515600" cy="6176963"/>
          </a:xfrm>
          <a:prstGeom prst="rect">
            <a:avLst/>
          </a:prstGeom>
          <a:effectLst>
            <a:glow rad="228600">
              <a:srgbClr val="C00000">
                <a:alpha val="40000"/>
              </a:srgbClr>
            </a:glow>
          </a:effectLst>
        </p:spPr>
      </p:pic>
    </p:spTree>
    <p:extLst>
      <p:ext uri="{BB962C8B-B14F-4D97-AF65-F5344CB8AC3E}">
        <p14:creationId xmlns:p14="http://schemas.microsoft.com/office/powerpoint/2010/main" val="24632421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C8D74-7F25-490E-8648-AD1F35A7EA1B}"/>
              </a:ext>
            </a:extLst>
          </p:cNvPr>
          <p:cNvSpPr>
            <a:spLocks noGrp="1"/>
          </p:cNvSpPr>
          <p:nvPr>
            <p:ph type="title"/>
          </p:nvPr>
        </p:nvSpPr>
        <p:spPr/>
        <p:txBody>
          <a:bodyPr>
            <a:normAutofit/>
          </a:bodyPr>
          <a:lstStyle/>
          <a:p>
            <a:pPr algn="ctr"/>
            <a:r>
              <a:rPr lang="en-US" sz="4000" b="1" dirty="0">
                <a:solidFill>
                  <a:srgbClr val="FF0000"/>
                </a:solidFill>
                <a:latin typeface="Times New Roman" panose="02020603050405020304" pitchFamily="18" charset="0"/>
                <a:cs typeface="Times New Roman" panose="02020603050405020304" pitchFamily="18" charset="0"/>
              </a:rPr>
              <a:t>Column dimensions</a:t>
            </a:r>
          </a:p>
        </p:txBody>
      </p:sp>
      <p:pic>
        <p:nvPicPr>
          <p:cNvPr id="5" name="Content Placeholder 4">
            <a:extLst>
              <a:ext uri="{FF2B5EF4-FFF2-40B4-BE49-F238E27FC236}">
                <a16:creationId xmlns:a16="http://schemas.microsoft.com/office/drawing/2014/main" id="{11B5390E-C62B-4A42-887A-1AE81ADF83AC}"/>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749491" y="1376266"/>
            <a:ext cx="8108302" cy="5169158"/>
          </a:xfrm>
          <a:prstGeom prst="rect">
            <a:avLst/>
          </a:prstGeom>
          <a:effectLst>
            <a:glow rad="114300">
              <a:srgbClr val="C00000">
                <a:alpha val="40000"/>
              </a:srgbClr>
            </a:glow>
          </a:effectLst>
        </p:spPr>
      </p:pic>
      <p:pic>
        <p:nvPicPr>
          <p:cNvPr id="4" name="Picture 3">
            <a:extLst>
              <a:ext uri="{FF2B5EF4-FFF2-40B4-BE49-F238E27FC236}">
                <a16:creationId xmlns:a16="http://schemas.microsoft.com/office/drawing/2014/main" id="{61E83673-EB76-4F39-8DE4-3BA8BCC4DE5E}"/>
              </a:ext>
            </a:extLst>
          </p:cNvPr>
          <p:cNvPicPr>
            <a:picLocks noChangeAspect="1"/>
          </p:cNvPicPr>
          <p:nvPr/>
        </p:nvPicPr>
        <p:blipFill>
          <a:blip r:embed="rId3"/>
          <a:stretch>
            <a:fillRect/>
          </a:stretch>
        </p:blipFill>
        <p:spPr>
          <a:xfrm>
            <a:off x="1693604" y="1293845"/>
            <a:ext cx="8220075" cy="5334000"/>
          </a:xfrm>
          <a:prstGeom prst="rect">
            <a:avLst/>
          </a:prstGeom>
        </p:spPr>
      </p:pic>
      <p:pic>
        <p:nvPicPr>
          <p:cNvPr id="6" name="Picture 5">
            <a:extLst>
              <a:ext uri="{FF2B5EF4-FFF2-40B4-BE49-F238E27FC236}">
                <a16:creationId xmlns:a16="http://schemas.microsoft.com/office/drawing/2014/main" id="{751D7E4F-F748-4B18-B6A0-8D8803D637D5}"/>
              </a:ext>
            </a:extLst>
          </p:cNvPr>
          <p:cNvPicPr>
            <a:picLocks noChangeAspect="1"/>
          </p:cNvPicPr>
          <p:nvPr/>
        </p:nvPicPr>
        <p:blipFill>
          <a:blip r:embed="rId4"/>
          <a:stretch>
            <a:fillRect/>
          </a:stretch>
        </p:blipFill>
        <p:spPr>
          <a:xfrm>
            <a:off x="1641216" y="1293845"/>
            <a:ext cx="8324850" cy="5353050"/>
          </a:xfrm>
          <a:prstGeom prst="rect">
            <a:avLst/>
          </a:prstGeom>
        </p:spPr>
      </p:pic>
    </p:spTree>
    <p:extLst>
      <p:ext uri="{BB962C8B-B14F-4D97-AF65-F5344CB8AC3E}">
        <p14:creationId xmlns:p14="http://schemas.microsoft.com/office/powerpoint/2010/main" val="1284496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42286-86DC-42DD-B707-09691F162149}"/>
              </a:ext>
            </a:extLst>
          </p:cNvPr>
          <p:cNvSpPr>
            <a:spLocks noGrp="1"/>
          </p:cNvSpPr>
          <p:nvPr>
            <p:ph type="title"/>
          </p:nvPr>
        </p:nvSpPr>
        <p:spPr>
          <a:xfrm>
            <a:off x="838200" y="348398"/>
            <a:ext cx="10515600" cy="1325563"/>
          </a:xfrm>
        </p:spPr>
        <p:txBody>
          <a:bodyPr>
            <a:normAutofit/>
          </a:bodyPr>
          <a:lstStyle/>
          <a:p>
            <a:pPr algn="ctr"/>
            <a:r>
              <a:rPr lang="en-US" sz="3500" b="1" dirty="0">
                <a:solidFill>
                  <a:srgbClr val="FF0000"/>
                </a:solidFill>
                <a:latin typeface="Times New Roman" panose="02020603050405020304" pitchFamily="18" charset="0"/>
                <a:cs typeface="Times New Roman" panose="02020603050405020304" pitchFamily="18" charset="0"/>
              </a:rPr>
              <a:t>Shear walls dimensions</a:t>
            </a:r>
          </a:p>
        </p:txBody>
      </p:sp>
      <p:pic>
        <p:nvPicPr>
          <p:cNvPr id="8" name="Content Placeholder 7">
            <a:extLst>
              <a:ext uri="{FF2B5EF4-FFF2-40B4-BE49-F238E27FC236}">
                <a16:creationId xmlns:a16="http://schemas.microsoft.com/office/drawing/2014/main" id="{4E713E79-BCDF-472C-B529-8DE98A5C12EE}"/>
              </a:ext>
            </a:extLst>
          </p:cNvPr>
          <p:cNvPicPr>
            <a:picLocks noGrp="1" noChangeAspect="1"/>
          </p:cNvPicPr>
          <p:nvPr>
            <p:ph idx="1"/>
          </p:nvPr>
        </p:nvPicPr>
        <p:blipFill>
          <a:blip r:embed="rId2"/>
          <a:stretch>
            <a:fillRect/>
          </a:stretch>
        </p:blipFill>
        <p:spPr>
          <a:xfrm>
            <a:off x="2020229" y="1399966"/>
            <a:ext cx="8151542" cy="5528957"/>
          </a:xfrm>
          <a:prstGeom prst="rect">
            <a:avLst/>
          </a:prstGeom>
          <a:effectLst>
            <a:glow rad="215900">
              <a:srgbClr val="C00000">
                <a:alpha val="40000"/>
              </a:srgbClr>
            </a:glow>
          </a:effectLst>
        </p:spPr>
      </p:pic>
      <p:pic>
        <p:nvPicPr>
          <p:cNvPr id="3" name="Picture 2">
            <a:extLst>
              <a:ext uri="{FF2B5EF4-FFF2-40B4-BE49-F238E27FC236}">
                <a16:creationId xmlns:a16="http://schemas.microsoft.com/office/drawing/2014/main" id="{37FAF789-501E-470B-BB92-C68AD377E44B}"/>
              </a:ext>
            </a:extLst>
          </p:cNvPr>
          <p:cNvPicPr>
            <a:picLocks noChangeAspect="1"/>
          </p:cNvPicPr>
          <p:nvPr/>
        </p:nvPicPr>
        <p:blipFill>
          <a:blip r:embed="rId3"/>
          <a:stretch>
            <a:fillRect/>
          </a:stretch>
        </p:blipFill>
        <p:spPr>
          <a:xfrm>
            <a:off x="2020228" y="1399966"/>
            <a:ext cx="8151541" cy="5528957"/>
          </a:xfrm>
          <a:prstGeom prst="rect">
            <a:avLst/>
          </a:prstGeom>
        </p:spPr>
      </p:pic>
      <p:pic>
        <p:nvPicPr>
          <p:cNvPr id="4" name="Picture 3">
            <a:extLst>
              <a:ext uri="{FF2B5EF4-FFF2-40B4-BE49-F238E27FC236}">
                <a16:creationId xmlns:a16="http://schemas.microsoft.com/office/drawing/2014/main" id="{6B7B4B49-54A0-458D-87CB-E3D62BA9E681}"/>
              </a:ext>
            </a:extLst>
          </p:cNvPr>
          <p:cNvPicPr>
            <a:picLocks noChangeAspect="1"/>
          </p:cNvPicPr>
          <p:nvPr/>
        </p:nvPicPr>
        <p:blipFill>
          <a:blip r:embed="rId4"/>
          <a:stretch>
            <a:fillRect/>
          </a:stretch>
        </p:blipFill>
        <p:spPr>
          <a:xfrm>
            <a:off x="2020226" y="1399965"/>
            <a:ext cx="8151540" cy="5528957"/>
          </a:xfrm>
          <a:prstGeom prst="rect">
            <a:avLst/>
          </a:prstGeom>
        </p:spPr>
      </p:pic>
      <p:pic>
        <p:nvPicPr>
          <p:cNvPr id="5" name="Picture 4">
            <a:extLst>
              <a:ext uri="{FF2B5EF4-FFF2-40B4-BE49-F238E27FC236}">
                <a16:creationId xmlns:a16="http://schemas.microsoft.com/office/drawing/2014/main" id="{98ACBD00-ABBA-4786-B26D-65740A0A6D04}"/>
              </a:ext>
            </a:extLst>
          </p:cNvPr>
          <p:cNvPicPr>
            <a:picLocks noChangeAspect="1"/>
          </p:cNvPicPr>
          <p:nvPr/>
        </p:nvPicPr>
        <p:blipFill>
          <a:blip r:embed="rId5"/>
          <a:stretch>
            <a:fillRect/>
          </a:stretch>
        </p:blipFill>
        <p:spPr>
          <a:xfrm>
            <a:off x="2020221" y="1399964"/>
            <a:ext cx="8151540" cy="5528958"/>
          </a:xfrm>
          <a:prstGeom prst="rect">
            <a:avLst/>
          </a:prstGeom>
        </p:spPr>
      </p:pic>
    </p:spTree>
    <p:extLst>
      <p:ext uri="{BB962C8B-B14F-4D97-AF65-F5344CB8AC3E}">
        <p14:creationId xmlns:p14="http://schemas.microsoft.com/office/powerpoint/2010/main" val="1159065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FB30E-11F1-474E-818B-91EA02002CED}"/>
              </a:ext>
            </a:extLst>
          </p:cNvPr>
          <p:cNvSpPr>
            <a:spLocks noGrp="1"/>
          </p:cNvSpPr>
          <p:nvPr>
            <p:ph type="title"/>
          </p:nvPr>
        </p:nvSpPr>
        <p:spPr/>
        <p:txBody>
          <a:bodyPr/>
          <a:lstStyle/>
          <a:p>
            <a:pPr algn="ctr"/>
            <a:r>
              <a:rPr lang="en-US" b="1" dirty="0">
                <a:solidFill>
                  <a:srgbClr val="0070C0"/>
                </a:solidFill>
                <a:latin typeface="Times New Roman" panose="02020603050405020304" pitchFamily="18" charset="0"/>
                <a:cs typeface="Times New Roman" panose="02020603050405020304" pitchFamily="18" charset="0"/>
              </a:rPr>
              <a:t>ANALYSIS CHECKS</a:t>
            </a:r>
          </a:p>
        </p:txBody>
      </p:sp>
      <p:sp>
        <p:nvSpPr>
          <p:cNvPr id="3" name="Content Placeholder 2">
            <a:extLst>
              <a:ext uri="{FF2B5EF4-FFF2-40B4-BE49-F238E27FC236}">
                <a16:creationId xmlns:a16="http://schemas.microsoft.com/office/drawing/2014/main" id="{51579E1C-7FF0-45F0-A9F7-8D60EC7F5E2B}"/>
              </a:ext>
            </a:extLst>
          </p:cNvPr>
          <p:cNvSpPr>
            <a:spLocks noGrp="1"/>
          </p:cNvSpPr>
          <p:nvPr>
            <p:ph idx="1"/>
          </p:nvPr>
        </p:nvSpPr>
        <p:spPr>
          <a:xfrm>
            <a:off x="895815" y="1808899"/>
            <a:ext cx="10515600" cy="4351338"/>
          </a:xfrm>
        </p:spPr>
        <p:txBody>
          <a:bodyPr/>
          <a:lstStyle/>
          <a:p>
            <a:r>
              <a:rPr lang="en-US" b="1" dirty="0">
                <a:solidFill>
                  <a:srgbClr val="C00000"/>
                </a:solidFill>
                <a:latin typeface="Times New Roman" panose="02020603050405020304" pitchFamily="18" charset="0"/>
                <a:cs typeface="Times New Roman" panose="02020603050405020304" pitchFamily="18" charset="0"/>
              </a:rPr>
              <a:t>1-Compatibility check:</a:t>
            </a:r>
          </a:p>
        </p:txBody>
      </p:sp>
      <p:pic>
        <p:nvPicPr>
          <p:cNvPr id="4" name="Picture 3">
            <a:extLst>
              <a:ext uri="{FF2B5EF4-FFF2-40B4-BE49-F238E27FC236}">
                <a16:creationId xmlns:a16="http://schemas.microsoft.com/office/drawing/2014/main" id="{D16A565D-3E3D-4894-AE92-95DDB54FF3C1}"/>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0" y="2319455"/>
            <a:ext cx="12191999" cy="4538546"/>
          </a:xfrm>
          <a:prstGeom prst="rect">
            <a:avLst/>
          </a:prstGeom>
          <a:effectLst>
            <a:glow rad="203200">
              <a:srgbClr val="C00000">
                <a:alpha val="40000"/>
              </a:srgbClr>
            </a:glow>
          </a:effectLst>
        </p:spPr>
      </p:pic>
    </p:spTree>
    <p:extLst>
      <p:ext uri="{BB962C8B-B14F-4D97-AF65-F5344CB8AC3E}">
        <p14:creationId xmlns:p14="http://schemas.microsoft.com/office/powerpoint/2010/main" val="797644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BC3001EC-9F33-4C39-B780-199714C83EA2}"/>
              </a:ext>
            </a:extLst>
          </p:cNvPr>
          <p:cNvGrpSpPr/>
          <p:nvPr/>
        </p:nvGrpSpPr>
        <p:grpSpPr>
          <a:xfrm>
            <a:off x="-290920" y="0"/>
            <a:ext cx="12482920" cy="6858000"/>
            <a:chOff x="-290920" y="0"/>
            <a:chExt cx="12482920" cy="6858000"/>
          </a:xfrm>
        </p:grpSpPr>
        <p:sp>
          <p:nvSpPr>
            <p:cNvPr id="34" name="Rectangle 33">
              <a:extLst>
                <a:ext uri="{FF2B5EF4-FFF2-40B4-BE49-F238E27FC236}">
                  <a16:creationId xmlns:a16="http://schemas.microsoft.com/office/drawing/2014/main" id="{129B5C97-F627-4A85-B003-5396A9D964D5}"/>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a:extLst>
                <a:ext uri="{FF2B5EF4-FFF2-40B4-BE49-F238E27FC236}">
                  <a16:creationId xmlns:a16="http://schemas.microsoft.com/office/drawing/2014/main" id="{A97C14D5-0388-44F5-AD76-F8BBAF179CD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151F346-69C6-4F86-BC1F-C57BA2384CC6}"/>
                </a:ext>
              </a:extLst>
            </p:cNvPr>
            <p:cNvSpPr txBox="1"/>
            <p:nvPr/>
          </p:nvSpPr>
          <p:spPr>
            <a:xfrm rot="16200000">
              <a:off x="10872792" y="3287067"/>
              <a:ext cx="1992086" cy="461665"/>
            </a:xfrm>
            <a:prstGeom prst="rect">
              <a:avLst/>
            </a:prstGeom>
            <a:noFill/>
          </p:spPr>
          <p:txBody>
            <a:bodyPr wrap="square" rtlCol="0">
              <a:spAutoFit/>
            </a:bodyPr>
            <a:lstStyle/>
            <a:p>
              <a:pPr algn="ctr"/>
              <a:r>
                <a:rPr lang="en-US" sz="2400" b="1" dirty="0">
                  <a:solidFill>
                    <a:srgbClr val="F0EEF0"/>
                  </a:solidFill>
                  <a:latin typeface="Times New Roman" panose="02020603050405020304" pitchFamily="18" charset="0"/>
                  <a:cs typeface="Times New Roman" panose="02020603050405020304" pitchFamily="18" charset="0"/>
                </a:rPr>
                <a:t>Introduction</a:t>
              </a:r>
            </a:p>
          </p:txBody>
        </p:sp>
        <p:pic>
          <p:nvPicPr>
            <p:cNvPr id="37" name="Picture 36">
              <a:extLst>
                <a:ext uri="{FF2B5EF4-FFF2-40B4-BE49-F238E27FC236}">
                  <a16:creationId xmlns:a16="http://schemas.microsoft.com/office/drawing/2014/main" id="{52B367FE-8530-4052-AD96-2D6FBE490F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38" name="Group 37">
            <a:extLst>
              <a:ext uri="{FF2B5EF4-FFF2-40B4-BE49-F238E27FC236}">
                <a16:creationId xmlns:a16="http://schemas.microsoft.com/office/drawing/2014/main" id="{63E93C38-ECA5-4094-81E9-196A3BD19EBD}"/>
              </a:ext>
            </a:extLst>
          </p:cNvPr>
          <p:cNvGrpSpPr/>
          <p:nvPr/>
        </p:nvGrpSpPr>
        <p:grpSpPr>
          <a:xfrm>
            <a:off x="239680" y="-23674"/>
            <a:ext cx="11447501" cy="6858000"/>
            <a:chOff x="213096" y="0"/>
            <a:chExt cx="11447501" cy="6858000"/>
          </a:xfrm>
        </p:grpSpPr>
        <p:sp>
          <p:nvSpPr>
            <p:cNvPr id="39" name="Rectangle 38">
              <a:extLst>
                <a:ext uri="{FF2B5EF4-FFF2-40B4-BE49-F238E27FC236}">
                  <a16:creationId xmlns:a16="http://schemas.microsoft.com/office/drawing/2014/main" id="{5C85080E-7B66-43F0-AB4D-3A69B13C005A}"/>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405DAC1A-9BF8-460E-8D8B-77BFB6B27FF9}"/>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90DCA374-CD21-448B-8791-8A04A9A9A552}"/>
                </a:ext>
              </a:extLst>
            </p:cNvPr>
            <p:cNvSpPr txBox="1"/>
            <p:nvPr/>
          </p:nvSpPr>
          <p:spPr>
            <a:xfrm rot="16200000">
              <a:off x="10341391" y="3205862"/>
              <a:ext cx="1992086" cy="446276"/>
            </a:xfrm>
            <a:prstGeom prst="rect">
              <a:avLst/>
            </a:prstGeom>
            <a:noFill/>
          </p:spPr>
          <p:txBody>
            <a:bodyPr wrap="square" rtlCol="0">
              <a:spAutoFit/>
            </a:bodyPr>
            <a:lstStyle/>
            <a:p>
              <a:pPr algn="ctr"/>
              <a:r>
                <a:rPr lang="en-US" sz="2300" b="1" dirty="0">
                  <a:solidFill>
                    <a:srgbClr val="F0EEF0"/>
                  </a:solidFill>
                  <a:latin typeface="Times New Roman" panose="02020603050405020304" pitchFamily="18" charset="0"/>
                  <a:cs typeface="Times New Roman" panose="02020603050405020304" pitchFamily="18" charset="0"/>
                </a:rPr>
                <a:t>Literature</a:t>
              </a:r>
            </a:p>
          </p:txBody>
        </p:sp>
        <p:pic>
          <p:nvPicPr>
            <p:cNvPr id="42" name="Picture 41">
              <a:extLst>
                <a:ext uri="{FF2B5EF4-FFF2-40B4-BE49-F238E27FC236}">
                  <a16:creationId xmlns:a16="http://schemas.microsoft.com/office/drawing/2014/main" id="{83A620A7-5483-4447-9670-0F8D67F362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43" name="Group 42">
            <a:extLst>
              <a:ext uri="{FF2B5EF4-FFF2-40B4-BE49-F238E27FC236}">
                <a16:creationId xmlns:a16="http://schemas.microsoft.com/office/drawing/2014/main" id="{B02914A7-C65F-4EFB-8FF4-9BB283DC3935}"/>
              </a:ext>
            </a:extLst>
          </p:cNvPr>
          <p:cNvGrpSpPr/>
          <p:nvPr/>
        </p:nvGrpSpPr>
        <p:grpSpPr>
          <a:xfrm>
            <a:off x="-7847639" y="0"/>
            <a:ext cx="9961092" cy="6858000"/>
            <a:chOff x="491575" y="0"/>
            <a:chExt cx="9961092" cy="6858000"/>
          </a:xfrm>
        </p:grpSpPr>
        <p:sp>
          <p:nvSpPr>
            <p:cNvPr id="44" name="Rectangle 43">
              <a:extLst>
                <a:ext uri="{FF2B5EF4-FFF2-40B4-BE49-F238E27FC236}">
                  <a16:creationId xmlns:a16="http://schemas.microsoft.com/office/drawing/2014/main" id="{99DA66B2-8A11-4397-B997-59A37787FEF8}"/>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71A8923D-952E-459F-92C0-CCE4C5E45F88}"/>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DD73F442-B2F9-477E-B4DE-956CBA09D9C3}"/>
                </a:ext>
              </a:extLst>
            </p:cNvPr>
            <p:cNvSpPr txBox="1"/>
            <p:nvPr/>
          </p:nvSpPr>
          <p:spPr>
            <a:xfrm rot="16200000">
              <a:off x="9117129" y="3274249"/>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Methodology</a:t>
              </a:r>
            </a:p>
          </p:txBody>
        </p:sp>
        <p:pic>
          <p:nvPicPr>
            <p:cNvPr id="47" name="Picture 46">
              <a:extLst>
                <a:ext uri="{FF2B5EF4-FFF2-40B4-BE49-F238E27FC236}">
                  <a16:creationId xmlns:a16="http://schemas.microsoft.com/office/drawing/2014/main" id="{7654DCD4-7920-4D83-8D7F-6D3A71A169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48" name="Group 47">
            <a:extLst>
              <a:ext uri="{FF2B5EF4-FFF2-40B4-BE49-F238E27FC236}">
                <a16:creationId xmlns:a16="http://schemas.microsoft.com/office/drawing/2014/main" id="{7A67CF96-B24C-4BAD-8466-B32ECC2753A1}"/>
              </a:ext>
            </a:extLst>
          </p:cNvPr>
          <p:cNvGrpSpPr/>
          <p:nvPr/>
        </p:nvGrpSpPr>
        <p:grpSpPr>
          <a:xfrm>
            <a:off x="-7985197" y="0"/>
            <a:ext cx="9574094" cy="6858000"/>
            <a:chOff x="491575" y="0"/>
            <a:chExt cx="9574094" cy="6858000"/>
          </a:xfrm>
        </p:grpSpPr>
        <p:sp>
          <p:nvSpPr>
            <p:cNvPr id="49" name="Rectangle 48">
              <a:extLst>
                <a:ext uri="{FF2B5EF4-FFF2-40B4-BE49-F238E27FC236}">
                  <a16:creationId xmlns:a16="http://schemas.microsoft.com/office/drawing/2014/main" id="{8B7B7434-49BE-47D6-BAE6-9B9134F0EC8C}"/>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Shape 80">
              <a:extLst>
                <a:ext uri="{FF2B5EF4-FFF2-40B4-BE49-F238E27FC236}">
                  <a16:creationId xmlns:a16="http://schemas.microsoft.com/office/drawing/2014/main" id="{080296C0-D397-432D-B5A1-CA7DA186EB14}"/>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extBox 81">
              <a:extLst>
                <a:ext uri="{FF2B5EF4-FFF2-40B4-BE49-F238E27FC236}">
                  <a16:creationId xmlns:a16="http://schemas.microsoft.com/office/drawing/2014/main" id="{73DE47E8-526D-4A96-A671-69E14D20D1EB}"/>
                </a:ext>
              </a:extLst>
            </p:cNvPr>
            <p:cNvSpPr txBox="1"/>
            <p:nvPr/>
          </p:nvSpPr>
          <p:spPr>
            <a:xfrm rot="16200000">
              <a:off x="8746453" y="3235776"/>
              <a:ext cx="1992086" cy="553998"/>
            </a:xfrm>
            <a:prstGeom prst="rect">
              <a:avLst/>
            </a:prstGeom>
            <a:noFill/>
          </p:spPr>
          <p:txBody>
            <a:bodyPr wrap="square" rtlCol="0">
              <a:spAutoFit/>
            </a:bodyPr>
            <a:lstStyle/>
            <a:p>
              <a:pPr algn="ctr"/>
              <a:r>
                <a:rPr lang="en-US" sz="3000" b="1" dirty="0">
                  <a:solidFill>
                    <a:srgbClr val="F0EEF0"/>
                  </a:solidFill>
                  <a:latin typeface="Times New Roman" panose="02020603050405020304" pitchFamily="18" charset="0"/>
                  <a:cs typeface="Times New Roman" panose="02020603050405020304" pitchFamily="18" charset="0"/>
                </a:rPr>
                <a:t>Checks</a:t>
              </a:r>
            </a:p>
          </p:txBody>
        </p:sp>
        <p:pic>
          <p:nvPicPr>
            <p:cNvPr id="83" name="Picture 82">
              <a:extLst>
                <a:ext uri="{FF2B5EF4-FFF2-40B4-BE49-F238E27FC236}">
                  <a16:creationId xmlns:a16="http://schemas.microsoft.com/office/drawing/2014/main" id="{7FD4AAEC-83E5-4832-BEA2-517A195B2A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84" name="Rectangle 83">
            <a:extLst>
              <a:ext uri="{FF2B5EF4-FFF2-40B4-BE49-F238E27FC236}">
                <a16:creationId xmlns:a16="http://schemas.microsoft.com/office/drawing/2014/main" id="{3C6BBB46-3AAE-49B1-8F56-3535CC357FEB}"/>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84">
            <a:extLst>
              <a:ext uri="{FF2B5EF4-FFF2-40B4-BE49-F238E27FC236}">
                <a16:creationId xmlns:a16="http://schemas.microsoft.com/office/drawing/2014/main" id="{FA452EB0-3109-45BB-9389-19F84818FE30}"/>
              </a:ext>
            </a:extLst>
          </p:cNvPr>
          <p:cNvGrpSpPr/>
          <p:nvPr/>
        </p:nvGrpSpPr>
        <p:grpSpPr>
          <a:xfrm>
            <a:off x="-7638543" y="-1"/>
            <a:ext cx="8692331" cy="6858000"/>
            <a:chOff x="718505" y="-1"/>
            <a:chExt cx="8692331" cy="6858000"/>
          </a:xfrm>
        </p:grpSpPr>
        <p:sp>
          <p:nvSpPr>
            <p:cNvPr id="86" name="Rectangle 85">
              <a:extLst>
                <a:ext uri="{FF2B5EF4-FFF2-40B4-BE49-F238E27FC236}">
                  <a16:creationId xmlns:a16="http://schemas.microsoft.com/office/drawing/2014/main" id="{DF941D0C-24DA-4E77-BE08-34D6F94BD6FB}"/>
                </a:ext>
              </a:extLst>
            </p:cNvPr>
            <p:cNvSpPr/>
            <p:nvPr/>
          </p:nvSpPr>
          <p:spPr>
            <a:xfrm>
              <a:off x="718505" y="-1"/>
              <a:ext cx="869233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Shape 86">
              <a:extLst>
                <a:ext uri="{FF2B5EF4-FFF2-40B4-BE49-F238E27FC236}">
                  <a16:creationId xmlns:a16="http://schemas.microsoft.com/office/drawing/2014/main" id="{09747D82-077A-45F5-8822-6A7F978E7845}"/>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D0B26FA9-EA76-44C1-BA33-E4EBB060AC7E}"/>
                </a:ext>
              </a:extLst>
            </p:cNvPr>
            <p:cNvSpPr txBox="1"/>
            <p:nvPr/>
          </p:nvSpPr>
          <p:spPr>
            <a:xfrm rot="16200000">
              <a:off x="8091629" y="3235775"/>
              <a:ext cx="1992086" cy="553998"/>
            </a:xfrm>
            <a:prstGeom prst="rect">
              <a:avLst/>
            </a:prstGeom>
            <a:noFill/>
          </p:spPr>
          <p:txBody>
            <a:bodyPr wrap="square" rtlCol="0">
              <a:spAutoFit/>
            </a:bodyPr>
            <a:lstStyle/>
            <a:p>
              <a:pPr algn="ctr"/>
              <a:r>
                <a:rPr lang="en-US" sz="3000" b="1" dirty="0">
                  <a:solidFill>
                    <a:srgbClr val="F0EEF0"/>
                  </a:solidFill>
                  <a:latin typeface="Times New Roman" panose="02020603050405020304" pitchFamily="18" charset="0"/>
                  <a:cs typeface="Times New Roman" panose="02020603050405020304" pitchFamily="18" charset="0"/>
                </a:rPr>
                <a:t>Seismic</a:t>
              </a:r>
            </a:p>
          </p:txBody>
        </p:sp>
        <p:pic>
          <p:nvPicPr>
            <p:cNvPr id="89" name="Picture 88">
              <a:extLst>
                <a:ext uri="{FF2B5EF4-FFF2-40B4-BE49-F238E27FC236}">
                  <a16:creationId xmlns:a16="http://schemas.microsoft.com/office/drawing/2014/main" id="{EF138C1A-5B68-42BE-B6B8-0EE1F4738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grpSp>
        <p:nvGrpSpPr>
          <p:cNvPr id="90" name="Group 89">
            <a:extLst>
              <a:ext uri="{FF2B5EF4-FFF2-40B4-BE49-F238E27FC236}">
                <a16:creationId xmlns:a16="http://schemas.microsoft.com/office/drawing/2014/main" id="{2C48F6F2-7791-4D91-ADEC-77FE8FA739E3}"/>
              </a:ext>
            </a:extLst>
          </p:cNvPr>
          <p:cNvGrpSpPr/>
          <p:nvPr/>
        </p:nvGrpSpPr>
        <p:grpSpPr>
          <a:xfrm>
            <a:off x="-9395082" y="-1"/>
            <a:ext cx="9927504" cy="6858000"/>
            <a:chOff x="-9337032" y="-1"/>
            <a:chExt cx="9927504" cy="6858000"/>
          </a:xfrm>
        </p:grpSpPr>
        <p:sp>
          <p:nvSpPr>
            <p:cNvPr id="91" name="Rectangle 90">
              <a:extLst>
                <a:ext uri="{FF2B5EF4-FFF2-40B4-BE49-F238E27FC236}">
                  <a16:creationId xmlns:a16="http://schemas.microsoft.com/office/drawing/2014/main" id="{F8ED37E9-9873-442F-9B7C-7F4BC1A8F51E}"/>
                </a:ext>
              </a:extLst>
            </p:cNvPr>
            <p:cNvSpPr/>
            <p:nvPr/>
          </p:nvSpPr>
          <p:spPr>
            <a:xfrm>
              <a:off x="-9337032" y="-1"/>
              <a:ext cx="992350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Freeform: Shape 91">
              <a:extLst>
                <a:ext uri="{FF2B5EF4-FFF2-40B4-BE49-F238E27FC236}">
                  <a16:creationId xmlns:a16="http://schemas.microsoft.com/office/drawing/2014/main" id="{F2E020DE-B46A-4F47-97AB-BB6C9038FA2E}"/>
                </a:ext>
              </a:extLst>
            </p:cNvPr>
            <p:cNvSpPr/>
            <p:nvPr/>
          </p:nvSpPr>
          <p:spPr>
            <a:xfrm>
              <a:off x="-577928" y="2337438"/>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a:extLst>
                <a:ext uri="{FF2B5EF4-FFF2-40B4-BE49-F238E27FC236}">
                  <a16:creationId xmlns:a16="http://schemas.microsoft.com/office/drawing/2014/main" id="{7CF05B7C-3B2D-4CAB-9132-7B756B442063}"/>
                </a:ext>
              </a:extLst>
            </p:cNvPr>
            <p:cNvSpPr txBox="1"/>
            <p:nvPr/>
          </p:nvSpPr>
          <p:spPr>
            <a:xfrm rot="16200000">
              <a:off x="-738260" y="3189608"/>
              <a:ext cx="1992086" cy="646331"/>
            </a:xfrm>
            <a:prstGeom prst="rect">
              <a:avLst/>
            </a:prstGeom>
            <a:noFill/>
          </p:spPr>
          <p:txBody>
            <a:bodyPr wrap="square" rtlCol="0">
              <a:spAutoFit/>
            </a:bodyPr>
            <a:lstStyle/>
            <a:p>
              <a:pPr algn="ctr"/>
              <a:r>
                <a:rPr lang="en-US" sz="3600" b="1" dirty="0">
                  <a:solidFill>
                    <a:srgbClr val="F0EEF0"/>
                  </a:solidFill>
                  <a:latin typeface="Tw Cen MT" panose="020B0602020104020603" pitchFamily="34" charset="0"/>
                </a:rPr>
                <a:t>Design</a:t>
              </a:r>
            </a:p>
          </p:txBody>
        </p:sp>
        <p:pic>
          <p:nvPicPr>
            <p:cNvPr id="94" name="Picture 93">
              <a:extLst>
                <a:ext uri="{FF2B5EF4-FFF2-40B4-BE49-F238E27FC236}">
                  <a16:creationId xmlns:a16="http://schemas.microsoft.com/office/drawing/2014/main" id="{A04E2F48-2025-4003-B590-1DD9577106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91912" y="3247473"/>
              <a:ext cx="530600" cy="530600"/>
            </a:xfrm>
            <a:prstGeom prst="rect">
              <a:avLst/>
            </a:prstGeom>
          </p:spPr>
        </p:pic>
      </p:grpSp>
      <p:sp>
        <p:nvSpPr>
          <p:cNvPr id="145" name="Rectangle: Rounded Corners 144">
            <a:extLst>
              <a:ext uri="{FF2B5EF4-FFF2-40B4-BE49-F238E27FC236}">
                <a16:creationId xmlns:a16="http://schemas.microsoft.com/office/drawing/2014/main" id="{BDC9A8D0-4902-48F0-BA2B-CFAA8AB4C2E3}"/>
              </a:ext>
            </a:extLst>
          </p:cNvPr>
          <p:cNvSpPr/>
          <p:nvPr/>
        </p:nvSpPr>
        <p:spPr>
          <a:xfrm>
            <a:off x="4899210" y="2952884"/>
            <a:ext cx="3014265" cy="1217672"/>
          </a:xfrm>
          <a:prstGeom prst="roundRect">
            <a:avLst/>
          </a:prstGeom>
          <a:solidFill>
            <a:srgbClr val="52CBBE"/>
          </a:solidFill>
          <a:effectLst>
            <a:outerShdw blurRad="50800" dist="508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 name="Rectangle: Rounded Corners 145">
            <a:extLst>
              <a:ext uri="{FF2B5EF4-FFF2-40B4-BE49-F238E27FC236}">
                <a16:creationId xmlns:a16="http://schemas.microsoft.com/office/drawing/2014/main" id="{14347AD6-F3D2-45CA-8F1E-263F6D2431ED}"/>
              </a:ext>
            </a:extLst>
          </p:cNvPr>
          <p:cNvSpPr/>
          <p:nvPr/>
        </p:nvSpPr>
        <p:spPr>
          <a:xfrm>
            <a:off x="5037467" y="3098081"/>
            <a:ext cx="2535983" cy="80585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schemeClr val="accent1"/>
                </a:solidFill>
                <a:latin typeface="Times New Roman" panose="02020603050405020304" pitchFamily="18" charset="0"/>
                <a:cs typeface="Times New Roman" panose="02020603050405020304" pitchFamily="18" charset="0"/>
              </a:rPr>
              <a:t>Drawings</a:t>
            </a:r>
          </a:p>
        </p:txBody>
      </p:sp>
      <p:sp>
        <p:nvSpPr>
          <p:cNvPr id="16" name="Arrow: Down 15">
            <a:extLst>
              <a:ext uri="{FF2B5EF4-FFF2-40B4-BE49-F238E27FC236}">
                <a16:creationId xmlns:a16="http://schemas.microsoft.com/office/drawing/2014/main" id="{E7219B77-12CB-4E7C-8A00-83C5E730C070}"/>
              </a:ext>
            </a:extLst>
          </p:cNvPr>
          <p:cNvSpPr/>
          <p:nvPr/>
        </p:nvSpPr>
        <p:spPr>
          <a:xfrm>
            <a:off x="5950540" y="959877"/>
            <a:ext cx="711540" cy="1556853"/>
          </a:xfrm>
          <a:prstGeom prst="downArrow">
            <a:avLst/>
          </a:prstGeom>
          <a:effectLst>
            <a:outerShdw blurRad="50800" dist="38100" dir="18900000" algn="b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6948566"/>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fade">
                                      <p:cBhvr>
                                        <p:cTn id="12" dur="500"/>
                                        <p:tgtEl>
                                          <p:spTgt spid="14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6"/>
                                        </p:tgtEl>
                                        <p:attrNameLst>
                                          <p:attrName>style.visibility</p:attrName>
                                        </p:attrNameLst>
                                      </p:cBhvr>
                                      <p:to>
                                        <p:strVal val="visible"/>
                                      </p:to>
                                    </p:set>
                                    <p:animEffect transition="in" filter="fade">
                                      <p:cBhvr>
                                        <p:cTn id="15" dur="5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46" grpId="0" animBg="1"/>
      <p:bldP spid="1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6E99E-F963-4B33-9E00-1E53311619FE}"/>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2-Equilibrium check:</a:t>
            </a:r>
          </a:p>
        </p:txBody>
      </p:sp>
      <p:graphicFrame>
        <p:nvGraphicFramePr>
          <p:cNvPr id="6" name="Table 6">
            <a:extLst>
              <a:ext uri="{FF2B5EF4-FFF2-40B4-BE49-F238E27FC236}">
                <a16:creationId xmlns:a16="http://schemas.microsoft.com/office/drawing/2014/main" id="{ECB99685-042F-4D66-A2D6-4BEC74E0AF22}"/>
              </a:ext>
            </a:extLst>
          </p:cNvPr>
          <p:cNvGraphicFramePr>
            <a:graphicFrameLocks noGrp="1"/>
          </p:cNvGraphicFramePr>
          <p:nvPr>
            <p:ph idx="1"/>
            <p:extLst>
              <p:ext uri="{D42A27DB-BD31-4B8C-83A1-F6EECF244321}">
                <p14:modId xmlns:p14="http://schemas.microsoft.com/office/powerpoint/2010/main" val="1326720043"/>
              </p:ext>
            </p:extLst>
          </p:nvPr>
        </p:nvGraphicFramePr>
        <p:xfrm>
          <a:off x="838200" y="1855534"/>
          <a:ext cx="10931912" cy="5166906"/>
        </p:xfrm>
        <a:graphic>
          <a:graphicData uri="http://schemas.openxmlformats.org/drawingml/2006/table">
            <a:tbl>
              <a:tblPr firstRow="1" bandRow="1">
                <a:tableStyleId>{5C22544A-7EE6-4342-B048-85BDC9FD1C3A}</a:tableStyleId>
              </a:tblPr>
              <a:tblGrid>
                <a:gridCol w="2732978">
                  <a:extLst>
                    <a:ext uri="{9D8B030D-6E8A-4147-A177-3AD203B41FA5}">
                      <a16:colId xmlns:a16="http://schemas.microsoft.com/office/drawing/2014/main" val="3096461566"/>
                    </a:ext>
                  </a:extLst>
                </a:gridCol>
                <a:gridCol w="2732978">
                  <a:extLst>
                    <a:ext uri="{9D8B030D-6E8A-4147-A177-3AD203B41FA5}">
                      <a16:colId xmlns:a16="http://schemas.microsoft.com/office/drawing/2014/main" val="1183250033"/>
                    </a:ext>
                  </a:extLst>
                </a:gridCol>
                <a:gridCol w="2732978">
                  <a:extLst>
                    <a:ext uri="{9D8B030D-6E8A-4147-A177-3AD203B41FA5}">
                      <a16:colId xmlns:a16="http://schemas.microsoft.com/office/drawing/2014/main" val="1942175244"/>
                    </a:ext>
                  </a:extLst>
                </a:gridCol>
                <a:gridCol w="2732978">
                  <a:extLst>
                    <a:ext uri="{9D8B030D-6E8A-4147-A177-3AD203B41FA5}">
                      <a16:colId xmlns:a16="http://schemas.microsoft.com/office/drawing/2014/main" val="2499767392"/>
                    </a:ext>
                  </a:extLst>
                </a:gridCol>
              </a:tblGrid>
              <a:tr h="718911">
                <a:tc>
                  <a:txBody>
                    <a:bodyPr/>
                    <a:lstStyle/>
                    <a:p>
                      <a:pPr algn="ctr"/>
                      <a:r>
                        <a:rPr lang="en-US" sz="2500" b="1" dirty="0">
                          <a:latin typeface="Times New Roman" panose="02020603050405020304" pitchFamily="18" charset="0"/>
                          <a:cs typeface="Times New Roman" panose="02020603050405020304" pitchFamily="18" charset="0"/>
                        </a:rPr>
                        <a:t>Load type</a:t>
                      </a:r>
                    </a:p>
                  </a:txBody>
                  <a:tcPr>
                    <a:solidFill>
                      <a:srgbClr val="C00000"/>
                    </a:solidFill>
                  </a:tcPr>
                </a:tc>
                <a:tc>
                  <a:txBody>
                    <a:bodyPr/>
                    <a:lstStyle/>
                    <a:p>
                      <a:pPr algn="ctr"/>
                      <a:r>
                        <a:rPr lang="en-US" sz="2500" b="1" dirty="0">
                          <a:latin typeface="Times New Roman" panose="02020603050405020304" pitchFamily="18" charset="0"/>
                          <a:cs typeface="Times New Roman" panose="02020603050405020304" pitchFamily="18" charset="0"/>
                        </a:rPr>
                        <a:t>Hand calculations</a:t>
                      </a:r>
                    </a:p>
                    <a:p>
                      <a:pPr algn="ctr"/>
                      <a:r>
                        <a:rPr lang="en-US" sz="2500" b="1" dirty="0">
                          <a:latin typeface="Times New Roman" panose="02020603050405020304" pitchFamily="18" charset="0"/>
                          <a:cs typeface="Times New Roman" panose="02020603050405020304" pitchFamily="18" charset="0"/>
                        </a:rPr>
                        <a:t>(</a:t>
                      </a:r>
                      <a:r>
                        <a:rPr lang="en-US" sz="2500" b="1" dirty="0" err="1">
                          <a:latin typeface="Times New Roman" panose="02020603050405020304" pitchFamily="18" charset="0"/>
                          <a:cs typeface="Times New Roman" panose="02020603050405020304" pitchFamily="18" charset="0"/>
                        </a:rPr>
                        <a:t>kN</a:t>
                      </a:r>
                      <a:r>
                        <a:rPr lang="en-US" sz="2500" b="1" dirty="0">
                          <a:latin typeface="Times New Roman" panose="02020603050405020304" pitchFamily="18" charset="0"/>
                          <a:cs typeface="Times New Roman" panose="02020603050405020304" pitchFamily="18" charset="0"/>
                        </a:rPr>
                        <a:t>)</a:t>
                      </a:r>
                    </a:p>
                  </a:txBody>
                  <a:tcPr>
                    <a:solidFill>
                      <a:srgbClr val="C00000"/>
                    </a:solidFill>
                  </a:tcPr>
                </a:tc>
                <a:tc>
                  <a:txBody>
                    <a:bodyPr/>
                    <a:lstStyle/>
                    <a:p>
                      <a:pPr algn="ctr"/>
                      <a:r>
                        <a:rPr lang="en-US" sz="2500" b="1" dirty="0">
                          <a:latin typeface="Times New Roman" panose="02020603050405020304" pitchFamily="18" charset="0"/>
                          <a:cs typeface="Times New Roman" panose="02020603050405020304" pitchFamily="18" charset="0"/>
                        </a:rPr>
                        <a:t>ETABS value</a:t>
                      </a:r>
                    </a:p>
                    <a:p>
                      <a:pPr algn="ctr"/>
                      <a:r>
                        <a:rPr lang="en-US" sz="2500" b="1" dirty="0">
                          <a:latin typeface="Times New Roman" panose="02020603050405020304" pitchFamily="18" charset="0"/>
                          <a:cs typeface="Times New Roman" panose="02020603050405020304" pitchFamily="18" charset="0"/>
                        </a:rPr>
                        <a:t>(</a:t>
                      </a:r>
                      <a:r>
                        <a:rPr lang="en-US" sz="2500" b="1" dirty="0" err="1">
                          <a:latin typeface="Times New Roman" panose="02020603050405020304" pitchFamily="18" charset="0"/>
                          <a:cs typeface="Times New Roman" panose="02020603050405020304" pitchFamily="18" charset="0"/>
                        </a:rPr>
                        <a:t>kN</a:t>
                      </a:r>
                      <a:r>
                        <a:rPr lang="en-US" sz="2500" b="1" dirty="0">
                          <a:latin typeface="Times New Roman" panose="02020603050405020304" pitchFamily="18" charset="0"/>
                          <a:cs typeface="Times New Roman" panose="02020603050405020304" pitchFamily="18" charset="0"/>
                        </a:rPr>
                        <a:t>)</a:t>
                      </a:r>
                    </a:p>
                  </a:txBody>
                  <a:tcPr>
                    <a:solidFill>
                      <a:srgbClr val="C00000"/>
                    </a:solidFill>
                  </a:tcPr>
                </a:tc>
                <a:tc>
                  <a:txBody>
                    <a:bodyPr/>
                    <a:lstStyle/>
                    <a:p>
                      <a:pPr algn="ctr"/>
                      <a:r>
                        <a:rPr lang="en-US" sz="2500" b="1" dirty="0">
                          <a:latin typeface="Times New Roman" panose="02020603050405020304" pitchFamily="18" charset="0"/>
                          <a:cs typeface="Times New Roman" panose="02020603050405020304" pitchFamily="18" charset="0"/>
                        </a:rPr>
                        <a:t>%Error</a:t>
                      </a:r>
                    </a:p>
                  </a:txBody>
                  <a:tcPr>
                    <a:solidFill>
                      <a:srgbClr val="C00000"/>
                    </a:solidFill>
                  </a:tcPr>
                </a:tc>
                <a:extLst>
                  <a:ext uri="{0D108BD9-81ED-4DB2-BD59-A6C34878D82A}">
                    <a16:rowId xmlns:a16="http://schemas.microsoft.com/office/drawing/2014/main" val="2698385297"/>
                  </a:ext>
                </a:extLst>
              </a:tr>
              <a:tr h="718911">
                <a:tc>
                  <a:txBody>
                    <a:bodyPr/>
                    <a:lstStyle/>
                    <a:p>
                      <a:pPr algn="ctr"/>
                      <a:r>
                        <a:rPr lang="en-US" sz="2000" b="1" dirty="0">
                          <a:latin typeface="Times New Roman" panose="02020603050405020304" pitchFamily="18" charset="0"/>
                          <a:cs typeface="Times New Roman" panose="02020603050405020304" pitchFamily="18" charset="0"/>
                        </a:rPr>
                        <a:t>DEAD</a:t>
                      </a:r>
                    </a:p>
                  </a:txBody>
                  <a:tcPr/>
                </a:tc>
                <a:tc>
                  <a:txBody>
                    <a:bodyPr/>
                    <a:lstStyle/>
                    <a:p>
                      <a:pPr algn="ctr"/>
                      <a:r>
                        <a:rPr lang="en-US" sz="2500" b="1" dirty="0">
                          <a:latin typeface="Times New Roman" panose="02020603050405020304" pitchFamily="18" charset="0"/>
                          <a:cs typeface="Times New Roman" panose="02020603050405020304" pitchFamily="18" charset="0"/>
                        </a:rPr>
                        <a:t>72035.61</a:t>
                      </a:r>
                    </a:p>
                  </a:txBody>
                  <a:tcPr/>
                </a:tc>
                <a:tc>
                  <a:txBody>
                    <a:bodyPr/>
                    <a:lstStyle/>
                    <a:p>
                      <a:pPr algn="ctr"/>
                      <a:r>
                        <a:rPr lang="en-US" sz="2500" b="1" dirty="0">
                          <a:latin typeface="Times New Roman" panose="02020603050405020304" pitchFamily="18" charset="0"/>
                          <a:cs typeface="Times New Roman" panose="02020603050405020304" pitchFamily="18" charset="0"/>
                        </a:rPr>
                        <a:t>71001.32</a:t>
                      </a:r>
                      <a:endParaRPr lang="en-US" sz="2500" b="1" dirty="0"/>
                    </a:p>
                  </a:txBody>
                  <a:tcPr/>
                </a:tc>
                <a:tc>
                  <a:txBody>
                    <a:bodyPr/>
                    <a:lstStyle/>
                    <a:p>
                      <a:pPr algn="ctr"/>
                      <a:r>
                        <a:rPr lang="en-US" sz="2500" b="1" kern="1200" dirty="0">
                          <a:solidFill>
                            <a:schemeClr val="dk1"/>
                          </a:solidFill>
                          <a:effectLst/>
                          <a:latin typeface="Times New Roman" panose="02020603050405020304" pitchFamily="18" charset="0"/>
                          <a:ea typeface="+mn-ea"/>
                          <a:cs typeface="Times New Roman" panose="02020603050405020304" pitchFamily="18" charset="0"/>
                        </a:rPr>
                        <a:t>2%</a:t>
                      </a:r>
                      <a:endParaRPr lang="en-US" sz="25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522814907"/>
                  </a:ext>
                </a:extLst>
              </a:tr>
              <a:tr h="718911">
                <a:tc>
                  <a:txBody>
                    <a:bodyPr/>
                    <a:lstStyle/>
                    <a:p>
                      <a:pPr algn="ctr"/>
                      <a:r>
                        <a:rPr lang="en-US" sz="2000" b="1" dirty="0">
                          <a:latin typeface="Times New Roman" panose="02020603050405020304" pitchFamily="18" charset="0"/>
                          <a:cs typeface="Times New Roman" panose="02020603050405020304" pitchFamily="18" charset="0"/>
                        </a:rPr>
                        <a:t>Super imposed dead</a:t>
                      </a:r>
                    </a:p>
                  </a:txBody>
                  <a:tcPr/>
                </a:tc>
                <a:tc>
                  <a:txBody>
                    <a:bodyPr/>
                    <a:lstStyle/>
                    <a:p>
                      <a:pPr algn="ctr"/>
                      <a:r>
                        <a:rPr lang="en-US" sz="2500" b="1" dirty="0">
                          <a:latin typeface="Times New Roman" panose="02020603050405020304" pitchFamily="18" charset="0"/>
                          <a:cs typeface="Times New Roman" panose="02020603050405020304" pitchFamily="18" charset="0"/>
                        </a:rPr>
                        <a:t>38703.76</a:t>
                      </a:r>
                      <a:endParaRPr lang="en-US" sz="2500" b="1" dirty="0"/>
                    </a:p>
                  </a:txBody>
                  <a:tcPr/>
                </a:tc>
                <a:tc>
                  <a:txBody>
                    <a:bodyPr/>
                    <a:lstStyle/>
                    <a:p>
                      <a:pPr algn="ctr"/>
                      <a:r>
                        <a:rPr lang="en-US" sz="2500" b="1" dirty="0">
                          <a:latin typeface="Times New Roman" panose="02020603050405020304" pitchFamily="18" charset="0"/>
                          <a:cs typeface="Times New Roman" panose="02020603050405020304" pitchFamily="18" charset="0"/>
                        </a:rPr>
                        <a:t>38592.8</a:t>
                      </a:r>
                      <a:endParaRPr lang="en-US" sz="2500" b="1" dirty="0"/>
                    </a:p>
                  </a:txBody>
                  <a:tcPr/>
                </a:tc>
                <a:tc>
                  <a:txBody>
                    <a:bodyPr/>
                    <a:lstStyle/>
                    <a:p>
                      <a:pPr algn="ctr"/>
                      <a:r>
                        <a:rPr lang="en-US" sz="2500" b="1" dirty="0">
                          <a:latin typeface="Times New Roman" panose="02020603050405020304" pitchFamily="18" charset="0"/>
                          <a:cs typeface="Times New Roman" panose="02020603050405020304" pitchFamily="18" charset="0"/>
                        </a:rPr>
                        <a:t>0.2%</a:t>
                      </a:r>
                      <a:endParaRPr lang="en-US" sz="2500" b="1" dirty="0"/>
                    </a:p>
                  </a:txBody>
                  <a:tcPr/>
                </a:tc>
                <a:extLst>
                  <a:ext uri="{0D108BD9-81ED-4DB2-BD59-A6C34878D82A}">
                    <a16:rowId xmlns:a16="http://schemas.microsoft.com/office/drawing/2014/main" val="871923403"/>
                  </a:ext>
                </a:extLst>
              </a:tr>
              <a:tr h="718911">
                <a:tc>
                  <a:txBody>
                    <a:bodyPr/>
                    <a:lstStyle/>
                    <a:p>
                      <a:pPr algn="ctr"/>
                      <a:r>
                        <a:rPr lang="en-US" sz="2000" b="1" dirty="0">
                          <a:latin typeface="Times New Roman" panose="02020603050405020304" pitchFamily="18" charset="0"/>
                          <a:cs typeface="Times New Roman" panose="02020603050405020304" pitchFamily="18" charset="0"/>
                        </a:rPr>
                        <a:t>Live (3)</a:t>
                      </a:r>
                    </a:p>
                  </a:txBody>
                  <a:tcPr/>
                </a:tc>
                <a:tc>
                  <a:txBody>
                    <a:bodyPr/>
                    <a:lstStyle/>
                    <a:p>
                      <a:pPr algn="ctr"/>
                      <a:r>
                        <a:rPr lang="en-US" sz="2500" b="1" dirty="0">
                          <a:latin typeface="Times New Roman" panose="02020603050405020304" pitchFamily="18" charset="0"/>
                          <a:cs typeface="Times New Roman" panose="02020603050405020304" pitchFamily="18" charset="0"/>
                        </a:rPr>
                        <a:t>1277.66</a:t>
                      </a:r>
                      <a:endParaRPr lang="en-US" sz="2500" b="1" dirty="0"/>
                    </a:p>
                  </a:txBody>
                  <a:tcPr/>
                </a:tc>
                <a:tc>
                  <a:txBody>
                    <a:bodyPr/>
                    <a:lstStyle/>
                    <a:p>
                      <a:pPr algn="ctr"/>
                      <a:r>
                        <a:rPr lang="en-US" sz="2500" b="1" dirty="0">
                          <a:latin typeface="Times New Roman" panose="02020603050405020304" pitchFamily="18" charset="0"/>
                          <a:cs typeface="Times New Roman" panose="02020603050405020304" pitchFamily="18" charset="0"/>
                        </a:rPr>
                        <a:t>1277.86</a:t>
                      </a:r>
                      <a:endParaRPr lang="en-US" sz="2500" b="1" dirty="0"/>
                    </a:p>
                  </a:txBody>
                  <a:tcPr/>
                </a:tc>
                <a:tc>
                  <a:txBody>
                    <a:bodyPr/>
                    <a:lstStyle/>
                    <a:p>
                      <a:pPr algn="ctr"/>
                      <a:r>
                        <a:rPr lang="en-US" sz="2500" b="1" dirty="0">
                          <a:latin typeface="Times New Roman" panose="02020603050405020304" pitchFamily="18" charset="0"/>
                          <a:cs typeface="Times New Roman" panose="02020603050405020304" pitchFamily="18" charset="0"/>
                        </a:rPr>
                        <a:t>0%</a:t>
                      </a:r>
                      <a:endParaRPr lang="en-US" sz="2500" b="1" dirty="0"/>
                    </a:p>
                  </a:txBody>
                  <a:tcPr/>
                </a:tc>
                <a:extLst>
                  <a:ext uri="{0D108BD9-81ED-4DB2-BD59-A6C34878D82A}">
                    <a16:rowId xmlns:a16="http://schemas.microsoft.com/office/drawing/2014/main" val="3102431939"/>
                  </a:ext>
                </a:extLst>
              </a:tr>
              <a:tr h="718911">
                <a:tc>
                  <a:txBody>
                    <a:bodyPr/>
                    <a:lstStyle/>
                    <a:p>
                      <a:pPr algn="ctr"/>
                      <a:r>
                        <a:rPr lang="en-US" sz="2000" b="1" dirty="0">
                          <a:latin typeface="Times New Roman" panose="02020603050405020304" pitchFamily="18" charset="0"/>
                          <a:cs typeface="Times New Roman" panose="02020603050405020304" pitchFamily="18" charset="0"/>
                        </a:rPr>
                        <a:t>Fluid</a:t>
                      </a:r>
                    </a:p>
                  </a:txBody>
                  <a:tcPr/>
                </a:tc>
                <a:tc>
                  <a:txBody>
                    <a:bodyPr/>
                    <a:lstStyle/>
                    <a:p>
                      <a:pPr algn="ctr"/>
                      <a:r>
                        <a:rPr lang="en-US" sz="2500" b="1" dirty="0">
                          <a:latin typeface="Times New Roman" panose="02020603050405020304" pitchFamily="18" charset="0"/>
                          <a:cs typeface="Times New Roman" panose="02020603050405020304" pitchFamily="18" charset="0"/>
                        </a:rPr>
                        <a:t>1353</a:t>
                      </a:r>
                      <a:endParaRPr lang="en-US" sz="2500" b="1" dirty="0"/>
                    </a:p>
                  </a:txBody>
                  <a:tcPr/>
                </a:tc>
                <a:tc>
                  <a:txBody>
                    <a:bodyPr/>
                    <a:lstStyle/>
                    <a:p>
                      <a:pPr algn="ctr"/>
                      <a:r>
                        <a:rPr lang="en-US" sz="2500" b="1" dirty="0">
                          <a:latin typeface="Times New Roman" panose="02020603050405020304" pitchFamily="18" charset="0"/>
                          <a:cs typeface="Times New Roman" panose="02020603050405020304" pitchFamily="18" charset="0"/>
                        </a:rPr>
                        <a:t>1355.78</a:t>
                      </a:r>
                      <a:endParaRPr lang="en-US" sz="2500" b="1" dirty="0"/>
                    </a:p>
                  </a:txBody>
                  <a:tcPr/>
                </a:tc>
                <a:tc>
                  <a:txBody>
                    <a:bodyPr/>
                    <a:lstStyle/>
                    <a:p>
                      <a:pPr algn="ctr"/>
                      <a:r>
                        <a:rPr lang="en-US" sz="2500" b="1" dirty="0"/>
                        <a:t>0.2%</a:t>
                      </a:r>
                    </a:p>
                  </a:txBody>
                  <a:tcPr/>
                </a:tc>
                <a:extLst>
                  <a:ext uri="{0D108BD9-81ED-4DB2-BD59-A6C34878D82A}">
                    <a16:rowId xmlns:a16="http://schemas.microsoft.com/office/drawing/2014/main" val="229843475"/>
                  </a:ext>
                </a:extLst>
              </a:tr>
              <a:tr h="718911">
                <a:tc>
                  <a:txBody>
                    <a:bodyPr/>
                    <a:lstStyle/>
                    <a:p>
                      <a:pPr algn="ctr"/>
                      <a:r>
                        <a:rPr lang="en-US" sz="2000" b="1" dirty="0">
                          <a:latin typeface="Times New Roman" panose="02020603050405020304" pitchFamily="18" charset="0"/>
                          <a:cs typeface="Times New Roman" panose="02020603050405020304" pitchFamily="18" charset="0"/>
                        </a:rPr>
                        <a:t>Soil</a:t>
                      </a:r>
                    </a:p>
                  </a:txBody>
                  <a:tcPr/>
                </a:tc>
                <a:tc>
                  <a:txBody>
                    <a:bodyPr/>
                    <a:lstStyle/>
                    <a:p>
                      <a:pPr algn="ctr"/>
                      <a:r>
                        <a:rPr lang="en-US" sz="2500" b="1" dirty="0">
                          <a:latin typeface="Times New Roman" panose="02020603050405020304" pitchFamily="18" charset="0"/>
                          <a:cs typeface="Times New Roman" panose="02020603050405020304" pitchFamily="18" charset="0"/>
                        </a:rPr>
                        <a:t>56620.2</a:t>
                      </a:r>
                      <a:endParaRPr lang="en-US" sz="2500" b="1" dirty="0"/>
                    </a:p>
                  </a:txBody>
                  <a:tcPr/>
                </a:tc>
                <a:tc>
                  <a:txBody>
                    <a:bodyPr/>
                    <a:lstStyle/>
                    <a:p>
                      <a:pPr algn="ctr"/>
                      <a:r>
                        <a:rPr lang="en-US" sz="2500" b="1" dirty="0">
                          <a:latin typeface="Times New Roman" panose="02020603050405020304" pitchFamily="18" charset="0"/>
                          <a:cs typeface="Times New Roman" panose="02020603050405020304" pitchFamily="18" charset="0"/>
                        </a:rPr>
                        <a:t>56620.2</a:t>
                      </a:r>
                      <a:endParaRPr lang="en-US" sz="2500" b="1" dirty="0"/>
                    </a:p>
                  </a:txBody>
                  <a:tcPr/>
                </a:tc>
                <a:tc>
                  <a:txBody>
                    <a:bodyPr/>
                    <a:lstStyle/>
                    <a:p>
                      <a:pPr algn="ctr"/>
                      <a:r>
                        <a:rPr lang="en-US" sz="2500" b="1" dirty="0"/>
                        <a:t>0%</a:t>
                      </a:r>
                    </a:p>
                  </a:txBody>
                  <a:tcPr/>
                </a:tc>
                <a:extLst>
                  <a:ext uri="{0D108BD9-81ED-4DB2-BD59-A6C34878D82A}">
                    <a16:rowId xmlns:a16="http://schemas.microsoft.com/office/drawing/2014/main" val="147413217"/>
                  </a:ext>
                </a:extLst>
              </a:tr>
              <a:tr h="718911">
                <a:tc>
                  <a:txBody>
                    <a:bodyPr/>
                    <a:lstStyle/>
                    <a:p>
                      <a:pPr algn="ctr"/>
                      <a:r>
                        <a:rPr lang="en-US" sz="2000" b="1" dirty="0">
                          <a:latin typeface="Times New Roman" panose="02020603050405020304" pitchFamily="18" charset="0"/>
                          <a:cs typeface="Times New Roman" panose="02020603050405020304" pitchFamily="18" charset="0"/>
                        </a:rPr>
                        <a:t>Snow</a:t>
                      </a:r>
                    </a:p>
                  </a:txBody>
                  <a:tcPr/>
                </a:tc>
                <a:tc>
                  <a:txBody>
                    <a:bodyPr/>
                    <a:lstStyle/>
                    <a:p>
                      <a:pPr algn="ctr"/>
                      <a:r>
                        <a:rPr lang="en-US" sz="2500" b="1" dirty="0">
                          <a:latin typeface="Times New Roman" panose="02020603050405020304" pitchFamily="18" charset="0"/>
                          <a:cs typeface="Times New Roman" panose="02020603050405020304" pitchFamily="18" charset="0"/>
                        </a:rPr>
                        <a:t>382.4</a:t>
                      </a:r>
                      <a:endParaRPr lang="en-US" sz="2500" b="1" dirty="0"/>
                    </a:p>
                  </a:txBody>
                  <a:tcPr/>
                </a:tc>
                <a:tc>
                  <a:txBody>
                    <a:bodyPr/>
                    <a:lstStyle/>
                    <a:p>
                      <a:pPr algn="ctr"/>
                      <a:r>
                        <a:rPr lang="en-US" sz="2500" b="1" dirty="0">
                          <a:latin typeface="Times New Roman" panose="02020603050405020304" pitchFamily="18" charset="0"/>
                          <a:cs typeface="Times New Roman" panose="02020603050405020304" pitchFamily="18" charset="0"/>
                        </a:rPr>
                        <a:t>379.15</a:t>
                      </a:r>
                      <a:endParaRPr lang="en-US" sz="2500" b="1" dirty="0"/>
                    </a:p>
                  </a:txBody>
                  <a:tcPr/>
                </a:tc>
                <a:tc>
                  <a:txBody>
                    <a:bodyPr/>
                    <a:lstStyle/>
                    <a:p>
                      <a:pPr algn="ctr"/>
                      <a:r>
                        <a:rPr lang="en-US" sz="2500" b="1" dirty="0"/>
                        <a:t>0.8%</a:t>
                      </a:r>
                    </a:p>
                  </a:txBody>
                  <a:tcPr/>
                </a:tc>
                <a:extLst>
                  <a:ext uri="{0D108BD9-81ED-4DB2-BD59-A6C34878D82A}">
                    <a16:rowId xmlns:a16="http://schemas.microsoft.com/office/drawing/2014/main" val="157516908"/>
                  </a:ext>
                </a:extLst>
              </a:tr>
            </a:tbl>
          </a:graphicData>
        </a:graphic>
      </p:graphicFrame>
    </p:spTree>
    <p:extLst>
      <p:ext uri="{BB962C8B-B14F-4D97-AF65-F5344CB8AC3E}">
        <p14:creationId xmlns:p14="http://schemas.microsoft.com/office/powerpoint/2010/main" val="224677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961FF-50CE-415F-B731-321C723FC8EA}"/>
              </a:ext>
            </a:extLst>
          </p:cNvPr>
          <p:cNvSpPr>
            <a:spLocks noGrp="1"/>
          </p:cNvSpPr>
          <p:nvPr>
            <p:ph type="title"/>
          </p:nvPr>
        </p:nvSpPr>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Stress-strain check</a:t>
            </a:r>
          </a:p>
        </p:txBody>
      </p:sp>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BA4088E4-9BE3-45F2-86FF-D35A89CD0061}"/>
                  </a:ext>
                </a:extLst>
              </p:cNvPr>
              <p:cNvSpPr>
                <a:spLocks noGrp="1"/>
              </p:cNvSpPr>
              <p:nvPr>
                <p:ph idx="1"/>
              </p:nvPr>
            </p:nvSpPr>
            <p:spPr>
              <a:xfrm>
                <a:off x="0" y="1825625"/>
                <a:ext cx="11353800" cy="4351338"/>
              </a:xfrm>
            </p:spPr>
            <p:txBody>
              <a:bodyPr/>
              <a:lstStyle/>
              <a:p>
                <a:r>
                  <a:rPr lang="en-US" sz="2500" b="1" dirty="0">
                    <a:latin typeface="Times New Roman" panose="02020603050405020304" pitchFamily="18" charset="0"/>
                    <a:cs typeface="Times New Roman" panose="02020603050405020304" pitchFamily="18" charset="0"/>
                  </a:rPr>
                  <a:t>From live load =3 </a:t>
                </a:r>
              </a:p>
              <a:p>
                <a:r>
                  <a:rPr lang="en-US" sz="2500" b="1" dirty="0">
                    <a:latin typeface="Times New Roman" panose="02020603050405020304" pitchFamily="18" charset="0"/>
                    <a:cs typeface="Times New Roman" panose="02020603050405020304" pitchFamily="18" charset="0"/>
                    <a:sym typeface="Wingdings" panose="05000000000000000000" pitchFamily="2" charset="2"/>
                  </a:rPr>
                  <a:t></a:t>
                </a:r>
                <a:r>
                  <a:rPr lang="en-US" sz="2500" b="1" dirty="0">
                    <a:latin typeface="Times New Roman" panose="02020603050405020304" pitchFamily="18" charset="0"/>
                    <a:cs typeface="Times New Roman" panose="02020603050405020304" pitchFamily="18" charset="0"/>
                  </a:rPr>
                  <a:t>M</a:t>
                </a:r>
                <a:r>
                  <a:rPr lang="en-US" sz="2500" b="1" baseline="-25000" dirty="0">
                    <a:latin typeface="Times New Roman" panose="02020603050405020304" pitchFamily="18" charset="0"/>
                    <a:cs typeface="Times New Roman" panose="02020603050405020304" pitchFamily="18" charset="0"/>
                  </a:rPr>
                  <a:t>0</a:t>
                </a:r>
                <a:r>
                  <a:rPr lang="en-US" sz="2500" b="1" dirty="0">
                    <a:latin typeface="Times New Roman" panose="02020603050405020304" pitchFamily="18" charset="0"/>
                    <a:cs typeface="Times New Roman" panose="02020603050405020304" pitchFamily="18" charset="0"/>
                  </a:rPr>
                  <a:t>=</a:t>
                </a:r>
                <a14:m>
                  <m:oMath xmlns:m="http://schemas.openxmlformats.org/officeDocument/2006/math">
                    <m:f>
                      <m:fPr>
                        <m:ctrlPr>
                          <a:rPr lang="en-US" sz="2500" b="1" i="1">
                            <a:latin typeface="Cambria Math" panose="02040503050406030204" pitchFamily="18" charset="0"/>
                          </a:rPr>
                        </m:ctrlPr>
                      </m:fPr>
                      <m:num>
                        <m:r>
                          <a:rPr lang="en-US" sz="2500" b="1" i="1">
                            <a:latin typeface="Cambria Math" panose="02040503050406030204" pitchFamily="18" charset="0"/>
                          </a:rPr>
                          <m:t>𝑾</m:t>
                        </m:r>
                        <m:sSup>
                          <m:sSupPr>
                            <m:ctrlPr>
                              <a:rPr lang="en-US" sz="2500" b="1" i="1">
                                <a:latin typeface="Cambria Math" panose="02040503050406030204" pitchFamily="18" charset="0"/>
                              </a:rPr>
                            </m:ctrlPr>
                          </m:sSupPr>
                          <m:e>
                            <m:r>
                              <a:rPr lang="en-US" sz="2500" b="1" i="1">
                                <a:latin typeface="Cambria Math" panose="02040503050406030204" pitchFamily="18" charset="0"/>
                              </a:rPr>
                              <m:t>𝑳𝒏</m:t>
                            </m:r>
                          </m:e>
                          <m:sup>
                            <m:r>
                              <a:rPr lang="en-US" sz="2500" b="1" i="1">
                                <a:latin typeface="Cambria Math" panose="02040503050406030204" pitchFamily="18" charset="0"/>
                              </a:rPr>
                              <m:t>𝟐</m:t>
                            </m:r>
                          </m:sup>
                        </m:sSup>
                      </m:num>
                      <m:den>
                        <m:r>
                          <a:rPr lang="en-US" sz="2500" b="1" i="1">
                            <a:latin typeface="Cambria Math" panose="02040503050406030204" pitchFamily="18" charset="0"/>
                          </a:rPr>
                          <m:t>𝟖</m:t>
                        </m:r>
                      </m:den>
                    </m:f>
                  </m:oMath>
                </a14:m>
                <a:r>
                  <a:rPr lang="en-US" sz="2500" b="1" dirty="0">
                    <a:latin typeface="Times New Roman" panose="02020603050405020304" pitchFamily="18" charset="0"/>
                    <a:cs typeface="Times New Roman" panose="02020603050405020304" pitchFamily="18" charset="0"/>
                  </a:rPr>
                  <a:t> = </a:t>
                </a:r>
                <a14:m>
                  <m:oMath xmlns:m="http://schemas.openxmlformats.org/officeDocument/2006/math">
                    <m:f>
                      <m:fPr>
                        <m:ctrlPr>
                          <a:rPr lang="en-US" sz="2500" b="1" i="1">
                            <a:latin typeface="Cambria Math" panose="02040503050406030204" pitchFamily="18" charset="0"/>
                          </a:rPr>
                        </m:ctrlPr>
                      </m:fPr>
                      <m:num>
                        <m:r>
                          <a:rPr lang="en-US" sz="2500" b="1" i="1">
                            <a:latin typeface="Cambria Math" panose="02040503050406030204" pitchFamily="18" charset="0"/>
                          </a:rPr>
                          <m:t>𝟑</m:t>
                        </m:r>
                        <m:r>
                          <a:rPr lang="en-US" sz="2500" b="1" i="1">
                            <a:latin typeface="Cambria Math" panose="02040503050406030204" pitchFamily="18" charset="0"/>
                          </a:rPr>
                          <m:t>∗</m:t>
                        </m:r>
                        <m:sSup>
                          <m:sSupPr>
                            <m:ctrlPr>
                              <a:rPr lang="en-US" sz="2500" b="1" i="1">
                                <a:latin typeface="Cambria Math" panose="02040503050406030204" pitchFamily="18" charset="0"/>
                              </a:rPr>
                            </m:ctrlPr>
                          </m:sSupPr>
                          <m:e>
                            <m:r>
                              <a:rPr lang="en-US" sz="2500" b="1" i="1">
                                <a:latin typeface="Cambria Math" panose="02040503050406030204" pitchFamily="18" charset="0"/>
                              </a:rPr>
                              <m:t>𝟓</m:t>
                            </m:r>
                            <m:r>
                              <a:rPr lang="en-US" sz="2500" b="1" i="1">
                                <a:latin typeface="Cambria Math" panose="02040503050406030204" pitchFamily="18" charset="0"/>
                              </a:rPr>
                              <m:t>.</m:t>
                            </m:r>
                            <m:r>
                              <a:rPr lang="en-US" sz="2500" b="1" i="1">
                                <a:latin typeface="Cambria Math" panose="02040503050406030204" pitchFamily="18" charset="0"/>
                              </a:rPr>
                              <m:t>𝟖</m:t>
                            </m:r>
                          </m:e>
                          <m:sup>
                            <m:r>
                              <a:rPr lang="en-US" sz="2500" b="1" i="1">
                                <a:latin typeface="Cambria Math" panose="02040503050406030204" pitchFamily="18" charset="0"/>
                              </a:rPr>
                              <m:t>𝟐</m:t>
                            </m:r>
                          </m:sup>
                        </m:sSup>
                      </m:num>
                      <m:den>
                        <m:r>
                          <a:rPr lang="en-US" sz="2500" b="1" i="1">
                            <a:latin typeface="Cambria Math" panose="02040503050406030204" pitchFamily="18" charset="0"/>
                          </a:rPr>
                          <m:t>𝟖</m:t>
                        </m:r>
                      </m:den>
                    </m:f>
                  </m:oMath>
                </a14:m>
                <a:r>
                  <a:rPr lang="en-US" sz="2500" b="1" dirty="0">
                    <a:latin typeface="Times New Roman" panose="02020603050405020304" pitchFamily="18" charset="0"/>
                    <a:cs typeface="Times New Roman" panose="02020603050405020304" pitchFamily="18" charset="0"/>
                  </a:rPr>
                  <a:t> = 12.6 </a:t>
                </a:r>
                <a:r>
                  <a:rPr lang="en-US" sz="2500" b="1" dirty="0" err="1">
                    <a:latin typeface="Times New Roman" panose="02020603050405020304" pitchFamily="18" charset="0"/>
                    <a:cs typeface="Times New Roman" panose="02020603050405020304" pitchFamily="18" charset="0"/>
                  </a:rPr>
                  <a:t>KN.m</a:t>
                </a:r>
                <a:r>
                  <a:rPr lang="en-US" sz="2500" b="1" dirty="0">
                    <a:latin typeface="Times New Roman" panose="02020603050405020304" pitchFamily="18" charset="0"/>
                    <a:cs typeface="Times New Roman" panose="02020603050405020304" pitchFamily="18" charset="0"/>
                  </a:rPr>
                  <a:t>/m</a:t>
                </a:r>
              </a:p>
              <a:p>
                <a:endParaRPr lang="en-US" sz="2500" b="1" dirty="0">
                  <a:latin typeface="Times New Roman" panose="02020603050405020304" pitchFamily="18" charset="0"/>
                  <a:cs typeface="Times New Roman" panose="02020603050405020304" pitchFamily="18" charset="0"/>
                </a:endParaRPr>
              </a:p>
              <a:p>
                <a:r>
                  <a:rPr lang="en-US" sz="2500" b="1" dirty="0">
                    <a:latin typeface="Times New Roman" panose="02020603050405020304" pitchFamily="18" charset="0"/>
                    <a:cs typeface="Times New Roman" panose="02020603050405020304" pitchFamily="18" charset="0"/>
                  </a:rPr>
                  <a:t>M(ETABS)= </a:t>
                </a:r>
                <a:r>
                  <a:rPr lang="en-US" sz="2500" b="1" dirty="0" err="1">
                    <a:latin typeface="Times New Roman" panose="02020603050405020304" pitchFamily="18" charset="0"/>
                    <a:cs typeface="Times New Roman" panose="02020603050405020304" pitchFamily="18" charset="0"/>
                  </a:rPr>
                  <a:t>M</a:t>
                </a:r>
                <a:r>
                  <a:rPr lang="en-US" sz="2500" b="1" baseline="-25000" dirty="0" err="1">
                    <a:latin typeface="Times New Roman" panose="02020603050405020304" pitchFamily="18" charset="0"/>
                    <a:cs typeface="Times New Roman" panose="02020603050405020304" pitchFamily="18" charset="0"/>
                  </a:rPr>
                  <a:t>Possitive</a:t>
                </a:r>
                <a:r>
                  <a:rPr lang="en-US" sz="2500" b="1" dirty="0">
                    <a:latin typeface="Times New Roman" panose="02020603050405020304" pitchFamily="18" charset="0"/>
                    <a:cs typeface="Times New Roman" panose="02020603050405020304" pitchFamily="18" charset="0"/>
                  </a:rPr>
                  <a:t>+(</a:t>
                </a:r>
                <a:r>
                  <a:rPr lang="en-US" sz="2500" b="1" dirty="0" err="1">
                    <a:latin typeface="Times New Roman" panose="02020603050405020304" pitchFamily="18" charset="0"/>
                    <a:cs typeface="Times New Roman" panose="02020603050405020304" pitchFamily="18" charset="0"/>
                  </a:rPr>
                  <a:t>M</a:t>
                </a:r>
                <a:r>
                  <a:rPr lang="en-US" sz="2500" b="1" baseline="-25000" dirty="0" err="1">
                    <a:latin typeface="Times New Roman" panose="02020603050405020304" pitchFamily="18" charset="0"/>
                    <a:cs typeface="Times New Roman" panose="02020603050405020304" pitchFamily="18" charset="0"/>
                  </a:rPr>
                  <a:t>top</a:t>
                </a:r>
                <a:r>
                  <a:rPr lang="en-US" sz="2500" b="1" dirty="0" err="1">
                    <a:latin typeface="Times New Roman" panose="02020603050405020304" pitchFamily="18" charset="0"/>
                    <a:cs typeface="Times New Roman" panose="02020603050405020304" pitchFamily="18" charset="0"/>
                  </a:rPr>
                  <a:t>+M</a:t>
                </a:r>
                <a:r>
                  <a:rPr lang="en-US" sz="2500" b="1" baseline="-25000" dirty="0" err="1">
                    <a:latin typeface="Times New Roman" panose="02020603050405020304" pitchFamily="18" charset="0"/>
                    <a:cs typeface="Times New Roman" panose="02020603050405020304" pitchFamily="18" charset="0"/>
                  </a:rPr>
                  <a:t>bottom</a:t>
                </a:r>
                <a:r>
                  <a:rPr lang="en-US" sz="2500" b="1" dirty="0">
                    <a:latin typeface="Times New Roman" panose="02020603050405020304" pitchFamily="18" charset="0"/>
                    <a:cs typeface="Times New Roman" panose="02020603050405020304" pitchFamily="18" charset="0"/>
                  </a:rPr>
                  <a:t>)/2 </a:t>
                </a:r>
              </a:p>
              <a:p>
                <a:pPr marL="0" indent="0">
                  <a:buNone/>
                </a:pPr>
                <a:r>
                  <a:rPr lang="en-US" sz="2500" b="1" dirty="0">
                    <a:latin typeface="Times New Roman" panose="02020603050405020304" pitchFamily="18" charset="0"/>
                    <a:cs typeface="Times New Roman" panose="02020603050405020304" pitchFamily="18" charset="0"/>
                  </a:rPr>
                  <a:t>                      =4.3+(7.9+7.9)/2 = 12.2 </a:t>
                </a:r>
                <a:r>
                  <a:rPr lang="en-US" sz="2500" b="1" dirty="0" err="1">
                    <a:latin typeface="Times New Roman" panose="02020603050405020304" pitchFamily="18" charset="0"/>
                    <a:cs typeface="Times New Roman" panose="02020603050405020304" pitchFamily="18" charset="0"/>
                  </a:rPr>
                  <a:t>kN.m</a:t>
                </a:r>
                <a:r>
                  <a:rPr lang="en-US" sz="2500" b="1" dirty="0">
                    <a:latin typeface="Times New Roman" panose="02020603050405020304" pitchFamily="18" charset="0"/>
                    <a:cs typeface="Times New Roman" panose="02020603050405020304" pitchFamily="18" charset="0"/>
                  </a:rPr>
                  <a:t>/m</a:t>
                </a:r>
              </a:p>
              <a:p>
                <a:endParaRPr lang="en-US" sz="2500" b="1" dirty="0">
                  <a:latin typeface="Times New Roman" panose="02020603050405020304" pitchFamily="18" charset="0"/>
                  <a:cs typeface="Times New Roman" panose="02020603050405020304" pitchFamily="18" charset="0"/>
                </a:endParaRPr>
              </a:p>
              <a:p>
                <a:r>
                  <a:rPr lang="en-US" sz="2500" b="1" dirty="0">
                    <a:latin typeface="Times New Roman" panose="02020603050405020304" pitchFamily="18" charset="0"/>
                    <a:cs typeface="Times New Roman" panose="02020603050405020304" pitchFamily="18" charset="0"/>
                  </a:rPr>
                  <a:t>%Error  =3.1%&lt;5% </a:t>
                </a:r>
                <a:r>
                  <a:rPr lang="en-US" sz="2500" b="1" dirty="0">
                    <a:latin typeface="Times New Roman" panose="02020603050405020304" pitchFamily="18" charset="0"/>
                    <a:cs typeface="Times New Roman" panose="02020603050405020304" pitchFamily="18" charset="0"/>
                    <a:sym typeface="Wingdings" panose="05000000000000000000" pitchFamily="2" charset="2"/>
                  </a:rPr>
                  <a:t></a:t>
                </a:r>
                <a:r>
                  <a:rPr lang="en-US" sz="2500" b="1" dirty="0">
                    <a:latin typeface="Times New Roman" panose="02020603050405020304" pitchFamily="18" charset="0"/>
                    <a:cs typeface="Times New Roman" panose="02020603050405020304" pitchFamily="18" charset="0"/>
                  </a:rPr>
                  <a:t> OK</a:t>
                </a:r>
              </a:p>
              <a:p>
                <a:endParaRPr lang="en-US" dirty="0"/>
              </a:p>
            </p:txBody>
          </p:sp>
        </mc:Choice>
        <mc:Fallback xmlns="">
          <p:sp>
            <p:nvSpPr>
              <p:cNvPr id="9" name="Content Placeholder 8">
                <a:extLst>
                  <a:ext uri="{FF2B5EF4-FFF2-40B4-BE49-F238E27FC236}">
                    <a16:creationId xmlns:a16="http://schemas.microsoft.com/office/drawing/2014/main" id="{BA4088E4-9BE3-45F2-86FF-D35A89CD0061}"/>
                  </a:ext>
                </a:extLst>
              </p:cNvPr>
              <p:cNvSpPr>
                <a:spLocks noGrp="1" noRot="1" noChangeAspect="1" noMove="1" noResize="1" noEditPoints="1" noAdjustHandles="1" noChangeArrowheads="1" noChangeShapeType="1" noTextEdit="1"/>
              </p:cNvSpPr>
              <p:nvPr>
                <p:ph idx="1"/>
              </p:nvPr>
            </p:nvSpPr>
            <p:spPr>
              <a:xfrm>
                <a:off x="0" y="1825625"/>
                <a:ext cx="11353800" cy="4351338"/>
              </a:xfrm>
              <a:blipFill>
                <a:blip r:embed="rId2"/>
                <a:stretch>
                  <a:fillRect l="-751" t="-1961"/>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979EC122-AE9E-49F1-B67F-3C8EE4FBC4E1}"/>
              </a:ext>
            </a:extLst>
          </p:cNvPr>
          <p:cNvPicPr>
            <a:picLocks noChangeAspect="1"/>
          </p:cNvPicPr>
          <p:nvPr/>
        </p:nvPicPr>
        <p:blipFill>
          <a:blip r:embed="rId3"/>
          <a:stretch>
            <a:fillRect/>
          </a:stretch>
        </p:blipFill>
        <p:spPr>
          <a:xfrm>
            <a:off x="6856982" y="1825625"/>
            <a:ext cx="5231462" cy="4351338"/>
          </a:xfrm>
          <a:prstGeom prst="rect">
            <a:avLst/>
          </a:prstGeom>
          <a:effectLst>
            <a:glow rad="317500">
              <a:srgbClr val="C00000">
                <a:alpha val="40000"/>
              </a:srgbClr>
            </a:glow>
          </a:effectLst>
        </p:spPr>
      </p:pic>
    </p:spTree>
    <p:extLst>
      <p:ext uri="{BB962C8B-B14F-4D97-AF65-F5344CB8AC3E}">
        <p14:creationId xmlns:p14="http://schemas.microsoft.com/office/powerpoint/2010/main" val="567345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500"/>
                                        <p:tgtEl>
                                          <p:spTgt spid="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fade">
                                      <p:cBhvr>
                                        <p:cTn id="27" dur="500"/>
                                        <p:tgtEl>
                                          <p:spTgt spid="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xEl>
                                              <p:pRg st="6" end="6"/>
                                            </p:txEl>
                                          </p:spTgt>
                                        </p:tgtEl>
                                        <p:attrNameLst>
                                          <p:attrName>style.visibility</p:attrName>
                                        </p:attrNameLst>
                                      </p:cBhvr>
                                      <p:to>
                                        <p:strVal val="visible"/>
                                      </p:to>
                                    </p:set>
                                    <p:animEffect transition="in" filter="fade">
                                      <p:cBhvr>
                                        <p:cTn id="32" dur="5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42A93-2D1B-493C-B5F5-8C07C829DE0C}"/>
              </a:ext>
            </a:extLst>
          </p:cNvPr>
          <p:cNvSpPr>
            <a:spLocks noGrp="1"/>
          </p:cNvSpPr>
          <p:nvPr>
            <p:ph type="title"/>
          </p:nvPr>
        </p:nvSpPr>
        <p:spPr>
          <a:xfrm>
            <a:off x="535259" y="-241184"/>
            <a:ext cx="11656741" cy="883812"/>
          </a:xfrm>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Deflection check</a:t>
            </a:r>
          </a:p>
        </p:txBody>
      </p:sp>
      <p:pic>
        <p:nvPicPr>
          <p:cNvPr id="4" name="Content Placeholder 3">
            <a:extLst>
              <a:ext uri="{FF2B5EF4-FFF2-40B4-BE49-F238E27FC236}">
                <a16:creationId xmlns:a16="http://schemas.microsoft.com/office/drawing/2014/main" id="{1B8AC0D0-DF1A-4CD3-A8AA-9C2F395D073F}"/>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622760" y="553263"/>
            <a:ext cx="6043960" cy="4632054"/>
          </a:xfrm>
          <a:prstGeom prst="rect">
            <a:avLst/>
          </a:prstGeom>
          <a:effectLst>
            <a:glow rad="431800">
              <a:srgbClr val="C00000">
                <a:alpha val="40000"/>
              </a:srgbClr>
            </a:glow>
          </a:effectLst>
        </p:spPr>
      </p:pic>
      <p:pic>
        <p:nvPicPr>
          <p:cNvPr id="5" name="Picture 4">
            <a:extLst>
              <a:ext uri="{FF2B5EF4-FFF2-40B4-BE49-F238E27FC236}">
                <a16:creationId xmlns:a16="http://schemas.microsoft.com/office/drawing/2014/main" id="{71DB17B9-9700-4C30-8941-A188E5E5CC16}"/>
              </a:ext>
            </a:extLst>
          </p:cNvPr>
          <p:cNvPicPr/>
          <p:nvPr/>
        </p:nvPicPr>
        <p:blipFill>
          <a:blip r:embed="rId3">
            <a:extLst>
              <a:ext uri="{28A0092B-C50C-407E-A947-70E740481C1C}">
                <a14:useLocalDpi xmlns:a14="http://schemas.microsoft.com/office/drawing/2010/main" val="0"/>
              </a:ext>
            </a:extLst>
          </a:blip>
          <a:stretch>
            <a:fillRect/>
          </a:stretch>
        </p:blipFill>
        <p:spPr>
          <a:xfrm>
            <a:off x="3622760" y="5394325"/>
            <a:ext cx="5967289" cy="1381474"/>
          </a:xfrm>
          <a:prstGeom prst="rect">
            <a:avLst/>
          </a:prstGeom>
          <a:effectLst>
            <a:glow rad="76200">
              <a:srgbClr val="C00000">
                <a:alpha val="40000"/>
              </a:srgbClr>
            </a:glow>
          </a:effectLst>
        </p:spPr>
      </p:pic>
    </p:spTree>
    <p:extLst>
      <p:ext uri="{BB962C8B-B14F-4D97-AF65-F5344CB8AC3E}">
        <p14:creationId xmlns:p14="http://schemas.microsoft.com/office/powerpoint/2010/main" val="392960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40A15-D134-47E1-A508-6378617B0CCE}"/>
              </a:ext>
            </a:extLst>
          </p:cNvPr>
          <p:cNvSpPr>
            <a:spLocks noGrp="1"/>
          </p:cNvSpPr>
          <p:nvPr>
            <p:ph type="title"/>
          </p:nvPr>
        </p:nvSpPr>
        <p:spPr>
          <a:xfrm>
            <a:off x="1011044" y="0"/>
            <a:ext cx="10515600" cy="1325563"/>
          </a:xfrm>
        </p:spPr>
        <p:txBody>
          <a:bodyPr>
            <a:noAutofit/>
          </a:bodyPr>
          <a:lstStyle/>
          <a:p>
            <a:r>
              <a:rPr lang="en-US" sz="3000" b="1" dirty="0">
                <a:latin typeface="Times New Roman" panose="02020603050405020304" pitchFamily="18" charset="0"/>
                <a:cs typeface="Times New Roman" panose="02020603050405020304" pitchFamily="18" charset="0"/>
              </a:rPr>
              <a:t> For long term deflection </a:t>
            </a:r>
            <a:br>
              <a:rPr lang="en-US" sz="3000" b="1" dirty="0">
                <a:latin typeface="Times New Roman" panose="02020603050405020304" pitchFamily="18" charset="0"/>
                <a:cs typeface="Times New Roman" panose="02020603050405020304" pitchFamily="18" charset="0"/>
              </a:rPr>
            </a:br>
            <a:r>
              <a:rPr lang="en-US" sz="3000" b="1" dirty="0">
                <a:latin typeface="Times New Roman" panose="02020603050405020304" pitchFamily="18" charset="0"/>
                <a:cs typeface="Times New Roman" panose="02020603050405020304" pitchFamily="18" charset="0"/>
                <a:sym typeface="Wingdings" panose="05000000000000000000" pitchFamily="2" charset="2"/>
              </a:rPr>
              <a:t></a:t>
            </a:r>
            <a:r>
              <a:rPr lang="en-US" sz="3000" b="1" dirty="0">
                <a:latin typeface="Times New Roman" panose="02020603050405020304" pitchFamily="18" charset="0"/>
                <a:cs typeface="Times New Roman" panose="02020603050405020304" pitchFamily="18" charset="0"/>
              </a:rPr>
              <a:t>allowable deflection =L/240 = (12.65/240) *1000= 52.7mm.</a:t>
            </a:r>
            <a:br>
              <a:rPr lang="en-US" sz="3000" b="1" dirty="0">
                <a:latin typeface="Times New Roman" panose="02020603050405020304" pitchFamily="18" charset="0"/>
                <a:cs typeface="Times New Roman" panose="02020603050405020304" pitchFamily="18" charset="0"/>
              </a:rPr>
            </a:br>
            <a:endParaRPr lang="en-US" sz="3000" b="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D4C6771-FFCC-410A-88B9-ADB248C894D1}"/>
                  </a:ext>
                </a:extLst>
              </p:cNvPr>
              <p:cNvSpPr>
                <a:spLocks noGrp="1"/>
              </p:cNvSpPr>
              <p:nvPr>
                <p:ph idx="1"/>
              </p:nvPr>
            </p:nvSpPr>
            <p:spPr>
              <a:xfrm>
                <a:off x="838200" y="1825625"/>
                <a:ext cx="10515600" cy="4351338"/>
              </a:xfrm>
            </p:spPr>
            <p:txBody>
              <a:bodyPr>
                <a:normAutofit fontScale="77500" lnSpcReduction="20000"/>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buNone/>
                </a:pPr>
                <a:r>
                  <a:rPr lang="en-US" sz="2700" b="1" dirty="0"/>
                  <a:t>Long term deflection = 2*(</a:t>
                </a:r>
                <a14:m>
                  <m:oMath xmlns:m="http://schemas.openxmlformats.org/officeDocument/2006/math">
                    <m:r>
                      <a:rPr lang="en-US" sz="2700" b="1" i="1">
                        <a:latin typeface="Cambria Math" panose="02040503050406030204" pitchFamily="18" charset="0"/>
                      </a:rPr>
                      <m:t>∆</m:t>
                    </m:r>
                    <m:r>
                      <a:rPr lang="en-US" sz="2700" b="1" i="1">
                        <a:latin typeface="Cambria Math" panose="02040503050406030204" pitchFamily="18" charset="0"/>
                      </a:rPr>
                      <m:t>𝑫</m:t>
                    </m:r>
                    <m:r>
                      <a:rPr lang="en-US" sz="2700" b="1" i="1">
                        <a:latin typeface="Cambria Math" panose="02040503050406030204" pitchFamily="18" charset="0"/>
                      </a:rPr>
                      <m:t>+∆</m:t>
                    </m:r>
                    <m:r>
                      <a:rPr lang="en-US" sz="2700" b="1" i="1">
                        <a:latin typeface="Cambria Math" panose="02040503050406030204" pitchFamily="18" charset="0"/>
                      </a:rPr>
                      <m:t>𝑺𝑫</m:t>
                    </m:r>
                    <m:r>
                      <a:rPr lang="en-US" sz="2700" b="1" i="1">
                        <a:latin typeface="Cambria Math" panose="02040503050406030204" pitchFamily="18" charset="0"/>
                      </a:rPr>
                      <m:t>)</m:t>
                    </m:r>
                  </m:oMath>
                </a14:m>
                <a:r>
                  <a:rPr lang="en-US" sz="2700" b="1" dirty="0"/>
                  <a:t>+1.5(</a:t>
                </a:r>
                <a14:m>
                  <m:oMath xmlns:m="http://schemas.openxmlformats.org/officeDocument/2006/math">
                    <m:r>
                      <a:rPr lang="en-US" sz="2700" b="1" i="1">
                        <a:latin typeface="Cambria Math" panose="02040503050406030204" pitchFamily="18" charset="0"/>
                      </a:rPr>
                      <m:t>∆</m:t>
                    </m:r>
                    <m:r>
                      <a:rPr lang="en-US" sz="2700" b="1" i="1">
                        <a:latin typeface="Cambria Math" panose="02040503050406030204" pitchFamily="18" charset="0"/>
                      </a:rPr>
                      <m:t>𝑳</m:t>
                    </m:r>
                    <m:r>
                      <a:rPr lang="en-US" sz="2700" b="1" i="1">
                        <a:latin typeface="Cambria Math" panose="02040503050406030204" pitchFamily="18" charset="0"/>
                      </a:rPr>
                      <m:t>)</m:t>
                    </m:r>
                  </m:oMath>
                </a14:m>
                <a:endParaRPr lang="en-US" sz="2700" b="1" dirty="0"/>
              </a:p>
              <a:p>
                <a:pPr marL="0" indent="0">
                  <a:buNone/>
                </a:pPr>
                <a:r>
                  <a:rPr lang="en-US" sz="2700" b="1" dirty="0"/>
                  <a:t>                                       =2*(9.195+7.257) +1.5*(7.545) = 44.2 mm &lt;52.7mm  </a:t>
                </a:r>
                <a:r>
                  <a:rPr lang="en-US" sz="2700" b="1" dirty="0">
                    <a:sym typeface="Wingdings" panose="05000000000000000000" pitchFamily="2" charset="2"/>
                  </a:rPr>
                  <a:t></a:t>
                </a:r>
                <a:r>
                  <a:rPr lang="en-US" sz="2700" b="1" dirty="0"/>
                  <a:t> OK</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7D4C6771-FFCC-410A-88B9-ADB248C894D1}"/>
                  </a:ext>
                </a:extLst>
              </p:cNvPr>
              <p:cNvSpPr>
                <a:spLocks noGrp="1" noRot="1" noChangeAspect="1" noMove="1" noResize="1" noEditPoints="1" noAdjustHandles="1" noChangeArrowheads="1" noChangeShapeType="1" noTextEdit="1"/>
              </p:cNvSpPr>
              <p:nvPr>
                <p:ph idx="1"/>
              </p:nvPr>
            </p:nvSpPr>
            <p:spPr>
              <a:xfrm>
                <a:off x="838200" y="1825625"/>
                <a:ext cx="10515600" cy="4351338"/>
              </a:xfrm>
              <a:blipFill>
                <a:blip r:embed="rId2"/>
                <a:stretch>
                  <a:fillRect l="-696" b="-1541"/>
                </a:stretch>
              </a:blipFill>
            </p:spPr>
            <p:txBody>
              <a:bodyPr/>
              <a:lstStyle/>
              <a:p>
                <a:r>
                  <a:rPr lang="en-US">
                    <a:noFill/>
                  </a:rPr>
                  <a:t> </a:t>
                </a:r>
              </a:p>
            </p:txBody>
          </p:sp>
        </mc:Fallback>
      </mc:AlternateContent>
      <p:graphicFrame>
        <p:nvGraphicFramePr>
          <p:cNvPr id="6" name="Table 5">
            <a:extLst>
              <a:ext uri="{FF2B5EF4-FFF2-40B4-BE49-F238E27FC236}">
                <a16:creationId xmlns:a16="http://schemas.microsoft.com/office/drawing/2014/main" id="{42CB2DC9-2B2D-447F-9531-0CF73EDE3D89}"/>
              </a:ext>
            </a:extLst>
          </p:cNvPr>
          <p:cNvGraphicFramePr>
            <a:graphicFrameLocks noGrp="1"/>
          </p:cNvGraphicFramePr>
          <p:nvPr>
            <p:extLst>
              <p:ext uri="{D42A27DB-BD31-4B8C-83A1-F6EECF244321}">
                <p14:modId xmlns:p14="http://schemas.microsoft.com/office/powerpoint/2010/main" val="485363679"/>
              </p:ext>
            </p:extLst>
          </p:nvPr>
        </p:nvGraphicFramePr>
        <p:xfrm>
          <a:off x="473926" y="1276816"/>
          <a:ext cx="11718074" cy="3997712"/>
        </p:xfrm>
        <a:graphic>
          <a:graphicData uri="http://schemas.openxmlformats.org/drawingml/2006/table">
            <a:tbl>
              <a:tblPr firstRow="1" firstCol="1" bandRow="1">
                <a:tableStyleId>{5C22544A-7EE6-4342-B048-85BDC9FD1C3A}</a:tableStyleId>
              </a:tblPr>
              <a:tblGrid>
                <a:gridCol w="1304347">
                  <a:extLst>
                    <a:ext uri="{9D8B030D-6E8A-4147-A177-3AD203B41FA5}">
                      <a16:colId xmlns:a16="http://schemas.microsoft.com/office/drawing/2014/main" val="3425314242"/>
                    </a:ext>
                  </a:extLst>
                </a:gridCol>
                <a:gridCol w="1435651">
                  <a:extLst>
                    <a:ext uri="{9D8B030D-6E8A-4147-A177-3AD203B41FA5}">
                      <a16:colId xmlns:a16="http://schemas.microsoft.com/office/drawing/2014/main" val="1630461612"/>
                    </a:ext>
                  </a:extLst>
                </a:gridCol>
                <a:gridCol w="1327883">
                  <a:extLst>
                    <a:ext uri="{9D8B030D-6E8A-4147-A177-3AD203B41FA5}">
                      <a16:colId xmlns:a16="http://schemas.microsoft.com/office/drawing/2014/main" val="3351454492"/>
                    </a:ext>
                  </a:extLst>
                </a:gridCol>
                <a:gridCol w="2248235">
                  <a:extLst>
                    <a:ext uri="{9D8B030D-6E8A-4147-A177-3AD203B41FA5}">
                      <a16:colId xmlns:a16="http://schemas.microsoft.com/office/drawing/2014/main" val="1569065697"/>
                    </a:ext>
                  </a:extLst>
                </a:gridCol>
                <a:gridCol w="1317973">
                  <a:extLst>
                    <a:ext uri="{9D8B030D-6E8A-4147-A177-3AD203B41FA5}">
                      <a16:colId xmlns:a16="http://schemas.microsoft.com/office/drawing/2014/main" val="35438547"/>
                    </a:ext>
                  </a:extLst>
                </a:gridCol>
                <a:gridCol w="1330362">
                  <a:extLst>
                    <a:ext uri="{9D8B030D-6E8A-4147-A177-3AD203B41FA5}">
                      <a16:colId xmlns:a16="http://schemas.microsoft.com/office/drawing/2014/main" val="3123023846"/>
                    </a:ext>
                  </a:extLst>
                </a:gridCol>
                <a:gridCol w="1357611">
                  <a:extLst>
                    <a:ext uri="{9D8B030D-6E8A-4147-A177-3AD203B41FA5}">
                      <a16:colId xmlns:a16="http://schemas.microsoft.com/office/drawing/2014/main" val="3023025299"/>
                    </a:ext>
                  </a:extLst>
                </a:gridCol>
                <a:gridCol w="1396012">
                  <a:extLst>
                    <a:ext uri="{9D8B030D-6E8A-4147-A177-3AD203B41FA5}">
                      <a16:colId xmlns:a16="http://schemas.microsoft.com/office/drawing/2014/main" val="358362941"/>
                    </a:ext>
                  </a:extLst>
                </a:gridCol>
              </a:tblGrid>
              <a:tr h="982495">
                <a:tc>
                  <a:txBody>
                    <a:bodyPr/>
                    <a:lstStyle/>
                    <a:p>
                      <a:pPr marL="0" marR="0">
                        <a:lnSpc>
                          <a:spcPct val="150000"/>
                        </a:lnSpc>
                        <a:spcBef>
                          <a:spcPts val="600"/>
                        </a:spcBef>
                        <a:spcAft>
                          <a:spcPts val="600"/>
                        </a:spcAft>
                      </a:pPr>
                      <a:r>
                        <a:rPr lang="en-US" sz="1200" dirty="0">
                          <a:effectLst/>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R w="12700" cmpd="sng">
                      <a:noFill/>
                    </a:lnR>
                    <a:solidFill>
                      <a:srgbClr val="C00000"/>
                    </a:solidFill>
                  </a:tcPr>
                </a:tc>
                <a:tc>
                  <a:txBody>
                    <a:bodyPr/>
                    <a:lstStyle/>
                    <a:p>
                      <a:pPr marL="0" marR="0">
                        <a:lnSpc>
                          <a:spcPct val="150000"/>
                        </a:lnSpc>
                        <a:spcBef>
                          <a:spcPts val="600"/>
                        </a:spcBef>
                        <a:spcAft>
                          <a:spcPts val="600"/>
                        </a:spcAft>
                      </a:pPr>
                      <a:r>
                        <a:rPr lang="en-US" sz="1200" dirty="0">
                          <a:effectLst/>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00000"/>
                    </a:solidFill>
                  </a:tcPr>
                </a:tc>
                <a:tc>
                  <a:txBody>
                    <a:bodyPr/>
                    <a:lstStyle/>
                    <a:p>
                      <a:pPr marL="0" marR="0">
                        <a:lnSpc>
                          <a:spcPct val="150000"/>
                        </a:lnSpc>
                        <a:spcBef>
                          <a:spcPts val="600"/>
                        </a:spcBef>
                        <a:spcAft>
                          <a:spcPts val="600"/>
                        </a:spcAft>
                      </a:pPr>
                      <a:r>
                        <a:rPr lang="en-US" sz="1200" dirty="0">
                          <a:effectLst/>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00000"/>
                    </a:solidFill>
                  </a:tcPr>
                </a:tc>
                <a:tc gridSpan="2">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Deflection(mm)</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600"/>
                        </a:spcBef>
                        <a:spcAft>
                          <a:spcPts val="600"/>
                        </a:spcAft>
                      </a:pPr>
                      <a:r>
                        <a:rPr lang="en-US" sz="1200" dirty="0">
                          <a:effectLst/>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00000"/>
                    </a:solidFill>
                  </a:tcPr>
                </a:tc>
                <a:tc hMerge="1">
                  <a:txBody>
                    <a:bodyPr/>
                    <a:lstStyle/>
                    <a:p>
                      <a:pPr marL="0" marR="0">
                        <a:lnSpc>
                          <a:spcPct val="150000"/>
                        </a:lnSpc>
                        <a:spcBef>
                          <a:spcPts val="600"/>
                        </a:spcBef>
                        <a:spcAft>
                          <a:spcPts val="600"/>
                        </a:spcAft>
                      </a:pP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600"/>
                        </a:spcBef>
                        <a:spcAft>
                          <a:spcPts val="600"/>
                        </a:spcAft>
                      </a:pPr>
                      <a:r>
                        <a:rPr lang="en-US" sz="1200" dirty="0">
                          <a:effectLst/>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00000"/>
                    </a:solidFill>
                  </a:tcPr>
                </a:tc>
                <a:tc>
                  <a:txBody>
                    <a:bodyPr/>
                    <a:lstStyle/>
                    <a:p>
                      <a:pPr marL="0" marR="0">
                        <a:lnSpc>
                          <a:spcPct val="150000"/>
                        </a:lnSpc>
                        <a:spcBef>
                          <a:spcPts val="600"/>
                        </a:spcBef>
                        <a:spcAft>
                          <a:spcPts val="600"/>
                        </a:spcAft>
                      </a:pPr>
                      <a:r>
                        <a:rPr lang="en-US" sz="1200" dirty="0">
                          <a:effectLst/>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00000"/>
                    </a:solidFill>
                  </a:tcPr>
                </a:tc>
                <a:tc>
                  <a:txBody>
                    <a:bodyPr/>
                    <a:lstStyle/>
                    <a:p>
                      <a:pPr marL="0" marR="0">
                        <a:lnSpc>
                          <a:spcPct val="150000"/>
                        </a:lnSpc>
                        <a:spcBef>
                          <a:spcPts val="600"/>
                        </a:spcBef>
                        <a:spcAft>
                          <a:spcPts val="600"/>
                        </a:spcAft>
                      </a:pPr>
                      <a:r>
                        <a:rPr lang="en-US" sz="1200" dirty="0">
                          <a:effectLst/>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3989318996"/>
                  </a:ext>
                </a:extLst>
              </a:tr>
              <a:tr h="988189">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Load case</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FD5EA"/>
                    </a:solidFill>
                  </a:tcPr>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Middle</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T w="38100" cmpd="sng">
                      <a:noFill/>
                    </a:lnT>
                  </a:tcPr>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First corner</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T w="38100" cmpd="sng">
                      <a:noFill/>
                    </a:lnT>
                  </a:tcPr>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Second corner</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T w="38100" cmpd="sng">
                      <a:noFill/>
                    </a:lnT>
                  </a:tcPr>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Third corner</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T w="38100" cmpd="sng">
                      <a:noFill/>
                    </a:lnT>
                  </a:tcPr>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Fourth corner</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T w="38100" cmpd="sng">
                      <a:noFill/>
                    </a:lnT>
                  </a:tcPr>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Avg. of corners</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T w="38100" cmpd="sng">
                      <a:noFill/>
                    </a:lnT>
                  </a:tcPr>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Relative</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T w="38100" cmpd="sng">
                      <a:noFill/>
                    </a:lnT>
                  </a:tcPr>
                </a:tc>
                <a:extLst>
                  <a:ext uri="{0D108BD9-81ED-4DB2-BD59-A6C34878D82A}">
                    <a16:rowId xmlns:a16="http://schemas.microsoft.com/office/drawing/2014/main" val="2235328332"/>
                  </a:ext>
                </a:extLst>
              </a:tr>
              <a:tr h="462595">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Live</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7.79</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0.23</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0.26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0.24</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0.25</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0.245</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7.545</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15242144"/>
                  </a:ext>
                </a:extLst>
              </a:tr>
              <a:tr h="576244">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Dead</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CFD5EA"/>
                    </a:solidFill>
                  </a:tcPr>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10.24</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1.22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1.06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0.8</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1.1</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1.045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9.195</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13292191"/>
                  </a:ext>
                </a:extLst>
              </a:tr>
              <a:tr h="988189">
                <a:tc>
                  <a:txBody>
                    <a:bodyPr/>
                    <a:lstStyle/>
                    <a:p>
                      <a:pPr marL="0" marR="0" algn="ctr">
                        <a:lnSpc>
                          <a:spcPct val="150000"/>
                        </a:lnSpc>
                        <a:spcBef>
                          <a:spcPts val="600"/>
                        </a:spcBef>
                        <a:spcAft>
                          <a:spcPts val="600"/>
                        </a:spcAft>
                      </a:pPr>
                      <a:r>
                        <a:rPr lang="en-US" sz="2000" dirty="0">
                          <a:solidFill>
                            <a:schemeClr val="tx1"/>
                          </a:solidFill>
                          <a:effectLst/>
                          <a:latin typeface="Times New Roman" panose="02020603050405020304" pitchFamily="18" charset="0"/>
                          <a:cs typeface="Times New Roman" panose="02020603050405020304" pitchFamily="18" charset="0"/>
                        </a:rPr>
                        <a:t>Super dead</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9EBF5"/>
                    </a:solidFill>
                  </a:tcPr>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7.87</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a:effectLst/>
                          <a:latin typeface="Times New Roman" panose="02020603050405020304" pitchFamily="18" charset="0"/>
                          <a:cs typeface="Times New Roman" panose="02020603050405020304" pitchFamily="18" charset="0"/>
                        </a:rPr>
                        <a:t>0.64</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0.67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0.56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0.58</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0.612</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2000" b="1" dirty="0">
                          <a:effectLst/>
                          <a:latin typeface="Times New Roman" panose="02020603050405020304" pitchFamily="18" charset="0"/>
                          <a:cs typeface="Times New Roman" panose="02020603050405020304" pitchFamily="18" charset="0"/>
                        </a:rPr>
                        <a:t>7.257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23208091"/>
                  </a:ext>
                </a:extLst>
              </a:tr>
            </a:tbl>
          </a:graphicData>
        </a:graphic>
      </p:graphicFrame>
    </p:spTree>
    <p:extLst>
      <p:ext uri="{BB962C8B-B14F-4D97-AF65-F5344CB8AC3E}">
        <p14:creationId xmlns:p14="http://schemas.microsoft.com/office/powerpoint/2010/main" val="2269146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animEffect transition="in" filter="fade">
                                      <p:cBhvr>
                                        <p:cTn id="17" dur="500"/>
                                        <p:tgtEl>
                                          <p:spTgt spid="3">
                                            <p:txEl>
                                              <p:pRg st="10" end="1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1" end="11"/>
                                            </p:txEl>
                                          </p:spTgt>
                                        </p:tgtEl>
                                        <p:attrNameLst>
                                          <p:attrName>style.visibility</p:attrName>
                                        </p:attrNameLst>
                                      </p:cBhvr>
                                      <p:to>
                                        <p:strVal val="visible"/>
                                      </p:to>
                                    </p:set>
                                    <p:animEffect transition="in" filter="fade">
                                      <p:cBhvr>
                                        <p:cTn id="2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52BB4-8307-457C-AB10-CA027131A88F}"/>
              </a:ext>
            </a:extLst>
          </p:cNvPr>
          <p:cNvSpPr>
            <a:spLocks noGrp="1"/>
          </p:cNvSpPr>
          <p:nvPr>
            <p:ph type="title"/>
          </p:nvPr>
        </p:nvSpPr>
        <p:spPr/>
        <p:txBody>
          <a:bodyPr/>
          <a:lstStyle/>
          <a:p>
            <a:pPr algn="ctr"/>
            <a:r>
              <a:rPr lang="en-US" dirty="0">
                <a:solidFill>
                  <a:schemeClr val="accent1"/>
                </a:solidFill>
                <a:latin typeface="Times New Roman" panose="02020603050405020304" pitchFamily="18" charset="0"/>
                <a:cs typeface="Times New Roman" panose="02020603050405020304" pitchFamily="18" charset="0"/>
              </a:rPr>
              <a:t>Seismic analysis and checks</a:t>
            </a:r>
          </a:p>
        </p:txBody>
      </p:sp>
      <p:sp>
        <p:nvSpPr>
          <p:cNvPr id="3" name="Content Placeholder 2">
            <a:extLst>
              <a:ext uri="{FF2B5EF4-FFF2-40B4-BE49-F238E27FC236}">
                <a16:creationId xmlns:a16="http://schemas.microsoft.com/office/drawing/2014/main" id="{13355A52-018E-496F-B943-5055C06754C8}"/>
              </a:ext>
            </a:extLst>
          </p:cNvPr>
          <p:cNvSpPr>
            <a:spLocks noGrp="1"/>
          </p:cNvSpPr>
          <p:nvPr>
            <p:ph idx="1"/>
          </p:nvPr>
        </p:nvSpPr>
        <p:spPr>
          <a:xfrm>
            <a:off x="752707" y="1321420"/>
            <a:ext cx="10601093" cy="4855543"/>
          </a:xfrm>
        </p:spPr>
        <p:txBody>
          <a:bodyPr>
            <a:normAutofit/>
          </a:bodyPr>
          <a:lstStyle/>
          <a:p>
            <a:r>
              <a:rPr lang="en-US" sz="2500" b="1" dirty="0">
                <a:solidFill>
                  <a:srgbClr val="C00000"/>
                </a:solidFill>
                <a:latin typeface="Times New Roman" panose="02020603050405020304" pitchFamily="18" charset="0"/>
                <a:cs typeface="Times New Roman" panose="02020603050405020304" pitchFamily="18" charset="0"/>
              </a:rPr>
              <a:t>Type of structural system:</a:t>
            </a:r>
          </a:p>
          <a:p>
            <a:endParaRPr lang="en-US" sz="2500" b="1" dirty="0">
              <a:solidFill>
                <a:srgbClr val="C00000"/>
              </a:solidFill>
              <a:latin typeface="Times New Roman" panose="02020603050405020304" pitchFamily="18" charset="0"/>
              <a:cs typeface="Times New Roman" panose="02020603050405020304" pitchFamily="18" charset="0"/>
            </a:endParaRPr>
          </a:p>
          <a:p>
            <a:endParaRPr lang="en-US" sz="2500" b="1" dirty="0">
              <a:solidFill>
                <a:schemeClr val="tx1"/>
              </a:solidFill>
              <a:latin typeface="Times New Roman" panose="02020603050405020304" pitchFamily="18" charset="0"/>
              <a:cs typeface="Times New Roman" panose="02020603050405020304" pitchFamily="18" charset="0"/>
            </a:endParaRPr>
          </a:p>
          <a:p>
            <a:endParaRPr lang="en-US" sz="2500" b="1" dirty="0">
              <a:latin typeface="Times New Roman" panose="02020603050405020304" pitchFamily="18" charset="0"/>
              <a:cs typeface="Times New Roman" panose="02020603050405020304" pitchFamily="18" charset="0"/>
            </a:endParaRPr>
          </a:p>
          <a:p>
            <a:endParaRPr lang="en-US" sz="2500" b="1" dirty="0">
              <a:solidFill>
                <a:schemeClr val="tx1"/>
              </a:solidFill>
              <a:latin typeface="Times New Roman" panose="02020603050405020304" pitchFamily="18" charset="0"/>
              <a:cs typeface="Times New Roman" panose="02020603050405020304" pitchFamily="18" charset="0"/>
            </a:endParaRPr>
          </a:p>
          <a:p>
            <a:endParaRPr lang="en-US" sz="2500" b="1" dirty="0">
              <a:solidFill>
                <a:schemeClr val="tx1"/>
              </a:solidFill>
              <a:latin typeface="Times New Roman" panose="02020603050405020304" pitchFamily="18" charset="0"/>
              <a:cs typeface="Times New Roman" panose="02020603050405020304" pitchFamily="18" charset="0"/>
            </a:endParaRPr>
          </a:p>
          <a:p>
            <a:endParaRPr lang="en-US" sz="2500" b="1"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500" b="1" dirty="0">
              <a:solidFill>
                <a:schemeClr val="tx1"/>
              </a:solidFill>
              <a:latin typeface="Times New Roman" panose="02020603050405020304" pitchFamily="18" charset="0"/>
              <a:cs typeface="Times New Roman" panose="02020603050405020304" pitchFamily="18" charset="0"/>
            </a:endParaRPr>
          </a:p>
          <a:p>
            <a:endParaRPr lang="en-US" sz="2500" b="1" dirty="0">
              <a:latin typeface="Times New Roman" panose="02020603050405020304" pitchFamily="18" charset="0"/>
              <a:cs typeface="Times New Roman" panose="02020603050405020304" pitchFamily="18" charset="0"/>
            </a:endParaRPr>
          </a:p>
          <a:p>
            <a:endParaRPr lang="en-US" sz="2500" b="1" dirty="0">
              <a:solidFill>
                <a:schemeClr val="tx1"/>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8F268B7F-9BE9-4CC8-AA7F-5599EE7B79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707" y="2044569"/>
            <a:ext cx="7189090" cy="2258490"/>
          </a:xfrm>
          <a:prstGeom prst="rect">
            <a:avLst/>
          </a:prstGeom>
          <a:effectLst>
            <a:glow rad="228600">
              <a:schemeClr val="accent2">
                <a:satMod val="175000"/>
                <a:alpha val="40000"/>
              </a:schemeClr>
            </a:glow>
          </a:effectLst>
        </p:spPr>
      </p:pic>
      <p:sp>
        <p:nvSpPr>
          <p:cNvPr id="4" name="Rectangle 3">
            <a:extLst>
              <a:ext uri="{FF2B5EF4-FFF2-40B4-BE49-F238E27FC236}">
                <a16:creationId xmlns:a16="http://schemas.microsoft.com/office/drawing/2014/main" id="{1B0BE7AB-B80A-41CE-93F2-3000D3B2F8DA}"/>
              </a:ext>
            </a:extLst>
          </p:cNvPr>
          <p:cNvSpPr/>
          <p:nvPr/>
        </p:nvSpPr>
        <p:spPr>
          <a:xfrm>
            <a:off x="752707" y="5351914"/>
            <a:ext cx="4452461" cy="430887"/>
          </a:xfrm>
          <a:prstGeom prst="rect">
            <a:avLst/>
          </a:prstGeom>
        </p:spPr>
        <p:txBody>
          <a:bodyPr wrap="square">
            <a:spAutoFit/>
          </a:bodyPr>
          <a:lstStyle/>
          <a:p>
            <a:r>
              <a:rPr lang="en-US" sz="2200" b="1" dirty="0"/>
              <a:t>The system is bearing walls.</a:t>
            </a:r>
          </a:p>
        </p:txBody>
      </p:sp>
    </p:spTree>
    <p:extLst>
      <p:ext uri="{BB962C8B-B14F-4D97-AF65-F5344CB8AC3E}">
        <p14:creationId xmlns:p14="http://schemas.microsoft.com/office/powerpoint/2010/main" val="418269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355A52-018E-496F-B943-5055C06754C8}"/>
              </a:ext>
            </a:extLst>
          </p:cNvPr>
          <p:cNvSpPr>
            <a:spLocks noGrp="1"/>
          </p:cNvSpPr>
          <p:nvPr>
            <p:ph idx="1"/>
          </p:nvPr>
        </p:nvSpPr>
        <p:spPr>
          <a:xfrm>
            <a:off x="752707" y="0"/>
            <a:ext cx="10601093" cy="6176963"/>
          </a:xfrm>
        </p:spPr>
        <p:txBody>
          <a:bodyPr>
            <a:normAutofit/>
          </a:bodyPr>
          <a:lstStyle/>
          <a:p>
            <a:pPr algn="ctr"/>
            <a:r>
              <a:rPr lang="en-US" sz="3000" b="1" dirty="0">
                <a:solidFill>
                  <a:srgbClr val="C00000"/>
                </a:solidFill>
                <a:latin typeface="Times New Roman" panose="02020603050405020304" pitchFamily="18" charset="0"/>
                <a:cs typeface="Times New Roman" panose="02020603050405020304" pitchFamily="18" charset="0"/>
              </a:rPr>
              <a:t>Modal mass participation ratio:</a:t>
            </a:r>
          </a:p>
          <a:p>
            <a:endParaRPr lang="en-US" sz="2500" b="1" dirty="0">
              <a:solidFill>
                <a:srgbClr val="C00000"/>
              </a:solidFill>
              <a:latin typeface="Times New Roman" panose="02020603050405020304" pitchFamily="18" charset="0"/>
              <a:cs typeface="Times New Roman" panose="02020603050405020304" pitchFamily="18" charset="0"/>
            </a:endParaRPr>
          </a:p>
          <a:p>
            <a:endParaRPr lang="en-US" sz="2500" b="1" dirty="0">
              <a:solidFill>
                <a:schemeClr val="tx1"/>
              </a:solidFill>
              <a:latin typeface="Times New Roman" panose="02020603050405020304" pitchFamily="18" charset="0"/>
              <a:cs typeface="Times New Roman" panose="02020603050405020304" pitchFamily="18" charset="0"/>
            </a:endParaRPr>
          </a:p>
          <a:p>
            <a:endParaRPr lang="en-US" sz="2500" b="1" dirty="0">
              <a:latin typeface="Times New Roman" panose="02020603050405020304" pitchFamily="18" charset="0"/>
              <a:cs typeface="Times New Roman" panose="02020603050405020304" pitchFamily="18" charset="0"/>
            </a:endParaRPr>
          </a:p>
          <a:p>
            <a:endParaRPr lang="en-US" sz="2500" b="1" dirty="0">
              <a:solidFill>
                <a:schemeClr val="tx1"/>
              </a:solidFill>
              <a:latin typeface="Times New Roman" panose="02020603050405020304" pitchFamily="18" charset="0"/>
              <a:cs typeface="Times New Roman" panose="02020603050405020304" pitchFamily="18" charset="0"/>
            </a:endParaRPr>
          </a:p>
          <a:p>
            <a:endParaRPr lang="en-US" sz="2500" b="1" dirty="0">
              <a:solidFill>
                <a:schemeClr val="tx1"/>
              </a:solidFill>
              <a:latin typeface="Times New Roman" panose="02020603050405020304" pitchFamily="18" charset="0"/>
              <a:cs typeface="Times New Roman" panose="02020603050405020304" pitchFamily="18" charset="0"/>
            </a:endParaRPr>
          </a:p>
          <a:p>
            <a:endParaRPr lang="en-US" sz="2500" b="1"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500" b="1" dirty="0">
              <a:solidFill>
                <a:schemeClr val="tx1"/>
              </a:solidFill>
              <a:latin typeface="Times New Roman" panose="02020603050405020304" pitchFamily="18" charset="0"/>
              <a:cs typeface="Times New Roman" panose="02020603050405020304" pitchFamily="18" charset="0"/>
            </a:endParaRPr>
          </a:p>
          <a:p>
            <a:endParaRPr lang="en-US" sz="2500" b="1" dirty="0">
              <a:latin typeface="Times New Roman" panose="02020603050405020304" pitchFamily="18" charset="0"/>
              <a:cs typeface="Times New Roman" panose="02020603050405020304" pitchFamily="18" charset="0"/>
            </a:endParaRPr>
          </a:p>
          <a:p>
            <a:endParaRPr lang="en-US" sz="2500"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2DC98E26-BBD3-4366-A4D1-89F71A2C313C}"/>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752707" y="1000415"/>
            <a:ext cx="10279582" cy="4990169"/>
          </a:xfrm>
          <a:prstGeom prst="rect">
            <a:avLst/>
          </a:prstGeom>
        </p:spPr>
      </p:pic>
    </p:spTree>
    <p:extLst>
      <p:ext uri="{BB962C8B-B14F-4D97-AF65-F5344CB8AC3E}">
        <p14:creationId xmlns:p14="http://schemas.microsoft.com/office/powerpoint/2010/main" val="197607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Period check</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p:txBody>
              <a:bodyPr/>
              <a:lstStyle/>
              <a:p>
                <a:r>
                  <a:rPr lang="en-US" sz="2500" b="1" dirty="0">
                    <a:latin typeface="Times New Roman" panose="02020603050405020304" pitchFamily="18" charset="0"/>
                    <a:cs typeface="Times New Roman" panose="02020603050405020304" pitchFamily="18" charset="0"/>
                  </a:rPr>
                  <a:t>Tn = 2π * </a:t>
                </a:r>
                <a14:m>
                  <m:oMath xmlns:m="http://schemas.openxmlformats.org/officeDocument/2006/math">
                    <m:rad>
                      <m:radPr>
                        <m:degHide m:val="on"/>
                        <m:ctrlPr>
                          <a:rPr lang="en-US" sz="2500" b="1" i="1">
                            <a:latin typeface="Cambria Math" panose="02040503050406030204" pitchFamily="18" charset="0"/>
                          </a:rPr>
                        </m:ctrlPr>
                      </m:radPr>
                      <m:deg/>
                      <m:e>
                        <m:r>
                          <a:rPr lang="en-US" sz="2500" b="1">
                            <a:latin typeface="Cambria Math" panose="02040503050406030204" pitchFamily="18" charset="0"/>
                          </a:rPr>
                          <m:t>     </m:t>
                        </m:r>
                        <m:f>
                          <m:fPr>
                            <m:ctrlPr>
                              <a:rPr lang="en-US" sz="2500" b="1" i="1">
                                <a:latin typeface="Cambria Math" panose="02040503050406030204" pitchFamily="18" charset="0"/>
                              </a:rPr>
                            </m:ctrlPr>
                          </m:fPr>
                          <m:num>
                            <m:nary>
                              <m:naryPr>
                                <m:chr m:val="∑"/>
                                <m:limLoc m:val="undOvr"/>
                                <m:subHide m:val="on"/>
                                <m:supHide m:val="on"/>
                                <m:ctrlPr>
                                  <a:rPr lang="en-US" sz="2500" b="1" i="1">
                                    <a:latin typeface="Cambria Math" panose="02040503050406030204" pitchFamily="18" charset="0"/>
                                  </a:rPr>
                                </m:ctrlPr>
                              </m:naryPr>
                              <m:sub/>
                              <m:sup/>
                              <m:e>
                                <m:r>
                                  <a:rPr lang="en-US" sz="2500" b="1" i="1">
                                    <a:latin typeface="Cambria Math" panose="02040503050406030204" pitchFamily="18" charset="0"/>
                                  </a:rPr>
                                  <m:t>𝐖𝐢</m:t>
                                </m:r>
                                <m:r>
                                  <a:rPr lang="en-US" sz="2500" b="1">
                                    <a:latin typeface="Cambria Math" panose="02040503050406030204" pitchFamily="18" charset="0"/>
                                  </a:rPr>
                                  <m:t> (△</m:t>
                                </m:r>
                                <m:r>
                                  <a:rPr lang="en-US" sz="2500" b="1" i="1">
                                    <a:latin typeface="Cambria Math" panose="02040503050406030204" pitchFamily="18" charset="0"/>
                                  </a:rPr>
                                  <m:t>𝐢</m:t>
                                </m:r>
                                <m:r>
                                  <a:rPr lang="en-US" sz="2500" b="1">
                                    <a:latin typeface="Cambria Math" panose="02040503050406030204" pitchFamily="18" charset="0"/>
                                  </a:rPr>
                                  <m:t>)^</m:t>
                                </m:r>
                                <m:r>
                                  <a:rPr lang="en-US" sz="2500" b="1" i="1">
                                    <a:latin typeface="Cambria Math" panose="02040503050406030204" pitchFamily="18" charset="0"/>
                                  </a:rPr>
                                  <m:t>𝟐</m:t>
                                </m:r>
                              </m:e>
                            </m:nary>
                          </m:num>
                          <m:den>
                            <m:r>
                              <a:rPr lang="en-US" sz="2500" b="1" i="1">
                                <a:latin typeface="Cambria Math" panose="02040503050406030204" pitchFamily="18" charset="0"/>
                              </a:rPr>
                              <m:t>𝐠</m:t>
                            </m:r>
                            <m:r>
                              <a:rPr lang="en-US" sz="2500" b="1">
                                <a:latin typeface="Cambria Math" panose="02040503050406030204" pitchFamily="18" charset="0"/>
                              </a:rPr>
                              <m:t> </m:t>
                            </m:r>
                            <m:nary>
                              <m:naryPr>
                                <m:chr m:val="∑"/>
                                <m:limLoc m:val="undOvr"/>
                                <m:subHide m:val="on"/>
                                <m:supHide m:val="on"/>
                                <m:ctrlPr>
                                  <a:rPr lang="en-US" sz="2500" b="1" i="1">
                                    <a:latin typeface="Cambria Math" panose="02040503050406030204" pitchFamily="18" charset="0"/>
                                  </a:rPr>
                                </m:ctrlPr>
                              </m:naryPr>
                              <m:sub/>
                              <m:sup/>
                              <m:e>
                                <m:r>
                                  <a:rPr lang="en-US" sz="2500" b="1" i="1">
                                    <a:latin typeface="Cambria Math" panose="02040503050406030204" pitchFamily="18" charset="0"/>
                                  </a:rPr>
                                  <m:t>𝑭𝒊</m:t>
                                </m:r>
                              </m:e>
                            </m:nary>
                            <m:r>
                              <a:rPr lang="en-US" sz="2500" b="1" i="1">
                                <a:latin typeface="Cambria Math" panose="02040503050406030204" pitchFamily="18" charset="0"/>
                              </a:rPr>
                              <m:t>∗</m:t>
                            </m:r>
                            <m:r>
                              <a:rPr lang="en-US" sz="2500" b="1">
                                <a:latin typeface="Cambria Math" panose="02040503050406030204" pitchFamily="18" charset="0"/>
                              </a:rPr>
                              <m:t>△</m:t>
                            </m:r>
                            <m:r>
                              <a:rPr lang="en-US" sz="2500" b="1" i="1">
                                <a:latin typeface="Cambria Math" panose="02040503050406030204" pitchFamily="18" charset="0"/>
                              </a:rPr>
                              <m:t>𝐢</m:t>
                            </m:r>
                            <m:r>
                              <a:rPr lang="en-US" sz="2500" b="1">
                                <a:latin typeface="Cambria Math" panose="02040503050406030204" pitchFamily="18" charset="0"/>
                              </a:rPr>
                              <m:t> </m:t>
                            </m:r>
                          </m:den>
                        </m:f>
                      </m:e>
                    </m:rad>
                  </m:oMath>
                </a14:m>
                <a:endParaRPr lang="en-US" sz="2500" b="1" dirty="0">
                  <a:latin typeface="Times New Roman" panose="02020603050405020304" pitchFamily="18" charset="0"/>
                  <a:cs typeface="Times New Roman" panose="02020603050405020304" pitchFamily="18" charset="0"/>
                </a:endParaRPr>
              </a:p>
              <a:p>
                <a:endParaRPr lang="en-US" sz="2500" b="1" dirty="0"/>
              </a:p>
              <a:p>
                <a:endParaRPr lang="en-US" sz="2500" b="1" dirty="0"/>
              </a:p>
              <a:p>
                <a:endParaRPr lang="en-US" sz="2500" b="1" dirty="0"/>
              </a:p>
              <a:p>
                <a:endParaRPr lang="en-US" sz="2500" b="1" dirty="0"/>
              </a:p>
              <a:p>
                <a:r>
                  <a:rPr lang="en-US" sz="2500" b="1" dirty="0"/>
                  <a:t>%Difference =</a:t>
                </a:r>
                <a14:m>
                  <m:oMath xmlns:m="http://schemas.openxmlformats.org/officeDocument/2006/math">
                    <m:f>
                      <m:fPr>
                        <m:ctrlPr>
                          <a:rPr lang="en-US" sz="2500" b="1" i="1">
                            <a:latin typeface="Cambria Math" panose="02040503050406030204" pitchFamily="18" charset="0"/>
                          </a:rPr>
                        </m:ctrlPr>
                      </m:fPr>
                      <m:num>
                        <m:r>
                          <a:rPr lang="en-US" sz="2500" b="1" i="1">
                            <a:latin typeface="Cambria Math" panose="02040503050406030204" pitchFamily="18" charset="0"/>
                          </a:rPr>
                          <m:t>𝟎</m:t>
                        </m:r>
                        <m:r>
                          <a:rPr lang="en-US" sz="2500" b="1" i="1">
                            <a:latin typeface="Cambria Math" panose="02040503050406030204" pitchFamily="18" charset="0"/>
                          </a:rPr>
                          <m:t>.</m:t>
                        </m:r>
                        <m:r>
                          <a:rPr lang="en-US" sz="2500" b="1" i="1">
                            <a:latin typeface="Cambria Math" panose="02040503050406030204" pitchFamily="18" charset="0"/>
                          </a:rPr>
                          <m:t>𝟐𝟕𝟒</m:t>
                        </m:r>
                        <m:r>
                          <a:rPr lang="en-US" sz="2500" b="1" i="1">
                            <a:latin typeface="Cambria Math" panose="02040503050406030204" pitchFamily="18" charset="0"/>
                          </a:rPr>
                          <m:t>−</m:t>
                        </m:r>
                        <m:r>
                          <a:rPr lang="en-US" sz="2500" b="1" i="1">
                            <a:latin typeface="Cambria Math" panose="02040503050406030204" pitchFamily="18" charset="0"/>
                          </a:rPr>
                          <m:t>𝟎</m:t>
                        </m:r>
                        <m:r>
                          <a:rPr lang="en-US" sz="2500" b="1" i="1">
                            <a:latin typeface="Cambria Math" panose="02040503050406030204" pitchFamily="18" charset="0"/>
                          </a:rPr>
                          <m:t>.</m:t>
                        </m:r>
                        <m:r>
                          <a:rPr lang="en-US" sz="2500" b="1" i="1">
                            <a:latin typeface="Cambria Math" panose="02040503050406030204" pitchFamily="18" charset="0"/>
                          </a:rPr>
                          <m:t>𝟐𝟔𝟔</m:t>
                        </m:r>
                      </m:num>
                      <m:den>
                        <m:r>
                          <a:rPr lang="en-US" sz="2500" b="1" i="1">
                            <a:latin typeface="Cambria Math" panose="02040503050406030204" pitchFamily="18" charset="0"/>
                          </a:rPr>
                          <m:t>𝟎</m:t>
                        </m:r>
                        <m:r>
                          <a:rPr lang="en-US" sz="2500" b="1" i="1">
                            <a:latin typeface="Cambria Math" panose="02040503050406030204" pitchFamily="18" charset="0"/>
                          </a:rPr>
                          <m:t>.</m:t>
                        </m:r>
                        <m:r>
                          <a:rPr lang="en-US" sz="2500" b="1" i="1">
                            <a:latin typeface="Cambria Math" panose="02040503050406030204" pitchFamily="18" charset="0"/>
                          </a:rPr>
                          <m:t>𝟐𝟕𝟒</m:t>
                        </m:r>
                      </m:den>
                    </m:f>
                  </m:oMath>
                </a14:m>
                <a:r>
                  <a:rPr lang="en-US" sz="2500" b="1" dirty="0"/>
                  <a:t> *100%</a:t>
                </a:r>
              </a:p>
              <a:p>
                <a:r>
                  <a:rPr lang="en-US" sz="2500" b="1" dirty="0"/>
                  <a:t>=3.7</a:t>
                </a:r>
                <a:r>
                  <a:rPr lang="en-US" dirty="0"/>
                  <a:t>%&lt;10% </a:t>
                </a:r>
                <a:r>
                  <a:rPr lang="en-US" dirty="0">
                    <a:sym typeface="Wingdings" panose="05000000000000000000" pitchFamily="2" charset="2"/>
                  </a:rPr>
                  <a:t></a:t>
                </a:r>
                <a:r>
                  <a:rPr lang="en-US" dirty="0"/>
                  <a:t> OK.</a:t>
                </a:r>
              </a:p>
              <a:p>
                <a:endParaRPr lang="en-US" dirty="0"/>
              </a:p>
            </p:txBody>
          </p:sp>
        </mc:Choice>
        <mc:Fallback xmlns="">
          <p:sp>
            <p:nvSpPr>
              <p:cNvPr id="3" name="Content Placeholder 2">
                <a:extLst>
                  <a:ext uri="{FF2B5EF4-FFF2-40B4-BE49-F238E27FC236}">
                    <a16:creationId xmlns:a16="http://schemas.microsoft.com/office/drawing/2014/main" id="{CAE948CC-BBBE-4BC7-A204-FFB50C6A12E3}"/>
                  </a:ext>
                </a:extLst>
              </p:cNvPr>
              <p:cNvSpPr>
                <a:spLocks noGrp="1" noRot="1" noChangeAspect="1" noMove="1" noResize="1" noEditPoints="1" noAdjustHandles="1" noChangeArrowheads="1" noChangeShapeType="1" noTextEdit="1"/>
              </p:cNvSpPr>
              <p:nvPr>
                <p:ph idx="1"/>
              </p:nvPr>
            </p:nvSpPr>
            <p:spPr>
              <a:blipFill>
                <a:blip r:embed="rId2"/>
                <a:stretch>
                  <a:fillRect l="-870"/>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7270CDF7-DAA7-4D56-BD8D-8FD9AB88BFE7}"/>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439936" y="3551858"/>
            <a:ext cx="6752064" cy="3290384"/>
          </a:xfrm>
          <a:prstGeom prst="rect">
            <a:avLst/>
          </a:prstGeom>
          <a:effectLst>
            <a:glow rad="215900">
              <a:srgbClr val="C00000">
                <a:alpha val="40000"/>
              </a:srgbClr>
            </a:glow>
          </a:effectLst>
        </p:spPr>
      </p:pic>
      <p:pic>
        <p:nvPicPr>
          <p:cNvPr id="5" name="Picture 4">
            <a:extLst>
              <a:ext uri="{FF2B5EF4-FFF2-40B4-BE49-F238E27FC236}">
                <a16:creationId xmlns:a16="http://schemas.microsoft.com/office/drawing/2014/main" id="{B3EF6234-0652-4C07-89BD-8221D1F6BE6B}"/>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439936" y="1825625"/>
            <a:ext cx="6752064" cy="1726233"/>
          </a:xfrm>
          <a:prstGeom prst="rect">
            <a:avLst/>
          </a:prstGeom>
          <a:effectLst>
            <a:glow rad="228600">
              <a:srgbClr val="C00000">
                <a:alpha val="40000"/>
              </a:srgbClr>
            </a:glow>
          </a:effectLst>
        </p:spPr>
      </p:pic>
    </p:spTree>
    <p:extLst>
      <p:ext uri="{BB962C8B-B14F-4D97-AF65-F5344CB8AC3E}">
        <p14:creationId xmlns:p14="http://schemas.microsoft.com/office/powerpoint/2010/main" val="3790124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Base shear check</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434898" y="1825625"/>
                <a:ext cx="10918902" cy="3175697"/>
              </a:xfrm>
            </p:spPr>
            <p:txBody>
              <a:bodyPr>
                <a:normAutofit/>
              </a:bodyPr>
              <a:lstStyle/>
              <a:p>
                <a:r>
                  <a:rPr lang="en-US" dirty="0"/>
                  <a:t>V = Cs * W</a:t>
                </a:r>
                <a:endParaRPr lang="en-US" sz="2500" b="1" dirty="0"/>
              </a:p>
              <a:p>
                <a:r>
                  <a:rPr lang="en-US" dirty="0"/>
                  <a:t>Cs = SDs * I /R = 0.10644.</a:t>
                </a:r>
              </a:p>
              <a:p>
                <a:r>
                  <a:rPr lang="en-US" dirty="0" err="1"/>
                  <a:t>Cs</a:t>
                </a:r>
                <a:r>
                  <a:rPr lang="en-US" baseline="-25000" dirty="0" err="1"/>
                  <a:t>max</a:t>
                </a:r>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𝑆𝐷</m:t>
                        </m:r>
                        <m:r>
                          <a:rPr lang="en-US" i="1">
                            <a:latin typeface="Cambria Math" panose="02040503050406030204" pitchFamily="18" charset="0"/>
                          </a:rPr>
                          <m:t>1∗</m:t>
                        </m:r>
                        <m:r>
                          <a:rPr lang="en-US" i="1">
                            <a:latin typeface="Cambria Math" panose="02040503050406030204" pitchFamily="18" charset="0"/>
                          </a:rPr>
                          <m:t>𝐼</m:t>
                        </m:r>
                      </m:num>
                      <m:den>
                        <m:r>
                          <a:rPr lang="en-US" i="1">
                            <a:latin typeface="Cambria Math" panose="02040503050406030204" pitchFamily="18" charset="0"/>
                          </a:rPr>
                          <m:t>𝑅</m:t>
                        </m:r>
                        <m:r>
                          <a:rPr lang="en-US" i="1">
                            <a:latin typeface="Cambria Math" panose="02040503050406030204" pitchFamily="18" charset="0"/>
                          </a:rPr>
                          <m:t>∗</m:t>
                        </m:r>
                        <m:r>
                          <a:rPr lang="en-US" i="1">
                            <a:latin typeface="Cambria Math" panose="02040503050406030204" pitchFamily="18" charset="0"/>
                          </a:rPr>
                          <m:t>𝑇</m:t>
                        </m:r>
                      </m:den>
                    </m:f>
                  </m:oMath>
                </a14:m>
                <a:r>
                  <a:rPr lang="en-US" dirty="0"/>
                  <a:t>  = 0.11</a:t>
                </a:r>
              </a:p>
              <a:p>
                <a:r>
                  <a:rPr lang="en-US" dirty="0"/>
                  <a:t>W = 106608.95 </a:t>
                </a:r>
                <a:r>
                  <a:rPr lang="en-US" dirty="0" err="1"/>
                  <a:t>kN.</a:t>
                </a:r>
                <a:endParaRPr lang="en-US" sz="2500" b="1" dirty="0"/>
              </a:p>
              <a:p>
                <a:r>
                  <a:rPr lang="en-US" sz="2500" b="1" dirty="0">
                    <a:solidFill>
                      <a:srgbClr val="C00000"/>
                    </a:solidFill>
                    <a:sym typeface="Wingdings" panose="05000000000000000000" pitchFamily="2" charset="2"/>
                  </a:rPr>
                  <a:t> V = </a:t>
                </a:r>
                <a:r>
                  <a:rPr lang="en-US" b="1" dirty="0">
                    <a:solidFill>
                      <a:srgbClr val="C00000"/>
                    </a:solidFill>
                  </a:rPr>
                  <a:t>11327.2 </a:t>
                </a:r>
                <a:r>
                  <a:rPr lang="en-US" b="1" dirty="0" err="1">
                    <a:solidFill>
                      <a:srgbClr val="C00000"/>
                    </a:solidFill>
                  </a:rPr>
                  <a:t>kN.</a:t>
                </a:r>
                <a:endParaRPr lang="en-US" b="1" dirty="0">
                  <a:solidFill>
                    <a:srgbClr val="C00000"/>
                  </a:solidFill>
                </a:endParaRPr>
              </a:p>
              <a:p>
                <a:pPr marL="0" indent="0">
                  <a:buNone/>
                </a:pPr>
                <a:endParaRPr lang="en-US" sz="2500" b="1" dirty="0"/>
              </a:p>
            </p:txBody>
          </p:sp>
        </mc:Choice>
        <mc:Fallback>
          <p:sp>
            <p:nvSpPr>
              <p:cNvPr id="3" name="Content Placeholder 2">
                <a:extLst>
                  <a:ext uri="{FF2B5EF4-FFF2-40B4-BE49-F238E27FC236}">
                    <a16:creationId xmlns:a16="http://schemas.microsoft.com/office/drawing/2014/main" id="{CAE948CC-BBBE-4BC7-A204-FFB50C6A12E3}"/>
                  </a:ext>
                </a:extLst>
              </p:cNvPr>
              <p:cNvSpPr>
                <a:spLocks noGrp="1" noRot="1" noChangeAspect="1" noMove="1" noResize="1" noEditPoints="1" noAdjustHandles="1" noChangeArrowheads="1" noChangeShapeType="1" noTextEdit="1"/>
              </p:cNvSpPr>
              <p:nvPr>
                <p:ph idx="1"/>
              </p:nvPr>
            </p:nvSpPr>
            <p:spPr>
              <a:xfrm>
                <a:off x="434898" y="1825625"/>
                <a:ext cx="10918902" cy="3175697"/>
              </a:xfrm>
              <a:blipFill>
                <a:blip r:embed="rId2"/>
                <a:stretch>
                  <a:fillRect l="-1004" t="-307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7270CDF7-DAA7-4D56-BD8D-8FD9AB88BFE7}"/>
              </a:ext>
            </a:extLst>
          </p:cNvPr>
          <p:cNvPicPr/>
          <p:nvPr/>
        </p:nvPicPr>
        <p:blipFill>
          <a:blip r:embed="rId3">
            <a:extLst>
              <a:ext uri="{28A0092B-C50C-407E-A947-70E740481C1C}">
                <a14:useLocalDpi xmlns:a14="http://schemas.microsoft.com/office/drawing/2010/main" val="0"/>
              </a:ext>
            </a:extLst>
          </a:blip>
          <a:srcRect/>
          <a:stretch/>
        </p:blipFill>
        <p:spPr>
          <a:xfrm>
            <a:off x="6375387" y="2074321"/>
            <a:ext cx="5147540" cy="3713161"/>
          </a:xfrm>
          <a:prstGeom prst="rect">
            <a:avLst/>
          </a:prstGeom>
          <a:effectLst>
            <a:glow rad="215900">
              <a:srgbClr val="C00000">
                <a:alpha val="40000"/>
              </a:srgbClr>
            </a:glow>
          </a:effectLst>
        </p:spPr>
      </p:pic>
      <mc:AlternateContent xmlns:mc="http://schemas.openxmlformats.org/markup-compatibility/2006">
        <mc:Choice xmlns:a14="http://schemas.microsoft.com/office/drawing/2010/main" Requires="a14">
          <p:sp>
            <p:nvSpPr>
              <p:cNvPr id="5" name="Rectangle 4">
                <a:extLst>
                  <a:ext uri="{FF2B5EF4-FFF2-40B4-BE49-F238E27FC236}">
                    <a16:creationId xmlns:a16="http://schemas.microsoft.com/office/drawing/2014/main" id="{73A74A61-E3BF-4905-89FB-8390EBE5BB36}"/>
                  </a:ext>
                </a:extLst>
              </p:cNvPr>
              <p:cNvSpPr/>
              <p:nvPr/>
            </p:nvSpPr>
            <p:spPr>
              <a:xfrm>
                <a:off x="434898" y="4939987"/>
                <a:ext cx="6096000" cy="919932"/>
              </a:xfrm>
              <a:prstGeom prst="rect">
                <a:avLst/>
              </a:prstGeom>
            </p:spPr>
            <p:txBody>
              <a:bodyPr>
                <a:spAutoFit/>
              </a:bodyPr>
              <a:lstStyle/>
              <a:p>
                <a:r>
                  <a:rPr lang="en-US" sz="2200" b="1" dirty="0">
                    <a:latin typeface="Times New Roman" panose="02020603050405020304" pitchFamily="18" charset="0"/>
                    <a:cs typeface="Times New Roman" panose="02020603050405020304" pitchFamily="18" charset="0"/>
                  </a:rPr>
                  <a:t>%Difference =</a:t>
                </a:r>
                <a14:m>
                  <m:oMath xmlns:m="http://schemas.openxmlformats.org/officeDocument/2006/math">
                    <m:f>
                      <m:fPr>
                        <m:ctrlPr>
                          <a:rPr lang="en-US" sz="2200" b="1" i="1">
                            <a:latin typeface="Cambria Math" panose="02040503050406030204" pitchFamily="18" charset="0"/>
                          </a:rPr>
                        </m:ctrlPr>
                      </m:fPr>
                      <m:num>
                        <m:r>
                          <a:rPr lang="en-US" sz="2200" b="1" i="1">
                            <a:latin typeface="Cambria Math" panose="02040503050406030204" pitchFamily="18" charset="0"/>
                          </a:rPr>
                          <m:t>𝟏𝟏𝟑𝟐𝟕</m:t>
                        </m:r>
                        <m:r>
                          <a:rPr lang="en-US" sz="2200" b="1" i="1">
                            <a:latin typeface="Cambria Math" panose="02040503050406030204" pitchFamily="18" charset="0"/>
                          </a:rPr>
                          <m:t>.</m:t>
                        </m:r>
                        <m:r>
                          <a:rPr lang="en-US" sz="2200" b="1" i="1">
                            <a:latin typeface="Cambria Math" panose="02040503050406030204" pitchFamily="18" charset="0"/>
                          </a:rPr>
                          <m:t>𝟐</m:t>
                        </m:r>
                        <m:r>
                          <a:rPr lang="en-US" sz="2200" b="1" i="1">
                            <a:latin typeface="Cambria Math" panose="02040503050406030204" pitchFamily="18" charset="0"/>
                          </a:rPr>
                          <m:t>−</m:t>
                        </m:r>
                        <m:r>
                          <a:rPr lang="en-US" sz="2200" b="1" i="1">
                            <a:latin typeface="Cambria Math" panose="02040503050406030204" pitchFamily="18" charset="0"/>
                          </a:rPr>
                          <m:t>𝟏𝟏𝟏𝟔𝟏</m:t>
                        </m:r>
                        <m:r>
                          <a:rPr lang="en-US" sz="2200" b="1" i="1">
                            <a:latin typeface="Cambria Math" panose="02040503050406030204" pitchFamily="18" charset="0"/>
                          </a:rPr>
                          <m:t>.</m:t>
                        </m:r>
                        <m:r>
                          <a:rPr lang="en-US" sz="2200" b="1" i="1">
                            <a:latin typeface="Cambria Math" panose="02040503050406030204" pitchFamily="18" charset="0"/>
                          </a:rPr>
                          <m:t>𝟗𝟗</m:t>
                        </m:r>
                      </m:num>
                      <m:den>
                        <m:r>
                          <a:rPr lang="en-US" sz="2200" b="1" i="1">
                            <a:latin typeface="Cambria Math" panose="02040503050406030204" pitchFamily="18" charset="0"/>
                          </a:rPr>
                          <m:t>𝟏𝟏𝟑𝟐𝟕</m:t>
                        </m:r>
                        <m:r>
                          <a:rPr lang="en-US" sz="2200" b="1" i="1">
                            <a:latin typeface="Cambria Math" panose="02040503050406030204" pitchFamily="18" charset="0"/>
                          </a:rPr>
                          <m:t>.</m:t>
                        </m:r>
                        <m:r>
                          <a:rPr lang="en-US" sz="2200" b="1" i="1">
                            <a:latin typeface="Cambria Math" panose="02040503050406030204" pitchFamily="18" charset="0"/>
                          </a:rPr>
                          <m:t>𝟐</m:t>
                        </m:r>
                      </m:den>
                    </m:f>
                  </m:oMath>
                </a14:m>
                <a:r>
                  <a:rPr lang="en-US" sz="2200" b="1" dirty="0">
                    <a:latin typeface="Times New Roman" panose="02020603050405020304" pitchFamily="18" charset="0"/>
                    <a:cs typeface="Times New Roman" panose="02020603050405020304" pitchFamily="18" charset="0"/>
                  </a:rPr>
                  <a:t> *100%</a:t>
                </a:r>
              </a:p>
              <a:p>
                <a:r>
                  <a:rPr lang="en-US" sz="2200" b="1" dirty="0">
                    <a:solidFill>
                      <a:srgbClr val="C00000"/>
                    </a:solidFill>
                    <a:latin typeface="Times New Roman" panose="02020603050405020304" pitchFamily="18" charset="0"/>
                    <a:cs typeface="Times New Roman" panose="02020603050405020304" pitchFamily="18" charset="0"/>
                  </a:rPr>
                  <a:t>=1.45% </a:t>
                </a:r>
                <a:r>
                  <a:rPr lang="en-US" sz="2200" b="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a:t>
                </a:r>
                <a:r>
                  <a:rPr lang="en-US" sz="2200" b="1" dirty="0">
                    <a:solidFill>
                      <a:srgbClr val="C00000"/>
                    </a:solidFill>
                    <a:latin typeface="Times New Roman" panose="02020603050405020304" pitchFamily="18" charset="0"/>
                    <a:cs typeface="Times New Roman" panose="02020603050405020304" pitchFamily="18" charset="0"/>
                  </a:rPr>
                  <a:t> OK.</a:t>
                </a:r>
              </a:p>
            </p:txBody>
          </p:sp>
        </mc:Choice>
        <mc:Fallback>
          <p:sp>
            <p:nvSpPr>
              <p:cNvPr id="5" name="Rectangle 4">
                <a:extLst>
                  <a:ext uri="{FF2B5EF4-FFF2-40B4-BE49-F238E27FC236}">
                    <a16:creationId xmlns:a16="http://schemas.microsoft.com/office/drawing/2014/main" id="{73A74A61-E3BF-4905-89FB-8390EBE5BB36}"/>
                  </a:ext>
                </a:extLst>
              </p:cNvPr>
              <p:cNvSpPr>
                <a:spLocks noRot="1" noChangeAspect="1" noMove="1" noResize="1" noEditPoints="1" noAdjustHandles="1" noChangeArrowheads="1" noChangeShapeType="1" noTextEdit="1"/>
              </p:cNvSpPr>
              <p:nvPr/>
            </p:nvSpPr>
            <p:spPr>
              <a:xfrm>
                <a:off x="434898" y="4939987"/>
                <a:ext cx="6096000" cy="919932"/>
              </a:xfrm>
              <a:prstGeom prst="rect">
                <a:avLst/>
              </a:prstGeom>
              <a:blipFill>
                <a:blip r:embed="rId4"/>
                <a:stretch>
                  <a:fillRect l="-1300" b="-13245"/>
                </a:stretch>
              </a:blipFill>
            </p:spPr>
            <p:txBody>
              <a:bodyPr/>
              <a:lstStyle/>
              <a:p>
                <a:r>
                  <a:rPr lang="en-US">
                    <a:noFill/>
                  </a:rPr>
                  <a:t> </a:t>
                </a:r>
              </a:p>
            </p:txBody>
          </p:sp>
        </mc:Fallback>
      </mc:AlternateContent>
    </p:spTree>
    <p:extLst>
      <p:ext uri="{BB962C8B-B14F-4D97-AF65-F5344CB8AC3E}">
        <p14:creationId xmlns:p14="http://schemas.microsoft.com/office/powerpoint/2010/main" val="3931802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Drift check</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𝐶𝑑</m:t>
                        </m:r>
                        <m:r>
                          <a:rPr lang="en-US" i="1">
                            <a:latin typeface="Cambria Math" panose="02040503050406030204" pitchFamily="18" charset="0"/>
                          </a:rPr>
                          <m:t>∗ </m:t>
                        </m:r>
                        <m:r>
                          <a:rPr lang="en-US" i="1">
                            <a:latin typeface="Cambria Math" panose="02040503050406030204" pitchFamily="18" charset="0"/>
                          </a:rPr>
                          <m:t>𝜕</m:t>
                        </m:r>
                        <m:r>
                          <a:rPr lang="en-US" i="1">
                            <a:latin typeface="Cambria Math" panose="02040503050406030204" pitchFamily="18" charset="0"/>
                          </a:rPr>
                          <m:t>𝑥𝑒</m:t>
                        </m:r>
                      </m:num>
                      <m:den>
                        <m:r>
                          <a:rPr lang="en-US" i="1">
                            <a:latin typeface="Cambria Math" panose="02040503050406030204" pitchFamily="18" charset="0"/>
                          </a:rPr>
                          <m:t>𝐼𝑒</m:t>
                        </m:r>
                      </m:den>
                    </m:f>
                  </m:oMath>
                </a14:m>
                <a:endParaRPr lang="en-US" dirty="0"/>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mc:Choice>
        <mc:Fallback>
          <p:sp>
            <p:nvSpPr>
              <p:cNvPr id="3" name="Content Placeholder 2">
                <a:extLst>
                  <a:ext uri="{FF2B5EF4-FFF2-40B4-BE49-F238E27FC236}">
                    <a16:creationId xmlns:a16="http://schemas.microsoft.com/office/drawing/2014/main" id="{CAE948CC-BBBE-4BC7-A204-FFB50C6A12E3}"/>
                  </a:ext>
                </a:extLst>
              </p:cNvPr>
              <p:cNvSpPr>
                <a:spLocks noGrp="1" noRot="1" noChangeAspect="1" noMove="1" noResize="1" noEditPoints="1" noAdjustHandles="1" noChangeArrowheads="1" noChangeShapeType="1" noTextEdit="1"/>
              </p:cNvSpPr>
              <p:nvPr>
                <p:ph idx="1"/>
              </p:nvPr>
            </p:nvSpPr>
            <p:spPr>
              <a:xfrm>
                <a:off x="206298" y="507380"/>
                <a:ext cx="11147502" cy="6411952"/>
              </a:xfrm>
              <a:blipFill>
                <a:blip r:embed="rId2"/>
                <a:stretch>
                  <a:fillRect/>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D9351999-F807-41F0-8D0E-93EE84FE78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9927" y="1404270"/>
            <a:ext cx="4820155" cy="4327428"/>
          </a:xfrm>
          <a:prstGeom prst="rect">
            <a:avLst/>
          </a:prstGeom>
          <a:effectLst>
            <a:glow rad="457200">
              <a:srgbClr val="C00000">
                <a:alpha val="40000"/>
              </a:srgbClr>
            </a:glow>
          </a:effectLst>
        </p:spPr>
      </p:pic>
      <p:pic>
        <p:nvPicPr>
          <p:cNvPr id="8" name="Picture 7">
            <a:extLst>
              <a:ext uri="{FF2B5EF4-FFF2-40B4-BE49-F238E27FC236}">
                <a16:creationId xmlns:a16="http://schemas.microsoft.com/office/drawing/2014/main" id="{D3494186-5494-4BCE-8B0D-85336F5666C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90081" y="1404270"/>
            <a:ext cx="5344885" cy="4327428"/>
          </a:xfrm>
          <a:prstGeom prst="rect">
            <a:avLst/>
          </a:prstGeom>
          <a:effectLst>
            <a:glow rad="457200">
              <a:srgbClr val="C00000">
                <a:alpha val="40000"/>
              </a:srgbClr>
            </a:glow>
          </a:effectLst>
        </p:spPr>
      </p:pic>
      <p:sp>
        <p:nvSpPr>
          <p:cNvPr id="4" name="Rectangle 3">
            <a:extLst>
              <a:ext uri="{FF2B5EF4-FFF2-40B4-BE49-F238E27FC236}">
                <a16:creationId xmlns:a16="http://schemas.microsoft.com/office/drawing/2014/main" id="{7F0B4B00-F937-4CCE-A6CA-E643EA4F4E62}"/>
              </a:ext>
            </a:extLst>
          </p:cNvPr>
          <p:cNvSpPr/>
          <p:nvPr/>
        </p:nvSpPr>
        <p:spPr>
          <a:xfrm>
            <a:off x="942969" y="6239078"/>
            <a:ext cx="8803195" cy="430887"/>
          </a:xfrm>
          <a:prstGeom prst="rect">
            <a:avLst/>
          </a:prstGeom>
        </p:spPr>
        <p:txBody>
          <a:bodyPr wrap="square">
            <a:spAutoFit/>
          </a:bodyPr>
          <a:lstStyle/>
          <a:p>
            <a:r>
              <a:rPr lang="en-US" sz="2200" b="1" dirty="0">
                <a:latin typeface="Times New Roman" panose="02020603050405020304" pitchFamily="18" charset="0"/>
                <a:cs typeface="Times New Roman" panose="02020603050405020304" pitchFamily="18" charset="0"/>
              </a:rPr>
              <a:t>The allowable drift = 0.015 hx = 0.06 m.</a:t>
            </a:r>
            <a:endParaRPr lang="en-US" sz="22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760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P-Delta check</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0850136" cy="4861932"/>
              </a:xfrm>
            </p:spPr>
            <p:txBody>
              <a:bodyPr>
                <a:normAutofit/>
              </a:bodyPr>
              <a:lstStyle/>
              <a:p>
                <a14:m>
                  <m:oMath xmlns:m="http://schemas.openxmlformats.org/officeDocument/2006/math">
                    <m:r>
                      <a:rPr lang="en-US" i="1">
                        <a:latin typeface="Cambria Math" panose="02040503050406030204" pitchFamily="18" charset="0"/>
                      </a:rPr>
                      <m:t>𝜃</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𝑃𝑥</m:t>
                        </m:r>
                        <m:r>
                          <a:rPr lang="en-US" i="1">
                            <a:latin typeface="Cambria Math" panose="02040503050406030204" pitchFamily="18" charset="0"/>
                          </a:rPr>
                          <m:t>∗ ∆∗</m:t>
                        </m:r>
                        <m:r>
                          <a:rPr lang="en-US" i="1">
                            <a:latin typeface="Cambria Math" panose="02040503050406030204" pitchFamily="18" charset="0"/>
                          </a:rPr>
                          <m:t>𝐼𝑒</m:t>
                        </m:r>
                      </m:num>
                      <m:den>
                        <m:r>
                          <a:rPr lang="en-US" i="1">
                            <a:latin typeface="Cambria Math" panose="02040503050406030204" pitchFamily="18" charset="0"/>
                          </a:rPr>
                          <m:t>𝑉𝑥</m:t>
                        </m:r>
                        <m:r>
                          <a:rPr lang="en-US" i="1">
                            <a:latin typeface="Cambria Math" panose="02040503050406030204" pitchFamily="18" charset="0"/>
                          </a:rPr>
                          <m:t>∗</m:t>
                        </m:r>
                        <m:r>
                          <a:rPr lang="en-US" i="1">
                            <a:latin typeface="Cambria Math" panose="02040503050406030204" pitchFamily="18" charset="0"/>
                          </a:rPr>
                          <m:t>h𝑥</m:t>
                        </m:r>
                        <m:r>
                          <a:rPr lang="en-US" i="1">
                            <a:latin typeface="Cambria Math" panose="02040503050406030204" pitchFamily="18" charset="0"/>
                          </a:rPr>
                          <m:t>∗</m:t>
                        </m:r>
                        <m:r>
                          <a:rPr lang="en-US" i="1">
                            <a:latin typeface="Cambria Math" panose="02040503050406030204" pitchFamily="18" charset="0"/>
                          </a:rPr>
                          <m:t>𝐶𝑑</m:t>
                        </m:r>
                      </m:den>
                    </m:f>
                  </m:oMath>
                </a14:m>
                <a:endParaRPr lang="en-US" dirty="0"/>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mc:Choice>
        <mc:Fallback>
          <p:sp>
            <p:nvSpPr>
              <p:cNvPr id="3" name="Content Placeholder 2">
                <a:extLst>
                  <a:ext uri="{FF2B5EF4-FFF2-40B4-BE49-F238E27FC236}">
                    <a16:creationId xmlns:a16="http://schemas.microsoft.com/office/drawing/2014/main" id="{CAE948CC-BBBE-4BC7-A204-FFB50C6A12E3}"/>
                  </a:ext>
                </a:extLst>
              </p:cNvPr>
              <p:cNvSpPr>
                <a:spLocks noGrp="1" noRot="1" noChangeAspect="1" noMove="1" noResize="1" noEditPoints="1" noAdjustHandles="1" noChangeArrowheads="1" noChangeShapeType="1" noTextEdit="1"/>
              </p:cNvSpPr>
              <p:nvPr>
                <p:ph idx="1"/>
              </p:nvPr>
            </p:nvSpPr>
            <p:spPr>
              <a:xfrm>
                <a:off x="206298" y="507380"/>
                <a:ext cx="10850136" cy="4861932"/>
              </a:xfrm>
              <a:blipFill>
                <a:blip r:embed="rId2"/>
                <a:stretch>
                  <a:fillRect/>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D9351999-F807-41F0-8D0E-93EE84FE780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533645" y="1404270"/>
            <a:ext cx="5267666" cy="4327428"/>
          </a:xfrm>
          <a:prstGeom prst="rect">
            <a:avLst/>
          </a:prstGeom>
          <a:effectLst>
            <a:glow rad="457200">
              <a:srgbClr val="C00000">
                <a:alpha val="40000"/>
              </a:srgbClr>
            </a:glow>
          </a:effectLst>
        </p:spPr>
      </p:pic>
      <p:pic>
        <p:nvPicPr>
          <p:cNvPr id="8" name="Picture 7">
            <a:extLst>
              <a:ext uri="{FF2B5EF4-FFF2-40B4-BE49-F238E27FC236}">
                <a16:creationId xmlns:a16="http://schemas.microsoft.com/office/drawing/2014/main" id="{D3494186-5494-4BCE-8B0D-85336F5666C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88942" y="1404270"/>
            <a:ext cx="4747163" cy="4327428"/>
          </a:xfrm>
          <a:prstGeom prst="rect">
            <a:avLst/>
          </a:prstGeom>
          <a:effectLst>
            <a:glow rad="457200">
              <a:srgbClr val="C00000">
                <a:alpha val="40000"/>
              </a:srgbClr>
            </a:glow>
          </a:effectLst>
        </p:spPr>
      </p:pic>
      <p:sp>
        <p:nvSpPr>
          <p:cNvPr id="4" name="Rectangle 3">
            <a:extLst>
              <a:ext uri="{FF2B5EF4-FFF2-40B4-BE49-F238E27FC236}">
                <a16:creationId xmlns:a16="http://schemas.microsoft.com/office/drawing/2014/main" id="{1C31CFDA-4A1B-4630-A56C-AB95339CAEB4}"/>
              </a:ext>
            </a:extLst>
          </p:cNvPr>
          <p:cNvSpPr/>
          <p:nvPr/>
        </p:nvSpPr>
        <p:spPr>
          <a:xfrm>
            <a:off x="1218957" y="6179702"/>
            <a:ext cx="7323928" cy="430887"/>
          </a:xfrm>
          <a:prstGeom prst="rect">
            <a:avLst/>
          </a:prstGeom>
        </p:spPr>
        <p:txBody>
          <a:bodyPr wrap="none">
            <a:spAutoFit/>
          </a:bodyPr>
          <a:lstStyle/>
          <a:p>
            <a:r>
              <a:rPr lang="en-US" sz="2200" b="1" dirty="0">
                <a:latin typeface="Times New Roman" panose="02020603050405020304" pitchFamily="18" charset="0"/>
                <a:cs typeface="Times New Roman" panose="02020603050405020304" pitchFamily="18" charset="0"/>
              </a:rPr>
              <a:t>All values are less than 0.1 </a:t>
            </a:r>
            <a:r>
              <a:rPr lang="en-US" sz="2200" b="1" dirty="0">
                <a:latin typeface="Times New Roman" panose="02020603050405020304" pitchFamily="18" charset="0"/>
                <a:cs typeface="Times New Roman" panose="02020603050405020304" pitchFamily="18" charset="0"/>
                <a:sym typeface="Wingdings" panose="05000000000000000000" pitchFamily="2" charset="2"/>
              </a:rPr>
              <a:t></a:t>
            </a:r>
            <a:r>
              <a:rPr lang="en-US" sz="2200" b="1" dirty="0">
                <a:latin typeface="Times New Roman" panose="02020603050405020304" pitchFamily="18" charset="0"/>
                <a:cs typeface="Times New Roman" panose="02020603050405020304" pitchFamily="18" charset="0"/>
              </a:rPr>
              <a:t> P-Delta effect can be ignored.</a:t>
            </a:r>
          </a:p>
        </p:txBody>
      </p:sp>
    </p:spTree>
    <p:extLst>
      <p:ext uri="{BB962C8B-B14F-4D97-AF65-F5344CB8AC3E}">
        <p14:creationId xmlns:p14="http://schemas.microsoft.com/office/powerpoint/2010/main" val="4171737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038E6734-F7ED-4197-AE1C-DE222063D26D}"/>
              </a:ext>
            </a:extLst>
          </p:cNvPr>
          <p:cNvGrpSpPr/>
          <p:nvPr/>
        </p:nvGrpSpPr>
        <p:grpSpPr>
          <a:xfrm>
            <a:off x="-290920" y="0"/>
            <a:ext cx="12482920" cy="6858000"/>
            <a:chOff x="-290920" y="0"/>
            <a:chExt cx="12482920" cy="6858000"/>
          </a:xfrm>
        </p:grpSpPr>
        <p:sp>
          <p:nvSpPr>
            <p:cNvPr id="51" name="Rectangle 50">
              <a:extLst>
                <a:ext uri="{FF2B5EF4-FFF2-40B4-BE49-F238E27FC236}">
                  <a16:creationId xmlns:a16="http://schemas.microsoft.com/office/drawing/2014/main" id="{B7FF06C6-EDB2-4E2A-B33F-9667DAB48738}"/>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DD389168-73D4-4CCF-B806-15F4C9CFBC65}"/>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FD36EBE0-2C84-494E-9C0B-54A6EFA86DA6}"/>
                </a:ext>
              </a:extLst>
            </p:cNvPr>
            <p:cNvSpPr txBox="1"/>
            <p:nvPr/>
          </p:nvSpPr>
          <p:spPr>
            <a:xfrm rot="16200000">
              <a:off x="10872792" y="3279372"/>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Introduction</a:t>
              </a:r>
            </a:p>
          </p:txBody>
        </p:sp>
        <p:pic>
          <p:nvPicPr>
            <p:cNvPr id="54" name="Picture 53">
              <a:extLst>
                <a:ext uri="{FF2B5EF4-FFF2-40B4-BE49-F238E27FC236}">
                  <a16:creationId xmlns:a16="http://schemas.microsoft.com/office/drawing/2014/main" id="{FE3F6E56-804E-434E-AD42-D62A42CB30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208D727C-49D3-4C59-91D3-816C0DD22E21}"/>
              </a:ext>
            </a:extLst>
          </p:cNvPr>
          <p:cNvGrpSpPr/>
          <p:nvPr/>
        </p:nvGrpSpPr>
        <p:grpSpPr>
          <a:xfrm>
            <a:off x="226788" y="-2"/>
            <a:ext cx="11447501" cy="6858000"/>
            <a:chOff x="213096" y="0"/>
            <a:chExt cx="11447501" cy="6858000"/>
          </a:xfrm>
        </p:grpSpPr>
        <p:sp>
          <p:nvSpPr>
            <p:cNvPr id="56" name="Rectangle 55">
              <a:extLst>
                <a:ext uri="{FF2B5EF4-FFF2-40B4-BE49-F238E27FC236}">
                  <a16:creationId xmlns:a16="http://schemas.microsoft.com/office/drawing/2014/main" id="{A369AF8C-7DC3-4D77-B3F1-5B8A444D2822}"/>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6A173B44-EE6F-4236-9AB2-49524EA553D7}"/>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B40A12D7-9F13-43EC-95DE-B85ADBCAA6B6}"/>
                </a:ext>
              </a:extLst>
            </p:cNvPr>
            <p:cNvSpPr txBox="1"/>
            <p:nvPr/>
          </p:nvSpPr>
          <p:spPr>
            <a:xfrm rot="16200000">
              <a:off x="10341391" y="3190472"/>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Literature</a:t>
              </a:r>
            </a:p>
          </p:txBody>
        </p:sp>
        <p:pic>
          <p:nvPicPr>
            <p:cNvPr id="59" name="Picture 58">
              <a:extLst>
                <a:ext uri="{FF2B5EF4-FFF2-40B4-BE49-F238E27FC236}">
                  <a16:creationId xmlns:a16="http://schemas.microsoft.com/office/drawing/2014/main" id="{BA271034-9DEF-432C-A1F3-B6470D2555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7728BA24-99D1-4E44-98AC-50745A94AD6C}"/>
              </a:ext>
            </a:extLst>
          </p:cNvPr>
          <p:cNvGrpSpPr/>
          <p:nvPr/>
        </p:nvGrpSpPr>
        <p:grpSpPr>
          <a:xfrm>
            <a:off x="1184133" y="20250"/>
            <a:ext cx="9961092" cy="6858000"/>
            <a:chOff x="491575" y="0"/>
            <a:chExt cx="9961092" cy="6858000"/>
          </a:xfrm>
        </p:grpSpPr>
        <p:sp>
          <p:nvSpPr>
            <p:cNvPr id="61" name="Rectangle 60">
              <a:extLst>
                <a:ext uri="{FF2B5EF4-FFF2-40B4-BE49-F238E27FC236}">
                  <a16:creationId xmlns:a16="http://schemas.microsoft.com/office/drawing/2014/main" id="{1079FD4E-778D-428A-B08F-1B97893971C7}"/>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67DB4514-65BA-420D-BBB3-CCF0A5B397C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F86CE46E-7143-4535-BF09-36D36B082851}"/>
                </a:ext>
              </a:extLst>
            </p:cNvPr>
            <p:cNvSpPr txBox="1"/>
            <p:nvPr/>
          </p:nvSpPr>
          <p:spPr>
            <a:xfrm rot="16200000">
              <a:off x="9117129" y="3274249"/>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Methodology</a:t>
              </a:r>
            </a:p>
          </p:txBody>
        </p:sp>
        <p:pic>
          <p:nvPicPr>
            <p:cNvPr id="64" name="Picture 63">
              <a:extLst>
                <a:ext uri="{FF2B5EF4-FFF2-40B4-BE49-F238E27FC236}">
                  <a16:creationId xmlns:a16="http://schemas.microsoft.com/office/drawing/2014/main" id="{4E9D2CC3-AE8C-4CF7-AC14-0BF3748D63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65" name="Group 64">
            <a:extLst>
              <a:ext uri="{FF2B5EF4-FFF2-40B4-BE49-F238E27FC236}">
                <a16:creationId xmlns:a16="http://schemas.microsoft.com/office/drawing/2014/main" id="{2704DBF9-F2DF-4744-9CBE-8384BF790E0F}"/>
              </a:ext>
            </a:extLst>
          </p:cNvPr>
          <p:cNvGrpSpPr/>
          <p:nvPr/>
        </p:nvGrpSpPr>
        <p:grpSpPr>
          <a:xfrm>
            <a:off x="-7985197" y="0"/>
            <a:ext cx="9574094" cy="6858000"/>
            <a:chOff x="491575" y="0"/>
            <a:chExt cx="9574094" cy="6858000"/>
          </a:xfrm>
        </p:grpSpPr>
        <p:sp>
          <p:nvSpPr>
            <p:cNvPr id="66" name="Rectangle 65">
              <a:extLst>
                <a:ext uri="{FF2B5EF4-FFF2-40B4-BE49-F238E27FC236}">
                  <a16:creationId xmlns:a16="http://schemas.microsoft.com/office/drawing/2014/main" id="{D409FCBC-490E-4134-BE82-9429CE5AB00A}"/>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484E2370-4D03-4FD0-B29C-F763767296D4}"/>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CE5F8F51-D3FD-42A1-8372-1B4B1B7C336A}"/>
                </a:ext>
              </a:extLst>
            </p:cNvPr>
            <p:cNvSpPr txBox="1"/>
            <p:nvPr/>
          </p:nvSpPr>
          <p:spPr>
            <a:xfrm rot="16200000">
              <a:off x="8746453" y="3235776"/>
              <a:ext cx="1992086" cy="553998"/>
            </a:xfrm>
            <a:prstGeom prst="rect">
              <a:avLst/>
            </a:prstGeom>
            <a:noFill/>
          </p:spPr>
          <p:txBody>
            <a:bodyPr wrap="square" rtlCol="0">
              <a:spAutoFit/>
            </a:bodyPr>
            <a:lstStyle/>
            <a:p>
              <a:pPr algn="ctr"/>
              <a:r>
                <a:rPr lang="en-US" sz="3000" b="1" dirty="0">
                  <a:solidFill>
                    <a:srgbClr val="F0EEF0"/>
                  </a:solidFill>
                  <a:latin typeface="Times New Roman" panose="02020603050405020304" pitchFamily="18" charset="0"/>
                  <a:cs typeface="Times New Roman" panose="02020603050405020304" pitchFamily="18" charset="0"/>
                </a:rPr>
                <a:t>Checks</a:t>
              </a:r>
            </a:p>
          </p:txBody>
        </p:sp>
        <p:pic>
          <p:nvPicPr>
            <p:cNvPr id="69" name="Picture 68">
              <a:extLst>
                <a:ext uri="{FF2B5EF4-FFF2-40B4-BE49-F238E27FC236}">
                  <a16:creationId xmlns:a16="http://schemas.microsoft.com/office/drawing/2014/main" id="{05E43CA3-886C-4010-B3E2-837CCC6F51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70" name="Rectangle 69">
            <a:extLst>
              <a:ext uri="{FF2B5EF4-FFF2-40B4-BE49-F238E27FC236}">
                <a16:creationId xmlns:a16="http://schemas.microsoft.com/office/drawing/2014/main" id="{87E322DA-3D39-4A36-A521-33E75DDBFF71}"/>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831F8BD9-F71B-4D2D-8A60-61BABDC384BB}"/>
              </a:ext>
            </a:extLst>
          </p:cNvPr>
          <p:cNvGrpSpPr/>
          <p:nvPr/>
        </p:nvGrpSpPr>
        <p:grpSpPr>
          <a:xfrm>
            <a:off x="-7638543" y="-1"/>
            <a:ext cx="8692331" cy="6858000"/>
            <a:chOff x="718505" y="-1"/>
            <a:chExt cx="8692331" cy="6858000"/>
          </a:xfrm>
        </p:grpSpPr>
        <p:sp>
          <p:nvSpPr>
            <p:cNvPr id="72" name="Rectangle 71">
              <a:extLst>
                <a:ext uri="{FF2B5EF4-FFF2-40B4-BE49-F238E27FC236}">
                  <a16:creationId xmlns:a16="http://schemas.microsoft.com/office/drawing/2014/main" id="{B470067C-2D0B-4A65-B940-C052473E9422}"/>
                </a:ext>
              </a:extLst>
            </p:cNvPr>
            <p:cNvSpPr/>
            <p:nvPr/>
          </p:nvSpPr>
          <p:spPr>
            <a:xfrm>
              <a:off x="718505" y="-1"/>
              <a:ext cx="869233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66B5D93C-8112-48DA-975B-9DDD27DEADD9}"/>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6D3577A8-E9FC-43B7-B3E2-76EDDA51C160}"/>
                </a:ext>
              </a:extLst>
            </p:cNvPr>
            <p:cNvSpPr txBox="1"/>
            <p:nvPr/>
          </p:nvSpPr>
          <p:spPr>
            <a:xfrm rot="16200000">
              <a:off x="8091629" y="3235775"/>
              <a:ext cx="1992086" cy="553998"/>
            </a:xfrm>
            <a:prstGeom prst="rect">
              <a:avLst/>
            </a:prstGeom>
            <a:noFill/>
          </p:spPr>
          <p:txBody>
            <a:bodyPr wrap="square" rtlCol="0">
              <a:spAutoFit/>
            </a:bodyPr>
            <a:lstStyle/>
            <a:p>
              <a:pPr algn="ctr"/>
              <a:r>
                <a:rPr lang="en-US" sz="3000" b="1" dirty="0">
                  <a:solidFill>
                    <a:srgbClr val="F0EEF0"/>
                  </a:solidFill>
                  <a:latin typeface="Times New Roman" panose="02020603050405020304" pitchFamily="18" charset="0"/>
                  <a:cs typeface="Times New Roman" panose="02020603050405020304" pitchFamily="18" charset="0"/>
                </a:rPr>
                <a:t>Seismic</a:t>
              </a:r>
            </a:p>
          </p:txBody>
        </p:sp>
        <p:pic>
          <p:nvPicPr>
            <p:cNvPr id="75" name="Picture 74">
              <a:extLst>
                <a:ext uri="{FF2B5EF4-FFF2-40B4-BE49-F238E27FC236}">
                  <a16:creationId xmlns:a16="http://schemas.microsoft.com/office/drawing/2014/main" id="{36FD3106-E967-44D6-AB4D-A0DA183F7C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grpSp>
        <p:nvGrpSpPr>
          <p:cNvPr id="76" name="Group 75">
            <a:extLst>
              <a:ext uri="{FF2B5EF4-FFF2-40B4-BE49-F238E27FC236}">
                <a16:creationId xmlns:a16="http://schemas.microsoft.com/office/drawing/2014/main" id="{3E930874-288B-4537-8AA6-A601044D9580}"/>
              </a:ext>
            </a:extLst>
          </p:cNvPr>
          <p:cNvGrpSpPr/>
          <p:nvPr/>
        </p:nvGrpSpPr>
        <p:grpSpPr>
          <a:xfrm>
            <a:off x="-9395082" y="-1"/>
            <a:ext cx="9927504" cy="6858000"/>
            <a:chOff x="-9337032" y="-1"/>
            <a:chExt cx="9927504" cy="6858000"/>
          </a:xfrm>
        </p:grpSpPr>
        <p:sp>
          <p:nvSpPr>
            <p:cNvPr id="77" name="Rectangle 76">
              <a:extLst>
                <a:ext uri="{FF2B5EF4-FFF2-40B4-BE49-F238E27FC236}">
                  <a16:creationId xmlns:a16="http://schemas.microsoft.com/office/drawing/2014/main" id="{225CDF0F-0FD1-40B0-BD29-F7D200A3A066}"/>
                </a:ext>
              </a:extLst>
            </p:cNvPr>
            <p:cNvSpPr/>
            <p:nvPr/>
          </p:nvSpPr>
          <p:spPr>
            <a:xfrm>
              <a:off x="-9337032" y="-1"/>
              <a:ext cx="992350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Freeform: Shape 77">
              <a:extLst>
                <a:ext uri="{FF2B5EF4-FFF2-40B4-BE49-F238E27FC236}">
                  <a16:creationId xmlns:a16="http://schemas.microsoft.com/office/drawing/2014/main" id="{A02216B9-43DC-4135-9F3E-7EFEAD2EB420}"/>
                </a:ext>
              </a:extLst>
            </p:cNvPr>
            <p:cNvSpPr/>
            <p:nvPr/>
          </p:nvSpPr>
          <p:spPr>
            <a:xfrm>
              <a:off x="-577928" y="2337438"/>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37342E0B-2429-4B98-AF6A-1DB087CBDE83}"/>
                </a:ext>
              </a:extLst>
            </p:cNvPr>
            <p:cNvSpPr txBox="1"/>
            <p:nvPr/>
          </p:nvSpPr>
          <p:spPr>
            <a:xfrm rot="16200000">
              <a:off x="-738260" y="3189608"/>
              <a:ext cx="1992086" cy="646331"/>
            </a:xfrm>
            <a:prstGeom prst="rect">
              <a:avLst/>
            </a:prstGeom>
            <a:noFill/>
          </p:spPr>
          <p:txBody>
            <a:bodyPr wrap="square" rtlCol="0">
              <a:spAutoFit/>
            </a:bodyPr>
            <a:lstStyle/>
            <a:p>
              <a:pPr algn="ctr"/>
              <a:r>
                <a:rPr lang="en-US" sz="3600" b="1" dirty="0">
                  <a:solidFill>
                    <a:srgbClr val="F0EEF0"/>
                  </a:solidFill>
                  <a:latin typeface="Tw Cen MT" panose="020B0602020104020603" pitchFamily="34" charset="0"/>
                </a:rPr>
                <a:t>Design</a:t>
              </a:r>
            </a:p>
          </p:txBody>
        </p:sp>
        <p:pic>
          <p:nvPicPr>
            <p:cNvPr id="80" name="Picture 79">
              <a:extLst>
                <a:ext uri="{FF2B5EF4-FFF2-40B4-BE49-F238E27FC236}">
                  <a16:creationId xmlns:a16="http://schemas.microsoft.com/office/drawing/2014/main" id="{29879508-5AD7-4FE2-AD55-8AF69ECDBE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91912" y="3247473"/>
              <a:ext cx="530600" cy="530600"/>
            </a:xfrm>
            <a:prstGeom prst="rect">
              <a:avLst/>
            </a:prstGeom>
          </p:spPr>
        </p:pic>
      </p:grpSp>
      <p:grpSp>
        <p:nvGrpSpPr>
          <p:cNvPr id="107" name="Group 106">
            <a:extLst>
              <a:ext uri="{FF2B5EF4-FFF2-40B4-BE49-F238E27FC236}">
                <a16:creationId xmlns:a16="http://schemas.microsoft.com/office/drawing/2014/main" id="{E9582EE9-5831-4F6F-B29E-0BEB719C4F1E}"/>
              </a:ext>
            </a:extLst>
          </p:cNvPr>
          <p:cNvGrpSpPr/>
          <p:nvPr/>
        </p:nvGrpSpPr>
        <p:grpSpPr>
          <a:xfrm>
            <a:off x="2374878" y="2487978"/>
            <a:ext cx="2289049" cy="645155"/>
            <a:chOff x="1294582" y="3162708"/>
            <a:chExt cx="2289049" cy="645155"/>
          </a:xfrm>
        </p:grpSpPr>
        <p:sp>
          <p:nvSpPr>
            <p:cNvPr id="108" name="TextBox 107">
              <a:extLst>
                <a:ext uri="{FF2B5EF4-FFF2-40B4-BE49-F238E27FC236}">
                  <a16:creationId xmlns:a16="http://schemas.microsoft.com/office/drawing/2014/main" id="{895C2AE9-E6EE-4572-8B9B-0A1C8899D6FE}"/>
                </a:ext>
              </a:extLst>
            </p:cNvPr>
            <p:cNvSpPr txBox="1"/>
            <p:nvPr/>
          </p:nvSpPr>
          <p:spPr>
            <a:xfrm>
              <a:off x="1294582" y="3162708"/>
              <a:ext cx="2289049" cy="369332"/>
            </a:xfrm>
            <a:prstGeom prst="rect">
              <a:avLst/>
            </a:prstGeom>
            <a:noFill/>
          </p:spPr>
          <p:txBody>
            <a:bodyPr wrap="square" rtlCol="0">
              <a:spAutoFit/>
            </a:bodyPr>
            <a:lstStyle/>
            <a:p>
              <a:pPr algn="ctr"/>
              <a:endParaRPr lang="en-US" b="1" dirty="0">
                <a:solidFill>
                  <a:schemeClr val="tx1">
                    <a:lumMod val="75000"/>
                    <a:lumOff val="25000"/>
                  </a:schemeClr>
                </a:solidFill>
                <a:latin typeface="Tw Cen MT" panose="020B0602020104020603" pitchFamily="34" charset="0"/>
              </a:endParaRPr>
            </a:p>
          </p:txBody>
        </p:sp>
        <p:sp>
          <p:nvSpPr>
            <p:cNvPr id="109" name="TextBox 108">
              <a:extLst>
                <a:ext uri="{FF2B5EF4-FFF2-40B4-BE49-F238E27FC236}">
                  <a16:creationId xmlns:a16="http://schemas.microsoft.com/office/drawing/2014/main" id="{8DC71A93-B148-4A8B-B0CA-4AD086FE8D7B}"/>
                </a:ext>
              </a:extLst>
            </p:cNvPr>
            <p:cNvSpPr txBox="1"/>
            <p:nvPr/>
          </p:nvSpPr>
          <p:spPr>
            <a:xfrm>
              <a:off x="1513858" y="3530864"/>
              <a:ext cx="1766415" cy="276999"/>
            </a:xfrm>
            <a:prstGeom prst="rect">
              <a:avLst/>
            </a:prstGeom>
            <a:noFill/>
          </p:spPr>
          <p:txBody>
            <a:bodyPr wrap="square" rtlCol="0">
              <a:spAutoFit/>
            </a:bodyPr>
            <a:lstStyle/>
            <a:p>
              <a:pPr algn="ctr"/>
              <a:endParaRPr lang="en-US" sz="1200" dirty="0">
                <a:solidFill>
                  <a:schemeClr val="tx1">
                    <a:lumMod val="75000"/>
                    <a:lumOff val="25000"/>
                  </a:schemeClr>
                </a:solidFill>
                <a:latin typeface="Tw Cen MT" panose="020B0602020104020603" pitchFamily="34" charset="0"/>
              </a:endParaRPr>
            </a:p>
          </p:txBody>
        </p:sp>
      </p:grpSp>
      <p:grpSp>
        <p:nvGrpSpPr>
          <p:cNvPr id="111" name="Group 110">
            <a:extLst>
              <a:ext uri="{FF2B5EF4-FFF2-40B4-BE49-F238E27FC236}">
                <a16:creationId xmlns:a16="http://schemas.microsoft.com/office/drawing/2014/main" id="{EEB19012-A13E-4E01-97E1-4BD9BE0B2C4A}"/>
              </a:ext>
            </a:extLst>
          </p:cNvPr>
          <p:cNvGrpSpPr/>
          <p:nvPr/>
        </p:nvGrpSpPr>
        <p:grpSpPr>
          <a:xfrm>
            <a:off x="4783446" y="4142156"/>
            <a:ext cx="2289049" cy="548656"/>
            <a:chOff x="1514240" y="4816886"/>
            <a:chExt cx="2289049" cy="548656"/>
          </a:xfrm>
        </p:grpSpPr>
        <p:sp>
          <p:nvSpPr>
            <p:cNvPr id="112" name="TextBox 111">
              <a:extLst>
                <a:ext uri="{FF2B5EF4-FFF2-40B4-BE49-F238E27FC236}">
                  <a16:creationId xmlns:a16="http://schemas.microsoft.com/office/drawing/2014/main" id="{5FF83314-6443-4064-B8AD-715FDF38C0B1}"/>
                </a:ext>
              </a:extLst>
            </p:cNvPr>
            <p:cNvSpPr txBox="1"/>
            <p:nvPr/>
          </p:nvSpPr>
          <p:spPr>
            <a:xfrm>
              <a:off x="1514240" y="4816886"/>
              <a:ext cx="2289049" cy="369332"/>
            </a:xfrm>
            <a:prstGeom prst="rect">
              <a:avLst/>
            </a:prstGeom>
            <a:noFill/>
          </p:spPr>
          <p:txBody>
            <a:bodyPr wrap="square" rtlCol="0">
              <a:spAutoFit/>
            </a:bodyPr>
            <a:lstStyle/>
            <a:p>
              <a:pPr algn="ctr"/>
              <a:endParaRPr lang="en-US" b="1" dirty="0">
                <a:solidFill>
                  <a:schemeClr val="tx1">
                    <a:lumMod val="75000"/>
                    <a:lumOff val="25000"/>
                  </a:schemeClr>
                </a:solidFill>
                <a:latin typeface="Tw Cen MT" panose="020B0602020104020603" pitchFamily="34" charset="0"/>
              </a:endParaRPr>
            </a:p>
          </p:txBody>
        </p:sp>
        <p:sp>
          <p:nvSpPr>
            <p:cNvPr id="113" name="TextBox 112">
              <a:extLst>
                <a:ext uri="{FF2B5EF4-FFF2-40B4-BE49-F238E27FC236}">
                  <a16:creationId xmlns:a16="http://schemas.microsoft.com/office/drawing/2014/main" id="{AFB0129A-D09E-4693-96AE-20F4A2C31E42}"/>
                </a:ext>
              </a:extLst>
            </p:cNvPr>
            <p:cNvSpPr txBox="1"/>
            <p:nvPr/>
          </p:nvSpPr>
          <p:spPr>
            <a:xfrm>
              <a:off x="1733898" y="5088543"/>
              <a:ext cx="1849733" cy="276999"/>
            </a:xfrm>
            <a:prstGeom prst="rect">
              <a:avLst/>
            </a:prstGeom>
            <a:noFill/>
          </p:spPr>
          <p:txBody>
            <a:bodyPr wrap="square" rtlCol="0">
              <a:spAutoFit/>
            </a:bodyPr>
            <a:lstStyle/>
            <a:p>
              <a:pPr algn="ctr"/>
              <a:endParaRPr lang="en-US" sz="1200" dirty="0">
                <a:solidFill>
                  <a:schemeClr val="tx1">
                    <a:lumMod val="75000"/>
                    <a:lumOff val="25000"/>
                  </a:schemeClr>
                </a:solidFill>
                <a:latin typeface="Tw Cen MT" panose="020B0602020104020603" pitchFamily="34" charset="0"/>
              </a:endParaRPr>
            </a:p>
          </p:txBody>
        </p:sp>
      </p:grpSp>
      <p:grpSp>
        <p:nvGrpSpPr>
          <p:cNvPr id="81" name="Group 80">
            <a:extLst>
              <a:ext uri="{FF2B5EF4-FFF2-40B4-BE49-F238E27FC236}">
                <a16:creationId xmlns:a16="http://schemas.microsoft.com/office/drawing/2014/main" id="{56536672-6354-43DF-A1F3-8D78A3D4A55A}"/>
              </a:ext>
            </a:extLst>
          </p:cNvPr>
          <p:cNvGrpSpPr/>
          <p:nvPr/>
        </p:nvGrpSpPr>
        <p:grpSpPr>
          <a:xfrm>
            <a:off x="3344096" y="1640724"/>
            <a:ext cx="662608" cy="508072"/>
            <a:chOff x="662610" y="2131356"/>
            <a:chExt cx="662608" cy="508072"/>
          </a:xfrm>
        </p:grpSpPr>
        <p:sp>
          <p:nvSpPr>
            <p:cNvPr id="82" name="Oval 81">
              <a:extLst>
                <a:ext uri="{FF2B5EF4-FFF2-40B4-BE49-F238E27FC236}">
                  <a16:creationId xmlns:a16="http://schemas.microsoft.com/office/drawing/2014/main" id="{C51D2495-0A73-4095-9E8A-40A4B3BC281C}"/>
                </a:ext>
              </a:extLst>
            </p:cNvPr>
            <p:cNvSpPr/>
            <p:nvPr/>
          </p:nvSpPr>
          <p:spPr>
            <a:xfrm>
              <a:off x="739878" y="2131356"/>
              <a:ext cx="508072" cy="508072"/>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C000"/>
                </a:solidFill>
              </a:endParaRPr>
            </a:p>
          </p:txBody>
        </p:sp>
        <p:sp>
          <p:nvSpPr>
            <p:cNvPr id="83" name="TextBox 82">
              <a:extLst>
                <a:ext uri="{FF2B5EF4-FFF2-40B4-BE49-F238E27FC236}">
                  <a16:creationId xmlns:a16="http://schemas.microsoft.com/office/drawing/2014/main" id="{BC9E06CB-95DE-4149-B945-AB8F9D79E38A}"/>
                </a:ext>
              </a:extLst>
            </p:cNvPr>
            <p:cNvSpPr txBox="1"/>
            <p:nvPr/>
          </p:nvSpPr>
          <p:spPr>
            <a:xfrm>
              <a:off x="662610" y="2154558"/>
              <a:ext cx="662608" cy="461665"/>
            </a:xfrm>
            <a:prstGeom prst="rect">
              <a:avLst/>
            </a:prstGeom>
            <a:noFill/>
          </p:spPr>
          <p:txBody>
            <a:bodyPr wrap="square" rtlCol="0">
              <a:spAutoFit/>
            </a:bodyPr>
            <a:lstStyle/>
            <a:p>
              <a:pPr algn="ctr"/>
              <a:r>
                <a:rPr lang="en-US" sz="2400" b="1" dirty="0">
                  <a:solidFill>
                    <a:srgbClr val="FFC000"/>
                  </a:solidFill>
                  <a:latin typeface="Tw Cen MT" panose="020B0602020104020603" pitchFamily="34" charset="0"/>
                </a:rPr>
                <a:t>02</a:t>
              </a:r>
            </a:p>
          </p:txBody>
        </p:sp>
      </p:grpSp>
      <p:grpSp>
        <p:nvGrpSpPr>
          <p:cNvPr id="84" name="Group 83">
            <a:extLst>
              <a:ext uri="{FF2B5EF4-FFF2-40B4-BE49-F238E27FC236}">
                <a16:creationId xmlns:a16="http://schemas.microsoft.com/office/drawing/2014/main" id="{64EC0DBE-C8A4-47A3-A2D3-E4BD7A77363B}"/>
              </a:ext>
            </a:extLst>
          </p:cNvPr>
          <p:cNvGrpSpPr/>
          <p:nvPr/>
        </p:nvGrpSpPr>
        <p:grpSpPr>
          <a:xfrm>
            <a:off x="3345190" y="2516730"/>
            <a:ext cx="662608" cy="508072"/>
            <a:chOff x="662610" y="2131356"/>
            <a:chExt cx="662608" cy="508072"/>
          </a:xfrm>
        </p:grpSpPr>
        <p:sp>
          <p:nvSpPr>
            <p:cNvPr id="85" name="Oval 84">
              <a:extLst>
                <a:ext uri="{FF2B5EF4-FFF2-40B4-BE49-F238E27FC236}">
                  <a16:creationId xmlns:a16="http://schemas.microsoft.com/office/drawing/2014/main" id="{B68BB4C0-5E6E-4579-9159-8FD1277502B7}"/>
                </a:ext>
              </a:extLst>
            </p:cNvPr>
            <p:cNvSpPr/>
            <p:nvPr/>
          </p:nvSpPr>
          <p:spPr>
            <a:xfrm>
              <a:off x="739878" y="2131356"/>
              <a:ext cx="508072" cy="508072"/>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TextBox 85">
              <a:extLst>
                <a:ext uri="{FF2B5EF4-FFF2-40B4-BE49-F238E27FC236}">
                  <a16:creationId xmlns:a16="http://schemas.microsoft.com/office/drawing/2014/main" id="{BA5B32CE-632B-4F31-A8F2-7735074D4ACB}"/>
                </a:ext>
              </a:extLst>
            </p:cNvPr>
            <p:cNvSpPr txBox="1"/>
            <p:nvPr/>
          </p:nvSpPr>
          <p:spPr>
            <a:xfrm>
              <a:off x="662610" y="2154558"/>
              <a:ext cx="662608" cy="461665"/>
            </a:xfrm>
            <a:prstGeom prst="rect">
              <a:avLst/>
            </a:prstGeom>
            <a:noFill/>
          </p:spPr>
          <p:txBody>
            <a:bodyPr wrap="square" rtlCol="0">
              <a:spAutoFit/>
            </a:bodyPr>
            <a:lstStyle/>
            <a:p>
              <a:pPr algn="ctr"/>
              <a:r>
                <a:rPr lang="en-US" sz="2400" b="1" dirty="0">
                  <a:solidFill>
                    <a:srgbClr val="FFC000"/>
                  </a:solidFill>
                  <a:latin typeface="Tw Cen MT" panose="020B0602020104020603" pitchFamily="34" charset="0"/>
                </a:rPr>
                <a:t>03</a:t>
              </a:r>
            </a:p>
          </p:txBody>
        </p:sp>
      </p:grpSp>
      <p:grpSp>
        <p:nvGrpSpPr>
          <p:cNvPr id="87" name="Group 86">
            <a:extLst>
              <a:ext uri="{FF2B5EF4-FFF2-40B4-BE49-F238E27FC236}">
                <a16:creationId xmlns:a16="http://schemas.microsoft.com/office/drawing/2014/main" id="{2657B1E7-28D8-44B3-A08D-0F79F5B5005B}"/>
              </a:ext>
            </a:extLst>
          </p:cNvPr>
          <p:cNvGrpSpPr/>
          <p:nvPr/>
        </p:nvGrpSpPr>
        <p:grpSpPr>
          <a:xfrm>
            <a:off x="3344381" y="3405428"/>
            <a:ext cx="662608" cy="508072"/>
            <a:chOff x="662610" y="2131356"/>
            <a:chExt cx="662608" cy="508072"/>
          </a:xfrm>
        </p:grpSpPr>
        <p:sp>
          <p:nvSpPr>
            <p:cNvPr id="88" name="Oval 87">
              <a:extLst>
                <a:ext uri="{FF2B5EF4-FFF2-40B4-BE49-F238E27FC236}">
                  <a16:creationId xmlns:a16="http://schemas.microsoft.com/office/drawing/2014/main" id="{9B9DC486-3B64-44F7-BD2B-7FCE70D986F6}"/>
                </a:ext>
              </a:extLst>
            </p:cNvPr>
            <p:cNvSpPr/>
            <p:nvPr/>
          </p:nvSpPr>
          <p:spPr>
            <a:xfrm>
              <a:off x="739878" y="2131356"/>
              <a:ext cx="508072" cy="508072"/>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TextBox 88">
              <a:extLst>
                <a:ext uri="{FF2B5EF4-FFF2-40B4-BE49-F238E27FC236}">
                  <a16:creationId xmlns:a16="http://schemas.microsoft.com/office/drawing/2014/main" id="{63D3EC85-CB56-4E2D-A012-01419B2E2C4E}"/>
                </a:ext>
              </a:extLst>
            </p:cNvPr>
            <p:cNvSpPr txBox="1"/>
            <p:nvPr/>
          </p:nvSpPr>
          <p:spPr>
            <a:xfrm>
              <a:off x="662610" y="2154558"/>
              <a:ext cx="662608" cy="461665"/>
            </a:xfrm>
            <a:prstGeom prst="rect">
              <a:avLst/>
            </a:prstGeom>
            <a:noFill/>
          </p:spPr>
          <p:txBody>
            <a:bodyPr wrap="square" rtlCol="0">
              <a:spAutoFit/>
            </a:bodyPr>
            <a:lstStyle/>
            <a:p>
              <a:pPr algn="ctr"/>
              <a:r>
                <a:rPr lang="en-US" sz="2400" b="1" dirty="0">
                  <a:solidFill>
                    <a:srgbClr val="FFC000"/>
                  </a:solidFill>
                  <a:latin typeface="Tw Cen MT" panose="020B0602020104020603" pitchFamily="34" charset="0"/>
                </a:rPr>
                <a:t>04</a:t>
              </a:r>
            </a:p>
          </p:txBody>
        </p:sp>
      </p:grpSp>
      <p:grpSp>
        <p:nvGrpSpPr>
          <p:cNvPr id="90" name="Group 89">
            <a:extLst>
              <a:ext uri="{FF2B5EF4-FFF2-40B4-BE49-F238E27FC236}">
                <a16:creationId xmlns:a16="http://schemas.microsoft.com/office/drawing/2014/main" id="{A452124E-6CF8-4365-B2B4-923C1CEF6EC5}"/>
              </a:ext>
            </a:extLst>
          </p:cNvPr>
          <p:cNvGrpSpPr/>
          <p:nvPr/>
        </p:nvGrpSpPr>
        <p:grpSpPr>
          <a:xfrm>
            <a:off x="3344096" y="4327470"/>
            <a:ext cx="662608" cy="508072"/>
            <a:chOff x="662610" y="2131356"/>
            <a:chExt cx="662608" cy="508072"/>
          </a:xfrm>
        </p:grpSpPr>
        <p:sp>
          <p:nvSpPr>
            <p:cNvPr id="91" name="Oval 90">
              <a:extLst>
                <a:ext uri="{FF2B5EF4-FFF2-40B4-BE49-F238E27FC236}">
                  <a16:creationId xmlns:a16="http://schemas.microsoft.com/office/drawing/2014/main" id="{95DFBB2A-6BB3-45C1-A8AF-2C71C4F5FB0A}"/>
                </a:ext>
              </a:extLst>
            </p:cNvPr>
            <p:cNvSpPr/>
            <p:nvPr/>
          </p:nvSpPr>
          <p:spPr>
            <a:xfrm>
              <a:off x="739878" y="2131356"/>
              <a:ext cx="508072" cy="508072"/>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TextBox 91">
              <a:extLst>
                <a:ext uri="{FF2B5EF4-FFF2-40B4-BE49-F238E27FC236}">
                  <a16:creationId xmlns:a16="http://schemas.microsoft.com/office/drawing/2014/main" id="{8FFFC607-D39A-49FB-82A2-0391FC57F61A}"/>
                </a:ext>
              </a:extLst>
            </p:cNvPr>
            <p:cNvSpPr txBox="1"/>
            <p:nvPr/>
          </p:nvSpPr>
          <p:spPr>
            <a:xfrm>
              <a:off x="662610" y="2154558"/>
              <a:ext cx="662608" cy="461665"/>
            </a:xfrm>
            <a:prstGeom prst="rect">
              <a:avLst/>
            </a:prstGeom>
            <a:noFill/>
          </p:spPr>
          <p:txBody>
            <a:bodyPr wrap="square" rtlCol="0">
              <a:spAutoFit/>
            </a:bodyPr>
            <a:lstStyle/>
            <a:p>
              <a:pPr algn="ctr"/>
              <a:r>
                <a:rPr lang="en-US" sz="2400" b="1" dirty="0">
                  <a:solidFill>
                    <a:srgbClr val="FFC000"/>
                  </a:solidFill>
                  <a:latin typeface="Tw Cen MT" panose="020B0602020104020603" pitchFamily="34" charset="0"/>
                </a:rPr>
                <a:t>05</a:t>
              </a:r>
            </a:p>
          </p:txBody>
        </p:sp>
      </p:grpSp>
      <p:grpSp>
        <p:nvGrpSpPr>
          <p:cNvPr id="93" name="Group 92">
            <a:extLst>
              <a:ext uri="{FF2B5EF4-FFF2-40B4-BE49-F238E27FC236}">
                <a16:creationId xmlns:a16="http://schemas.microsoft.com/office/drawing/2014/main" id="{9C12B1CF-F354-4183-BE14-C12707F5F9C4}"/>
              </a:ext>
            </a:extLst>
          </p:cNvPr>
          <p:cNvGrpSpPr/>
          <p:nvPr/>
        </p:nvGrpSpPr>
        <p:grpSpPr>
          <a:xfrm>
            <a:off x="3366576" y="750336"/>
            <a:ext cx="662608" cy="508072"/>
            <a:chOff x="662610" y="2131356"/>
            <a:chExt cx="662608" cy="508072"/>
          </a:xfrm>
        </p:grpSpPr>
        <p:sp>
          <p:nvSpPr>
            <p:cNvPr id="94" name="Oval 93">
              <a:extLst>
                <a:ext uri="{FF2B5EF4-FFF2-40B4-BE49-F238E27FC236}">
                  <a16:creationId xmlns:a16="http://schemas.microsoft.com/office/drawing/2014/main" id="{9E01E466-CBF6-4A5F-8DC5-D765173694D6}"/>
                </a:ext>
              </a:extLst>
            </p:cNvPr>
            <p:cNvSpPr/>
            <p:nvPr/>
          </p:nvSpPr>
          <p:spPr>
            <a:xfrm>
              <a:off x="739878" y="2131356"/>
              <a:ext cx="508072" cy="508072"/>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C000"/>
                </a:solidFill>
              </a:endParaRPr>
            </a:p>
          </p:txBody>
        </p:sp>
        <p:sp>
          <p:nvSpPr>
            <p:cNvPr id="95" name="TextBox 94">
              <a:extLst>
                <a:ext uri="{FF2B5EF4-FFF2-40B4-BE49-F238E27FC236}">
                  <a16:creationId xmlns:a16="http://schemas.microsoft.com/office/drawing/2014/main" id="{EB49D058-0DE4-4FBE-AD87-3ADD0858FE84}"/>
                </a:ext>
              </a:extLst>
            </p:cNvPr>
            <p:cNvSpPr txBox="1"/>
            <p:nvPr/>
          </p:nvSpPr>
          <p:spPr>
            <a:xfrm>
              <a:off x="662610" y="2154558"/>
              <a:ext cx="662608" cy="461665"/>
            </a:xfrm>
            <a:prstGeom prst="rect">
              <a:avLst/>
            </a:prstGeom>
            <a:noFill/>
          </p:spPr>
          <p:txBody>
            <a:bodyPr wrap="square" rtlCol="0">
              <a:spAutoFit/>
            </a:bodyPr>
            <a:lstStyle/>
            <a:p>
              <a:pPr algn="ctr"/>
              <a:r>
                <a:rPr lang="en-US" sz="2400" b="1" dirty="0">
                  <a:solidFill>
                    <a:srgbClr val="FFC000"/>
                  </a:solidFill>
                  <a:latin typeface="Tw Cen MT" panose="020B0602020104020603" pitchFamily="34" charset="0"/>
                </a:rPr>
                <a:t>01</a:t>
              </a:r>
            </a:p>
          </p:txBody>
        </p:sp>
      </p:grpSp>
      <p:sp>
        <p:nvSpPr>
          <p:cNvPr id="119" name="TextBox 118">
            <a:extLst>
              <a:ext uri="{FF2B5EF4-FFF2-40B4-BE49-F238E27FC236}">
                <a16:creationId xmlns:a16="http://schemas.microsoft.com/office/drawing/2014/main" id="{5CA102C6-2102-449B-BA25-1DD6F182BDB3}"/>
              </a:ext>
            </a:extLst>
          </p:cNvPr>
          <p:cNvSpPr txBox="1"/>
          <p:nvPr/>
        </p:nvSpPr>
        <p:spPr>
          <a:xfrm>
            <a:off x="4519419" y="796663"/>
            <a:ext cx="4054952" cy="461665"/>
          </a:xfrm>
          <a:prstGeom prst="rect">
            <a:avLst/>
          </a:prstGeom>
          <a:noFill/>
        </p:spPr>
        <p:txBody>
          <a:bodyPr wrap="square" rtlCol="0">
            <a:spAutoFit/>
          </a:bodyPr>
          <a:lstStyle/>
          <a:p>
            <a:pPr algn="ctr"/>
            <a:r>
              <a:rPr lang="en-US" sz="2400" b="1" dirty="0">
                <a:solidFill>
                  <a:srgbClr val="FFC000"/>
                </a:solidFill>
                <a:latin typeface="Times New Roman" panose="02020603050405020304" pitchFamily="18" charset="0"/>
                <a:cs typeface="Times New Roman" panose="02020603050405020304" pitchFamily="18" charset="0"/>
              </a:rPr>
              <a:t>Analysis and design method</a:t>
            </a:r>
          </a:p>
        </p:txBody>
      </p:sp>
      <p:sp>
        <p:nvSpPr>
          <p:cNvPr id="120" name="TextBox 119">
            <a:extLst>
              <a:ext uri="{FF2B5EF4-FFF2-40B4-BE49-F238E27FC236}">
                <a16:creationId xmlns:a16="http://schemas.microsoft.com/office/drawing/2014/main" id="{ADCD3579-0888-42BF-9806-CBD112C592BD}"/>
              </a:ext>
            </a:extLst>
          </p:cNvPr>
          <p:cNvSpPr txBox="1"/>
          <p:nvPr/>
        </p:nvSpPr>
        <p:spPr>
          <a:xfrm>
            <a:off x="3787346" y="1560623"/>
            <a:ext cx="3038479" cy="461665"/>
          </a:xfrm>
          <a:prstGeom prst="rect">
            <a:avLst/>
          </a:prstGeom>
          <a:noFill/>
        </p:spPr>
        <p:txBody>
          <a:bodyPr wrap="square" rtlCol="0">
            <a:spAutoFit/>
          </a:bodyPr>
          <a:lstStyle/>
          <a:p>
            <a:pPr algn="ctr"/>
            <a:r>
              <a:rPr lang="en-US" sz="2400" b="1" dirty="0">
                <a:solidFill>
                  <a:srgbClr val="FFC000"/>
                </a:solidFill>
                <a:latin typeface="Times New Roman" panose="02020603050405020304" pitchFamily="18" charset="0"/>
                <a:cs typeface="Times New Roman" panose="02020603050405020304" pitchFamily="18" charset="0"/>
              </a:rPr>
              <a:t>Materials</a:t>
            </a:r>
          </a:p>
        </p:txBody>
      </p:sp>
      <p:sp>
        <p:nvSpPr>
          <p:cNvPr id="121" name="TextBox 120">
            <a:extLst>
              <a:ext uri="{FF2B5EF4-FFF2-40B4-BE49-F238E27FC236}">
                <a16:creationId xmlns:a16="http://schemas.microsoft.com/office/drawing/2014/main" id="{CCA9B011-CB26-4D2C-A8E4-F69558C40A84}"/>
              </a:ext>
            </a:extLst>
          </p:cNvPr>
          <p:cNvSpPr txBox="1"/>
          <p:nvPr/>
        </p:nvSpPr>
        <p:spPr>
          <a:xfrm>
            <a:off x="4519419" y="2539931"/>
            <a:ext cx="4054952" cy="461665"/>
          </a:xfrm>
          <a:prstGeom prst="rect">
            <a:avLst/>
          </a:prstGeom>
          <a:noFill/>
        </p:spPr>
        <p:txBody>
          <a:bodyPr wrap="square" rtlCol="0">
            <a:spAutoFit/>
          </a:bodyPr>
          <a:lstStyle/>
          <a:p>
            <a:pPr algn="ctr"/>
            <a:r>
              <a:rPr lang="en-US" sz="2400" b="1" dirty="0">
                <a:solidFill>
                  <a:srgbClr val="FFC000"/>
                </a:solidFill>
                <a:latin typeface="Times New Roman" panose="02020603050405020304" pitchFamily="18" charset="0"/>
                <a:cs typeface="Times New Roman" panose="02020603050405020304" pitchFamily="18" charset="0"/>
              </a:rPr>
              <a:t>Load types and calculations</a:t>
            </a:r>
          </a:p>
        </p:txBody>
      </p:sp>
      <p:sp>
        <p:nvSpPr>
          <p:cNvPr id="122" name="TextBox 121">
            <a:extLst>
              <a:ext uri="{FF2B5EF4-FFF2-40B4-BE49-F238E27FC236}">
                <a16:creationId xmlns:a16="http://schemas.microsoft.com/office/drawing/2014/main" id="{62123BFA-C502-4DEE-98B7-28A9B249E94C}"/>
              </a:ext>
            </a:extLst>
          </p:cNvPr>
          <p:cNvSpPr txBox="1"/>
          <p:nvPr/>
        </p:nvSpPr>
        <p:spPr>
          <a:xfrm>
            <a:off x="4003700" y="3449250"/>
            <a:ext cx="4054952" cy="461665"/>
          </a:xfrm>
          <a:prstGeom prst="rect">
            <a:avLst/>
          </a:prstGeom>
          <a:noFill/>
        </p:spPr>
        <p:txBody>
          <a:bodyPr wrap="square" rtlCol="0">
            <a:spAutoFit/>
          </a:bodyPr>
          <a:lstStyle/>
          <a:p>
            <a:pPr algn="ctr"/>
            <a:r>
              <a:rPr lang="en-US" sz="2400" b="1" dirty="0">
                <a:solidFill>
                  <a:srgbClr val="FFC000"/>
                </a:solidFill>
                <a:latin typeface="Times New Roman" panose="02020603050405020304" pitchFamily="18" charset="0"/>
                <a:cs typeface="Times New Roman" panose="02020603050405020304" pitchFamily="18" charset="0"/>
              </a:rPr>
              <a:t>Load combinations</a:t>
            </a:r>
          </a:p>
        </p:txBody>
      </p:sp>
      <p:sp>
        <p:nvSpPr>
          <p:cNvPr id="123" name="TextBox 122">
            <a:extLst>
              <a:ext uri="{FF2B5EF4-FFF2-40B4-BE49-F238E27FC236}">
                <a16:creationId xmlns:a16="http://schemas.microsoft.com/office/drawing/2014/main" id="{E8A358D6-8756-47B3-B86B-90029EA43CD7}"/>
              </a:ext>
            </a:extLst>
          </p:cNvPr>
          <p:cNvSpPr txBox="1"/>
          <p:nvPr/>
        </p:nvSpPr>
        <p:spPr>
          <a:xfrm>
            <a:off x="4117408" y="4350672"/>
            <a:ext cx="4054952" cy="461665"/>
          </a:xfrm>
          <a:prstGeom prst="rect">
            <a:avLst/>
          </a:prstGeom>
          <a:noFill/>
        </p:spPr>
        <p:txBody>
          <a:bodyPr wrap="square" rtlCol="0">
            <a:spAutoFit/>
          </a:bodyPr>
          <a:lstStyle/>
          <a:p>
            <a:pPr algn="ctr"/>
            <a:r>
              <a:rPr lang="en-US" sz="2400" b="1" dirty="0">
                <a:solidFill>
                  <a:srgbClr val="FFC000"/>
                </a:solidFill>
                <a:latin typeface="Times New Roman" panose="02020603050405020304" pitchFamily="18" charset="0"/>
                <a:cs typeface="Times New Roman" panose="02020603050405020304" pitchFamily="18" charset="0"/>
              </a:rPr>
              <a:t>Codes and standards</a:t>
            </a:r>
          </a:p>
        </p:txBody>
      </p:sp>
    </p:spTree>
    <p:extLst>
      <p:ext uri="{BB962C8B-B14F-4D97-AF65-F5344CB8AC3E}">
        <p14:creationId xmlns:p14="http://schemas.microsoft.com/office/powerpoint/2010/main" val="262449921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fade">
                                      <p:cBhvr>
                                        <p:cTn id="7" dur="500"/>
                                        <p:tgtEl>
                                          <p:spTgt spid="119"/>
                                        </p:tgtEl>
                                      </p:cBhvr>
                                    </p:animEffect>
                                  </p:childTnLst>
                                </p:cTn>
                              </p:par>
                              <p:par>
                                <p:cTn id="8" presetID="10" presetClass="entr" presetSubtype="0" fill="hold"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500"/>
                                        <p:tgtEl>
                                          <p:spTgt spid="9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fade">
                                      <p:cBhvr>
                                        <p:cTn id="15" dur="500"/>
                                        <p:tgtEl>
                                          <p:spTgt spid="8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0"/>
                                        </p:tgtEl>
                                        <p:attrNameLst>
                                          <p:attrName>style.visibility</p:attrName>
                                        </p:attrNameLst>
                                      </p:cBhvr>
                                      <p:to>
                                        <p:strVal val="visible"/>
                                      </p:to>
                                    </p:set>
                                    <p:animEffect transition="in" filter="fade">
                                      <p:cBhvr>
                                        <p:cTn id="18" dur="500"/>
                                        <p:tgtEl>
                                          <p:spTgt spid="12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1"/>
                                        </p:tgtEl>
                                        <p:attrNameLst>
                                          <p:attrName>style.visibility</p:attrName>
                                        </p:attrNameLst>
                                      </p:cBhvr>
                                      <p:to>
                                        <p:strVal val="visible"/>
                                      </p:to>
                                    </p:set>
                                    <p:animEffect transition="in" filter="fade">
                                      <p:cBhvr>
                                        <p:cTn id="23" dur="500"/>
                                        <p:tgtEl>
                                          <p:spTgt spid="121"/>
                                        </p:tgtEl>
                                      </p:cBhvr>
                                    </p:animEffect>
                                  </p:childTnLst>
                                </p:cTn>
                              </p:par>
                              <p:par>
                                <p:cTn id="24" presetID="10" presetClass="entr" presetSubtype="0"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Effect transition="in" filter="fade">
                                      <p:cBhvr>
                                        <p:cTn id="26" dur="500"/>
                                        <p:tgtEl>
                                          <p:spTgt spid="8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2"/>
                                        </p:tgtEl>
                                        <p:attrNameLst>
                                          <p:attrName>style.visibility</p:attrName>
                                        </p:attrNameLst>
                                      </p:cBhvr>
                                      <p:to>
                                        <p:strVal val="visible"/>
                                      </p:to>
                                    </p:set>
                                    <p:animEffect transition="in" filter="fade">
                                      <p:cBhvr>
                                        <p:cTn id="31" dur="500"/>
                                        <p:tgtEl>
                                          <p:spTgt spid="122"/>
                                        </p:tgtEl>
                                      </p:cBhvr>
                                    </p:animEffect>
                                  </p:childTnLst>
                                </p:cTn>
                              </p:par>
                              <p:par>
                                <p:cTn id="32" presetID="10" presetClass="entr" presetSubtype="0" fill="hold" nodeType="withEffect">
                                  <p:stCondLst>
                                    <p:cond delay="0"/>
                                  </p:stCondLst>
                                  <p:childTnLst>
                                    <p:set>
                                      <p:cBhvr>
                                        <p:cTn id="33" dur="1" fill="hold">
                                          <p:stCondLst>
                                            <p:cond delay="0"/>
                                          </p:stCondLst>
                                        </p:cTn>
                                        <p:tgtEl>
                                          <p:spTgt spid="87"/>
                                        </p:tgtEl>
                                        <p:attrNameLst>
                                          <p:attrName>style.visibility</p:attrName>
                                        </p:attrNameLst>
                                      </p:cBhvr>
                                      <p:to>
                                        <p:strVal val="visible"/>
                                      </p:to>
                                    </p:set>
                                    <p:animEffect transition="in" filter="fade">
                                      <p:cBhvr>
                                        <p:cTn id="34" dur="500"/>
                                        <p:tgtEl>
                                          <p:spTgt spid="8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3"/>
                                        </p:tgtEl>
                                        <p:attrNameLst>
                                          <p:attrName>style.visibility</p:attrName>
                                        </p:attrNameLst>
                                      </p:cBhvr>
                                      <p:to>
                                        <p:strVal val="visible"/>
                                      </p:to>
                                    </p:set>
                                    <p:animEffect transition="in" filter="fade">
                                      <p:cBhvr>
                                        <p:cTn id="39" dur="500"/>
                                        <p:tgtEl>
                                          <p:spTgt spid="123"/>
                                        </p:tgtEl>
                                      </p:cBhvr>
                                    </p:animEffect>
                                  </p:childTnLst>
                                </p:cTn>
                              </p:par>
                              <p:par>
                                <p:cTn id="40" presetID="10" presetClass="entr" presetSubtype="0" fill="hold" nodeType="with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fade">
                                      <p:cBhvr>
                                        <p:cTn id="4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P spid="121" grpId="0"/>
      <p:bldP spid="122" grpId="0"/>
      <p:bldP spid="123"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General seismic analysis</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r>
              <a:rPr lang="en-US" b="1" dirty="0">
                <a:solidFill>
                  <a:srgbClr val="FF0000"/>
                </a:solidFill>
                <a:latin typeface="Times New Roman" panose="02020603050405020304" pitchFamily="18" charset="0"/>
                <a:cs typeface="Times New Roman" panose="02020603050405020304" pitchFamily="18" charset="0"/>
              </a:rPr>
              <a:t>Methods to evaluate earthquake-induced forces in structures:</a:t>
            </a:r>
          </a:p>
          <a:p>
            <a:pPr marL="0" indent="0">
              <a:buNone/>
            </a:pPr>
            <a:endParaRPr lang="en-US" b="1" dirty="0">
              <a:solidFill>
                <a:srgbClr val="FF0000"/>
              </a:solidFill>
            </a:endParaRPr>
          </a:p>
          <a:p>
            <a:pPr lvl="0"/>
            <a:r>
              <a:rPr lang="en-US" b="1" dirty="0">
                <a:latin typeface="Times New Roman" panose="02020603050405020304" pitchFamily="18" charset="0"/>
                <a:cs typeface="Times New Roman" panose="02020603050405020304" pitchFamily="18" charset="0"/>
              </a:rPr>
              <a:t>Equivalent lateral force procedure.</a:t>
            </a:r>
          </a:p>
          <a:p>
            <a:pPr lvl="0"/>
            <a:r>
              <a:rPr lang="en-US" b="1" dirty="0">
                <a:latin typeface="Times New Roman" panose="02020603050405020304" pitchFamily="18" charset="0"/>
                <a:cs typeface="Times New Roman" panose="02020603050405020304" pitchFamily="18" charset="0"/>
              </a:rPr>
              <a:t>Modal response spectrum analysis.</a:t>
            </a:r>
          </a:p>
          <a:p>
            <a:pPr lvl="0"/>
            <a:r>
              <a:rPr lang="en-US" b="1" dirty="0">
                <a:latin typeface="Times New Roman" panose="02020603050405020304" pitchFamily="18" charset="0"/>
                <a:cs typeface="Times New Roman" panose="02020603050405020304" pitchFamily="18" charset="0"/>
              </a:rPr>
              <a:t>Time history analysis.</a:t>
            </a:r>
          </a:p>
          <a:p>
            <a:pPr lvl="0"/>
            <a:r>
              <a:rPr lang="en-US" b="1" dirty="0">
                <a:latin typeface="Times New Roman" panose="02020603050405020304" pitchFamily="18" charset="0"/>
                <a:cs typeface="Times New Roman" panose="02020603050405020304" pitchFamily="18" charset="0"/>
              </a:rPr>
              <a:t>Performance.</a:t>
            </a:r>
          </a:p>
          <a:p>
            <a:endParaRPr lang="en-US" b="1" dirty="0">
              <a:solidFill>
                <a:srgbClr val="C00000"/>
              </a:solidFill>
            </a:endParaRPr>
          </a:p>
          <a:p>
            <a:r>
              <a:rPr lang="en-US" b="1" dirty="0">
                <a:latin typeface="Times New Roman" panose="02020603050405020304" pitchFamily="18" charset="0"/>
                <a:cs typeface="Times New Roman" panose="02020603050405020304" pitchFamily="18" charset="0"/>
              </a:rPr>
              <a:t>Seismic response coefficient (CS)  = Base shear / weight</a:t>
            </a:r>
            <a:endParaRPr lang="en-US" b="1" dirty="0">
              <a:solidFill>
                <a:srgbClr val="C00000"/>
              </a:solidFill>
              <a:latin typeface="Times New Roman" panose="02020603050405020304" pitchFamily="18" charset="0"/>
              <a:cs typeface="Times New Roman" panose="02020603050405020304" pitchFamily="18" charset="0"/>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spTree>
    <p:extLst>
      <p:ext uri="{BB962C8B-B14F-4D97-AF65-F5344CB8AC3E}">
        <p14:creationId xmlns:p14="http://schemas.microsoft.com/office/powerpoint/2010/main" val="1175913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Equivalent lateral force procedure ELF</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r>
              <a:rPr lang="en-US" b="1" dirty="0">
                <a:solidFill>
                  <a:srgbClr val="FF0000"/>
                </a:solidFill>
                <a:latin typeface="Times New Roman" panose="02020603050405020304" pitchFamily="18" charset="0"/>
                <a:cs typeface="Times New Roman" panose="02020603050405020304" pitchFamily="18" charset="0"/>
              </a:rPr>
              <a:t>Methods to evaluate earthquake-induced forces in structures:</a:t>
            </a:r>
          </a:p>
          <a:p>
            <a:endParaRPr lang="en-US" b="1" dirty="0">
              <a:solidFill>
                <a:srgbClr val="FF0000"/>
              </a:solidFill>
              <a:latin typeface="Times New Roman" panose="02020603050405020304" pitchFamily="18" charset="0"/>
              <a:cs typeface="Times New Roman" panose="02020603050405020304" pitchFamily="18" charset="0"/>
            </a:endParaRPr>
          </a:p>
          <a:p>
            <a:r>
              <a:rPr lang="en-US" b="1" u="sng" dirty="0">
                <a:latin typeface="Times New Roman" panose="02020603050405020304" pitchFamily="18" charset="0"/>
                <a:cs typeface="Times New Roman" panose="02020603050405020304" pitchFamily="18" charset="0"/>
              </a:rPr>
              <a:t>UBC:</a:t>
            </a:r>
          </a:p>
          <a:p>
            <a:r>
              <a:rPr lang="en-US" b="1" dirty="0"/>
              <a:t>Z= 0.075, I=1, Soil = “A”, and 3 stories of bearing wall system:</a:t>
            </a:r>
          </a:p>
          <a:p>
            <a:r>
              <a:rPr lang="en-US" b="1" dirty="0"/>
              <a:t>T= 0.235.</a:t>
            </a: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4" name="Picture 3">
            <a:extLst>
              <a:ext uri="{FF2B5EF4-FFF2-40B4-BE49-F238E27FC236}">
                <a16:creationId xmlns:a16="http://schemas.microsoft.com/office/drawing/2014/main" id="{A33A0034-A78A-4C7E-96F8-19C1953B78F3}"/>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739564" y="3644190"/>
            <a:ext cx="5317043" cy="3213810"/>
          </a:xfrm>
          <a:prstGeom prst="rect">
            <a:avLst/>
          </a:prstGeom>
          <a:effectLst>
            <a:glow rad="228600">
              <a:srgbClr val="C00000">
                <a:alpha val="40000"/>
              </a:srgbClr>
            </a:glow>
          </a:effectLst>
        </p:spPr>
      </p:pic>
    </p:spTree>
    <p:extLst>
      <p:ext uri="{BB962C8B-B14F-4D97-AF65-F5344CB8AC3E}">
        <p14:creationId xmlns:p14="http://schemas.microsoft.com/office/powerpoint/2010/main" val="4205900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UBC</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942956" cy="2062976"/>
          </a:xfrm>
        </p:spPr>
        <p:txBody>
          <a:bodyPr>
            <a:normAutofit/>
          </a:bodyPr>
          <a:lstStyle/>
          <a:p>
            <a:pPr marL="0" indent="0">
              <a:buNone/>
            </a:pPr>
            <a:endParaRPr lang="en-US" b="1" dirty="0">
              <a:solidFill>
                <a:srgbClr val="C00000"/>
              </a:solidFill>
            </a:endParaRPr>
          </a:p>
          <a:p>
            <a:r>
              <a:rPr lang="en-US" b="1" dirty="0">
                <a:latin typeface="Times New Roman" panose="02020603050405020304" pitchFamily="18" charset="0"/>
                <a:cs typeface="Times New Roman" panose="02020603050405020304" pitchFamily="18" charset="0"/>
              </a:rPr>
              <a:t>Seismic coefficient Ca:</a:t>
            </a: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4D353E52-CDBA-4308-BCE0-96367CE09A21}"/>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371466" y="692864"/>
            <a:ext cx="6614236" cy="1671196"/>
          </a:xfrm>
          <a:prstGeom prst="rect">
            <a:avLst/>
          </a:prstGeom>
          <a:effectLst>
            <a:glow rad="228600">
              <a:srgbClr val="C00000">
                <a:alpha val="40000"/>
              </a:srgbClr>
            </a:glow>
          </a:effectLst>
        </p:spPr>
      </p:pic>
      <p:pic>
        <p:nvPicPr>
          <p:cNvPr id="7" name="Picture 6">
            <a:extLst>
              <a:ext uri="{FF2B5EF4-FFF2-40B4-BE49-F238E27FC236}">
                <a16:creationId xmlns:a16="http://schemas.microsoft.com/office/drawing/2014/main" id="{E4A10FEF-88E9-4A59-95EF-1C3A2D328B28}"/>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371466" y="2964274"/>
            <a:ext cx="6614236" cy="1735966"/>
          </a:xfrm>
          <a:prstGeom prst="rect">
            <a:avLst/>
          </a:prstGeom>
          <a:effectLst>
            <a:glow rad="228600">
              <a:srgbClr val="C00000">
                <a:alpha val="40000"/>
              </a:srgbClr>
            </a:glow>
          </a:effectLst>
        </p:spPr>
      </p:pic>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952002E4-1E77-4BD9-AA3B-64A36A7900E8}"/>
                  </a:ext>
                </a:extLst>
              </p:cNvPr>
              <p:cNvSpPr/>
              <p:nvPr/>
            </p:nvSpPr>
            <p:spPr>
              <a:xfrm>
                <a:off x="488795" y="3773219"/>
                <a:ext cx="6096000" cy="2641877"/>
              </a:xfrm>
              <a:prstGeom prst="rect">
                <a:avLst/>
              </a:prstGeom>
            </p:spPr>
            <p:txBody>
              <a:bodyPr>
                <a:spAutoFit/>
              </a:bodyPr>
              <a:lstStyle/>
              <a:p>
                <a:endParaRPr lang="en-US" b="1" dirty="0">
                  <a:solidFill>
                    <a:srgbClr val="C00000"/>
                  </a:solidFill>
                </a:endParaRPr>
              </a:p>
              <a:p>
                <a:r>
                  <a:rPr lang="en-US" sz="2200" b="1" dirty="0">
                    <a:latin typeface="Times New Roman" panose="02020603050405020304" pitchFamily="18" charset="0"/>
                    <a:cs typeface="Times New Roman" panose="02020603050405020304" pitchFamily="18" charset="0"/>
                  </a:rPr>
                  <a:t>Cs = </a:t>
                </a:r>
                <a14:m>
                  <m:oMath xmlns:m="http://schemas.openxmlformats.org/officeDocument/2006/math">
                    <m:f>
                      <m:fPr>
                        <m:ctrlPr>
                          <a:rPr lang="en-US" sz="2200" b="1" i="1">
                            <a:latin typeface="Cambria Math" panose="02040503050406030204" pitchFamily="18" charset="0"/>
                          </a:rPr>
                        </m:ctrlPr>
                      </m:fPr>
                      <m:num>
                        <m:r>
                          <a:rPr lang="en-US" sz="2200" b="1" i="1">
                            <a:latin typeface="Cambria Math" panose="02040503050406030204" pitchFamily="18" charset="0"/>
                          </a:rPr>
                          <m:t>𝑪𝒗</m:t>
                        </m:r>
                        <m:r>
                          <a:rPr lang="en-US" sz="2200" b="1" i="1">
                            <a:latin typeface="Cambria Math" panose="02040503050406030204" pitchFamily="18" charset="0"/>
                          </a:rPr>
                          <m:t>∗</m:t>
                        </m:r>
                        <m:r>
                          <a:rPr lang="en-US" sz="2200" b="1" i="1">
                            <a:latin typeface="Cambria Math" panose="02040503050406030204" pitchFamily="18" charset="0"/>
                          </a:rPr>
                          <m:t>𝑰</m:t>
                        </m:r>
                      </m:num>
                      <m:den>
                        <m:r>
                          <a:rPr lang="en-US" sz="2200" b="1" i="1">
                            <a:latin typeface="Cambria Math" panose="02040503050406030204" pitchFamily="18" charset="0"/>
                          </a:rPr>
                          <m:t>𝑹</m:t>
                        </m:r>
                        <m:r>
                          <a:rPr lang="en-US" sz="2200" b="1" i="1">
                            <a:latin typeface="Cambria Math" panose="02040503050406030204" pitchFamily="18" charset="0"/>
                          </a:rPr>
                          <m:t>∗</m:t>
                        </m:r>
                        <m:r>
                          <a:rPr lang="en-US" sz="2200" b="1" i="1">
                            <a:latin typeface="Cambria Math" panose="02040503050406030204" pitchFamily="18" charset="0"/>
                          </a:rPr>
                          <m:t>𝑻</m:t>
                        </m:r>
                      </m:den>
                    </m:f>
                  </m:oMath>
                </a14:m>
                <a:r>
                  <a:rPr lang="en-US" sz="2200" b="1" dirty="0">
                    <a:latin typeface="Times New Roman" panose="02020603050405020304" pitchFamily="18" charset="0"/>
                    <a:cs typeface="Times New Roman" panose="02020603050405020304" pitchFamily="18" charset="0"/>
                  </a:rPr>
                  <a:t>  = 0.056.</a:t>
                </a:r>
              </a:p>
              <a:p>
                <a:endParaRPr lang="en-US" sz="2200" b="1" dirty="0">
                  <a:latin typeface="Times New Roman" panose="02020603050405020304" pitchFamily="18" charset="0"/>
                  <a:cs typeface="Times New Roman" panose="02020603050405020304" pitchFamily="18" charset="0"/>
                </a:endParaRPr>
              </a:p>
              <a:p>
                <a:r>
                  <a:rPr lang="en-US" sz="2200" b="1" dirty="0" err="1">
                    <a:latin typeface="Times New Roman" panose="02020603050405020304" pitchFamily="18" charset="0"/>
                    <a:cs typeface="Times New Roman" panose="02020603050405020304" pitchFamily="18" charset="0"/>
                  </a:rPr>
                  <a:t>Cs</a:t>
                </a:r>
                <a:r>
                  <a:rPr lang="en-US" sz="2200" b="1" baseline="-25000" dirty="0" err="1">
                    <a:latin typeface="Times New Roman" panose="02020603050405020304" pitchFamily="18" charset="0"/>
                    <a:cs typeface="Times New Roman" panose="02020603050405020304" pitchFamily="18" charset="0"/>
                  </a:rPr>
                  <a:t>min</a:t>
                </a:r>
                <a:r>
                  <a:rPr lang="en-US" sz="2200" b="1" dirty="0">
                    <a:latin typeface="Times New Roman" panose="02020603050405020304" pitchFamily="18" charset="0"/>
                    <a:cs typeface="Times New Roman" panose="02020603050405020304" pitchFamily="18" charset="0"/>
                  </a:rPr>
                  <a:t> = 0.11 * Ca * I = 0.0066</a:t>
                </a:r>
              </a:p>
              <a:p>
                <a:endParaRPr lang="en-US" sz="2200" b="1" dirty="0">
                  <a:latin typeface="Times New Roman" panose="02020603050405020304" pitchFamily="18" charset="0"/>
                  <a:cs typeface="Times New Roman" panose="02020603050405020304" pitchFamily="18" charset="0"/>
                </a:endParaRPr>
              </a:p>
              <a:p>
                <a:r>
                  <a:rPr lang="en-US" sz="2200" b="1" dirty="0" err="1">
                    <a:latin typeface="Times New Roman" panose="02020603050405020304" pitchFamily="18" charset="0"/>
                    <a:cs typeface="Times New Roman" panose="02020603050405020304" pitchFamily="18" charset="0"/>
                  </a:rPr>
                  <a:t>Cs</a:t>
                </a:r>
                <a:r>
                  <a:rPr lang="en-US" sz="2200" b="1" baseline="-25000" dirty="0" err="1">
                    <a:latin typeface="Times New Roman" panose="02020603050405020304" pitchFamily="18" charset="0"/>
                    <a:cs typeface="Times New Roman" panose="02020603050405020304" pitchFamily="18" charset="0"/>
                  </a:rPr>
                  <a:t>max</a:t>
                </a:r>
                <a:r>
                  <a:rPr lang="en-US" sz="2200" b="1" dirty="0">
                    <a:latin typeface="Times New Roman" panose="02020603050405020304" pitchFamily="18" charset="0"/>
                    <a:cs typeface="Times New Roman" panose="02020603050405020304" pitchFamily="18" charset="0"/>
                  </a:rPr>
                  <a:t> = </a:t>
                </a:r>
                <a14:m>
                  <m:oMath xmlns:m="http://schemas.openxmlformats.org/officeDocument/2006/math">
                    <m:f>
                      <m:fPr>
                        <m:ctrlPr>
                          <a:rPr lang="en-US" sz="2200" b="1" i="1">
                            <a:latin typeface="Cambria Math" panose="02040503050406030204" pitchFamily="18" charset="0"/>
                          </a:rPr>
                        </m:ctrlPr>
                      </m:fPr>
                      <m:num>
                        <m:r>
                          <a:rPr lang="en-US" sz="2200" b="1" i="1">
                            <a:latin typeface="Cambria Math" panose="02040503050406030204" pitchFamily="18" charset="0"/>
                          </a:rPr>
                          <m:t>𝟐</m:t>
                        </m:r>
                        <m:r>
                          <a:rPr lang="en-US" sz="2200" b="1" i="1">
                            <a:latin typeface="Cambria Math" panose="02040503050406030204" pitchFamily="18" charset="0"/>
                          </a:rPr>
                          <m:t>.</m:t>
                        </m:r>
                        <m:r>
                          <a:rPr lang="en-US" sz="2200" b="1" i="1">
                            <a:latin typeface="Cambria Math" panose="02040503050406030204" pitchFamily="18" charset="0"/>
                          </a:rPr>
                          <m:t>𝟓</m:t>
                        </m:r>
                        <m:r>
                          <a:rPr lang="en-US" sz="2200" b="1" i="1">
                            <a:latin typeface="Cambria Math" panose="02040503050406030204" pitchFamily="18" charset="0"/>
                          </a:rPr>
                          <m:t>∗</m:t>
                        </m:r>
                        <m:r>
                          <a:rPr lang="en-US" sz="2200" b="1" i="1">
                            <a:latin typeface="Cambria Math" panose="02040503050406030204" pitchFamily="18" charset="0"/>
                          </a:rPr>
                          <m:t>𝑪𝒂</m:t>
                        </m:r>
                        <m:r>
                          <a:rPr lang="en-US" sz="2200" b="1" i="1">
                            <a:latin typeface="Cambria Math" panose="02040503050406030204" pitchFamily="18" charset="0"/>
                          </a:rPr>
                          <m:t>∗</m:t>
                        </m:r>
                        <m:r>
                          <a:rPr lang="en-US" sz="2200" b="1" i="1">
                            <a:latin typeface="Cambria Math" panose="02040503050406030204" pitchFamily="18" charset="0"/>
                          </a:rPr>
                          <m:t>𝑰</m:t>
                        </m:r>
                      </m:num>
                      <m:den>
                        <m:r>
                          <a:rPr lang="en-US" sz="2200" b="1" i="1">
                            <a:latin typeface="Cambria Math" panose="02040503050406030204" pitchFamily="18" charset="0"/>
                          </a:rPr>
                          <m:t>𝑹</m:t>
                        </m:r>
                      </m:den>
                    </m:f>
                  </m:oMath>
                </a14:m>
                <a:r>
                  <a:rPr lang="en-US" sz="2200" b="1" dirty="0">
                    <a:latin typeface="Times New Roman" panose="02020603050405020304" pitchFamily="18" charset="0"/>
                    <a:cs typeface="Times New Roman" panose="02020603050405020304" pitchFamily="18" charset="0"/>
                  </a:rPr>
                  <a:t> = 0.033</a:t>
                </a:r>
              </a:p>
              <a:p>
                <a:endParaRPr lang="en-US" dirty="0"/>
              </a:p>
            </p:txBody>
          </p:sp>
        </mc:Choice>
        <mc:Fallback>
          <p:sp>
            <p:nvSpPr>
              <p:cNvPr id="4" name="Rectangle 3">
                <a:extLst>
                  <a:ext uri="{FF2B5EF4-FFF2-40B4-BE49-F238E27FC236}">
                    <a16:creationId xmlns:a16="http://schemas.microsoft.com/office/drawing/2014/main" id="{952002E4-1E77-4BD9-AA3B-64A36A7900E8}"/>
                  </a:ext>
                </a:extLst>
              </p:cNvPr>
              <p:cNvSpPr>
                <a:spLocks noRot="1" noChangeAspect="1" noMove="1" noResize="1" noEditPoints="1" noAdjustHandles="1" noChangeArrowheads="1" noChangeShapeType="1" noTextEdit="1"/>
              </p:cNvSpPr>
              <p:nvPr/>
            </p:nvSpPr>
            <p:spPr>
              <a:xfrm>
                <a:off x="488795" y="3773219"/>
                <a:ext cx="6096000" cy="2641877"/>
              </a:xfrm>
              <a:prstGeom prst="rect">
                <a:avLst/>
              </a:prstGeom>
              <a:blipFill>
                <a:blip r:embed="rId4"/>
                <a:stretch>
                  <a:fillRect l="-1300"/>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7023485D-8EBC-41B7-9A0C-B9825CC7338F}"/>
              </a:ext>
            </a:extLst>
          </p:cNvPr>
          <p:cNvSpPr/>
          <p:nvPr/>
        </p:nvSpPr>
        <p:spPr>
          <a:xfrm>
            <a:off x="206298" y="2780887"/>
            <a:ext cx="3578224" cy="477054"/>
          </a:xfrm>
          <a:prstGeom prst="rect">
            <a:avLst/>
          </a:prstGeom>
        </p:spPr>
        <p:txBody>
          <a:bodyPr wrap="none">
            <a:spAutoFit/>
          </a:bodyPr>
          <a:lstStyle/>
          <a:p>
            <a:pPr marL="285750" indent="-285750">
              <a:buFont typeface="Arial" panose="020B0604020202020204" pitchFamily="34" charset="0"/>
              <a:buChar char="•"/>
            </a:pPr>
            <a:r>
              <a:rPr lang="en-US" sz="2500" b="1" dirty="0">
                <a:latin typeface="Times New Roman" panose="02020603050405020304" pitchFamily="18" charset="0"/>
                <a:cs typeface="Times New Roman" panose="02020603050405020304" pitchFamily="18" charset="0"/>
              </a:rPr>
              <a:t>Seismic coefficient </a:t>
            </a:r>
            <a:r>
              <a:rPr lang="en-US" sz="2500" b="1" dirty="0" err="1">
                <a:latin typeface="Times New Roman" panose="02020603050405020304" pitchFamily="18" charset="0"/>
                <a:cs typeface="Times New Roman" panose="02020603050405020304" pitchFamily="18" charset="0"/>
              </a:rPr>
              <a:t>Cv</a:t>
            </a:r>
            <a:r>
              <a:rPr lang="en-US" sz="2500" b="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949447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UBC</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99389" y="1178728"/>
            <a:ext cx="5772088" cy="3934105"/>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220525" y="1178728"/>
            <a:ext cx="5590540" cy="3934105"/>
          </a:xfrm>
          <a:prstGeom prst="rect">
            <a:avLst/>
          </a:prstGeom>
          <a:effectLst>
            <a:glow rad="228600">
              <a:srgbClr val="C00000">
                <a:alpha val="40000"/>
              </a:srgbClr>
            </a:glow>
          </a:effectLst>
        </p:spPr>
      </p:pic>
    </p:spTree>
    <p:extLst>
      <p:ext uri="{BB962C8B-B14F-4D97-AF65-F5344CB8AC3E}">
        <p14:creationId xmlns:p14="http://schemas.microsoft.com/office/powerpoint/2010/main" val="3366523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206298" y="65913"/>
            <a:ext cx="5772088" cy="3363087"/>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395162" y="65913"/>
            <a:ext cx="5590540" cy="3363087"/>
          </a:xfrm>
          <a:prstGeom prst="rect">
            <a:avLst/>
          </a:prstGeom>
          <a:effectLst>
            <a:glow rad="228600">
              <a:srgbClr val="C00000">
                <a:alpha val="40000"/>
              </a:srgbClr>
            </a:glow>
          </a:effectLst>
        </p:spPr>
      </p:pic>
      <p:pic>
        <p:nvPicPr>
          <p:cNvPr id="6" name="Picture 5">
            <a:extLst>
              <a:ext uri="{FF2B5EF4-FFF2-40B4-BE49-F238E27FC236}">
                <a16:creationId xmlns:a16="http://schemas.microsoft.com/office/drawing/2014/main" id="{AE68C9B4-B896-4423-B52F-A0BD90F01DEC}"/>
              </a:ext>
            </a:extLst>
          </p:cNvPr>
          <p:cNvPicPr/>
          <p:nvPr/>
        </p:nvPicPr>
        <p:blipFill>
          <a:blip r:embed="rId4">
            <a:extLst>
              <a:ext uri="{28A0092B-C50C-407E-A947-70E740481C1C}">
                <a14:useLocalDpi xmlns:a14="http://schemas.microsoft.com/office/drawing/2010/main" val="0"/>
              </a:ext>
            </a:extLst>
          </a:blip>
          <a:srcRect/>
          <a:stretch/>
        </p:blipFill>
        <p:spPr>
          <a:xfrm>
            <a:off x="3835538" y="3500310"/>
            <a:ext cx="5741177" cy="3357690"/>
          </a:xfrm>
          <a:prstGeom prst="rect">
            <a:avLst/>
          </a:prstGeom>
          <a:effectLst>
            <a:glow rad="228600">
              <a:srgbClr val="FF0000">
                <a:alpha val="40000"/>
              </a:srgbClr>
            </a:glow>
          </a:effectLst>
        </p:spPr>
      </p:pic>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F2B29C7A-4101-413F-9A84-10238CABD64A}"/>
                  </a:ext>
                </a:extLst>
              </p:cNvPr>
              <p:cNvSpPr/>
              <p:nvPr/>
            </p:nvSpPr>
            <p:spPr>
              <a:xfrm>
                <a:off x="787703" y="4738914"/>
                <a:ext cx="2226892" cy="861774"/>
              </a:xfrm>
              <a:prstGeom prst="rect">
                <a:avLst/>
              </a:prstGeom>
            </p:spPr>
            <p:txBody>
              <a:bodyPr wrap="none">
                <a:spAutoFit/>
              </a:bodyPr>
              <a:lstStyle/>
              <a:p>
                <a:pPr>
                  <a:lnSpc>
                    <a:spcPct val="150000"/>
                  </a:lnSpc>
                  <a:spcBef>
                    <a:spcPts val="600"/>
                  </a:spcBef>
                  <a:spcAft>
                    <a:spcPts val="600"/>
                  </a:spcAft>
                </a:pPr>
                <a:r>
                  <a:rPr lang="en-US" sz="2500" b="1" dirty="0" err="1">
                    <a:latin typeface="Times New Roman" panose="02020603050405020304" pitchFamily="18" charset="0"/>
                    <a:ea typeface="Calibri" panose="020F0502020204030204" pitchFamily="34" charset="0"/>
                    <a:cs typeface="Times New Roman" panose="02020603050405020304" pitchFamily="18" charset="0"/>
                  </a:rPr>
                  <a:t>Cs</a:t>
                </a:r>
                <a:r>
                  <a:rPr lang="en-US" sz="2500" b="1" baseline="-25000" dirty="0" err="1">
                    <a:latin typeface="Times New Roman" panose="02020603050405020304" pitchFamily="18" charset="0"/>
                    <a:ea typeface="Calibri" panose="020F0502020204030204" pitchFamily="34" charset="0"/>
                    <a:cs typeface="Times New Roman" panose="02020603050405020304" pitchFamily="18" charset="0"/>
                  </a:rPr>
                  <a:t>max</a:t>
                </a:r>
                <a:r>
                  <a:rPr lang="en-US" sz="2500" b="1" dirty="0">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f>
                      <m:fPr>
                        <m:ctrlPr>
                          <a:rPr lang="en-US" sz="2500" b="1" i="1">
                            <a:latin typeface="Cambria Math" panose="02040503050406030204" pitchFamily="18" charset="0"/>
                            <a:ea typeface="Calibri" panose="020F0502020204030204" pitchFamily="34" charset="0"/>
                            <a:cs typeface="Arial" panose="020B0604020202020204" pitchFamily="34" charset="0"/>
                          </a:rPr>
                        </m:ctrlPr>
                      </m:fPr>
                      <m:num>
                        <m:r>
                          <a:rPr lang="en-US" sz="2500" b="1" i="1">
                            <a:latin typeface="Cambria Math" panose="02040503050406030204" pitchFamily="18" charset="0"/>
                            <a:ea typeface="Calibri" panose="020F0502020204030204" pitchFamily="34" charset="0"/>
                            <a:cs typeface="Arial" panose="020B0604020202020204" pitchFamily="34" charset="0"/>
                          </a:rPr>
                          <m:t>𝟐</m:t>
                        </m:r>
                        <m:r>
                          <a:rPr lang="en-US" sz="2500" b="1" i="1">
                            <a:latin typeface="Cambria Math" panose="02040503050406030204" pitchFamily="18" charset="0"/>
                            <a:ea typeface="Calibri" panose="020F0502020204030204" pitchFamily="34" charset="0"/>
                            <a:cs typeface="Arial" panose="020B0604020202020204" pitchFamily="34" charset="0"/>
                          </a:rPr>
                          <m:t>.</m:t>
                        </m:r>
                        <m:r>
                          <a:rPr lang="en-US" sz="2500" b="1" i="1">
                            <a:latin typeface="Cambria Math" panose="02040503050406030204" pitchFamily="18" charset="0"/>
                            <a:ea typeface="Calibri" panose="020F0502020204030204" pitchFamily="34" charset="0"/>
                            <a:cs typeface="Arial" panose="020B0604020202020204" pitchFamily="34" charset="0"/>
                          </a:rPr>
                          <m:t>𝟓</m:t>
                        </m:r>
                        <m:r>
                          <a:rPr lang="en-US" sz="2500" b="1" i="1">
                            <a:latin typeface="Cambria Math" panose="02040503050406030204" pitchFamily="18" charset="0"/>
                            <a:ea typeface="Calibri" panose="020F0502020204030204" pitchFamily="34" charset="0"/>
                            <a:cs typeface="Arial" panose="020B0604020202020204" pitchFamily="34" charset="0"/>
                          </a:rPr>
                          <m:t>∗</m:t>
                        </m:r>
                        <m:r>
                          <a:rPr lang="en-US" sz="2500" b="1" i="1">
                            <a:latin typeface="Cambria Math" panose="02040503050406030204" pitchFamily="18" charset="0"/>
                            <a:ea typeface="Calibri" panose="020F0502020204030204" pitchFamily="34" charset="0"/>
                            <a:cs typeface="Arial" panose="020B0604020202020204" pitchFamily="34" charset="0"/>
                          </a:rPr>
                          <m:t>𝑪𝒂</m:t>
                        </m:r>
                        <m:r>
                          <a:rPr lang="en-US" sz="2500" b="1" i="1">
                            <a:latin typeface="Cambria Math" panose="02040503050406030204" pitchFamily="18" charset="0"/>
                            <a:ea typeface="Calibri" panose="020F0502020204030204" pitchFamily="34" charset="0"/>
                            <a:cs typeface="Arial" panose="020B0604020202020204" pitchFamily="34" charset="0"/>
                          </a:rPr>
                          <m:t>∗</m:t>
                        </m:r>
                        <m:r>
                          <a:rPr lang="en-US" sz="2500" b="1" i="1">
                            <a:latin typeface="Cambria Math" panose="02040503050406030204" pitchFamily="18" charset="0"/>
                            <a:ea typeface="Calibri" panose="020F0502020204030204" pitchFamily="34" charset="0"/>
                            <a:cs typeface="Arial" panose="020B0604020202020204" pitchFamily="34" charset="0"/>
                          </a:rPr>
                          <m:t>𝑰</m:t>
                        </m:r>
                      </m:num>
                      <m:den>
                        <m:r>
                          <a:rPr lang="en-US" sz="2500" b="1" i="1">
                            <a:latin typeface="Cambria Math" panose="02040503050406030204" pitchFamily="18" charset="0"/>
                            <a:ea typeface="Calibri" panose="020F0502020204030204" pitchFamily="34" charset="0"/>
                            <a:cs typeface="Arial" panose="020B0604020202020204" pitchFamily="34" charset="0"/>
                          </a:rPr>
                          <m:t>𝑹</m:t>
                        </m:r>
                      </m:den>
                    </m:f>
                  </m:oMath>
                </a14:m>
                <a:endParaRPr lang="en-US" sz="2500" b="1"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4" name="Rectangle 3">
                <a:extLst>
                  <a:ext uri="{FF2B5EF4-FFF2-40B4-BE49-F238E27FC236}">
                    <a16:creationId xmlns:a16="http://schemas.microsoft.com/office/drawing/2014/main" id="{F2B29C7A-4101-413F-9A84-10238CABD64A}"/>
                  </a:ext>
                </a:extLst>
              </p:cNvPr>
              <p:cNvSpPr>
                <a:spLocks noRot="1" noChangeAspect="1" noMove="1" noResize="1" noEditPoints="1" noAdjustHandles="1" noChangeArrowheads="1" noChangeShapeType="1" noTextEdit="1"/>
              </p:cNvSpPr>
              <p:nvPr/>
            </p:nvSpPr>
            <p:spPr>
              <a:xfrm>
                <a:off x="787703" y="4738914"/>
                <a:ext cx="2226892" cy="861774"/>
              </a:xfrm>
              <a:prstGeom prst="rect">
                <a:avLst/>
              </a:prstGeom>
              <a:blipFill>
                <a:blip r:embed="rId5"/>
                <a:stretch>
                  <a:fillRect l="-4372" b="-5634"/>
                </a:stretch>
              </a:blipFill>
            </p:spPr>
            <p:txBody>
              <a:bodyPr/>
              <a:lstStyle/>
              <a:p>
                <a:r>
                  <a:rPr lang="en-US">
                    <a:noFill/>
                  </a:rPr>
                  <a:t> </a:t>
                </a:r>
              </a:p>
            </p:txBody>
          </p:sp>
        </mc:Fallback>
      </mc:AlternateContent>
    </p:spTree>
    <p:extLst>
      <p:ext uri="{BB962C8B-B14F-4D97-AF65-F5344CB8AC3E}">
        <p14:creationId xmlns:p14="http://schemas.microsoft.com/office/powerpoint/2010/main" val="341271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IBC</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fontScale="92500" lnSpcReduction="10000"/>
          </a:bodyPr>
          <a:lstStyle/>
          <a:p>
            <a:pPr marL="0" indent="0">
              <a:buNone/>
            </a:pPr>
            <a:endParaRPr lang="en-US" b="1" dirty="0">
              <a:solidFill>
                <a:srgbClr val="C00000"/>
              </a:solidFill>
            </a:endParaRPr>
          </a:p>
          <a:p>
            <a:r>
              <a:rPr lang="en-US" b="1" dirty="0">
                <a:solidFill>
                  <a:srgbClr val="C00000"/>
                </a:solidFill>
                <a:latin typeface="Times New Roman" panose="02020603050405020304" pitchFamily="18" charset="0"/>
                <a:cs typeface="Times New Roman" panose="02020603050405020304" pitchFamily="18" charset="0"/>
              </a:rPr>
              <a:t>Seismic Zone factor (Z) map:</a:t>
            </a:r>
          </a:p>
          <a:p>
            <a:endParaRPr lang="en-US" b="1" dirty="0">
              <a:solidFill>
                <a:srgbClr val="C00000"/>
              </a:solidFill>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For I=1, R=5, T=0.236, and Soil=” A”:</a:t>
            </a:r>
          </a:p>
          <a:p>
            <a:pPr marL="0" indent="0">
              <a:buNone/>
            </a:pP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Zone factor (Z) </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a:t>
            </a:r>
            <a:r>
              <a:rPr lang="en-US" baseline="-25000"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 = Mapped 5% damped, spectral response acceleration parameter at 0.2 sec.</a:t>
            </a:r>
          </a:p>
          <a:p>
            <a:r>
              <a:rPr lang="en-US" dirty="0">
                <a:latin typeface="Times New Roman" panose="02020603050405020304" pitchFamily="18" charset="0"/>
                <a:cs typeface="Times New Roman" panose="02020603050405020304" pitchFamily="18" charset="0"/>
              </a:rPr>
              <a:t> (2.5Z) *1.5 = 0.281</a:t>
            </a:r>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pPr marL="0" indent="0">
              <a:buNone/>
            </a:pPr>
            <a:r>
              <a:rPr lang="en-US" dirty="0">
                <a:latin typeface="Times New Roman" panose="02020603050405020304" pitchFamily="18" charset="0"/>
                <a:cs typeface="Times New Roman" panose="02020603050405020304" pitchFamily="18" charset="0"/>
              </a:rPr>
              <a:t>S</a:t>
            </a:r>
            <a:r>
              <a:rPr lang="en-US" baseline="-25000" dirty="0">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 = Mapped 5% damped spectral response acceleration parameter at a period of 1 sec.≈</a:t>
            </a:r>
          </a:p>
          <a:p>
            <a:pPr marL="0" indent="0">
              <a:buNone/>
            </a:pPr>
            <a:r>
              <a:rPr lang="en-US" dirty="0">
                <a:latin typeface="Times New Roman" panose="02020603050405020304" pitchFamily="18" charset="0"/>
                <a:cs typeface="Times New Roman" panose="02020603050405020304" pitchFamily="18" charset="0"/>
              </a:rPr>
              <a:t> (1.25Z) *1.5 = 0.1406</a:t>
            </a:r>
          </a:p>
          <a:p>
            <a:pPr marL="0" indent="0">
              <a:buNone/>
            </a:pPr>
            <a:endParaRPr lang="en-US" b="1" dirty="0">
              <a:solidFill>
                <a:srgbClr val="C00000"/>
              </a:solidFill>
              <a:latin typeface="Times New Roman" panose="02020603050405020304" pitchFamily="18" charset="0"/>
              <a:cs typeface="Times New Roman" panose="02020603050405020304" pitchFamily="18" charset="0"/>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4D353E52-CDBA-4308-BCE0-96367CE09A21}"/>
              </a:ext>
            </a:extLst>
          </p:cNvPr>
          <p:cNvPicPr/>
          <p:nvPr/>
        </p:nvPicPr>
        <p:blipFill>
          <a:blip r:embed="rId2">
            <a:extLst>
              <a:ext uri="{28A0092B-C50C-407E-A947-70E740481C1C}">
                <a14:useLocalDpi xmlns:a14="http://schemas.microsoft.com/office/drawing/2010/main" val="0"/>
              </a:ext>
            </a:extLst>
          </a:blip>
          <a:srcRect/>
          <a:stretch/>
        </p:blipFill>
        <p:spPr>
          <a:xfrm>
            <a:off x="7179263" y="440472"/>
            <a:ext cx="3263854" cy="3300762"/>
          </a:xfrm>
          <a:prstGeom prst="rect">
            <a:avLst/>
          </a:prstGeom>
          <a:effectLst>
            <a:glow rad="228600">
              <a:srgbClr val="C00000">
                <a:alpha val="40000"/>
              </a:srgbClr>
            </a:glow>
          </a:effectLst>
        </p:spPr>
      </p:pic>
    </p:spTree>
    <p:extLst>
      <p:ext uri="{BB962C8B-B14F-4D97-AF65-F5344CB8AC3E}">
        <p14:creationId xmlns:p14="http://schemas.microsoft.com/office/powerpoint/2010/main" val="2561436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Effect transition="in" filter="fade">
                                      <p:cBhvr>
                                        <p:cTn id="37" dur="500"/>
                                        <p:tgtEl>
                                          <p:spTgt spid="3">
                                            <p:txEl>
                                              <p:pRg st="11" end="1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12" end="12"/>
                                            </p:txEl>
                                          </p:spTgt>
                                        </p:tgtEl>
                                        <p:attrNameLst>
                                          <p:attrName>style.visibility</p:attrName>
                                        </p:attrNameLst>
                                      </p:cBhvr>
                                      <p:to>
                                        <p:strVal val="visible"/>
                                      </p:to>
                                    </p:set>
                                    <p:animEffect transition="in" filter="fade">
                                      <p:cBhvr>
                                        <p:cTn id="42"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IBC</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133816"/>
            <a:ext cx="10850402" cy="4532970"/>
          </a:xfrm>
        </p:spPr>
        <p:txBody>
          <a:bodyPr>
            <a:normAutofit/>
          </a:bodyPr>
          <a:lstStyle/>
          <a:p>
            <a:pPr marL="0" indent="0">
              <a:buNone/>
            </a:pPr>
            <a:endParaRPr lang="en-US" b="1" dirty="0">
              <a:solidFill>
                <a:srgbClr val="C00000"/>
              </a:solidFill>
            </a:endParaRPr>
          </a:p>
          <a:p>
            <a:r>
              <a:rPr lang="en-US" b="1" dirty="0">
                <a:solidFill>
                  <a:srgbClr val="C00000"/>
                </a:solidFill>
                <a:latin typeface="Times New Roman" panose="02020603050405020304" pitchFamily="18" charset="0"/>
                <a:cs typeface="Times New Roman" panose="02020603050405020304" pitchFamily="18" charset="0"/>
              </a:rPr>
              <a:t>Site coefficients Fa and </a:t>
            </a:r>
            <a:r>
              <a:rPr lang="en-US" b="1" dirty="0" err="1">
                <a:solidFill>
                  <a:srgbClr val="C00000"/>
                </a:solidFill>
                <a:latin typeface="Times New Roman" panose="02020603050405020304" pitchFamily="18" charset="0"/>
                <a:cs typeface="Times New Roman" panose="02020603050405020304" pitchFamily="18" charset="0"/>
              </a:rPr>
              <a:t>Fv</a:t>
            </a:r>
            <a:r>
              <a:rPr lang="en-US" b="1" dirty="0">
                <a:solidFill>
                  <a:srgbClr val="C00000"/>
                </a:solidFill>
                <a:latin typeface="Times New Roman" panose="02020603050405020304" pitchFamily="18" charset="0"/>
                <a:cs typeface="Times New Roman" panose="02020603050405020304" pitchFamily="18" charset="0"/>
              </a:rPr>
              <a:t>:</a:t>
            </a:r>
          </a:p>
          <a:p>
            <a:pPr marL="0" indent="0">
              <a:buNone/>
            </a:pPr>
            <a:endParaRPr lang="en-US" b="1" dirty="0">
              <a:solidFill>
                <a:srgbClr val="C00000"/>
              </a:solidFill>
              <a:latin typeface="Times New Roman" panose="02020603050405020304" pitchFamily="18" charset="0"/>
              <a:cs typeface="Times New Roman" panose="02020603050405020304" pitchFamily="18" charset="0"/>
            </a:endParaRPr>
          </a:p>
          <a:p>
            <a:endParaRPr lang="en-US" dirty="0"/>
          </a:p>
          <a:p>
            <a:endParaRPr lang="en-US" dirty="0"/>
          </a:p>
          <a:p>
            <a:endParaRPr lang="en-US" b="1" dirty="0">
              <a:solidFill>
                <a:srgbClr val="C00000"/>
              </a:solidFill>
            </a:endParaRPr>
          </a:p>
          <a:p>
            <a:endParaRPr lang="en-US" b="1" dirty="0">
              <a:solidFill>
                <a:srgbClr val="C00000"/>
              </a:solidFill>
            </a:endParaRPr>
          </a:p>
          <a:p>
            <a:pPr marL="0" indent="0">
              <a:buNone/>
            </a:pPr>
            <a:endParaRPr lang="en-US" b="1" dirty="0">
              <a:solidFill>
                <a:srgbClr val="C00000"/>
              </a:solidFill>
            </a:endParaRPr>
          </a:p>
          <a:p>
            <a:pPr marL="0" indent="0">
              <a:buNone/>
            </a:pPr>
            <a:endParaRPr lang="en-US" b="1" dirty="0">
              <a:solidFill>
                <a:srgbClr val="C00000"/>
              </a:solidFill>
            </a:endParaRPr>
          </a:p>
          <a:p>
            <a:pPr marL="0" indent="0">
              <a:buNone/>
            </a:pPr>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4D353E52-CDBA-4308-BCE0-96367CE09A21}"/>
              </a:ext>
            </a:extLst>
          </p:cNvPr>
          <p:cNvPicPr/>
          <p:nvPr/>
        </p:nvPicPr>
        <p:blipFill>
          <a:blip r:embed="rId2">
            <a:extLst>
              <a:ext uri="{28A0092B-C50C-407E-A947-70E740481C1C}">
                <a14:useLocalDpi xmlns:a14="http://schemas.microsoft.com/office/drawing/2010/main" val="0"/>
              </a:ext>
            </a:extLst>
          </a:blip>
          <a:srcRect/>
          <a:stretch/>
        </p:blipFill>
        <p:spPr>
          <a:xfrm>
            <a:off x="1135300" y="1178710"/>
            <a:ext cx="4289767" cy="3036448"/>
          </a:xfrm>
          <a:prstGeom prst="rect">
            <a:avLst/>
          </a:prstGeom>
          <a:effectLst>
            <a:glow rad="228600">
              <a:srgbClr val="C00000">
                <a:alpha val="40000"/>
              </a:srgbClr>
            </a:glow>
          </a:effectLst>
        </p:spPr>
      </p:pic>
      <p:pic>
        <p:nvPicPr>
          <p:cNvPr id="6" name="Picture 5">
            <a:extLst>
              <a:ext uri="{FF2B5EF4-FFF2-40B4-BE49-F238E27FC236}">
                <a16:creationId xmlns:a16="http://schemas.microsoft.com/office/drawing/2014/main" id="{6C500649-3582-46A8-B36B-1BA9F412CF66}"/>
              </a:ext>
            </a:extLst>
          </p:cNvPr>
          <p:cNvPicPr/>
          <p:nvPr/>
        </p:nvPicPr>
        <p:blipFill>
          <a:blip r:embed="rId3">
            <a:extLst>
              <a:ext uri="{28A0092B-C50C-407E-A947-70E740481C1C}">
                <a14:useLocalDpi xmlns:a14="http://schemas.microsoft.com/office/drawing/2010/main" val="0"/>
              </a:ext>
            </a:extLst>
          </a:blip>
          <a:srcRect/>
          <a:stretch/>
        </p:blipFill>
        <p:spPr>
          <a:xfrm>
            <a:off x="6867027" y="1178710"/>
            <a:ext cx="4144801" cy="3036449"/>
          </a:xfrm>
          <a:prstGeom prst="rect">
            <a:avLst/>
          </a:prstGeom>
          <a:effectLst>
            <a:glow rad="228600">
              <a:srgbClr val="C00000">
                <a:alpha val="40000"/>
              </a:srgbClr>
            </a:glow>
          </a:effectLst>
        </p:spPr>
      </p:pic>
      <p:sp>
        <p:nvSpPr>
          <p:cNvPr id="4" name="Rectangle 3">
            <a:extLst>
              <a:ext uri="{FF2B5EF4-FFF2-40B4-BE49-F238E27FC236}">
                <a16:creationId xmlns:a16="http://schemas.microsoft.com/office/drawing/2014/main" id="{9E8492B7-8BEF-4E52-9701-74646EB7CB60}"/>
              </a:ext>
            </a:extLst>
          </p:cNvPr>
          <p:cNvSpPr/>
          <p:nvPr/>
        </p:nvSpPr>
        <p:spPr>
          <a:xfrm>
            <a:off x="360555" y="4582539"/>
            <a:ext cx="6096000" cy="2015936"/>
          </a:xfrm>
          <a:prstGeom prst="rect">
            <a:avLst/>
          </a:prstGeom>
        </p:spPr>
        <p:txBody>
          <a:bodyPr>
            <a:spAutoFit/>
          </a:bodyPr>
          <a:lstStyle/>
          <a:p>
            <a:r>
              <a:rPr lang="en-US" sz="2500" b="1" dirty="0">
                <a:latin typeface="Times New Roman" panose="02020603050405020304" pitchFamily="18" charset="0"/>
                <a:cs typeface="Times New Roman" panose="02020603050405020304" pitchFamily="18" charset="0"/>
              </a:rPr>
              <a:t>Spectral Response Acceleration Parameters S</a:t>
            </a:r>
            <a:r>
              <a:rPr lang="en-US" sz="2500" b="1" baseline="-25000" dirty="0">
                <a:latin typeface="Times New Roman" panose="02020603050405020304" pitchFamily="18" charset="0"/>
                <a:cs typeface="Times New Roman" panose="02020603050405020304" pitchFamily="18" charset="0"/>
              </a:rPr>
              <a:t>MS </a:t>
            </a:r>
            <a:r>
              <a:rPr lang="en-US" sz="2500" b="1" dirty="0">
                <a:latin typeface="Times New Roman" panose="02020603050405020304" pitchFamily="18" charset="0"/>
                <a:cs typeface="Times New Roman" panose="02020603050405020304" pitchFamily="18" charset="0"/>
              </a:rPr>
              <a:t>and S</a:t>
            </a:r>
            <a:r>
              <a:rPr lang="en-US" sz="2500" b="1" baseline="-25000" dirty="0">
                <a:latin typeface="Times New Roman" panose="02020603050405020304" pitchFamily="18" charset="0"/>
                <a:cs typeface="Times New Roman" panose="02020603050405020304" pitchFamily="18" charset="0"/>
              </a:rPr>
              <a:t>M1</a:t>
            </a:r>
          </a:p>
          <a:p>
            <a:endParaRPr lang="en-US" sz="2500" b="1" dirty="0">
              <a:solidFill>
                <a:srgbClr val="C00000"/>
              </a:solidFill>
              <a:latin typeface="Times New Roman" panose="02020603050405020304" pitchFamily="18" charset="0"/>
              <a:cs typeface="Times New Roman" panose="02020603050405020304" pitchFamily="18" charset="0"/>
            </a:endParaRPr>
          </a:p>
          <a:p>
            <a:r>
              <a:rPr lang="en-US" sz="2500" b="1" dirty="0">
                <a:latin typeface="Times New Roman" panose="02020603050405020304" pitchFamily="18" charset="0"/>
                <a:cs typeface="Times New Roman" panose="02020603050405020304" pitchFamily="18" charset="0"/>
              </a:rPr>
              <a:t>S</a:t>
            </a:r>
            <a:r>
              <a:rPr lang="en-US" sz="2500" b="1" baseline="-25000" dirty="0">
                <a:latin typeface="Times New Roman" panose="02020603050405020304" pitchFamily="18" charset="0"/>
                <a:cs typeface="Times New Roman" panose="02020603050405020304" pitchFamily="18" charset="0"/>
              </a:rPr>
              <a:t>MS</a:t>
            </a:r>
            <a:r>
              <a:rPr lang="en-US" sz="2500" b="1" dirty="0">
                <a:latin typeface="Times New Roman" panose="02020603050405020304" pitchFamily="18" charset="0"/>
                <a:cs typeface="Times New Roman" panose="02020603050405020304" pitchFamily="18" charset="0"/>
              </a:rPr>
              <a:t>=F</a:t>
            </a:r>
            <a:r>
              <a:rPr lang="en-US" sz="2500" b="1" baseline="-25000" dirty="0">
                <a:latin typeface="Times New Roman" panose="02020603050405020304" pitchFamily="18" charset="0"/>
                <a:cs typeface="Times New Roman" panose="02020603050405020304" pitchFamily="18" charset="0"/>
              </a:rPr>
              <a:t>a</a:t>
            </a:r>
            <a:r>
              <a:rPr lang="en-US" sz="2500" b="1" dirty="0">
                <a:latin typeface="Times New Roman" panose="02020603050405020304" pitchFamily="18" charset="0"/>
                <a:cs typeface="Times New Roman" panose="02020603050405020304" pitchFamily="18" charset="0"/>
              </a:rPr>
              <a:t> * S</a:t>
            </a:r>
            <a:r>
              <a:rPr lang="en-US" sz="2500" b="1" baseline="-25000" dirty="0">
                <a:latin typeface="Times New Roman" panose="02020603050405020304" pitchFamily="18" charset="0"/>
                <a:cs typeface="Times New Roman" panose="02020603050405020304" pitchFamily="18" charset="0"/>
              </a:rPr>
              <a:t>s</a:t>
            </a:r>
            <a:r>
              <a:rPr lang="en-US" sz="2500" b="1" dirty="0">
                <a:latin typeface="Times New Roman" panose="02020603050405020304" pitchFamily="18" charset="0"/>
                <a:cs typeface="Times New Roman" panose="02020603050405020304" pitchFamily="18" charset="0"/>
              </a:rPr>
              <a:t> = 0.8 * 0.2813 = 0.22504</a:t>
            </a:r>
          </a:p>
          <a:p>
            <a:r>
              <a:rPr lang="en-US" sz="2500" b="1" dirty="0">
                <a:latin typeface="Times New Roman" panose="02020603050405020304" pitchFamily="18" charset="0"/>
                <a:cs typeface="Times New Roman" panose="02020603050405020304" pitchFamily="18" charset="0"/>
              </a:rPr>
              <a:t>S</a:t>
            </a:r>
            <a:r>
              <a:rPr lang="en-US" sz="2500" b="1" baseline="-25000" dirty="0">
                <a:latin typeface="Times New Roman" panose="02020603050405020304" pitchFamily="18" charset="0"/>
                <a:cs typeface="Times New Roman" panose="02020603050405020304" pitchFamily="18" charset="0"/>
              </a:rPr>
              <a:t>M1</a:t>
            </a:r>
            <a:r>
              <a:rPr lang="en-US" sz="2500" b="1" dirty="0">
                <a:latin typeface="Times New Roman" panose="02020603050405020304" pitchFamily="18" charset="0"/>
                <a:cs typeface="Times New Roman" panose="02020603050405020304" pitchFamily="18" charset="0"/>
              </a:rPr>
              <a:t>= </a:t>
            </a:r>
            <a:r>
              <a:rPr lang="en-US" sz="2500" b="1" dirty="0" err="1">
                <a:latin typeface="Times New Roman" panose="02020603050405020304" pitchFamily="18" charset="0"/>
                <a:cs typeface="Times New Roman" panose="02020603050405020304" pitchFamily="18" charset="0"/>
              </a:rPr>
              <a:t>F</a:t>
            </a:r>
            <a:r>
              <a:rPr lang="en-US" sz="2500" b="1" baseline="-25000" dirty="0" err="1">
                <a:latin typeface="Times New Roman" panose="02020603050405020304" pitchFamily="18" charset="0"/>
                <a:cs typeface="Times New Roman" panose="02020603050405020304" pitchFamily="18" charset="0"/>
              </a:rPr>
              <a:t>v</a:t>
            </a:r>
            <a:r>
              <a:rPr lang="en-US" sz="2500" b="1" baseline="-25000" dirty="0">
                <a:latin typeface="Times New Roman" panose="02020603050405020304" pitchFamily="18" charset="0"/>
                <a:cs typeface="Times New Roman" panose="02020603050405020304" pitchFamily="18" charset="0"/>
              </a:rPr>
              <a:t> </a:t>
            </a:r>
            <a:r>
              <a:rPr lang="en-US" sz="2500" b="1" dirty="0">
                <a:latin typeface="Times New Roman" panose="02020603050405020304" pitchFamily="18" charset="0"/>
                <a:cs typeface="Times New Roman" panose="02020603050405020304" pitchFamily="18" charset="0"/>
              </a:rPr>
              <a:t>* S</a:t>
            </a:r>
            <a:r>
              <a:rPr lang="en-US" sz="2500" b="1" baseline="-25000" dirty="0">
                <a:latin typeface="Times New Roman" panose="02020603050405020304" pitchFamily="18" charset="0"/>
                <a:cs typeface="Times New Roman" panose="02020603050405020304" pitchFamily="18" charset="0"/>
              </a:rPr>
              <a:t>1</a:t>
            </a:r>
            <a:r>
              <a:rPr lang="en-US" sz="2500" b="1" dirty="0">
                <a:latin typeface="Times New Roman" panose="02020603050405020304" pitchFamily="18" charset="0"/>
                <a:cs typeface="Times New Roman" panose="02020603050405020304" pitchFamily="18" charset="0"/>
              </a:rPr>
              <a:t> = 0.8 * 0.140625 = 0.1125</a:t>
            </a:r>
          </a:p>
        </p:txBody>
      </p:sp>
    </p:spTree>
    <p:extLst>
      <p:ext uri="{BB962C8B-B14F-4D97-AF65-F5344CB8AC3E}">
        <p14:creationId xmlns:p14="http://schemas.microsoft.com/office/powerpoint/2010/main" val="3366998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IBC</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133816"/>
            <a:ext cx="11195824" cy="3596268"/>
          </a:xfrm>
        </p:spPr>
        <p:txBody>
          <a:bodyPr>
            <a:normAutofit/>
          </a:bodyPr>
          <a:lstStyle/>
          <a:p>
            <a:pPr marL="0" indent="0">
              <a:buNone/>
            </a:pPr>
            <a:endParaRPr lang="en-US" b="1" dirty="0">
              <a:solidFill>
                <a:srgbClr val="C00000"/>
              </a:solidFill>
            </a:endParaRPr>
          </a:p>
          <a:p>
            <a:r>
              <a:rPr lang="en-US" b="1" dirty="0">
                <a:solidFill>
                  <a:srgbClr val="C00000"/>
                </a:solidFill>
                <a:latin typeface="Times New Roman" panose="02020603050405020304" pitchFamily="18" charset="0"/>
                <a:cs typeface="Times New Roman" panose="02020603050405020304" pitchFamily="18" charset="0"/>
              </a:rPr>
              <a:t>Design spectral acceleration S</a:t>
            </a:r>
            <a:r>
              <a:rPr lang="en-US" b="1" baseline="-25000" dirty="0">
                <a:solidFill>
                  <a:srgbClr val="C00000"/>
                </a:solidFill>
                <a:latin typeface="Times New Roman" panose="02020603050405020304" pitchFamily="18" charset="0"/>
                <a:cs typeface="Times New Roman" panose="02020603050405020304" pitchFamily="18" charset="0"/>
              </a:rPr>
              <a:t>DS</a:t>
            </a:r>
            <a:r>
              <a:rPr lang="en-US" b="1" dirty="0">
                <a:solidFill>
                  <a:srgbClr val="C00000"/>
                </a:solidFill>
                <a:latin typeface="Times New Roman" panose="02020603050405020304" pitchFamily="18" charset="0"/>
                <a:cs typeface="Times New Roman" panose="02020603050405020304" pitchFamily="18" charset="0"/>
              </a:rPr>
              <a:t>&amp;S</a:t>
            </a:r>
            <a:r>
              <a:rPr lang="en-US" b="1" baseline="-25000" dirty="0">
                <a:solidFill>
                  <a:srgbClr val="C00000"/>
                </a:solidFill>
                <a:latin typeface="Times New Roman" panose="02020603050405020304" pitchFamily="18" charset="0"/>
                <a:cs typeface="Times New Roman" panose="02020603050405020304" pitchFamily="18" charset="0"/>
              </a:rPr>
              <a:t>D1</a:t>
            </a:r>
            <a:r>
              <a:rPr lang="en-US" b="1" dirty="0">
                <a:solidFill>
                  <a:srgbClr val="C00000"/>
                </a:solidFill>
                <a:latin typeface="Times New Roman" panose="02020603050405020304" pitchFamily="18" charset="0"/>
                <a:cs typeface="Times New Roman" panose="02020603050405020304" pitchFamily="18" charset="0"/>
              </a:rPr>
              <a:t> have been found:</a:t>
            </a:r>
          </a:p>
          <a:p>
            <a:endParaRPr lang="en-US" b="1" dirty="0">
              <a:solidFill>
                <a:srgbClr val="C00000"/>
              </a:solidFill>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a:t>
            </a:r>
            <a:r>
              <a:rPr lang="en-US" baseline="-25000" dirty="0">
                <a:latin typeface="Times New Roman" panose="02020603050405020304" pitchFamily="18" charset="0"/>
                <a:cs typeface="Times New Roman" panose="02020603050405020304" pitchFamily="18" charset="0"/>
              </a:rPr>
              <a:t>DS</a:t>
            </a:r>
            <a:r>
              <a:rPr lang="en-US" dirty="0">
                <a:latin typeface="Times New Roman" panose="02020603050405020304" pitchFamily="18" charset="0"/>
                <a:cs typeface="Times New Roman" panose="02020603050405020304" pitchFamily="18" charset="0"/>
              </a:rPr>
              <a:t> =2 S</a:t>
            </a:r>
            <a:r>
              <a:rPr lang="en-US" baseline="-25000" dirty="0">
                <a:latin typeface="Times New Roman" panose="02020603050405020304" pitchFamily="18" charset="0"/>
                <a:cs typeface="Times New Roman" panose="02020603050405020304" pitchFamily="18" charset="0"/>
              </a:rPr>
              <a:t>MS</a:t>
            </a:r>
            <a:r>
              <a:rPr lang="en-US" dirty="0">
                <a:latin typeface="Times New Roman" panose="02020603050405020304" pitchFamily="18" charset="0"/>
                <a:cs typeface="Times New Roman" panose="02020603050405020304" pitchFamily="18" charset="0"/>
              </a:rPr>
              <a:t> /3 = 0.15</a:t>
            </a:r>
          </a:p>
          <a:p>
            <a:r>
              <a:rPr lang="en-US" dirty="0">
                <a:latin typeface="Times New Roman" panose="02020603050405020304" pitchFamily="18" charset="0"/>
                <a:cs typeface="Times New Roman" panose="02020603050405020304" pitchFamily="18" charset="0"/>
              </a:rPr>
              <a:t>S</a:t>
            </a:r>
            <a:r>
              <a:rPr lang="en-US" baseline="-25000" dirty="0">
                <a:latin typeface="Times New Roman" panose="02020603050405020304" pitchFamily="18" charset="0"/>
                <a:cs typeface="Times New Roman" panose="02020603050405020304" pitchFamily="18" charset="0"/>
              </a:rPr>
              <a:t>D1</a:t>
            </a:r>
            <a:r>
              <a:rPr lang="en-US" dirty="0">
                <a:latin typeface="Times New Roman" panose="02020603050405020304" pitchFamily="18" charset="0"/>
                <a:cs typeface="Times New Roman" panose="02020603050405020304" pitchFamily="18" charset="0"/>
              </a:rPr>
              <a:t> = 2S</a:t>
            </a:r>
            <a:r>
              <a:rPr lang="en-US" baseline="-25000" dirty="0">
                <a:latin typeface="Times New Roman" panose="02020603050405020304" pitchFamily="18" charset="0"/>
                <a:cs typeface="Times New Roman" panose="02020603050405020304" pitchFamily="18" charset="0"/>
              </a:rPr>
              <a:t>M1</a:t>
            </a:r>
            <a:r>
              <a:rPr lang="en-US" dirty="0">
                <a:latin typeface="Times New Roman" panose="02020603050405020304" pitchFamily="18" charset="0"/>
                <a:cs typeface="Times New Roman" panose="02020603050405020304" pitchFamily="18" charset="0"/>
              </a:rPr>
              <a:t> /3 = 0.075</a:t>
            </a:r>
          </a:p>
          <a:p>
            <a:endParaRPr lang="en-US" dirty="0">
              <a:latin typeface="Times New Roman" panose="02020603050405020304" pitchFamily="18" charset="0"/>
              <a:cs typeface="Times New Roman" panose="02020603050405020304" pitchFamily="18" charset="0"/>
            </a:endParaRPr>
          </a:p>
          <a:p>
            <a:endParaRPr lang="en-US" dirty="0"/>
          </a:p>
          <a:p>
            <a:endParaRPr lang="en-US" dirty="0"/>
          </a:p>
          <a:p>
            <a:endParaRPr lang="en-US" dirty="0"/>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latin typeface="Times New Roman" panose="02020603050405020304" pitchFamily="18" charset="0"/>
              <a:cs typeface="Times New Roman" panose="02020603050405020304" pitchFamily="18" charset="0"/>
            </a:endParaRPr>
          </a:p>
          <a:p>
            <a:endParaRPr lang="en-US" dirty="0"/>
          </a:p>
          <a:p>
            <a:endParaRPr lang="en-US" dirty="0"/>
          </a:p>
          <a:p>
            <a:endParaRPr lang="en-US" b="1" dirty="0">
              <a:solidFill>
                <a:srgbClr val="C00000"/>
              </a:solidFill>
            </a:endParaRPr>
          </a:p>
          <a:p>
            <a:endParaRPr lang="en-US" b="1" dirty="0">
              <a:solidFill>
                <a:srgbClr val="C00000"/>
              </a:solidFill>
            </a:endParaRPr>
          </a:p>
          <a:p>
            <a:pPr marL="0" indent="0">
              <a:buNone/>
            </a:pPr>
            <a:endParaRPr lang="en-US" b="1" dirty="0">
              <a:solidFill>
                <a:srgbClr val="C00000"/>
              </a:solidFill>
            </a:endParaRPr>
          </a:p>
          <a:p>
            <a:pPr marL="0" indent="0">
              <a:buNone/>
            </a:pPr>
            <a:endParaRPr lang="en-US" b="1" dirty="0">
              <a:solidFill>
                <a:srgbClr val="C00000"/>
              </a:solidFill>
            </a:endParaRPr>
          </a:p>
          <a:p>
            <a:pPr marL="0" indent="0">
              <a:buNone/>
            </a:pPr>
            <a:endParaRPr lang="en-US" b="1" dirty="0">
              <a:solidFill>
                <a:srgbClr val="C00000"/>
              </a:solidFill>
            </a:endParaRPr>
          </a:p>
          <a:p>
            <a:endParaRPr lang="en-US" b="1" dirty="0">
              <a:solidFill>
                <a:srgbClr val="C00000"/>
              </a:solidFill>
            </a:endParaRPr>
          </a:p>
        </p:txBody>
      </p:sp>
      <p:pic>
        <p:nvPicPr>
          <p:cNvPr id="7" name="Picture 4">
            <a:extLst>
              <a:ext uri="{FF2B5EF4-FFF2-40B4-BE49-F238E27FC236}">
                <a16:creationId xmlns:a16="http://schemas.microsoft.com/office/drawing/2014/main" id="{E0CF4A25-1816-42C8-B761-CC2ABAFE8B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0049" y="1531008"/>
            <a:ext cx="5159297" cy="3974981"/>
          </a:xfrm>
          <a:prstGeom prst="rect">
            <a:avLst/>
          </a:prstGeom>
          <a:noFill/>
          <a:ln>
            <a:noFill/>
          </a:ln>
          <a:effectLst>
            <a:glow rad="228600">
              <a:srgbClr val="C00000">
                <a:alpha val="40000"/>
              </a:srgb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A33AB134-941A-4A58-B571-20709360396E}"/>
                  </a:ext>
                </a:extLst>
              </p:cNvPr>
              <p:cNvSpPr/>
              <p:nvPr/>
            </p:nvSpPr>
            <p:spPr>
              <a:xfrm>
                <a:off x="315951" y="3248543"/>
                <a:ext cx="6096000" cy="2339358"/>
              </a:xfrm>
              <a:prstGeom prst="rect">
                <a:avLst/>
              </a:prstGeom>
            </p:spPr>
            <p:txBody>
              <a:bodyPr>
                <a:spAutoFit/>
              </a:bodyPr>
              <a:lstStyle/>
              <a:p>
                <a:r>
                  <a:rPr lang="en-US" sz="2500" b="1" dirty="0">
                    <a:latin typeface="Times New Roman" panose="02020603050405020304" pitchFamily="18" charset="0"/>
                    <a:cs typeface="Times New Roman" panose="02020603050405020304" pitchFamily="18" charset="0"/>
                  </a:rPr>
                  <a:t>SD1/SDs =0.5</a:t>
                </a:r>
              </a:p>
              <a:p>
                <a:endParaRPr lang="en-US" sz="2500" b="1" dirty="0">
                  <a:latin typeface="Times New Roman" panose="02020603050405020304" pitchFamily="18" charset="0"/>
                  <a:cs typeface="Times New Roman" panose="02020603050405020304" pitchFamily="18" charset="0"/>
                </a:endParaRPr>
              </a:p>
              <a:p>
                <a:r>
                  <a:rPr lang="en-US" sz="2500" b="1" dirty="0">
                    <a:latin typeface="Times New Roman" panose="02020603050405020304" pitchFamily="18" charset="0"/>
                    <a:cs typeface="Times New Roman" panose="02020603050405020304" pitchFamily="18" charset="0"/>
                  </a:rPr>
                  <a:t>CS = </a:t>
                </a:r>
                <a14:m>
                  <m:oMath xmlns:m="http://schemas.openxmlformats.org/officeDocument/2006/math">
                    <m:f>
                      <m:fPr>
                        <m:ctrlPr>
                          <a:rPr lang="en-US" sz="2500" b="1" i="1">
                            <a:latin typeface="Cambria Math" panose="02040503050406030204" pitchFamily="18" charset="0"/>
                          </a:rPr>
                        </m:ctrlPr>
                      </m:fPr>
                      <m:num>
                        <m:r>
                          <a:rPr lang="en-US" sz="2500" b="1" i="1" smtClean="0">
                            <a:latin typeface="Cambria Math" panose="02040503050406030204" pitchFamily="18" charset="0"/>
                          </a:rPr>
                          <m:t>𝑺𝑫𝒔</m:t>
                        </m:r>
                        <m:r>
                          <a:rPr lang="en-US" sz="2500" b="1" i="1" smtClean="0">
                            <a:latin typeface="Cambria Math" panose="02040503050406030204" pitchFamily="18" charset="0"/>
                          </a:rPr>
                          <m:t>∗</m:t>
                        </m:r>
                        <m:r>
                          <a:rPr lang="en-US" sz="2500" b="1" i="1" smtClean="0">
                            <a:latin typeface="Cambria Math" panose="02040503050406030204" pitchFamily="18" charset="0"/>
                          </a:rPr>
                          <m:t>𝑰</m:t>
                        </m:r>
                      </m:num>
                      <m:den>
                        <m:r>
                          <a:rPr lang="en-US" sz="2500" b="1" i="1" smtClean="0">
                            <a:latin typeface="Cambria Math" panose="02040503050406030204" pitchFamily="18" charset="0"/>
                          </a:rPr>
                          <m:t>𝑹</m:t>
                        </m:r>
                      </m:den>
                    </m:f>
                  </m:oMath>
                </a14:m>
                <a:r>
                  <a:rPr lang="en-US" sz="2500" b="1" dirty="0">
                    <a:latin typeface="Times New Roman" panose="02020603050405020304" pitchFamily="18" charset="0"/>
                    <a:cs typeface="Times New Roman" panose="02020603050405020304" pitchFamily="18" charset="0"/>
                  </a:rPr>
                  <a:t> = 0.03.</a:t>
                </a:r>
              </a:p>
              <a:p>
                <a:r>
                  <a:rPr lang="en-US" sz="2500" b="1" dirty="0" err="1">
                    <a:latin typeface="Times New Roman" panose="02020603050405020304" pitchFamily="18" charset="0"/>
                    <a:cs typeface="Times New Roman" panose="02020603050405020304" pitchFamily="18" charset="0"/>
                  </a:rPr>
                  <a:t>CS</a:t>
                </a:r>
                <a:r>
                  <a:rPr lang="en-US" sz="2500" b="1" baseline="-25000" dirty="0" err="1">
                    <a:latin typeface="Times New Roman" panose="02020603050405020304" pitchFamily="18" charset="0"/>
                    <a:cs typeface="Times New Roman" panose="02020603050405020304" pitchFamily="18" charset="0"/>
                  </a:rPr>
                  <a:t>min</a:t>
                </a:r>
                <a:r>
                  <a:rPr lang="en-US" sz="2500" b="1" baseline="-25000" dirty="0">
                    <a:latin typeface="Times New Roman" panose="02020603050405020304" pitchFamily="18" charset="0"/>
                    <a:cs typeface="Times New Roman" panose="02020603050405020304" pitchFamily="18" charset="0"/>
                  </a:rPr>
                  <a:t> </a:t>
                </a:r>
                <a:r>
                  <a:rPr lang="en-US" sz="2500" b="1" dirty="0">
                    <a:latin typeface="Times New Roman" panose="02020603050405020304" pitchFamily="18" charset="0"/>
                    <a:cs typeface="Times New Roman" panose="02020603050405020304" pitchFamily="18" charset="0"/>
                  </a:rPr>
                  <a:t>= 0.01.</a:t>
                </a:r>
              </a:p>
              <a:p>
                <a:r>
                  <a:rPr lang="en-US" sz="2500" b="1" dirty="0" err="1">
                    <a:latin typeface="Times New Roman" panose="02020603050405020304" pitchFamily="18" charset="0"/>
                    <a:cs typeface="Times New Roman" panose="02020603050405020304" pitchFamily="18" charset="0"/>
                  </a:rPr>
                  <a:t>CS</a:t>
                </a:r>
                <a:r>
                  <a:rPr lang="en-US" sz="2500" b="1" baseline="-25000" dirty="0" err="1">
                    <a:latin typeface="Times New Roman" panose="02020603050405020304" pitchFamily="18" charset="0"/>
                    <a:cs typeface="Times New Roman" panose="02020603050405020304" pitchFamily="18" charset="0"/>
                  </a:rPr>
                  <a:t>max</a:t>
                </a:r>
                <a:r>
                  <a:rPr lang="en-US" sz="2500" b="1" dirty="0">
                    <a:latin typeface="Times New Roman" panose="02020603050405020304" pitchFamily="18" charset="0"/>
                    <a:cs typeface="Times New Roman" panose="02020603050405020304" pitchFamily="18" charset="0"/>
                  </a:rPr>
                  <a:t> = </a:t>
                </a:r>
                <a14:m>
                  <m:oMath xmlns:m="http://schemas.openxmlformats.org/officeDocument/2006/math">
                    <m:f>
                      <m:fPr>
                        <m:ctrlPr>
                          <a:rPr lang="en-US" sz="2500" b="1" i="1">
                            <a:latin typeface="Cambria Math" panose="02040503050406030204" pitchFamily="18" charset="0"/>
                          </a:rPr>
                        </m:ctrlPr>
                      </m:fPr>
                      <m:num>
                        <m:r>
                          <a:rPr lang="en-US" sz="2500" b="1" i="1" smtClean="0">
                            <a:latin typeface="Cambria Math" panose="02040503050406030204" pitchFamily="18" charset="0"/>
                          </a:rPr>
                          <m:t>𝑺𝑫</m:t>
                        </m:r>
                        <m:r>
                          <a:rPr lang="en-US" sz="2500" b="1" i="1" smtClean="0">
                            <a:latin typeface="Cambria Math" panose="02040503050406030204" pitchFamily="18" charset="0"/>
                          </a:rPr>
                          <m:t>𝟏</m:t>
                        </m:r>
                        <m:r>
                          <a:rPr lang="en-US" sz="2500" b="1" i="1" smtClean="0">
                            <a:latin typeface="Cambria Math" panose="02040503050406030204" pitchFamily="18" charset="0"/>
                          </a:rPr>
                          <m:t>∗</m:t>
                        </m:r>
                        <m:r>
                          <a:rPr lang="en-US" sz="2500" b="1" i="1" smtClean="0">
                            <a:latin typeface="Cambria Math" panose="02040503050406030204" pitchFamily="18" charset="0"/>
                          </a:rPr>
                          <m:t>𝑰</m:t>
                        </m:r>
                      </m:num>
                      <m:den>
                        <m:r>
                          <a:rPr lang="en-US" sz="2500" b="1" i="1" smtClean="0">
                            <a:latin typeface="Cambria Math" panose="02040503050406030204" pitchFamily="18" charset="0"/>
                          </a:rPr>
                          <m:t>𝑹</m:t>
                        </m:r>
                        <m:r>
                          <a:rPr lang="en-US" sz="2500" b="1" i="1" smtClean="0">
                            <a:latin typeface="Cambria Math" panose="02040503050406030204" pitchFamily="18" charset="0"/>
                          </a:rPr>
                          <m:t>∗</m:t>
                        </m:r>
                        <m:r>
                          <a:rPr lang="en-US" sz="2500" b="1" i="1" smtClean="0">
                            <a:latin typeface="Cambria Math" panose="02040503050406030204" pitchFamily="18" charset="0"/>
                          </a:rPr>
                          <m:t>𝑻</m:t>
                        </m:r>
                      </m:den>
                    </m:f>
                  </m:oMath>
                </a14:m>
                <a:r>
                  <a:rPr lang="en-US" sz="2500" b="1" dirty="0">
                    <a:latin typeface="Times New Roman" panose="02020603050405020304" pitchFamily="18" charset="0"/>
                    <a:cs typeface="Times New Roman" panose="02020603050405020304" pitchFamily="18" charset="0"/>
                  </a:rPr>
                  <a:t> = 0.063</a:t>
                </a:r>
              </a:p>
            </p:txBody>
          </p:sp>
        </mc:Choice>
        <mc:Fallback>
          <p:sp>
            <p:nvSpPr>
              <p:cNvPr id="4" name="Rectangle 3">
                <a:extLst>
                  <a:ext uri="{FF2B5EF4-FFF2-40B4-BE49-F238E27FC236}">
                    <a16:creationId xmlns:a16="http://schemas.microsoft.com/office/drawing/2014/main" id="{A33AB134-941A-4A58-B571-20709360396E}"/>
                  </a:ext>
                </a:extLst>
              </p:cNvPr>
              <p:cNvSpPr>
                <a:spLocks noRot="1" noChangeAspect="1" noMove="1" noResize="1" noEditPoints="1" noAdjustHandles="1" noChangeArrowheads="1" noChangeShapeType="1" noTextEdit="1"/>
              </p:cNvSpPr>
              <p:nvPr/>
            </p:nvSpPr>
            <p:spPr>
              <a:xfrm>
                <a:off x="315951" y="3248543"/>
                <a:ext cx="6096000" cy="2339358"/>
              </a:xfrm>
              <a:prstGeom prst="rect">
                <a:avLst/>
              </a:prstGeom>
              <a:blipFill>
                <a:blip r:embed="rId3"/>
                <a:stretch>
                  <a:fillRect l="-1700" t="-2344" b="-2083"/>
                </a:stretch>
              </a:blipFill>
            </p:spPr>
            <p:txBody>
              <a:bodyPr/>
              <a:lstStyle/>
              <a:p>
                <a:r>
                  <a:rPr lang="en-US">
                    <a:noFill/>
                  </a:rPr>
                  <a:t> </a:t>
                </a:r>
              </a:p>
            </p:txBody>
          </p:sp>
        </mc:Fallback>
      </mc:AlternateContent>
    </p:spTree>
    <p:extLst>
      <p:ext uri="{BB962C8B-B14F-4D97-AF65-F5344CB8AC3E}">
        <p14:creationId xmlns:p14="http://schemas.microsoft.com/office/powerpoint/2010/main" val="354592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8.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IBC</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99027" y="1374900"/>
            <a:ext cx="5944933" cy="3721207"/>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213613" y="1374900"/>
            <a:ext cx="5765177" cy="3721207"/>
          </a:xfrm>
          <a:prstGeom prst="rect">
            <a:avLst/>
          </a:prstGeom>
          <a:effectLst>
            <a:glow rad="228600">
              <a:srgbClr val="C00000">
                <a:alpha val="40000"/>
              </a:srgbClr>
            </a:glow>
          </a:effectLst>
        </p:spPr>
      </p:pic>
    </p:spTree>
    <p:extLst>
      <p:ext uri="{BB962C8B-B14F-4D97-AF65-F5344CB8AC3E}">
        <p14:creationId xmlns:p14="http://schemas.microsoft.com/office/powerpoint/2010/main" val="2384808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IBC</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0" y="1359828"/>
            <a:ext cx="5944933" cy="3664513"/>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151231" y="1359828"/>
            <a:ext cx="5944933" cy="3664512"/>
          </a:xfrm>
          <a:prstGeom prst="rect">
            <a:avLst/>
          </a:prstGeom>
          <a:effectLst>
            <a:glow rad="228600">
              <a:srgbClr val="C00000">
                <a:alpha val="40000"/>
              </a:srgbClr>
            </a:glow>
          </a:effectLst>
        </p:spPr>
      </p:pic>
      <p:sp>
        <p:nvSpPr>
          <p:cNvPr id="4" name="Rectangle 3">
            <a:extLst>
              <a:ext uri="{FF2B5EF4-FFF2-40B4-BE49-F238E27FC236}">
                <a16:creationId xmlns:a16="http://schemas.microsoft.com/office/drawing/2014/main" id="{0557B0C9-2386-4D21-A646-75EFEC123330}"/>
              </a:ext>
            </a:extLst>
          </p:cNvPr>
          <p:cNvSpPr/>
          <p:nvPr/>
        </p:nvSpPr>
        <p:spPr>
          <a:xfrm>
            <a:off x="3572713" y="5638261"/>
            <a:ext cx="5046574" cy="477054"/>
          </a:xfrm>
          <a:prstGeom prst="rect">
            <a:avLst/>
          </a:prstGeom>
        </p:spPr>
        <p:txBody>
          <a:bodyPr wrap="none">
            <a:spAutoFit/>
          </a:bodyPr>
          <a:lstStyle/>
          <a:p>
            <a:r>
              <a:rPr lang="en-US" sz="2500" b="1" dirty="0">
                <a:latin typeface="Times New Roman" panose="02020603050405020304" pitchFamily="18" charset="0"/>
                <a:ea typeface="Calibri" panose="020F0502020204030204" pitchFamily="34" charset="0"/>
                <a:cs typeface="Arial" panose="020B0604020202020204" pitchFamily="34" charset="0"/>
              </a:rPr>
              <a:t>Cs value = 0.15 * importance factor</a:t>
            </a:r>
            <a:endParaRPr lang="en-US" sz="2500" b="1" dirty="0"/>
          </a:p>
        </p:txBody>
      </p:sp>
    </p:spTree>
    <p:extLst>
      <p:ext uri="{BB962C8B-B14F-4D97-AF65-F5344CB8AC3E}">
        <p14:creationId xmlns:p14="http://schemas.microsoft.com/office/powerpoint/2010/main" val="388140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10781169-B7A4-446E-BD33-B9650367A7F9}"/>
              </a:ext>
            </a:extLst>
          </p:cNvPr>
          <p:cNvGrpSpPr/>
          <p:nvPr/>
        </p:nvGrpSpPr>
        <p:grpSpPr>
          <a:xfrm>
            <a:off x="-290920" y="0"/>
            <a:ext cx="12482920" cy="6858000"/>
            <a:chOff x="-290920" y="0"/>
            <a:chExt cx="12482920" cy="6858000"/>
          </a:xfrm>
        </p:grpSpPr>
        <p:sp>
          <p:nvSpPr>
            <p:cNvPr id="51" name="Rectangle 50">
              <a:extLst>
                <a:ext uri="{FF2B5EF4-FFF2-40B4-BE49-F238E27FC236}">
                  <a16:creationId xmlns:a16="http://schemas.microsoft.com/office/drawing/2014/main" id="{CED3AF08-30FC-4AFF-9C5C-99D0A7099514}"/>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99AF1FBA-9557-484A-B305-EE590A192E9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407E3AA2-679E-4924-AC1B-FE6C3A02C251}"/>
                </a:ext>
              </a:extLst>
            </p:cNvPr>
            <p:cNvSpPr txBox="1"/>
            <p:nvPr/>
          </p:nvSpPr>
          <p:spPr>
            <a:xfrm rot="16200000">
              <a:off x="10872792" y="3317844"/>
              <a:ext cx="1992086" cy="400110"/>
            </a:xfrm>
            <a:prstGeom prst="rect">
              <a:avLst/>
            </a:prstGeom>
            <a:noFill/>
          </p:spPr>
          <p:txBody>
            <a:bodyPr wrap="square" rtlCol="0">
              <a:spAutoFit/>
            </a:bodyPr>
            <a:lstStyle/>
            <a:p>
              <a:pPr algn="ctr"/>
              <a:r>
                <a:rPr lang="en-US" sz="2000" b="1" dirty="0">
                  <a:solidFill>
                    <a:srgbClr val="F0EEF0"/>
                  </a:solidFill>
                  <a:latin typeface="Times New Roman" panose="02020603050405020304" pitchFamily="18" charset="0"/>
                  <a:cs typeface="Times New Roman" panose="02020603050405020304" pitchFamily="18" charset="0"/>
                </a:rPr>
                <a:t>Introduction</a:t>
              </a:r>
            </a:p>
          </p:txBody>
        </p:sp>
        <p:pic>
          <p:nvPicPr>
            <p:cNvPr id="54" name="Picture 53">
              <a:extLst>
                <a:ext uri="{FF2B5EF4-FFF2-40B4-BE49-F238E27FC236}">
                  <a16:creationId xmlns:a16="http://schemas.microsoft.com/office/drawing/2014/main" id="{CD9846FC-755F-4A0E-BAD3-A5D51C0E1E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F00A67C9-4929-4EFF-9CB6-292640CD2738}"/>
              </a:ext>
            </a:extLst>
          </p:cNvPr>
          <p:cNvGrpSpPr/>
          <p:nvPr/>
        </p:nvGrpSpPr>
        <p:grpSpPr>
          <a:xfrm>
            <a:off x="226788" y="-2"/>
            <a:ext cx="11447501" cy="6858000"/>
            <a:chOff x="213096" y="0"/>
            <a:chExt cx="11447501" cy="6858000"/>
          </a:xfrm>
        </p:grpSpPr>
        <p:sp>
          <p:nvSpPr>
            <p:cNvPr id="56" name="Rectangle 55">
              <a:extLst>
                <a:ext uri="{FF2B5EF4-FFF2-40B4-BE49-F238E27FC236}">
                  <a16:creationId xmlns:a16="http://schemas.microsoft.com/office/drawing/2014/main" id="{3E8CDB02-4760-4298-BC44-93A18EB02F13}"/>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57C0FD50-5E69-463E-A01B-65E9D864A386}"/>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04CBFB1D-37FD-419F-B98C-860BF5217905}"/>
                </a:ext>
              </a:extLst>
            </p:cNvPr>
            <p:cNvSpPr txBox="1"/>
            <p:nvPr/>
          </p:nvSpPr>
          <p:spPr>
            <a:xfrm rot="16200000">
              <a:off x="10341391" y="3190472"/>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Literature</a:t>
              </a:r>
            </a:p>
          </p:txBody>
        </p:sp>
        <p:pic>
          <p:nvPicPr>
            <p:cNvPr id="59" name="Picture 58">
              <a:extLst>
                <a:ext uri="{FF2B5EF4-FFF2-40B4-BE49-F238E27FC236}">
                  <a16:creationId xmlns:a16="http://schemas.microsoft.com/office/drawing/2014/main" id="{60B383F7-52C5-4FB7-AEC3-35A48D7354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6F7667A6-1C16-4F0A-A162-61BD16E6BE6B}"/>
              </a:ext>
            </a:extLst>
          </p:cNvPr>
          <p:cNvGrpSpPr/>
          <p:nvPr/>
        </p:nvGrpSpPr>
        <p:grpSpPr>
          <a:xfrm>
            <a:off x="1184133" y="0"/>
            <a:ext cx="9961092" cy="6858000"/>
            <a:chOff x="491575" y="0"/>
            <a:chExt cx="9961092" cy="6858000"/>
          </a:xfrm>
        </p:grpSpPr>
        <p:sp>
          <p:nvSpPr>
            <p:cNvPr id="61" name="Rectangle 60">
              <a:extLst>
                <a:ext uri="{FF2B5EF4-FFF2-40B4-BE49-F238E27FC236}">
                  <a16:creationId xmlns:a16="http://schemas.microsoft.com/office/drawing/2014/main" id="{0E8C29A9-4AAB-442C-A7A4-40DCCE0A9694}"/>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81520FE7-5699-4290-9C3C-51E0C60ECC6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AFD50D6F-822B-4109-8B0C-BA004A0B7145}"/>
                </a:ext>
              </a:extLst>
            </p:cNvPr>
            <p:cNvSpPr txBox="1"/>
            <p:nvPr/>
          </p:nvSpPr>
          <p:spPr>
            <a:xfrm rot="16200000">
              <a:off x="9117129" y="3274249"/>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Modeling</a:t>
              </a:r>
            </a:p>
          </p:txBody>
        </p:sp>
        <p:pic>
          <p:nvPicPr>
            <p:cNvPr id="64" name="Picture 63">
              <a:extLst>
                <a:ext uri="{FF2B5EF4-FFF2-40B4-BE49-F238E27FC236}">
                  <a16:creationId xmlns:a16="http://schemas.microsoft.com/office/drawing/2014/main" id="{0376C61F-147B-441E-B32E-45D5BC1B66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sp>
        <p:nvSpPr>
          <p:cNvPr id="70" name="Rectangle 69">
            <a:extLst>
              <a:ext uri="{FF2B5EF4-FFF2-40B4-BE49-F238E27FC236}">
                <a16:creationId xmlns:a16="http://schemas.microsoft.com/office/drawing/2014/main" id="{990CE96C-B0E8-49CB-B717-EBFFECB66027}"/>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4E70D3F9-D583-4ACD-8480-0F4A65ED3C83}"/>
              </a:ext>
            </a:extLst>
          </p:cNvPr>
          <p:cNvGrpSpPr/>
          <p:nvPr/>
        </p:nvGrpSpPr>
        <p:grpSpPr>
          <a:xfrm>
            <a:off x="1257113" y="-23572"/>
            <a:ext cx="9574094" cy="6858000"/>
            <a:chOff x="491575" y="0"/>
            <a:chExt cx="9574094" cy="6858000"/>
          </a:xfrm>
        </p:grpSpPr>
        <p:sp>
          <p:nvSpPr>
            <p:cNvPr id="96" name="Rectangle 95">
              <a:extLst>
                <a:ext uri="{FF2B5EF4-FFF2-40B4-BE49-F238E27FC236}">
                  <a16:creationId xmlns:a16="http://schemas.microsoft.com/office/drawing/2014/main" id="{321108FC-08B5-45CC-AB47-1104119B25FD}"/>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Freeform: Shape 96">
              <a:extLst>
                <a:ext uri="{FF2B5EF4-FFF2-40B4-BE49-F238E27FC236}">
                  <a16:creationId xmlns:a16="http://schemas.microsoft.com/office/drawing/2014/main" id="{96A47C8C-7F88-484E-817B-572BEDC2BC69}"/>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TextBox 97">
              <a:extLst>
                <a:ext uri="{FF2B5EF4-FFF2-40B4-BE49-F238E27FC236}">
                  <a16:creationId xmlns:a16="http://schemas.microsoft.com/office/drawing/2014/main" id="{E3DB5570-AC77-4396-9748-4183DF7C8396}"/>
                </a:ext>
              </a:extLst>
            </p:cNvPr>
            <p:cNvSpPr txBox="1"/>
            <p:nvPr/>
          </p:nvSpPr>
          <p:spPr>
            <a:xfrm rot="16200000">
              <a:off x="8746453" y="3274248"/>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Checks</a:t>
              </a:r>
            </a:p>
          </p:txBody>
        </p:sp>
        <p:pic>
          <p:nvPicPr>
            <p:cNvPr id="99" name="Picture 98">
              <a:extLst>
                <a:ext uri="{FF2B5EF4-FFF2-40B4-BE49-F238E27FC236}">
                  <a16:creationId xmlns:a16="http://schemas.microsoft.com/office/drawing/2014/main" id="{F6ED4041-CDD9-443D-802E-47D4387906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grpSp>
        <p:nvGrpSpPr>
          <p:cNvPr id="71" name="Group 70">
            <a:extLst>
              <a:ext uri="{FF2B5EF4-FFF2-40B4-BE49-F238E27FC236}">
                <a16:creationId xmlns:a16="http://schemas.microsoft.com/office/drawing/2014/main" id="{E7044FAB-DB4A-4E59-B111-8CA4168E7FA4}"/>
              </a:ext>
            </a:extLst>
          </p:cNvPr>
          <p:cNvGrpSpPr/>
          <p:nvPr/>
        </p:nvGrpSpPr>
        <p:grpSpPr>
          <a:xfrm>
            <a:off x="-7638543" y="-1"/>
            <a:ext cx="8692332" cy="6858000"/>
            <a:chOff x="718505" y="-1"/>
            <a:chExt cx="8692332" cy="6858000"/>
          </a:xfrm>
        </p:grpSpPr>
        <p:sp>
          <p:nvSpPr>
            <p:cNvPr id="72" name="Rectangle 71">
              <a:extLst>
                <a:ext uri="{FF2B5EF4-FFF2-40B4-BE49-F238E27FC236}">
                  <a16:creationId xmlns:a16="http://schemas.microsoft.com/office/drawing/2014/main" id="{824F072A-08CC-4CC6-B5EF-C1833A244FA3}"/>
                </a:ext>
              </a:extLst>
            </p:cNvPr>
            <p:cNvSpPr/>
            <p:nvPr/>
          </p:nvSpPr>
          <p:spPr>
            <a:xfrm>
              <a:off x="718505" y="-1"/>
              <a:ext cx="869233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A3C6C4A9-8B6A-429B-980E-26CD0C3A573E}"/>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858AC381-BFD1-4A89-AE49-8ADC853A6849}"/>
                </a:ext>
              </a:extLst>
            </p:cNvPr>
            <p:cNvSpPr txBox="1"/>
            <p:nvPr/>
          </p:nvSpPr>
          <p:spPr>
            <a:xfrm rot="16200000">
              <a:off x="8091629" y="3189609"/>
              <a:ext cx="1992086" cy="646331"/>
            </a:xfrm>
            <a:prstGeom prst="rect">
              <a:avLst/>
            </a:prstGeom>
            <a:noFill/>
          </p:spPr>
          <p:txBody>
            <a:bodyPr wrap="square" rtlCol="0">
              <a:spAutoFit/>
            </a:bodyPr>
            <a:lstStyle/>
            <a:p>
              <a:pPr algn="ctr"/>
              <a:r>
                <a:rPr lang="en-US" sz="3600" b="1" dirty="0">
                  <a:solidFill>
                    <a:srgbClr val="F0EEF0"/>
                  </a:solidFill>
                  <a:latin typeface="Times New Roman" panose="02020603050405020304" pitchFamily="18" charset="0"/>
                  <a:cs typeface="Times New Roman" panose="02020603050405020304" pitchFamily="18" charset="0"/>
                </a:rPr>
                <a:t>Seismic</a:t>
              </a:r>
            </a:p>
          </p:txBody>
        </p:sp>
        <p:pic>
          <p:nvPicPr>
            <p:cNvPr id="75" name="Picture 74">
              <a:extLst>
                <a:ext uri="{FF2B5EF4-FFF2-40B4-BE49-F238E27FC236}">
                  <a16:creationId xmlns:a16="http://schemas.microsoft.com/office/drawing/2014/main" id="{9DF2E944-82FA-495B-8A5C-9BDE263553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grpSp>
        <p:nvGrpSpPr>
          <p:cNvPr id="76" name="Group 75">
            <a:extLst>
              <a:ext uri="{FF2B5EF4-FFF2-40B4-BE49-F238E27FC236}">
                <a16:creationId xmlns:a16="http://schemas.microsoft.com/office/drawing/2014/main" id="{60E31D48-090A-4A9C-AF5C-4B0C49C47C7D}"/>
              </a:ext>
            </a:extLst>
          </p:cNvPr>
          <p:cNvGrpSpPr/>
          <p:nvPr/>
        </p:nvGrpSpPr>
        <p:grpSpPr>
          <a:xfrm>
            <a:off x="-9395082" y="-1"/>
            <a:ext cx="9927504" cy="6858000"/>
            <a:chOff x="-9337032" y="-1"/>
            <a:chExt cx="9927504" cy="6858000"/>
          </a:xfrm>
        </p:grpSpPr>
        <p:sp>
          <p:nvSpPr>
            <p:cNvPr id="77" name="Rectangle 76">
              <a:extLst>
                <a:ext uri="{FF2B5EF4-FFF2-40B4-BE49-F238E27FC236}">
                  <a16:creationId xmlns:a16="http://schemas.microsoft.com/office/drawing/2014/main" id="{3A79A714-CB74-4EFD-9BC1-A7F2F993842A}"/>
                </a:ext>
              </a:extLst>
            </p:cNvPr>
            <p:cNvSpPr/>
            <p:nvPr/>
          </p:nvSpPr>
          <p:spPr>
            <a:xfrm>
              <a:off x="-9337032" y="-1"/>
              <a:ext cx="992350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Freeform: Shape 77">
              <a:extLst>
                <a:ext uri="{FF2B5EF4-FFF2-40B4-BE49-F238E27FC236}">
                  <a16:creationId xmlns:a16="http://schemas.microsoft.com/office/drawing/2014/main" id="{B006C60A-833A-41C2-A553-8132E7B3A7DB}"/>
                </a:ext>
              </a:extLst>
            </p:cNvPr>
            <p:cNvSpPr/>
            <p:nvPr/>
          </p:nvSpPr>
          <p:spPr>
            <a:xfrm>
              <a:off x="-577928" y="2337438"/>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95AECC6C-A520-4756-9163-08D14835D791}"/>
                </a:ext>
              </a:extLst>
            </p:cNvPr>
            <p:cNvSpPr txBox="1"/>
            <p:nvPr/>
          </p:nvSpPr>
          <p:spPr>
            <a:xfrm rot="16200000">
              <a:off x="-738260" y="3189608"/>
              <a:ext cx="1992086" cy="646331"/>
            </a:xfrm>
            <a:prstGeom prst="rect">
              <a:avLst/>
            </a:prstGeom>
            <a:noFill/>
          </p:spPr>
          <p:txBody>
            <a:bodyPr wrap="square" rtlCol="0">
              <a:spAutoFit/>
            </a:bodyPr>
            <a:lstStyle/>
            <a:p>
              <a:pPr algn="ctr"/>
              <a:r>
                <a:rPr lang="en-US" sz="3600" b="1" dirty="0">
                  <a:solidFill>
                    <a:srgbClr val="F0EEF0"/>
                  </a:solidFill>
                  <a:latin typeface="Tw Cen MT" panose="020B0602020104020603" pitchFamily="34" charset="0"/>
                </a:rPr>
                <a:t>Design</a:t>
              </a:r>
            </a:p>
          </p:txBody>
        </p:sp>
        <p:pic>
          <p:nvPicPr>
            <p:cNvPr id="80" name="Picture 79">
              <a:extLst>
                <a:ext uri="{FF2B5EF4-FFF2-40B4-BE49-F238E27FC236}">
                  <a16:creationId xmlns:a16="http://schemas.microsoft.com/office/drawing/2014/main" id="{0F8A56B9-A504-4035-8439-53ED4617B8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91912" y="3247473"/>
              <a:ext cx="530600" cy="530600"/>
            </a:xfrm>
            <a:prstGeom prst="rect">
              <a:avLst/>
            </a:prstGeom>
          </p:spPr>
        </p:pic>
      </p:grpSp>
      <p:grpSp>
        <p:nvGrpSpPr>
          <p:cNvPr id="115" name="Group 114">
            <a:extLst>
              <a:ext uri="{FF2B5EF4-FFF2-40B4-BE49-F238E27FC236}">
                <a16:creationId xmlns:a16="http://schemas.microsoft.com/office/drawing/2014/main" id="{999227E9-EB21-4059-B513-140E8EB32283}"/>
              </a:ext>
            </a:extLst>
          </p:cNvPr>
          <p:cNvGrpSpPr/>
          <p:nvPr/>
        </p:nvGrpSpPr>
        <p:grpSpPr>
          <a:xfrm>
            <a:off x="3345190" y="727130"/>
            <a:ext cx="662608" cy="508072"/>
            <a:chOff x="662610" y="2131356"/>
            <a:chExt cx="662608" cy="508072"/>
          </a:xfrm>
        </p:grpSpPr>
        <p:sp>
          <p:nvSpPr>
            <p:cNvPr id="116" name="Oval 115">
              <a:extLst>
                <a:ext uri="{FF2B5EF4-FFF2-40B4-BE49-F238E27FC236}">
                  <a16:creationId xmlns:a16="http://schemas.microsoft.com/office/drawing/2014/main" id="{16BFFE64-6C8E-4F76-92AF-FE854A15A057}"/>
                </a:ext>
              </a:extLst>
            </p:cNvPr>
            <p:cNvSpPr/>
            <p:nvPr/>
          </p:nvSpPr>
          <p:spPr>
            <a:xfrm>
              <a:off x="739878" y="2131356"/>
              <a:ext cx="508072" cy="508072"/>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A560E021-6D3E-44E0-9017-02F6FD846B8E}"/>
                </a:ext>
              </a:extLst>
            </p:cNvPr>
            <p:cNvSpPr txBox="1"/>
            <p:nvPr/>
          </p:nvSpPr>
          <p:spPr>
            <a:xfrm>
              <a:off x="662610" y="2154558"/>
              <a:ext cx="662608" cy="461665"/>
            </a:xfrm>
            <a:prstGeom prst="rect">
              <a:avLst/>
            </a:prstGeom>
            <a:noFill/>
          </p:spPr>
          <p:txBody>
            <a:bodyPr wrap="square" rtlCol="0">
              <a:spAutoFit/>
            </a:bodyPr>
            <a:lstStyle/>
            <a:p>
              <a:pPr algn="ctr"/>
              <a:r>
                <a:rPr lang="en-US" sz="2400" b="1" dirty="0">
                  <a:solidFill>
                    <a:srgbClr val="E6E7E9"/>
                  </a:solidFill>
                  <a:latin typeface="Tw Cen MT" panose="020B0602020104020603" pitchFamily="34" charset="0"/>
                </a:rPr>
                <a:t>01</a:t>
              </a:r>
            </a:p>
          </p:txBody>
        </p:sp>
      </p:grpSp>
      <p:grpSp>
        <p:nvGrpSpPr>
          <p:cNvPr id="118" name="Group 117">
            <a:extLst>
              <a:ext uri="{FF2B5EF4-FFF2-40B4-BE49-F238E27FC236}">
                <a16:creationId xmlns:a16="http://schemas.microsoft.com/office/drawing/2014/main" id="{642619BF-D98C-42FE-8077-B8745D93F239}"/>
              </a:ext>
            </a:extLst>
          </p:cNvPr>
          <p:cNvGrpSpPr/>
          <p:nvPr/>
        </p:nvGrpSpPr>
        <p:grpSpPr>
          <a:xfrm>
            <a:off x="1089803" y="423409"/>
            <a:ext cx="6097996" cy="4864388"/>
            <a:chOff x="264581" y="727303"/>
            <a:chExt cx="6097996" cy="4864388"/>
          </a:xfrm>
        </p:grpSpPr>
        <p:sp>
          <p:nvSpPr>
            <p:cNvPr id="119" name="TextBox 118">
              <a:extLst>
                <a:ext uri="{FF2B5EF4-FFF2-40B4-BE49-F238E27FC236}">
                  <a16:creationId xmlns:a16="http://schemas.microsoft.com/office/drawing/2014/main" id="{47D438D1-4A2C-457A-A675-A2FFD11F8FC1}"/>
                </a:ext>
              </a:extLst>
            </p:cNvPr>
            <p:cNvSpPr txBox="1"/>
            <p:nvPr/>
          </p:nvSpPr>
          <p:spPr>
            <a:xfrm>
              <a:off x="3717806" y="727303"/>
              <a:ext cx="2644771" cy="461665"/>
            </a:xfrm>
            <a:prstGeom prst="rect">
              <a:avLst/>
            </a:prstGeom>
            <a:noFill/>
          </p:spPr>
          <p:txBody>
            <a:bodyPr wrap="square" rtlCol="0">
              <a:spAutoFit/>
            </a:bodyPr>
            <a:lstStyle/>
            <a:p>
              <a:pPr algn="ctr"/>
              <a:endParaRPr lang="en-US" sz="2400" dirty="0">
                <a:solidFill>
                  <a:srgbClr val="FF5969"/>
                </a:solidFill>
                <a:latin typeface="Tw Cen MT" panose="020B0602020104020603" pitchFamily="34" charset="0"/>
              </a:endParaRPr>
            </a:p>
          </p:txBody>
        </p:sp>
        <p:sp>
          <p:nvSpPr>
            <p:cNvPr id="120" name="TextBox 119">
              <a:extLst>
                <a:ext uri="{FF2B5EF4-FFF2-40B4-BE49-F238E27FC236}">
                  <a16:creationId xmlns:a16="http://schemas.microsoft.com/office/drawing/2014/main" id="{EFA98CF0-C7D5-4BB1-AE6B-892973EDC2B3}"/>
                </a:ext>
              </a:extLst>
            </p:cNvPr>
            <p:cNvSpPr txBox="1"/>
            <p:nvPr/>
          </p:nvSpPr>
          <p:spPr>
            <a:xfrm>
              <a:off x="466266" y="4853747"/>
              <a:ext cx="2644771" cy="369332"/>
            </a:xfrm>
            <a:prstGeom prst="rect">
              <a:avLst/>
            </a:prstGeom>
            <a:noFill/>
          </p:spPr>
          <p:txBody>
            <a:bodyPr wrap="square" rtlCol="0">
              <a:spAutoFit/>
            </a:bodyPr>
            <a:lstStyle/>
            <a:p>
              <a:pPr algn="ctr"/>
              <a:endParaRPr lang="en-US" dirty="0">
                <a:solidFill>
                  <a:schemeClr val="bg1">
                    <a:lumMod val="65000"/>
                  </a:schemeClr>
                </a:solidFill>
                <a:latin typeface="Tw Cen MT" panose="020B0602020104020603" pitchFamily="34" charset="0"/>
              </a:endParaRPr>
            </a:p>
          </p:txBody>
        </p:sp>
        <p:sp>
          <p:nvSpPr>
            <p:cNvPr id="121" name="TextBox 120">
              <a:extLst>
                <a:ext uri="{FF2B5EF4-FFF2-40B4-BE49-F238E27FC236}">
                  <a16:creationId xmlns:a16="http://schemas.microsoft.com/office/drawing/2014/main" id="{ADB9B462-21BE-4A91-8264-768F8688631E}"/>
                </a:ext>
              </a:extLst>
            </p:cNvPr>
            <p:cNvSpPr txBox="1"/>
            <p:nvPr/>
          </p:nvSpPr>
          <p:spPr>
            <a:xfrm>
              <a:off x="264581" y="5222359"/>
              <a:ext cx="3048141" cy="369332"/>
            </a:xfrm>
            <a:prstGeom prst="rect">
              <a:avLst/>
            </a:prstGeom>
            <a:noFill/>
          </p:spPr>
          <p:txBody>
            <a:bodyPr wrap="square" rtlCol="0">
              <a:spAutoFit/>
            </a:bodyPr>
            <a:lstStyle/>
            <a:p>
              <a:pPr algn="ctr"/>
              <a:endParaRPr lang="en-US" dirty="0">
                <a:solidFill>
                  <a:schemeClr val="bg1">
                    <a:lumMod val="65000"/>
                  </a:schemeClr>
                </a:solidFill>
                <a:latin typeface="Tw Cen MT" panose="020B0602020104020603" pitchFamily="34" charset="0"/>
              </a:endParaRPr>
            </a:p>
          </p:txBody>
        </p:sp>
      </p:grpSp>
      <p:grpSp>
        <p:nvGrpSpPr>
          <p:cNvPr id="122" name="Group 121">
            <a:extLst>
              <a:ext uri="{FF2B5EF4-FFF2-40B4-BE49-F238E27FC236}">
                <a16:creationId xmlns:a16="http://schemas.microsoft.com/office/drawing/2014/main" id="{EC238A46-6DC2-415E-858B-EDB9C705F5D2}"/>
              </a:ext>
            </a:extLst>
          </p:cNvPr>
          <p:cNvGrpSpPr/>
          <p:nvPr/>
        </p:nvGrpSpPr>
        <p:grpSpPr>
          <a:xfrm>
            <a:off x="3806113" y="4112242"/>
            <a:ext cx="3048141" cy="1175555"/>
            <a:chOff x="3143051" y="4416136"/>
            <a:chExt cx="3048141" cy="1175555"/>
          </a:xfrm>
        </p:grpSpPr>
        <p:sp>
          <p:nvSpPr>
            <p:cNvPr id="123" name="TextBox 122">
              <a:extLst>
                <a:ext uri="{FF2B5EF4-FFF2-40B4-BE49-F238E27FC236}">
                  <a16:creationId xmlns:a16="http://schemas.microsoft.com/office/drawing/2014/main" id="{CCBD766E-1FDC-47EC-AFE3-250300F9E1D4}"/>
                </a:ext>
              </a:extLst>
            </p:cNvPr>
            <p:cNvSpPr txBox="1"/>
            <p:nvPr/>
          </p:nvSpPr>
          <p:spPr>
            <a:xfrm>
              <a:off x="3344736" y="4416136"/>
              <a:ext cx="2644771" cy="461665"/>
            </a:xfrm>
            <a:prstGeom prst="rect">
              <a:avLst/>
            </a:prstGeom>
            <a:noFill/>
          </p:spPr>
          <p:txBody>
            <a:bodyPr wrap="square" rtlCol="0">
              <a:spAutoFit/>
            </a:bodyPr>
            <a:lstStyle/>
            <a:p>
              <a:pPr algn="ctr"/>
              <a:endParaRPr lang="en-US" sz="2400" dirty="0">
                <a:solidFill>
                  <a:srgbClr val="03A1A4"/>
                </a:solidFill>
                <a:latin typeface="Tw Cen MT" panose="020B0602020104020603" pitchFamily="34" charset="0"/>
              </a:endParaRPr>
            </a:p>
          </p:txBody>
        </p:sp>
        <p:sp>
          <p:nvSpPr>
            <p:cNvPr id="124" name="TextBox 123">
              <a:extLst>
                <a:ext uri="{FF2B5EF4-FFF2-40B4-BE49-F238E27FC236}">
                  <a16:creationId xmlns:a16="http://schemas.microsoft.com/office/drawing/2014/main" id="{9DD83A3E-FC84-4E9E-A039-E9CA92AC9309}"/>
                </a:ext>
              </a:extLst>
            </p:cNvPr>
            <p:cNvSpPr txBox="1"/>
            <p:nvPr/>
          </p:nvSpPr>
          <p:spPr>
            <a:xfrm>
              <a:off x="3344736" y="4853747"/>
              <a:ext cx="2644771" cy="369332"/>
            </a:xfrm>
            <a:prstGeom prst="rect">
              <a:avLst/>
            </a:prstGeom>
            <a:noFill/>
          </p:spPr>
          <p:txBody>
            <a:bodyPr wrap="square" rtlCol="0">
              <a:spAutoFit/>
            </a:bodyPr>
            <a:lstStyle/>
            <a:p>
              <a:pPr algn="ctr"/>
              <a:endParaRPr lang="en-US" dirty="0">
                <a:solidFill>
                  <a:schemeClr val="bg1">
                    <a:lumMod val="65000"/>
                  </a:schemeClr>
                </a:solidFill>
                <a:latin typeface="Tw Cen MT" panose="020B0602020104020603" pitchFamily="34" charset="0"/>
              </a:endParaRPr>
            </a:p>
          </p:txBody>
        </p:sp>
        <p:sp>
          <p:nvSpPr>
            <p:cNvPr id="125" name="TextBox 124">
              <a:extLst>
                <a:ext uri="{FF2B5EF4-FFF2-40B4-BE49-F238E27FC236}">
                  <a16:creationId xmlns:a16="http://schemas.microsoft.com/office/drawing/2014/main" id="{D4656B8D-277C-459C-8AC5-1E3C9FBF12C4}"/>
                </a:ext>
              </a:extLst>
            </p:cNvPr>
            <p:cNvSpPr txBox="1"/>
            <p:nvPr/>
          </p:nvSpPr>
          <p:spPr>
            <a:xfrm>
              <a:off x="3143051" y="5222359"/>
              <a:ext cx="3048141" cy="369332"/>
            </a:xfrm>
            <a:prstGeom prst="rect">
              <a:avLst/>
            </a:prstGeom>
            <a:noFill/>
          </p:spPr>
          <p:txBody>
            <a:bodyPr wrap="square" rtlCol="0">
              <a:spAutoFit/>
            </a:bodyPr>
            <a:lstStyle/>
            <a:p>
              <a:pPr algn="ctr"/>
              <a:endParaRPr lang="en-US" dirty="0">
                <a:solidFill>
                  <a:schemeClr val="bg1">
                    <a:lumMod val="65000"/>
                  </a:schemeClr>
                </a:solidFill>
                <a:latin typeface="Tw Cen MT" panose="020B0602020104020603" pitchFamily="34" charset="0"/>
              </a:endParaRPr>
            </a:p>
          </p:txBody>
        </p:sp>
      </p:grpSp>
      <p:sp>
        <p:nvSpPr>
          <p:cNvPr id="127" name="TextBox 126">
            <a:extLst>
              <a:ext uri="{FF2B5EF4-FFF2-40B4-BE49-F238E27FC236}">
                <a16:creationId xmlns:a16="http://schemas.microsoft.com/office/drawing/2014/main" id="{A72104E9-D31B-4FE5-8105-9C439D743046}"/>
              </a:ext>
            </a:extLst>
          </p:cNvPr>
          <p:cNvSpPr txBox="1"/>
          <p:nvPr/>
        </p:nvSpPr>
        <p:spPr>
          <a:xfrm>
            <a:off x="4498033" y="773457"/>
            <a:ext cx="4054952" cy="461665"/>
          </a:xfrm>
          <a:prstGeom prst="rect">
            <a:avLst/>
          </a:prstGeom>
          <a:noFill/>
        </p:spPr>
        <p:txBody>
          <a:bodyPr wrap="square" rtlCol="0">
            <a:spAutoFit/>
          </a:bodyPr>
          <a:lstStyle/>
          <a:p>
            <a:pPr algn="ctr"/>
            <a:r>
              <a:rPr lang="en-US" sz="2400" b="1" dirty="0">
                <a:solidFill>
                  <a:srgbClr val="5D7373"/>
                </a:solidFill>
                <a:latin typeface="Times New Roman" panose="02020603050405020304" pitchFamily="18" charset="0"/>
                <a:cs typeface="Times New Roman" panose="02020603050405020304" pitchFamily="18" charset="0"/>
              </a:rPr>
              <a:t>Compatibility Check</a:t>
            </a:r>
          </a:p>
        </p:txBody>
      </p:sp>
      <p:sp>
        <p:nvSpPr>
          <p:cNvPr id="128" name="TextBox 127">
            <a:extLst>
              <a:ext uri="{FF2B5EF4-FFF2-40B4-BE49-F238E27FC236}">
                <a16:creationId xmlns:a16="http://schemas.microsoft.com/office/drawing/2014/main" id="{2C9848EF-A792-46BC-8A1A-95DC4C6A8499}"/>
              </a:ext>
            </a:extLst>
          </p:cNvPr>
          <p:cNvSpPr txBox="1"/>
          <p:nvPr/>
        </p:nvSpPr>
        <p:spPr>
          <a:xfrm>
            <a:off x="6779705" y="4549853"/>
            <a:ext cx="2644771" cy="369332"/>
          </a:xfrm>
          <a:prstGeom prst="rect">
            <a:avLst/>
          </a:prstGeom>
          <a:noFill/>
        </p:spPr>
        <p:txBody>
          <a:bodyPr wrap="square" rtlCol="0">
            <a:spAutoFit/>
          </a:bodyPr>
          <a:lstStyle/>
          <a:p>
            <a:pPr algn="ctr"/>
            <a:endParaRPr lang="en-US" dirty="0">
              <a:solidFill>
                <a:schemeClr val="bg1">
                  <a:lumMod val="65000"/>
                </a:schemeClr>
              </a:solidFill>
              <a:latin typeface="Tw Cen MT" panose="020B0602020104020603" pitchFamily="34" charset="0"/>
            </a:endParaRPr>
          </a:p>
        </p:txBody>
      </p:sp>
      <p:sp>
        <p:nvSpPr>
          <p:cNvPr id="129" name="TextBox 128">
            <a:extLst>
              <a:ext uri="{FF2B5EF4-FFF2-40B4-BE49-F238E27FC236}">
                <a16:creationId xmlns:a16="http://schemas.microsoft.com/office/drawing/2014/main" id="{EC21C292-71CC-48CF-BD5C-47D7BFAC5B36}"/>
              </a:ext>
            </a:extLst>
          </p:cNvPr>
          <p:cNvSpPr txBox="1"/>
          <p:nvPr/>
        </p:nvSpPr>
        <p:spPr>
          <a:xfrm>
            <a:off x="6545541" y="4862942"/>
            <a:ext cx="3048141" cy="369332"/>
          </a:xfrm>
          <a:prstGeom prst="rect">
            <a:avLst/>
          </a:prstGeom>
          <a:noFill/>
        </p:spPr>
        <p:txBody>
          <a:bodyPr wrap="square" rtlCol="0">
            <a:spAutoFit/>
          </a:bodyPr>
          <a:lstStyle/>
          <a:p>
            <a:pPr algn="ctr"/>
            <a:endParaRPr lang="en-US" dirty="0">
              <a:solidFill>
                <a:schemeClr val="bg1">
                  <a:lumMod val="65000"/>
                </a:schemeClr>
              </a:solidFill>
              <a:latin typeface="Tw Cen MT" panose="020B0602020104020603" pitchFamily="34" charset="0"/>
            </a:endParaRPr>
          </a:p>
        </p:txBody>
      </p:sp>
      <p:sp>
        <p:nvSpPr>
          <p:cNvPr id="156" name="TextBox 155">
            <a:extLst>
              <a:ext uri="{FF2B5EF4-FFF2-40B4-BE49-F238E27FC236}">
                <a16:creationId xmlns:a16="http://schemas.microsoft.com/office/drawing/2014/main" id="{A73B9EF8-25DF-4F56-BC89-C11EF7935221}"/>
              </a:ext>
            </a:extLst>
          </p:cNvPr>
          <p:cNvSpPr txBox="1"/>
          <p:nvPr/>
        </p:nvSpPr>
        <p:spPr>
          <a:xfrm>
            <a:off x="4446076" y="1663926"/>
            <a:ext cx="4054952" cy="461665"/>
          </a:xfrm>
          <a:prstGeom prst="rect">
            <a:avLst/>
          </a:prstGeom>
          <a:noFill/>
        </p:spPr>
        <p:txBody>
          <a:bodyPr wrap="square" rtlCol="0">
            <a:spAutoFit/>
          </a:bodyPr>
          <a:lstStyle/>
          <a:p>
            <a:pPr algn="ctr"/>
            <a:r>
              <a:rPr lang="en-US" sz="2400" b="1" dirty="0">
                <a:solidFill>
                  <a:srgbClr val="5D7373"/>
                </a:solidFill>
                <a:latin typeface="Times New Roman" panose="02020603050405020304" pitchFamily="18" charset="0"/>
                <a:cs typeface="Times New Roman" panose="02020603050405020304" pitchFamily="18" charset="0"/>
              </a:rPr>
              <a:t>Equilibrium Check</a:t>
            </a:r>
          </a:p>
        </p:txBody>
      </p:sp>
      <p:sp>
        <p:nvSpPr>
          <p:cNvPr id="157" name="TextBox 156">
            <a:extLst>
              <a:ext uri="{FF2B5EF4-FFF2-40B4-BE49-F238E27FC236}">
                <a16:creationId xmlns:a16="http://schemas.microsoft.com/office/drawing/2014/main" id="{1EBE7CE1-F22B-49F8-B115-6FFA53C53FE2}"/>
              </a:ext>
            </a:extLst>
          </p:cNvPr>
          <p:cNvSpPr txBox="1"/>
          <p:nvPr/>
        </p:nvSpPr>
        <p:spPr>
          <a:xfrm>
            <a:off x="4498033" y="2552545"/>
            <a:ext cx="4054952" cy="461665"/>
          </a:xfrm>
          <a:prstGeom prst="rect">
            <a:avLst/>
          </a:prstGeom>
          <a:noFill/>
        </p:spPr>
        <p:txBody>
          <a:bodyPr wrap="square" rtlCol="0">
            <a:spAutoFit/>
          </a:bodyPr>
          <a:lstStyle/>
          <a:p>
            <a:pPr algn="ctr"/>
            <a:r>
              <a:rPr lang="en-US" sz="2400" b="1" dirty="0">
                <a:solidFill>
                  <a:srgbClr val="5D7373"/>
                </a:solidFill>
                <a:latin typeface="Times New Roman" panose="02020603050405020304" pitchFamily="18" charset="0"/>
                <a:cs typeface="Times New Roman" panose="02020603050405020304" pitchFamily="18" charset="0"/>
              </a:rPr>
              <a:t>Stress-strain Check</a:t>
            </a:r>
          </a:p>
        </p:txBody>
      </p:sp>
      <p:sp>
        <p:nvSpPr>
          <p:cNvPr id="158" name="TextBox 157">
            <a:extLst>
              <a:ext uri="{FF2B5EF4-FFF2-40B4-BE49-F238E27FC236}">
                <a16:creationId xmlns:a16="http://schemas.microsoft.com/office/drawing/2014/main" id="{E17130F2-2CE3-48F9-BE59-A494DD7C4776}"/>
              </a:ext>
            </a:extLst>
          </p:cNvPr>
          <p:cNvSpPr txBox="1"/>
          <p:nvPr/>
        </p:nvSpPr>
        <p:spPr>
          <a:xfrm>
            <a:off x="4085227" y="3451835"/>
            <a:ext cx="4054952" cy="461665"/>
          </a:xfrm>
          <a:prstGeom prst="rect">
            <a:avLst/>
          </a:prstGeom>
          <a:noFill/>
        </p:spPr>
        <p:txBody>
          <a:bodyPr wrap="square" rtlCol="0">
            <a:spAutoFit/>
          </a:bodyPr>
          <a:lstStyle/>
          <a:p>
            <a:pPr algn="ctr"/>
            <a:r>
              <a:rPr lang="en-US" sz="2400" b="1" dirty="0">
                <a:solidFill>
                  <a:srgbClr val="5D7373"/>
                </a:solidFill>
                <a:latin typeface="Times New Roman" panose="02020603050405020304" pitchFamily="18" charset="0"/>
                <a:cs typeface="Times New Roman" panose="02020603050405020304" pitchFamily="18" charset="0"/>
              </a:rPr>
              <a:t>      Deflection Check</a:t>
            </a:r>
          </a:p>
        </p:txBody>
      </p:sp>
      <p:grpSp>
        <p:nvGrpSpPr>
          <p:cNvPr id="144" name="Group 143">
            <a:extLst>
              <a:ext uri="{FF2B5EF4-FFF2-40B4-BE49-F238E27FC236}">
                <a16:creationId xmlns:a16="http://schemas.microsoft.com/office/drawing/2014/main" id="{08BD9244-E777-49A7-98A1-416DF8F8E98E}"/>
              </a:ext>
            </a:extLst>
          </p:cNvPr>
          <p:cNvGrpSpPr/>
          <p:nvPr/>
        </p:nvGrpSpPr>
        <p:grpSpPr>
          <a:xfrm>
            <a:off x="3344096" y="1640724"/>
            <a:ext cx="662608" cy="508072"/>
            <a:chOff x="662610" y="2131356"/>
            <a:chExt cx="662608" cy="508072"/>
          </a:xfrm>
        </p:grpSpPr>
        <p:sp>
          <p:nvSpPr>
            <p:cNvPr id="145" name="Oval 144">
              <a:extLst>
                <a:ext uri="{FF2B5EF4-FFF2-40B4-BE49-F238E27FC236}">
                  <a16:creationId xmlns:a16="http://schemas.microsoft.com/office/drawing/2014/main" id="{DED9C6B7-57B1-4279-8B8F-4F3078C2C621}"/>
                </a:ext>
              </a:extLst>
            </p:cNvPr>
            <p:cNvSpPr/>
            <p:nvPr/>
          </p:nvSpPr>
          <p:spPr>
            <a:xfrm>
              <a:off x="739878" y="2131356"/>
              <a:ext cx="508072" cy="508072"/>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 name="TextBox 145">
              <a:extLst>
                <a:ext uri="{FF2B5EF4-FFF2-40B4-BE49-F238E27FC236}">
                  <a16:creationId xmlns:a16="http://schemas.microsoft.com/office/drawing/2014/main" id="{16537712-4F09-46AA-B020-0D100C4241B8}"/>
                </a:ext>
              </a:extLst>
            </p:cNvPr>
            <p:cNvSpPr txBox="1"/>
            <p:nvPr/>
          </p:nvSpPr>
          <p:spPr>
            <a:xfrm>
              <a:off x="662610" y="2154558"/>
              <a:ext cx="662608" cy="461665"/>
            </a:xfrm>
            <a:prstGeom prst="rect">
              <a:avLst/>
            </a:prstGeom>
            <a:noFill/>
          </p:spPr>
          <p:txBody>
            <a:bodyPr wrap="square" rtlCol="0">
              <a:spAutoFit/>
            </a:bodyPr>
            <a:lstStyle/>
            <a:p>
              <a:pPr algn="ctr"/>
              <a:r>
                <a:rPr lang="en-US" sz="2400" b="1" dirty="0">
                  <a:solidFill>
                    <a:srgbClr val="E6E7E9"/>
                  </a:solidFill>
                  <a:latin typeface="Tw Cen MT" panose="020B0602020104020603" pitchFamily="34" charset="0"/>
                </a:rPr>
                <a:t>02</a:t>
              </a:r>
            </a:p>
          </p:txBody>
        </p:sp>
      </p:grpSp>
      <p:grpSp>
        <p:nvGrpSpPr>
          <p:cNvPr id="147" name="Group 146">
            <a:extLst>
              <a:ext uri="{FF2B5EF4-FFF2-40B4-BE49-F238E27FC236}">
                <a16:creationId xmlns:a16="http://schemas.microsoft.com/office/drawing/2014/main" id="{A1EDF9C3-5965-4FFF-ADBF-3316F35A2CA8}"/>
              </a:ext>
            </a:extLst>
          </p:cNvPr>
          <p:cNvGrpSpPr/>
          <p:nvPr/>
        </p:nvGrpSpPr>
        <p:grpSpPr>
          <a:xfrm>
            <a:off x="3345190" y="2516730"/>
            <a:ext cx="662608" cy="508072"/>
            <a:chOff x="662610" y="2131356"/>
            <a:chExt cx="662608" cy="508072"/>
          </a:xfrm>
        </p:grpSpPr>
        <p:sp>
          <p:nvSpPr>
            <p:cNvPr id="148" name="Oval 147">
              <a:extLst>
                <a:ext uri="{FF2B5EF4-FFF2-40B4-BE49-F238E27FC236}">
                  <a16:creationId xmlns:a16="http://schemas.microsoft.com/office/drawing/2014/main" id="{8A076565-546C-4B7C-AFC4-0EC21AEAC83C}"/>
                </a:ext>
              </a:extLst>
            </p:cNvPr>
            <p:cNvSpPr/>
            <p:nvPr/>
          </p:nvSpPr>
          <p:spPr>
            <a:xfrm>
              <a:off x="739878" y="2131356"/>
              <a:ext cx="508072" cy="508072"/>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9" name="TextBox 148">
              <a:extLst>
                <a:ext uri="{FF2B5EF4-FFF2-40B4-BE49-F238E27FC236}">
                  <a16:creationId xmlns:a16="http://schemas.microsoft.com/office/drawing/2014/main" id="{23257CD0-EA46-4904-8C10-76D67EE857AD}"/>
                </a:ext>
              </a:extLst>
            </p:cNvPr>
            <p:cNvSpPr txBox="1"/>
            <p:nvPr/>
          </p:nvSpPr>
          <p:spPr>
            <a:xfrm>
              <a:off x="662610" y="2154558"/>
              <a:ext cx="662608" cy="461665"/>
            </a:xfrm>
            <a:prstGeom prst="rect">
              <a:avLst/>
            </a:prstGeom>
            <a:noFill/>
          </p:spPr>
          <p:txBody>
            <a:bodyPr wrap="square" rtlCol="0">
              <a:spAutoFit/>
            </a:bodyPr>
            <a:lstStyle/>
            <a:p>
              <a:pPr algn="ctr"/>
              <a:r>
                <a:rPr lang="en-US" sz="2400" b="1" dirty="0">
                  <a:solidFill>
                    <a:srgbClr val="E6E7E9"/>
                  </a:solidFill>
                  <a:latin typeface="Tw Cen MT" panose="020B0602020104020603" pitchFamily="34" charset="0"/>
                </a:rPr>
                <a:t>03</a:t>
              </a:r>
            </a:p>
          </p:txBody>
        </p:sp>
      </p:grpSp>
      <p:grpSp>
        <p:nvGrpSpPr>
          <p:cNvPr id="150" name="Group 149">
            <a:extLst>
              <a:ext uri="{FF2B5EF4-FFF2-40B4-BE49-F238E27FC236}">
                <a16:creationId xmlns:a16="http://schemas.microsoft.com/office/drawing/2014/main" id="{8C21197E-A0B5-4261-92D1-A9B2E2ACF8BC}"/>
              </a:ext>
            </a:extLst>
          </p:cNvPr>
          <p:cNvGrpSpPr/>
          <p:nvPr/>
        </p:nvGrpSpPr>
        <p:grpSpPr>
          <a:xfrm>
            <a:off x="3344381" y="3405428"/>
            <a:ext cx="662608" cy="508072"/>
            <a:chOff x="662610" y="2131356"/>
            <a:chExt cx="662608" cy="508072"/>
          </a:xfrm>
        </p:grpSpPr>
        <p:sp>
          <p:nvSpPr>
            <p:cNvPr id="151" name="Oval 150">
              <a:extLst>
                <a:ext uri="{FF2B5EF4-FFF2-40B4-BE49-F238E27FC236}">
                  <a16:creationId xmlns:a16="http://schemas.microsoft.com/office/drawing/2014/main" id="{FD001611-7B50-48D8-A339-CA56A38CE77F}"/>
                </a:ext>
              </a:extLst>
            </p:cNvPr>
            <p:cNvSpPr/>
            <p:nvPr/>
          </p:nvSpPr>
          <p:spPr>
            <a:xfrm>
              <a:off x="739878" y="2131356"/>
              <a:ext cx="508072" cy="508072"/>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extBox 151">
              <a:extLst>
                <a:ext uri="{FF2B5EF4-FFF2-40B4-BE49-F238E27FC236}">
                  <a16:creationId xmlns:a16="http://schemas.microsoft.com/office/drawing/2014/main" id="{677ACB31-7E77-41E2-8A9B-8F881CF6E2C2}"/>
                </a:ext>
              </a:extLst>
            </p:cNvPr>
            <p:cNvSpPr txBox="1"/>
            <p:nvPr/>
          </p:nvSpPr>
          <p:spPr>
            <a:xfrm>
              <a:off x="662610" y="2154558"/>
              <a:ext cx="662608" cy="461665"/>
            </a:xfrm>
            <a:prstGeom prst="rect">
              <a:avLst/>
            </a:prstGeom>
            <a:noFill/>
          </p:spPr>
          <p:txBody>
            <a:bodyPr wrap="square" rtlCol="0">
              <a:spAutoFit/>
            </a:bodyPr>
            <a:lstStyle/>
            <a:p>
              <a:pPr algn="ctr"/>
              <a:r>
                <a:rPr lang="en-US" sz="2400" b="1" dirty="0">
                  <a:solidFill>
                    <a:srgbClr val="E6E7E9"/>
                  </a:solidFill>
                  <a:latin typeface="Tw Cen MT" panose="020B0602020104020603" pitchFamily="34" charset="0"/>
                </a:rPr>
                <a:t>04</a:t>
              </a:r>
            </a:p>
          </p:txBody>
        </p:sp>
      </p:grpSp>
      <p:grpSp>
        <p:nvGrpSpPr>
          <p:cNvPr id="65" name="Group 64">
            <a:extLst>
              <a:ext uri="{FF2B5EF4-FFF2-40B4-BE49-F238E27FC236}">
                <a16:creationId xmlns:a16="http://schemas.microsoft.com/office/drawing/2014/main" id="{21538E1F-BFC7-49A8-A09B-74EE6E22B287}"/>
              </a:ext>
            </a:extLst>
          </p:cNvPr>
          <p:cNvGrpSpPr/>
          <p:nvPr/>
        </p:nvGrpSpPr>
        <p:grpSpPr>
          <a:xfrm>
            <a:off x="3366576" y="750336"/>
            <a:ext cx="662608" cy="508072"/>
            <a:chOff x="662610" y="2131356"/>
            <a:chExt cx="662608" cy="508072"/>
          </a:xfrm>
        </p:grpSpPr>
        <p:sp>
          <p:nvSpPr>
            <p:cNvPr id="66" name="Oval 65">
              <a:extLst>
                <a:ext uri="{FF2B5EF4-FFF2-40B4-BE49-F238E27FC236}">
                  <a16:creationId xmlns:a16="http://schemas.microsoft.com/office/drawing/2014/main" id="{54A9AF22-BCB9-485A-9A46-4AEE841FF29D}"/>
                </a:ext>
              </a:extLst>
            </p:cNvPr>
            <p:cNvSpPr/>
            <p:nvPr/>
          </p:nvSpPr>
          <p:spPr>
            <a:xfrm>
              <a:off x="739878" y="2131356"/>
              <a:ext cx="508072" cy="508072"/>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TextBox 66">
              <a:extLst>
                <a:ext uri="{FF2B5EF4-FFF2-40B4-BE49-F238E27FC236}">
                  <a16:creationId xmlns:a16="http://schemas.microsoft.com/office/drawing/2014/main" id="{55E96AB1-E0D6-44FF-8EA2-FE053804211B}"/>
                </a:ext>
              </a:extLst>
            </p:cNvPr>
            <p:cNvSpPr txBox="1"/>
            <p:nvPr/>
          </p:nvSpPr>
          <p:spPr>
            <a:xfrm>
              <a:off x="662610" y="2154558"/>
              <a:ext cx="662608" cy="461665"/>
            </a:xfrm>
            <a:prstGeom prst="rect">
              <a:avLst/>
            </a:prstGeom>
            <a:noFill/>
          </p:spPr>
          <p:txBody>
            <a:bodyPr wrap="square" rtlCol="0">
              <a:spAutoFit/>
            </a:bodyPr>
            <a:lstStyle/>
            <a:p>
              <a:pPr algn="ctr"/>
              <a:r>
                <a:rPr lang="en-US" sz="2400" b="1" dirty="0">
                  <a:solidFill>
                    <a:srgbClr val="E6E7E9"/>
                  </a:solidFill>
                  <a:latin typeface="Tw Cen MT" panose="020B0602020104020603" pitchFamily="34" charset="0"/>
                </a:rPr>
                <a:t>01</a:t>
              </a:r>
            </a:p>
          </p:txBody>
        </p:sp>
      </p:grpSp>
    </p:spTree>
    <p:extLst>
      <p:ext uri="{BB962C8B-B14F-4D97-AF65-F5344CB8AC3E}">
        <p14:creationId xmlns:p14="http://schemas.microsoft.com/office/powerpoint/2010/main" val="3965200575"/>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7"/>
                                        </p:tgtEl>
                                        <p:attrNameLst>
                                          <p:attrName>style.visibility</p:attrName>
                                        </p:attrNameLst>
                                      </p:cBhvr>
                                      <p:to>
                                        <p:strVal val="visible"/>
                                      </p:to>
                                    </p:set>
                                    <p:animEffect transition="in" filter="fade">
                                      <p:cBhvr>
                                        <p:cTn id="10" dur="500"/>
                                        <p:tgtEl>
                                          <p:spTgt spid="12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4"/>
                                        </p:tgtEl>
                                        <p:attrNameLst>
                                          <p:attrName>style.visibility</p:attrName>
                                        </p:attrNameLst>
                                      </p:cBhvr>
                                      <p:to>
                                        <p:strVal val="visible"/>
                                      </p:to>
                                    </p:set>
                                    <p:animEffect transition="in" filter="fade">
                                      <p:cBhvr>
                                        <p:cTn id="15" dur="500"/>
                                        <p:tgtEl>
                                          <p:spTgt spid="14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6"/>
                                        </p:tgtEl>
                                        <p:attrNameLst>
                                          <p:attrName>style.visibility</p:attrName>
                                        </p:attrNameLst>
                                      </p:cBhvr>
                                      <p:to>
                                        <p:strVal val="visible"/>
                                      </p:to>
                                    </p:set>
                                    <p:animEffect transition="in" filter="fade">
                                      <p:cBhvr>
                                        <p:cTn id="18" dur="500"/>
                                        <p:tgtEl>
                                          <p:spTgt spid="15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7"/>
                                        </p:tgtEl>
                                        <p:attrNameLst>
                                          <p:attrName>style.visibility</p:attrName>
                                        </p:attrNameLst>
                                      </p:cBhvr>
                                      <p:to>
                                        <p:strVal val="visible"/>
                                      </p:to>
                                    </p:set>
                                    <p:animEffect transition="in" filter="fade">
                                      <p:cBhvr>
                                        <p:cTn id="23" dur="500"/>
                                        <p:tgtEl>
                                          <p:spTgt spid="14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7"/>
                                        </p:tgtEl>
                                        <p:attrNameLst>
                                          <p:attrName>style.visibility</p:attrName>
                                        </p:attrNameLst>
                                      </p:cBhvr>
                                      <p:to>
                                        <p:strVal val="visible"/>
                                      </p:to>
                                    </p:set>
                                    <p:animEffect transition="in" filter="fade">
                                      <p:cBhvr>
                                        <p:cTn id="26" dur="500"/>
                                        <p:tgtEl>
                                          <p:spTgt spid="15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0"/>
                                        </p:tgtEl>
                                        <p:attrNameLst>
                                          <p:attrName>style.visibility</p:attrName>
                                        </p:attrNameLst>
                                      </p:cBhvr>
                                      <p:to>
                                        <p:strVal val="visible"/>
                                      </p:to>
                                    </p:set>
                                    <p:animEffect transition="in" filter="fade">
                                      <p:cBhvr>
                                        <p:cTn id="31" dur="500"/>
                                        <p:tgtEl>
                                          <p:spTgt spid="15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58"/>
                                        </p:tgtEl>
                                        <p:attrNameLst>
                                          <p:attrName>style.visibility</p:attrName>
                                        </p:attrNameLst>
                                      </p:cBhvr>
                                      <p:to>
                                        <p:strVal val="visible"/>
                                      </p:to>
                                    </p:set>
                                    <p:animEffect transition="in" filter="fade">
                                      <p:cBhvr>
                                        <p:cTn id="34"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56" grpId="0"/>
      <p:bldP spid="157" grpId="0"/>
      <p:bldP spid="158" grpId="0"/>
    </p:bldLst>
  </p:timing>
</p:sld>
</file>

<file path=ppt/slides/slide6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IBC</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39030" y="-76186"/>
            <a:ext cx="11147502" cy="6411952"/>
          </a:xfrm>
        </p:spPr>
        <p:txBody>
          <a:bodyPr>
            <a:normAutofit/>
          </a:bodyPr>
          <a:lstStyle/>
          <a:p>
            <a:pPr marL="0" indent="0">
              <a:buNone/>
            </a:pPr>
            <a:endParaRPr lang="en-US" b="1" dirty="0">
              <a:solidFill>
                <a:srgbClr val="C00000"/>
              </a:solidFill>
            </a:endParaRPr>
          </a:p>
          <a:p>
            <a:pPr marL="0" indent="0">
              <a:buNone/>
            </a:pPr>
            <a:endParaRPr lang="en-US" b="1" dirty="0">
              <a:solidFill>
                <a:srgbClr val="C00000"/>
              </a:solidFill>
              <a:latin typeface="Times New Roman" panose="02020603050405020304" pitchFamily="18" charset="0"/>
              <a:cs typeface="Times New Roman" panose="02020603050405020304" pitchFamily="18" charset="0"/>
            </a:endParaRPr>
          </a:p>
          <a:p>
            <a:r>
              <a:rPr lang="en-US" b="1" dirty="0">
                <a:solidFill>
                  <a:srgbClr val="C00000"/>
                </a:solidFill>
                <a:latin typeface="Times New Roman" panose="02020603050405020304" pitchFamily="18" charset="0"/>
                <a:cs typeface="Times New Roman" panose="02020603050405020304" pitchFamily="18" charset="0"/>
              </a:rPr>
              <a:t>S1, Ss maps:</a:t>
            </a:r>
          </a:p>
          <a:p>
            <a:endParaRPr lang="en-US" b="1" dirty="0">
              <a:solidFill>
                <a:srgbClr val="C0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For Z = 0.075 </a:t>
            </a:r>
            <a:r>
              <a:rPr lang="en-US" b="1" dirty="0">
                <a:latin typeface="Times New Roman" panose="02020603050405020304" pitchFamily="18" charset="0"/>
                <a:cs typeface="Times New Roman" panose="02020603050405020304" pitchFamily="18" charset="0"/>
                <a:sym typeface="Wingdings" panose="05000000000000000000" pitchFamily="2" charset="2"/>
              </a:rPr>
              <a:t></a:t>
            </a:r>
            <a:r>
              <a:rPr lang="en-US" b="1" dirty="0">
                <a:latin typeface="Times New Roman" panose="02020603050405020304" pitchFamily="18" charset="0"/>
                <a:cs typeface="Times New Roman" panose="02020603050405020304" pitchFamily="18" charset="0"/>
              </a:rPr>
              <a:t> S1 = 0.025, Ss = 0.025.</a:t>
            </a:r>
          </a:p>
          <a:p>
            <a:r>
              <a:rPr lang="en-US" b="1" dirty="0">
                <a:latin typeface="Times New Roman" panose="02020603050405020304" pitchFamily="18" charset="0"/>
                <a:cs typeface="Times New Roman" panose="02020603050405020304" pitchFamily="18" charset="0"/>
              </a:rPr>
              <a:t> </a:t>
            </a:r>
          </a:p>
          <a:p>
            <a:r>
              <a:rPr lang="en-US" b="1" dirty="0">
                <a:latin typeface="Times New Roman" panose="02020603050405020304" pitchFamily="18" charset="0"/>
                <a:cs typeface="Times New Roman" panose="02020603050405020304" pitchFamily="18" charset="0"/>
              </a:rPr>
              <a:t>For Z = 0.15   </a:t>
            </a:r>
            <a:r>
              <a:rPr lang="en-US" b="1" dirty="0">
                <a:latin typeface="Times New Roman" panose="02020603050405020304" pitchFamily="18" charset="0"/>
                <a:cs typeface="Times New Roman" panose="02020603050405020304" pitchFamily="18" charset="0"/>
                <a:sym typeface="Wingdings" panose="05000000000000000000" pitchFamily="2" charset="2"/>
              </a:rPr>
              <a:t></a:t>
            </a:r>
            <a:r>
              <a:rPr lang="en-US" b="1" dirty="0">
                <a:latin typeface="Times New Roman" panose="02020603050405020304" pitchFamily="18" charset="0"/>
                <a:cs typeface="Times New Roman" panose="02020603050405020304" pitchFamily="18" charset="0"/>
              </a:rPr>
              <a:t> S1 = 0.05, Ss = 0.25. </a:t>
            </a:r>
          </a:p>
          <a:p>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For Z = 0.2     </a:t>
            </a:r>
            <a:r>
              <a:rPr lang="en-US" b="1" dirty="0">
                <a:latin typeface="Times New Roman" panose="02020603050405020304" pitchFamily="18" charset="0"/>
                <a:cs typeface="Times New Roman" panose="02020603050405020304" pitchFamily="18" charset="0"/>
                <a:sym typeface="Wingdings" panose="05000000000000000000" pitchFamily="2" charset="2"/>
              </a:rPr>
              <a:t></a:t>
            </a:r>
            <a:r>
              <a:rPr lang="en-US" b="1" dirty="0">
                <a:latin typeface="Times New Roman" panose="02020603050405020304" pitchFamily="18" charset="0"/>
                <a:cs typeface="Times New Roman" panose="02020603050405020304" pitchFamily="18" charset="0"/>
              </a:rPr>
              <a:t> S1 = 0.1, Ss = 0.4. </a:t>
            </a:r>
          </a:p>
          <a:p>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For Z = 0.3     </a:t>
            </a:r>
            <a:r>
              <a:rPr lang="en-US" b="1" dirty="0">
                <a:latin typeface="Times New Roman" panose="02020603050405020304" pitchFamily="18" charset="0"/>
                <a:cs typeface="Times New Roman" panose="02020603050405020304" pitchFamily="18" charset="0"/>
                <a:sym typeface="Wingdings" panose="05000000000000000000" pitchFamily="2" charset="2"/>
              </a:rPr>
              <a:t></a:t>
            </a:r>
            <a:r>
              <a:rPr lang="en-US" b="1" dirty="0">
                <a:latin typeface="Times New Roman" panose="02020603050405020304" pitchFamily="18" charset="0"/>
                <a:cs typeface="Times New Roman" panose="02020603050405020304" pitchFamily="18" charset="0"/>
              </a:rPr>
              <a:t> S1 = 0.125, Ss = 0.55. </a:t>
            </a:r>
          </a:p>
          <a:p>
            <a:endParaRPr lang="en-US" b="1" dirty="0">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latin typeface="Times New Roman" panose="02020603050405020304" pitchFamily="18" charset="0"/>
              <a:cs typeface="Times New Roman" panose="02020603050405020304" pitchFamily="18" charset="0"/>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4D353E52-CDBA-4308-BCE0-96367CE09A21}"/>
              </a:ext>
            </a:extLst>
          </p:cNvPr>
          <p:cNvPicPr/>
          <p:nvPr/>
        </p:nvPicPr>
        <p:blipFill>
          <a:blip r:embed="rId2">
            <a:extLst>
              <a:ext uri="{28A0092B-C50C-407E-A947-70E740481C1C}">
                <a14:useLocalDpi xmlns:a14="http://schemas.microsoft.com/office/drawing/2010/main" val="0"/>
              </a:ext>
            </a:extLst>
          </a:blip>
          <a:srcRect/>
          <a:stretch/>
        </p:blipFill>
        <p:spPr>
          <a:xfrm>
            <a:off x="6645863" y="752707"/>
            <a:ext cx="5258063" cy="4371278"/>
          </a:xfrm>
          <a:prstGeom prst="rect">
            <a:avLst/>
          </a:prstGeom>
          <a:effectLst>
            <a:glow rad="228600">
              <a:srgbClr val="C00000">
                <a:alpha val="40000"/>
              </a:srgbClr>
            </a:glow>
          </a:effectLst>
        </p:spPr>
      </p:pic>
    </p:spTree>
    <p:extLst>
      <p:ext uri="{BB962C8B-B14F-4D97-AF65-F5344CB8AC3E}">
        <p14:creationId xmlns:p14="http://schemas.microsoft.com/office/powerpoint/2010/main" val="403369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IBC</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93451" y="1472475"/>
            <a:ext cx="5944933" cy="4153314"/>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213613" y="1541592"/>
            <a:ext cx="5765177" cy="4084197"/>
          </a:xfrm>
          <a:prstGeom prst="rect">
            <a:avLst/>
          </a:prstGeom>
          <a:effectLst>
            <a:glow rad="228600">
              <a:srgbClr val="C00000">
                <a:alpha val="40000"/>
              </a:srgbClr>
            </a:glow>
          </a:effectLst>
        </p:spPr>
      </p:pic>
    </p:spTree>
    <p:extLst>
      <p:ext uri="{BB962C8B-B14F-4D97-AF65-F5344CB8AC3E}">
        <p14:creationId xmlns:p14="http://schemas.microsoft.com/office/powerpoint/2010/main" val="401282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IBC</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65841" y="1359828"/>
            <a:ext cx="5813250" cy="3664513"/>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151231" y="1359827"/>
            <a:ext cx="5944933" cy="3708401"/>
          </a:xfrm>
          <a:prstGeom prst="rect">
            <a:avLst/>
          </a:prstGeom>
          <a:effectLst>
            <a:glow rad="228600">
              <a:srgbClr val="C00000">
                <a:alpha val="40000"/>
              </a:srgbClr>
            </a:glow>
          </a:effectLst>
        </p:spPr>
      </p:pic>
      <p:sp>
        <p:nvSpPr>
          <p:cNvPr id="4" name="Rectangle 3">
            <a:extLst>
              <a:ext uri="{FF2B5EF4-FFF2-40B4-BE49-F238E27FC236}">
                <a16:creationId xmlns:a16="http://schemas.microsoft.com/office/drawing/2014/main" id="{0557B0C9-2386-4D21-A646-75EFEC123330}"/>
              </a:ext>
            </a:extLst>
          </p:cNvPr>
          <p:cNvSpPr/>
          <p:nvPr/>
        </p:nvSpPr>
        <p:spPr>
          <a:xfrm>
            <a:off x="3572713" y="5638261"/>
            <a:ext cx="4886274" cy="477054"/>
          </a:xfrm>
          <a:prstGeom prst="rect">
            <a:avLst/>
          </a:prstGeom>
        </p:spPr>
        <p:txBody>
          <a:bodyPr wrap="none">
            <a:spAutoFit/>
          </a:bodyPr>
          <a:lstStyle/>
          <a:p>
            <a:r>
              <a:rPr lang="en-US" sz="2500" b="1" dirty="0">
                <a:latin typeface="Times New Roman" panose="02020603050405020304" pitchFamily="18" charset="0"/>
                <a:cs typeface="Times New Roman" panose="02020603050405020304" pitchFamily="18" charset="0"/>
              </a:rPr>
              <a:t>Cs value = 0.1 * importance factor</a:t>
            </a:r>
          </a:p>
        </p:txBody>
      </p:sp>
    </p:spTree>
    <p:extLst>
      <p:ext uri="{BB962C8B-B14F-4D97-AF65-F5344CB8AC3E}">
        <p14:creationId xmlns:p14="http://schemas.microsoft.com/office/powerpoint/2010/main" val="2209737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Modal response spectrum</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4" name="Picture 3">
            <a:extLst>
              <a:ext uri="{FF2B5EF4-FFF2-40B4-BE49-F238E27FC236}">
                <a16:creationId xmlns:a16="http://schemas.microsoft.com/office/drawing/2014/main" id="{A33A0034-A78A-4C7E-96F8-19C1953B78F3}"/>
              </a:ext>
            </a:extLst>
          </p:cNvPr>
          <p:cNvPicPr/>
          <p:nvPr/>
        </p:nvPicPr>
        <p:blipFill>
          <a:blip r:embed="rId2">
            <a:extLst>
              <a:ext uri="{28A0092B-C50C-407E-A947-70E740481C1C}">
                <a14:useLocalDpi xmlns:a14="http://schemas.microsoft.com/office/drawing/2010/main" val="0"/>
              </a:ext>
            </a:extLst>
          </a:blip>
          <a:srcRect/>
          <a:stretch/>
        </p:blipFill>
        <p:spPr>
          <a:xfrm>
            <a:off x="206299" y="1659273"/>
            <a:ext cx="5458522" cy="4016698"/>
          </a:xfrm>
          <a:prstGeom prst="rect">
            <a:avLst/>
          </a:prstGeom>
          <a:effectLst>
            <a:glow rad="228600">
              <a:srgbClr val="C00000">
                <a:alpha val="40000"/>
              </a:srgbClr>
            </a:glow>
          </a:effectLst>
        </p:spPr>
      </p:pic>
      <p:pic>
        <p:nvPicPr>
          <p:cNvPr id="5" name="Picture 4">
            <a:extLst>
              <a:ext uri="{FF2B5EF4-FFF2-40B4-BE49-F238E27FC236}">
                <a16:creationId xmlns:a16="http://schemas.microsoft.com/office/drawing/2014/main" id="{D3021A00-6918-4FA6-9D59-8F9901DA1281}"/>
              </a:ext>
            </a:extLst>
          </p:cNvPr>
          <p:cNvPicPr/>
          <p:nvPr/>
        </p:nvPicPr>
        <p:blipFill>
          <a:blip r:embed="rId3">
            <a:extLst>
              <a:ext uri="{28A0092B-C50C-407E-A947-70E740481C1C}">
                <a14:useLocalDpi xmlns:a14="http://schemas.microsoft.com/office/drawing/2010/main" val="0"/>
              </a:ext>
            </a:extLst>
          </a:blip>
          <a:srcRect/>
          <a:stretch/>
        </p:blipFill>
        <p:spPr>
          <a:xfrm>
            <a:off x="6285821" y="1659273"/>
            <a:ext cx="5303996" cy="4016698"/>
          </a:xfrm>
          <a:prstGeom prst="rect">
            <a:avLst/>
          </a:prstGeom>
          <a:effectLst>
            <a:glow rad="228600">
              <a:srgbClr val="C00000">
                <a:alpha val="40000"/>
              </a:srgbClr>
            </a:glow>
          </a:effectLst>
        </p:spPr>
      </p:pic>
    </p:spTree>
    <p:extLst>
      <p:ext uri="{BB962C8B-B14F-4D97-AF65-F5344CB8AC3E}">
        <p14:creationId xmlns:p14="http://schemas.microsoft.com/office/powerpoint/2010/main" val="3719886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Modal response spectrum</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93451" y="1719087"/>
            <a:ext cx="5944933" cy="3729208"/>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213613" y="1719086"/>
            <a:ext cx="5765177" cy="3729208"/>
          </a:xfrm>
          <a:prstGeom prst="rect">
            <a:avLst/>
          </a:prstGeom>
          <a:effectLst>
            <a:glow rad="228600">
              <a:srgbClr val="C00000">
                <a:alpha val="40000"/>
              </a:srgbClr>
            </a:glow>
          </a:effectLst>
        </p:spPr>
      </p:pic>
    </p:spTree>
    <p:extLst>
      <p:ext uri="{BB962C8B-B14F-4D97-AF65-F5344CB8AC3E}">
        <p14:creationId xmlns:p14="http://schemas.microsoft.com/office/powerpoint/2010/main" val="120544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Modal response spectrum</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65841" y="1529979"/>
            <a:ext cx="5813250" cy="3627759"/>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151231" y="1518529"/>
            <a:ext cx="5944933" cy="3627759"/>
          </a:xfrm>
          <a:prstGeom prst="rect">
            <a:avLst/>
          </a:prstGeom>
          <a:effectLst>
            <a:glow rad="228600">
              <a:srgbClr val="C00000">
                <a:alpha val="40000"/>
              </a:srgbClr>
            </a:glow>
          </a:effectLst>
        </p:spPr>
      </p:pic>
      <p:sp>
        <p:nvSpPr>
          <p:cNvPr id="4" name="Rectangle 3">
            <a:extLst>
              <a:ext uri="{FF2B5EF4-FFF2-40B4-BE49-F238E27FC236}">
                <a16:creationId xmlns:a16="http://schemas.microsoft.com/office/drawing/2014/main" id="{0557B0C9-2386-4D21-A646-75EFEC123330}"/>
              </a:ext>
            </a:extLst>
          </p:cNvPr>
          <p:cNvSpPr/>
          <p:nvPr/>
        </p:nvSpPr>
        <p:spPr>
          <a:xfrm>
            <a:off x="961822" y="5691833"/>
            <a:ext cx="10532435" cy="477054"/>
          </a:xfrm>
          <a:prstGeom prst="rect">
            <a:avLst/>
          </a:prstGeom>
        </p:spPr>
        <p:txBody>
          <a:bodyPr wrap="none">
            <a:spAutoFit/>
          </a:bodyPr>
          <a:lstStyle/>
          <a:p>
            <a:pPr lvl="0"/>
            <a:r>
              <a:rPr lang="en-US" sz="2500" b="1" dirty="0">
                <a:latin typeface="Times New Roman" panose="02020603050405020304" pitchFamily="18" charset="0"/>
                <a:cs typeface="Times New Roman" panose="02020603050405020304" pitchFamily="18" charset="0"/>
              </a:rPr>
              <a:t>Cs values from response spectrum are always less than Cs values from ELF.</a:t>
            </a:r>
          </a:p>
        </p:txBody>
      </p:sp>
    </p:spTree>
    <p:extLst>
      <p:ext uri="{BB962C8B-B14F-4D97-AF65-F5344CB8AC3E}">
        <p14:creationId xmlns:p14="http://schemas.microsoft.com/office/powerpoint/2010/main" val="2556983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Time history</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4" name="Picture 3">
            <a:extLst>
              <a:ext uri="{FF2B5EF4-FFF2-40B4-BE49-F238E27FC236}">
                <a16:creationId xmlns:a16="http://schemas.microsoft.com/office/drawing/2014/main" id="{A33A0034-A78A-4C7E-96F8-19C1953B78F3}"/>
              </a:ext>
            </a:extLst>
          </p:cNvPr>
          <p:cNvPicPr/>
          <p:nvPr/>
        </p:nvPicPr>
        <p:blipFill>
          <a:blip r:embed="rId2">
            <a:extLst>
              <a:ext uri="{28A0092B-C50C-407E-A947-70E740481C1C}">
                <a14:useLocalDpi xmlns:a14="http://schemas.microsoft.com/office/drawing/2010/main" val="0"/>
              </a:ext>
            </a:extLst>
          </a:blip>
          <a:srcRect/>
          <a:stretch/>
        </p:blipFill>
        <p:spPr>
          <a:xfrm>
            <a:off x="206299" y="1659274"/>
            <a:ext cx="5458522" cy="4016698"/>
          </a:xfrm>
          <a:prstGeom prst="rect">
            <a:avLst/>
          </a:prstGeom>
          <a:effectLst>
            <a:glow rad="228600">
              <a:srgbClr val="C00000">
                <a:alpha val="40000"/>
              </a:srgbClr>
            </a:glow>
          </a:effectLst>
        </p:spPr>
      </p:pic>
      <p:pic>
        <p:nvPicPr>
          <p:cNvPr id="5" name="Picture 4">
            <a:extLst>
              <a:ext uri="{FF2B5EF4-FFF2-40B4-BE49-F238E27FC236}">
                <a16:creationId xmlns:a16="http://schemas.microsoft.com/office/drawing/2014/main" id="{D3021A00-6918-4FA6-9D59-8F9901DA1281}"/>
              </a:ext>
            </a:extLst>
          </p:cNvPr>
          <p:cNvPicPr/>
          <p:nvPr/>
        </p:nvPicPr>
        <p:blipFill>
          <a:blip r:embed="rId3">
            <a:extLst>
              <a:ext uri="{28A0092B-C50C-407E-A947-70E740481C1C}">
                <a14:useLocalDpi xmlns:a14="http://schemas.microsoft.com/office/drawing/2010/main" val="0"/>
              </a:ext>
            </a:extLst>
          </a:blip>
          <a:srcRect/>
          <a:stretch/>
        </p:blipFill>
        <p:spPr>
          <a:xfrm>
            <a:off x="6501619" y="1659273"/>
            <a:ext cx="4872400" cy="4016698"/>
          </a:xfrm>
          <a:prstGeom prst="rect">
            <a:avLst/>
          </a:prstGeom>
          <a:effectLst>
            <a:glow rad="228600">
              <a:srgbClr val="C00000">
                <a:alpha val="40000"/>
              </a:srgbClr>
            </a:glow>
          </a:effectLst>
        </p:spPr>
      </p:pic>
    </p:spTree>
    <p:extLst>
      <p:ext uri="{BB962C8B-B14F-4D97-AF65-F5344CB8AC3E}">
        <p14:creationId xmlns:p14="http://schemas.microsoft.com/office/powerpoint/2010/main" val="3530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Time history</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6" name="Picture 5">
            <a:extLst>
              <a:ext uri="{FF2B5EF4-FFF2-40B4-BE49-F238E27FC236}">
                <a16:creationId xmlns:a16="http://schemas.microsoft.com/office/drawing/2014/main" id="{2767A5C3-A0F0-4EFE-867B-8B4F9ACF832E}"/>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139007" y="1327359"/>
            <a:ext cx="9913985" cy="4471275"/>
          </a:xfrm>
          <a:prstGeom prst="rect">
            <a:avLst/>
          </a:prstGeom>
          <a:effectLst>
            <a:glow rad="406400">
              <a:srgbClr val="FF0000">
                <a:alpha val="40000"/>
              </a:srgbClr>
            </a:glow>
          </a:effectLst>
        </p:spPr>
      </p:pic>
    </p:spTree>
    <p:extLst>
      <p:ext uri="{BB962C8B-B14F-4D97-AF65-F5344CB8AC3E}">
        <p14:creationId xmlns:p14="http://schemas.microsoft.com/office/powerpoint/2010/main" val="4158672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ELF,MRS, and TH</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5627CF76-D407-404E-91B6-F507EA06D9F2}"/>
              </a:ext>
            </a:extLst>
          </p:cNvPr>
          <p:cNvPicPr/>
          <p:nvPr/>
        </p:nvPicPr>
        <p:blipFill>
          <a:blip r:embed="rId2">
            <a:extLst>
              <a:ext uri="{28A0092B-C50C-407E-A947-70E740481C1C}">
                <a14:useLocalDpi xmlns:a14="http://schemas.microsoft.com/office/drawing/2010/main" val="0"/>
              </a:ext>
            </a:extLst>
          </a:blip>
          <a:stretch>
            <a:fillRect/>
          </a:stretch>
        </p:blipFill>
        <p:spPr>
          <a:xfrm>
            <a:off x="6451476" y="1101260"/>
            <a:ext cx="5071947" cy="4466303"/>
          </a:xfrm>
          <a:prstGeom prst="rect">
            <a:avLst/>
          </a:prstGeom>
          <a:effectLst>
            <a:glow rad="228600">
              <a:srgbClr val="FF0000">
                <a:alpha val="40000"/>
              </a:srgbClr>
            </a:glow>
          </a:effectLst>
        </p:spPr>
      </p:pic>
      <p:sp>
        <p:nvSpPr>
          <p:cNvPr id="4" name="Rectangle 3">
            <a:extLst>
              <a:ext uri="{FF2B5EF4-FFF2-40B4-BE49-F238E27FC236}">
                <a16:creationId xmlns:a16="http://schemas.microsoft.com/office/drawing/2014/main" id="{C58E5C80-3292-443C-933F-2D84ED8C6340}"/>
              </a:ext>
            </a:extLst>
          </p:cNvPr>
          <p:cNvSpPr/>
          <p:nvPr/>
        </p:nvSpPr>
        <p:spPr>
          <a:xfrm>
            <a:off x="0" y="1474197"/>
            <a:ext cx="6096000" cy="1754455"/>
          </a:xfrm>
          <a:prstGeom prst="rect">
            <a:avLst/>
          </a:prstGeom>
        </p:spPr>
        <p:txBody>
          <a:bodyPr wrap="square">
            <a:spAutoFit/>
          </a:bodyPr>
          <a:lstStyle/>
          <a:p>
            <a:pPr marL="342900" lvl="0" indent="-342900">
              <a:lnSpc>
                <a:spcPct val="150000"/>
              </a:lnSpc>
              <a:spcBef>
                <a:spcPts val="600"/>
              </a:spcBef>
              <a:buFont typeface="Wingdings" panose="05000000000000000000" pitchFamily="2" charset="2"/>
              <a:buChar char=""/>
            </a:pPr>
            <a:r>
              <a:rPr lang="en-US" sz="25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For Z = 0.075:</a:t>
            </a:r>
            <a:r>
              <a:rPr lang="en-US" sz="2500" dirty="0">
                <a:solidFill>
                  <a:srgbClr val="C00000"/>
                </a:solidFill>
                <a:latin typeface="Times New Roman" panose="02020603050405020304" pitchFamily="18" charset="0"/>
                <a:ea typeface="Calibri" panose="020F0502020204030204" pitchFamily="34" charset="0"/>
                <a:cs typeface="Arial" panose="020B0604020202020204" pitchFamily="34" charset="0"/>
              </a:rPr>
              <a:t>       </a:t>
            </a:r>
            <a:endParaRPr lang="en-US" sz="2500" dirty="0">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Font typeface="Symbol" panose="05050102010706020507" pitchFamily="18" charset="2"/>
              <a:buChar char=""/>
            </a:pPr>
            <a:r>
              <a:rPr lang="en-US" sz="2500" dirty="0">
                <a:latin typeface="Times New Roman" panose="02020603050405020304" pitchFamily="18" charset="0"/>
                <a:ea typeface="Calibri" panose="020F0502020204030204" pitchFamily="34" charset="0"/>
                <a:cs typeface="Arial" panose="020B0604020202020204" pitchFamily="34" charset="0"/>
              </a:rPr>
              <a:t>Cs value from time history always greater than that from ELF and response spectrum.</a:t>
            </a:r>
          </a:p>
        </p:txBody>
      </p:sp>
    </p:spTree>
    <p:extLst>
      <p:ext uri="{BB962C8B-B14F-4D97-AF65-F5344CB8AC3E}">
        <p14:creationId xmlns:p14="http://schemas.microsoft.com/office/powerpoint/2010/main" val="2321020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ELF,MRS, and TH</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0673D9C1-B896-4290-A87E-68DDAAF8C472}"/>
              </a:ext>
            </a:extLst>
          </p:cNvPr>
          <p:cNvPicPr/>
          <p:nvPr/>
        </p:nvPicPr>
        <p:blipFill>
          <a:blip r:embed="rId2">
            <a:extLst>
              <a:ext uri="{28A0092B-C50C-407E-A947-70E740481C1C}">
                <a14:useLocalDpi xmlns:a14="http://schemas.microsoft.com/office/drawing/2010/main" val="0"/>
              </a:ext>
            </a:extLst>
          </a:blip>
          <a:stretch>
            <a:fillRect/>
          </a:stretch>
        </p:blipFill>
        <p:spPr>
          <a:xfrm>
            <a:off x="6302298" y="995324"/>
            <a:ext cx="5291502" cy="4347274"/>
          </a:xfrm>
          <a:prstGeom prst="rect">
            <a:avLst/>
          </a:prstGeom>
          <a:effectLst>
            <a:glow rad="228600">
              <a:srgbClr val="FF0000">
                <a:alpha val="40000"/>
              </a:srgbClr>
            </a:glow>
          </a:effectLst>
        </p:spPr>
      </p:pic>
      <p:sp>
        <p:nvSpPr>
          <p:cNvPr id="4" name="Rectangle 3">
            <a:extLst>
              <a:ext uri="{FF2B5EF4-FFF2-40B4-BE49-F238E27FC236}">
                <a16:creationId xmlns:a16="http://schemas.microsoft.com/office/drawing/2014/main" id="{6D9C55FE-81C3-42B7-9220-317884DED78C}"/>
              </a:ext>
            </a:extLst>
          </p:cNvPr>
          <p:cNvSpPr/>
          <p:nvPr/>
        </p:nvSpPr>
        <p:spPr>
          <a:xfrm>
            <a:off x="120804" y="1603656"/>
            <a:ext cx="6096000" cy="2331536"/>
          </a:xfrm>
          <a:prstGeom prst="rect">
            <a:avLst/>
          </a:prstGeom>
        </p:spPr>
        <p:txBody>
          <a:bodyPr>
            <a:spAutoFit/>
          </a:bodyPr>
          <a:lstStyle/>
          <a:p>
            <a:pPr marL="342900" lvl="0" indent="-342900">
              <a:lnSpc>
                <a:spcPct val="150000"/>
              </a:lnSpc>
              <a:spcBef>
                <a:spcPts val="600"/>
              </a:spcBef>
              <a:buFont typeface="Wingdings" panose="05000000000000000000" pitchFamily="2" charset="2"/>
              <a:buChar char=""/>
            </a:pPr>
            <a:r>
              <a:rPr lang="en-US" sz="25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For Z = 0.15:</a:t>
            </a:r>
            <a:endParaRPr lang="en-US" sz="2500" dirty="0">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Symbol" panose="05050102010706020507" pitchFamily="18" charset="2"/>
              <a:buChar char=""/>
            </a:pPr>
            <a:r>
              <a:rPr lang="en-US" sz="2500" dirty="0">
                <a:latin typeface="Times New Roman" panose="02020603050405020304" pitchFamily="18" charset="0"/>
                <a:ea typeface="Calibri" panose="020F0502020204030204" pitchFamily="34" charset="0"/>
                <a:cs typeface="Arial" panose="020B0604020202020204" pitchFamily="34" charset="0"/>
              </a:rPr>
              <a:t>Cs value from Time history is always greater than that from response spectrum and ELF for soil types “A”. “B”, and “C”.                          </a:t>
            </a:r>
          </a:p>
        </p:txBody>
      </p:sp>
      <p:sp>
        <p:nvSpPr>
          <p:cNvPr id="5" name="Rectangle 4">
            <a:extLst>
              <a:ext uri="{FF2B5EF4-FFF2-40B4-BE49-F238E27FC236}">
                <a16:creationId xmlns:a16="http://schemas.microsoft.com/office/drawing/2014/main" id="{9FF004CD-FF64-4271-9EEC-DF4CB78EBB68}"/>
              </a:ext>
            </a:extLst>
          </p:cNvPr>
          <p:cNvSpPr/>
          <p:nvPr/>
        </p:nvSpPr>
        <p:spPr>
          <a:xfrm>
            <a:off x="120804" y="4296907"/>
            <a:ext cx="6096000" cy="1754455"/>
          </a:xfrm>
          <a:prstGeom prst="rect">
            <a:avLst/>
          </a:prstGeom>
        </p:spPr>
        <p:txBody>
          <a:bodyPr>
            <a:spAutoFit/>
          </a:bodyPr>
          <a:lstStyle/>
          <a:p>
            <a:pPr marL="342900" marR="0" lvl="0" indent="-342900">
              <a:lnSpc>
                <a:spcPct val="150000"/>
              </a:lnSpc>
              <a:spcBef>
                <a:spcPts val="0"/>
              </a:spcBef>
              <a:spcAft>
                <a:spcPts val="600"/>
              </a:spcAft>
              <a:buFont typeface="Symbol" panose="05050102010706020507" pitchFamily="18" charset="2"/>
              <a:buChar char=""/>
            </a:pPr>
            <a:r>
              <a:rPr lang="en-US" sz="2500" dirty="0">
                <a:latin typeface="Times New Roman" panose="02020603050405020304" pitchFamily="18" charset="0"/>
                <a:ea typeface="Calibri" panose="020F0502020204030204" pitchFamily="34" charset="0"/>
                <a:cs typeface="Arial" panose="020B0604020202020204" pitchFamily="34" charset="0"/>
              </a:rPr>
              <a:t>Cs value from ELF is always greater than that from response spectrum and time history for soil types “D” and “E”.</a:t>
            </a:r>
          </a:p>
        </p:txBody>
      </p:sp>
    </p:spTree>
    <p:extLst>
      <p:ext uri="{BB962C8B-B14F-4D97-AF65-F5344CB8AC3E}">
        <p14:creationId xmlns:p14="http://schemas.microsoft.com/office/powerpoint/2010/main" val="1361959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10781169-B7A4-446E-BD33-B9650367A7F9}"/>
              </a:ext>
            </a:extLst>
          </p:cNvPr>
          <p:cNvGrpSpPr/>
          <p:nvPr/>
        </p:nvGrpSpPr>
        <p:grpSpPr>
          <a:xfrm>
            <a:off x="-290920" y="0"/>
            <a:ext cx="12482920" cy="6858000"/>
            <a:chOff x="-290920" y="0"/>
            <a:chExt cx="12482920" cy="6858000"/>
          </a:xfrm>
        </p:grpSpPr>
        <p:sp>
          <p:nvSpPr>
            <p:cNvPr id="51" name="Rectangle 50">
              <a:extLst>
                <a:ext uri="{FF2B5EF4-FFF2-40B4-BE49-F238E27FC236}">
                  <a16:creationId xmlns:a16="http://schemas.microsoft.com/office/drawing/2014/main" id="{CED3AF08-30FC-4AFF-9C5C-99D0A7099514}"/>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99AF1FBA-9557-484A-B305-EE590A192E9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407E3AA2-679E-4924-AC1B-FE6C3A02C251}"/>
                </a:ext>
              </a:extLst>
            </p:cNvPr>
            <p:cNvSpPr txBox="1"/>
            <p:nvPr/>
          </p:nvSpPr>
          <p:spPr>
            <a:xfrm rot="16200000">
              <a:off x="10872792" y="3279372"/>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Introduction</a:t>
              </a:r>
            </a:p>
          </p:txBody>
        </p:sp>
        <p:pic>
          <p:nvPicPr>
            <p:cNvPr id="54" name="Picture 53">
              <a:extLst>
                <a:ext uri="{FF2B5EF4-FFF2-40B4-BE49-F238E27FC236}">
                  <a16:creationId xmlns:a16="http://schemas.microsoft.com/office/drawing/2014/main" id="{CD9846FC-755F-4A0E-BAD3-A5D51C0E1E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F00A67C9-4929-4EFF-9CB6-292640CD2738}"/>
              </a:ext>
            </a:extLst>
          </p:cNvPr>
          <p:cNvGrpSpPr/>
          <p:nvPr/>
        </p:nvGrpSpPr>
        <p:grpSpPr>
          <a:xfrm>
            <a:off x="226788" y="-2"/>
            <a:ext cx="11447501" cy="6858000"/>
            <a:chOff x="213096" y="0"/>
            <a:chExt cx="11447501" cy="6858000"/>
          </a:xfrm>
        </p:grpSpPr>
        <p:sp>
          <p:nvSpPr>
            <p:cNvPr id="56" name="Rectangle 55">
              <a:extLst>
                <a:ext uri="{FF2B5EF4-FFF2-40B4-BE49-F238E27FC236}">
                  <a16:creationId xmlns:a16="http://schemas.microsoft.com/office/drawing/2014/main" id="{3E8CDB02-4760-4298-BC44-93A18EB02F13}"/>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57C0FD50-5E69-463E-A01B-65E9D864A386}"/>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04CBFB1D-37FD-419F-B98C-860BF5217905}"/>
                </a:ext>
              </a:extLst>
            </p:cNvPr>
            <p:cNvSpPr txBox="1"/>
            <p:nvPr/>
          </p:nvSpPr>
          <p:spPr>
            <a:xfrm rot="16200000">
              <a:off x="10341391" y="3190472"/>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Literature</a:t>
              </a:r>
            </a:p>
          </p:txBody>
        </p:sp>
        <p:pic>
          <p:nvPicPr>
            <p:cNvPr id="59" name="Picture 58">
              <a:extLst>
                <a:ext uri="{FF2B5EF4-FFF2-40B4-BE49-F238E27FC236}">
                  <a16:creationId xmlns:a16="http://schemas.microsoft.com/office/drawing/2014/main" id="{60B383F7-52C5-4FB7-AEC3-35A48D7354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6F7667A6-1C16-4F0A-A162-61BD16E6BE6B}"/>
              </a:ext>
            </a:extLst>
          </p:cNvPr>
          <p:cNvGrpSpPr/>
          <p:nvPr/>
        </p:nvGrpSpPr>
        <p:grpSpPr>
          <a:xfrm>
            <a:off x="1184133" y="0"/>
            <a:ext cx="9961092" cy="6858000"/>
            <a:chOff x="491575" y="0"/>
            <a:chExt cx="9961092" cy="6858000"/>
          </a:xfrm>
        </p:grpSpPr>
        <p:sp>
          <p:nvSpPr>
            <p:cNvPr id="61" name="Rectangle 60">
              <a:extLst>
                <a:ext uri="{FF2B5EF4-FFF2-40B4-BE49-F238E27FC236}">
                  <a16:creationId xmlns:a16="http://schemas.microsoft.com/office/drawing/2014/main" id="{0E8C29A9-4AAB-442C-A7A4-40DCCE0A9694}"/>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81520FE7-5699-4290-9C3C-51E0C60ECC6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AFD50D6F-822B-4109-8B0C-BA004A0B7145}"/>
                </a:ext>
              </a:extLst>
            </p:cNvPr>
            <p:cNvSpPr txBox="1"/>
            <p:nvPr/>
          </p:nvSpPr>
          <p:spPr>
            <a:xfrm rot="16200000">
              <a:off x="9117129" y="3274249"/>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Methodology</a:t>
              </a:r>
            </a:p>
          </p:txBody>
        </p:sp>
        <p:pic>
          <p:nvPicPr>
            <p:cNvPr id="64" name="Picture 63">
              <a:extLst>
                <a:ext uri="{FF2B5EF4-FFF2-40B4-BE49-F238E27FC236}">
                  <a16:creationId xmlns:a16="http://schemas.microsoft.com/office/drawing/2014/main" id="{0376C61F-147B-441E-B32E-45D5BC1B66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sp>
        <p:nvSpPr>
          <p:cNvPr id="70" name="Rectangle 69">
            <a:extLst>
              <a:ext uri="{FF2B5EF4-FFF2-40B4-BE49-F238E27FC236}">
                <a16:creationId xmlns:a16="http://schemas.microsoft.com/office/drawing/2014/main" id="{990CE96C-B0E8-49CB-B717-EBFFECB66027}"/>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4E70D3F9-D583-4ACD-8480-0F4A65ED3C83}"/>
              </a:ext>
            </a:extLst>
          </p:cNvPr>
          <p:cNvGrpSpPr/>
          <p:nvPr/>
        </p:nvGrpSpPr>
        <p:grpSpPr>
          <a:xfrm>
            <a:off x="1049062" y="0"/>
            <a:ext cx="9574094" cy="6858000"/>
            <a:chOff x="491575" y="0"/>
            <a:chExt cx="9574094" cy="6858000"/>
          </a:xfrm>
        </p:grpSpPr>
        <p:sp>
          <p:nvSpPr>
            <p:cNvPr id="96" name="Rectangle 95">
              <a:extLst>
                <a:ext uri="{FF2B5EF4-FFF2-40B4-BE49-F238E27FC236}">
                  <a16:creationId xmlns:a16="http://schemas.microsoft.com/office/drawing/2014/main" id="{321108FC-08B5-45CC-AB47-1104119B25FD}"/>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eform: Shape 96">
              <a:extLst>
                <a:ext uri="{FF2B5EF4-FFF2-40B4-BE49-F238E27FC236}">
                  <a16:creationId xmlns:a16="http://schemas.microsoft.com/office/drawing/2014/main" id="{96A47C8C-7F88-484E-817B-572BEDC2BC69}"/>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TextBox 97">
              <a:extLst>
                <a:ext uri="{FF2B5EF4-FFF2-40B4-BE49-F238E27FC236}">
                  <a16:creationId xmlns:a16="http://schemas.microsoft.com/office/drawing/2014/main" id="{E3DB5570-AC77-4396-9748-4183DF7C8396}"/>
                </a:ext>
              </a:extLst>
            </p:cNvPr>
            <p:cNvSpPr txBox="1"/>
            <p:nvPr/>
          </p:nvSpPr>
          <p:spPr>
            <a:xfrm rot="16200000">
              <a:off x="8746453" y="3274248"/>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Checks</a:t>
              </a:r>
            </a:p>
          </p:txBody>
        </p:sp>
        <p:pic>
          <p:nvPicPr>
            <p:cNvPr id="99" name="Picture 98">
              <a:extLst>
                <a:ext uri="{FF2B5EF4-FFF2-40B4-BE49-F238E27FC236}">
                  <a16:creationId xmlns:a16="http://schemas.microsoft.com/office/drawing/2014/main" id="{F6ED4041-CDD9-443D-802E-47D4387906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grpSp>
        <p:nvGrpSpPr>
          <p:cNvPr id="71" name="Group 70">
            <a:extLst>
              <a:ext uri="{FF2B5EF4-FFF2-40B4-BE49-F238E27FC236}">
                <a16:creationId xmlns:a16="http://schemas.microsoft.com/office/drawing/2014/main" id="{E7044FAB-DB4A-4E59-B111-8CA4168E7FA4}"/>
              </a:ext>
            </a:extLst>
          </p:cNvPr>
          <p:cNvGrpSpPr/>
          <p:nvPr/>
        </p:nvGrpSpPr>
        <p:grpSpPr>
          <a:xfrm>
            <a:off x="-1768164" y="-74584"/>
            <a:ext cx="11860720" cy="6858000"/>
            <a:chOff x="-2449883" y="-1"/>
            <a:chExt cx="11860720" cy="6858000"/>
          </a:xfrm>
        </p:grpSpPr>
        <p:sp>
          <p:nvSpPr>
            <p:cNvPr id="72" name="Rectangle 71">
              <a:extLst>
                <a:ext uri="{FF2B5EF4-FFF2-40B4-BE49-F238E27FC236}">
                  <a16:creationId xmlns:a16="http://schemas.microsoft.com/office/drawing/2014/main" id="{824F072A-08CC-4CC6-B5EF-C1833A244FA3}"/>
                </a:ext>
              </a:extLst>
            </p:cNvPr>
            <p:cNvSpPr/>
            <p:nvPr/>
          </p:nvSpPr>
          <p:spPr>
            <a:xfrm>
              <a:off x="-2449883" y="-1"/>
              <a:ext cx="118607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A3C6C4A9-8B6A-429B-980E-26CD0C3A573E}"/>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858AC381-BFD1-4A89-AE49-8ADC853A6849}"/>
                </a:ext>
              </a:extLst>
            </p:cNvPr>
            <p:cNvSpPr txBox="1"/>
            <p:nvPr/>
          </p:nvSpPr>
          <p:spPr>
            <a:xfrm rot="16200000">
              <a:off x="8091629" y="3235775"/>
              <a:ext cx="1992086" cy="553998"/>
            </a:xfrm>
            <a:prstGeom prst="rect">
              <a:avLst/>
            </a:prstGeom>
            <a:noFill/>
          </p:spPr>
          <p:txBody>
            <a:bodyPr wrap="square" rtlCol="0">
              <a:spAutoFit/>
            </a:bodyPr>
            <a:lstStyle/>
            <a:p>
              <a:pPr algn="ctr"/>
              <a:r>
                <a:rPr lang="en-US" sz="3000" b="1" dirty="0">
                  <a:solidFill>
                    <a:srgbClr val="F0EEF0"/>
                  </a:solidFill>
                  <a:latin typeface="Times New Roman" panose="02020603050405020304" pitchFamily="18" charset="0"/>
                  <a:cs typeface="Times New Roman" panose="02020603050405020304" pitchFamily="18" charset="0"/>
                </a:rPr>
                <a:t>Seismic</a:t>
              </a:r>
            </a:p>
          </p:txBody>
        </p:sp>
        <p:pic>
          <p:nvPicPr>
            <p:cNvPr id="75" name="Picture 74">
              <a:extLst>
                <a:ext uri="{FF2B5EF4-FFF2-40B4-BE49-F238E27FC236}">
                  <a16:creationId xmlns:a16="http://schemas.microsoft.com/office/drawing/2014/main" id="{9DF2E944-82FA-495B-8A5C-9BDE263553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grpSp>
        <p:nvGrpSpPr>
          <p:cNvPr id="76" name="Group 75">
            <a:extLst>
              <a:ext uri="{FF2B5EF4-FFF2-40B4-BE49-F238E27FC236}">
                <a16:creationId xmlns:a16="http://schemas.microsoft.com/office/drawing/2014/main" id="{60E31D48-090A-4A9C-AF5C-4B0C49C47C7D}"/>
              </a:ext>
            </a:extLst>
          </p:cNvPr>
          <p:cNvGrpSpPr/>
          <p:nvPr/>
        </p:nvGrpSpPr>
        <p:grpSpPr>
          <a:xfrm>
            <a:off x="-9395082" y="-1"/>
            <a:ext cx="9927504" cy="6858000"/>
            <a:chOff x="-9337032" y="-1"/>
            <a:chExt cx="9927504" cy="6858000"/>
          </a:xfrm>
        </p:grpSpPr>
        <p:sp>
          <p:nvSpPr>
            <p:cNvPr id="77" name="Rectangle 76">
              <a:extLst>
                <a:ext uri="{FF2B5EF4-FFF2-40B4-BE49-F238E27FC236}">
                  <a16:creationId xmlns:a16="http://schemas.microsoft.com/office/drawing/2014/main" id="{3A79A714-CB74-4EFD-9BC1-A7F2F993842A}"/>
                </a:ext>
              </a:extLst>
            </p:cNvPr>
            <p:cNvSpPr/>
            <p:nvPr/>
          </p:nvSpPr>
          <p:spPr>
            <a:xfrm>
              <a:off x="-9337032" y="-1"/>
              <a:ext cx="992350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Freeform: Shape 77">
              <a:extLst>
                <a:ext uri="{FF2B5EF4-FFF2-40B4-BE49-F238E27FC236}">
                  <a16:creationId xmlns:a16="http://schemas.microsoft.com/office/drawing/2014/main" id="{B006C60A-833A-41C2-A553-8132E7B3A7DB}"/>
                </a:ext>
              </a:extLst>
            </p:cNvPr>
            <p:cNvSpPr/>
            <p:nvPr/>
          </p:nvSpPr>
          <p:spPr>
            <a:xfrm>
              <a:off x="-577928" y="2337438"/>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95AECC6C-A520-4756-9163-08D14835D791}"/>
                </a:ext>
              </a:extLst>
            </p:cNvPr>
            <p:cNvSpPr txBox="1"/>
            <p:nvPr/>
          </p:nvSpPr>
          <p:spPr>
            <a:xfrm rot="16200000">
              <a:off x="-738260" y="3189608"/>
              <a:ext cx="1992086" cy="646331"/>
            </a:xfrm>
            <a:prstGeom prst="rect">
              <a:avLst/>
            </a:prstGeom>
            <a:noFill/>
          </p:spPr>
          <p:txBody>
            <a:bodyPr wrap="square" rtlCol="0">
              <a:spAutoFit/>
            </a:bodyPr>
            <a:lstStyle/>
            <a:p>
              <a:pPr algn="ctr"/>
              <a:r>
                <a:rPr lang="en-US" sz="3600" b="1" dirty="0">
                  <a:solidFill>
                    <a:srgbClr val="F0EEF0"/>
                  </a:solidFill>
                  <a:latin typeface="Tw Cen MT" panose="020B0602020104020603" pitchFamily="34" charset="0"/>
                </a:rPr>
                <a:t>Design</a:t>
              </a:r>
            </a:p>
          </p:txBody>
        </p:sp>
        <p:pic>
          <p:nvPicPr>
            <p:cNvPr id="80" name="Picture 79">
              <a:extLst>
                <a:ext uri="{FF2B5EF4-FFF2-40B4-BE49-F238E27FC236}">
                  <a16:creationId xmlns:a16="http://schemas.microsoft.com/office/drawing/2014/main" id="{0F8A56B9-A504-4035-8439-53ED4617B8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91912" y="3247473"/>
              <a:ext cx="530600" cy="530600"/>
            </a:xfrm>
            <a:prstGeom prst="rect">
              <a:avLst/>
            </a:prstGeom>
          </p:spPr>
        </p:pic>
      </p:grpSp>
      <p:pic>
        <p:nvPicPr>
          <p:cNvPr id="67" name="Picture 66">
            <a:extLst>
              <a:ext uri="{FF2B5EF4-FFF2-40B4-BE49-F238E27FC236}">
                <a16:creationId xmlns:a16="http://schemas.microsoft.com/office/drawing/2014/main" id="{C902DC50-F755-4B2D-B496-8BB2513EB8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0784" y="5855404"/>
            <a:ext cx="398394" cy="398394"/>
          </a:xfrm>
          <a:prstGeom prst="rect">
            <a:avLst/>
          </a:prstGeom>
        </p:spPr>
      </p:pic>
      <p:grpSp>
        <p:nvGrpSpPr>
          <p:cNvPr id="68" name="Group 67">
            <a:extLst>
              <a:ext uri="{FF2B5EF4-FFF2-40B4-BE49-F238E27FC236}">
                <a16:creationId xmlns:a16="http://schemas.microsoft.com/office/drawing/2014/main" id="{0CA396FF-178B-4D6E-B768-D62E762D34F2}"/>
              </a:ext>
            </a:extLst>
          </p:cNvPr>
          <p:cNvGrpSpPr/>
          <p:nvPr/>
        </p:nvGrpSpPr>
        <p:grpSpPr>
          <a:xfrm>
            <a:off x="7000401" y="942288"/>
            <a:ext cx="2119491" cy="2305281"/>
            <a:chOff x="9120938" y="964580"/>
            <a:chExt cx="2119491" cy="2305281"/>
          </a:xfrm>
          <a:effectLst>
            <a:outerShdw blurRad="50800" dist="50800" dir="5400000" algn="ctr" rotWithShape="0">
              <a:srgbClr val="000000">
                <a:alpha val="79000"/>
              </a:srgbClr>
            </a:outerShdw>
          </a:effectLst>
        </p:grpSpPr>
        <p:sp>
          <p:nvSpPr>
            <p:cNvPr id="69" name="Arrow: Bent 68">
              <a:extLst>
                <a:ext uri="{FF2B5EF4-FFF2-40B4-BE49-F238E27FC236}">
                  <a16:creationId xmlns:a16="http://schemas.microsoft.com/office/drawing/2014/main" id="{77E3F7C5-0F44-4572-B704-36737CEAECBE}"/>
                </a:ext>
              </a:extLst>
            </p:cNvPr>
            <p:cNvSpPr/>
            <p:nvPr/>
          </p:nvSpPr>
          <p:spPr>
            <a:xfrm rot="16200000">
              <a:off x="9443324" y="2136735"/>
              <a:ext cx="1335125" cy="931128"/>
            </a:xfrm>
            <a:prstGeom prst="bentArrow">
              <a:avLst>
                <a:gd name="adj1" fmla="val 14222"/>
                <a:gd name="adj2" fmla="val 28293"/>
                <a:gd name="adj3" fmla="val 25000"/>
                <a:gd name="adj4" fmla="val 74289"/>
              </a:avLst>
            </a:prstGeom>
            <a:solidFill>
              <a:srgbClr val="FF59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1" name="Rectangle: Rounded Corners 80">
              <a:extLst>
                <a:ext uri="{FF2B5EF4-FFF2-40B4-BE49-F238E27FC236}">
                  <a16:creationId xmlns:a16="http://schemas.microsoft.com/office/drawing/2014/main" id="{6104CF4F-7183-4480-93D0-4E7AB809637A}"/>
                </a:ext>
              </a:extLst>
            </p:cNvPr>
            <p:cNvSpPr/>
            <p:nvPr/>
          </p:nvSpPr>
          <p:spPr>
            <a:xfrm>
              <a:off x="9120938" y="964580"/>
              <a:ext cx="2119491" cy="858643"/>
            </a:xfrm>
            <a:prstGeom prst="roundRect">
              <a:avLst/>
            </a:prstGeom>
            <a:solidFill>
              <a:srgbClr val="52CBB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Rounded Corners 81">
              <a:extLst>
                <a:ext uri="{FF2B5EF4-FFF2-40B4-BE49-F238E27FC236}">
                  <a16:creationId xmlns:a16="http://schemas.microsoft.com/office/drawing/2014/main" id="{40736BBE-4A06-4E57-82CC-20F4ECB8E3A5}"/>
                </a:ext>
              </a:extLst>
            </p:cNvPr>
            <p:cNvSpPr/>
            <p:nvPr/>
          </p:nvSpPr>
          <p:spPr>
            <a:xfrm>
              <a:off x="9273338" y="1116284"/>
              <a:ext cx="1783185" cy="56824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schemeClr val="accent1"/>
                  </a:solidFill>
                  <a:latin typeface="Times New Roman" panose="02020603050405020304" pitchFamily="18" charset="0"/>
                  <a:cs typeface="Times New Roman" panose="02020603050405020304" pitchFamily="18" charset="0"/>
                </a:rPr>
                <a:t>Structural</a:t>
              </a:r>
            </a:p>
            <a:p>
              <a:pPr algn="ctr"/>
              <a:r>
                <a:rPr lang="en-US" sz="2100" b="1" dirty="0">
                  <a:solidFill>
                    <a:schemeClr val="accent1"/>
                  </a:solidFill>
                  <a:latin typeface="Times New Roman" panose="02020603050405020304" pitchFamily="18" charset="0"/>
                  <a:cs typeface="Times New Roman" panose="02020603050405020304" pitchFamily="18" charset="0"/>
                </a:rPr>
                <a:t>System</a:t>
              </a:r>
            </a:p>
          </p:txBody>
        </p:sp>
      </p:grpSp>
      <p:sp>
        <p:nvSpPr>
          <p:cNvPr id="83" name="Arrow: Bent 82">
            <a:extLst>
              <a:ext uri="{FF2B5EF4-FFF2-40B4-BE49-F238E27FC236}">
                <a16:creationId xmlns:a16="http://schemas.microsoft.com/office/drawing/2014/main" id="{F891F737-ACC8-49F9-B3E3-8D4FD0239970}"/>
              </a:ext>
            </a:extLst>
          </p:cNvPr>
          <p:cNvSpPr/>
          <p:nvPr/>
        </p:nvSpPr>
        <p:spPr>
          <a:xfrm rot="16200000">
            <a:off x="4974747" y="2114442"/>
            <a:ext cx="1335125" cy="931128"/>
          </a:xfrm>
          <a:prstGeom prst="bentArrow">
            <a:avLst>
              <a:gd name="adj1" fmla="val 14222"/>
              <a:gd name="adj2" fmla="val 28293"/>
              <a:gd name="adj3" fmla="val 25000"/>
              <a:gd name="adj4" fmla="val 74289"/>
            </a:avLst>
          </a:prstGeom>
          <a:solidFill>
            <a:srgbClr val="FF5969"/>
          </a:solidFill>
          <a:effectLst>
            <a:outerShdw blurRad="50800" dist="50800" dir="5400000" algn="ctr" rotWithShape="0">
              <a:srgbClr val="000000">
                <a:alpha val="9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4" name="Rectangle: Rounded Corners 83">
            <a:extLst>
              <a:ext uri="{FF2B5EF4-FFF2-40B4-BE49-F238E27FC236}">
                <a16:creationId xmlns:a16="http://schemas.microsoft.com/office/drawing/2014/main" id="{4F60BAA6-8F3A-42E3-9BEE-2D30EDA0D61B}"/>
              </a:ext>
            </a:extLst>
          </p:cNvPr>
          <p:cNvSpPr/>
          <p:nvPr/>
        </p:nvSpPr>
        <p:spPr>
          <a:xfrm>
            <a:off x="4652361" y="942287"/>
            <a:ext cx="2119491" cy="858643"/>
          </a:xfrm>
          <a:prstGeom prst="roundRect">
            <a:avLst/>
          </a:prstGeom>
          <a:solidFill>
            <a:srgbClr val="52CBBE"/>
          </a:solidFill>
          <a:effectLst>
            <a:outerShdw blurRad="50800" dist="508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Rounded Corners 84">
            <a:extLst>
              <a:ext uri="{FF2B5EF4-FFF2-40B4-BE49-F238E27FC236}">
                <a16:creationId xmlns:a16="http://schemas.microsoft.com/office/drawing/2014/main" id="{7FF0DECD-232C-41FB-B6D3-2848649CCF41}"/>
              </a:ext>
            </a:extLst>
          </p:cNvPr>
          <p:cNvSpPr/>
          <p:nvPr/>
        </p:nvSpPr>
        <p:spPr>
          <a:xfrm>
            <a:off x="4804761" y="1093991"/>
            <a:ext cx="1783185" cy="56824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schemeClr val="accent1"/>
                </a:solidFill>
                <a:latin typeface="Times New Roman" panose="02020603050405020304" pitchFamily="18" charset="0"/>
                <a:cs typeface="Times New Roman" panose="02020603050405020304" pitchFamily="18" charset="0"/>
              </a:rPr>
              <a:t>Period check</a:t>
            </a:r>
          </a:p>
        </p:txBody>
      </p:sp>
      <p:sp>
        <p:nvSpPr>
          <p:cNvPr id="86" name="Arrow: Bent 85">
            <a:extLst>
              <a:ext uri="{FF2B5EF4-FFF2-40B4-BE49-F238E27FC236}">
                <a16:creationId xmlns:a16="http://schemas.microsoft.com/office/drawing/2014/main" id="{405B8925-C8D4-4BEF-AC1D-FDE9B68B8FCF}"/>
              </a:ext>
            </a:extLst>
          </p:cNvPr>
          <p:cNvSpPr/>
          <p:nvPr/>
        </p:nvSpPr>
        <p:spPr>
          <a:xfrm rot="16200000">
            <a:off x="2622379" y="2114442"/>
            <a:ext cx="1335125" cy="931128"/>
          </a:xfrm>
          <a:prstGeom prst="bentArrow">
            <a:avLst>
              <a:gd name="adj1" fmla="val 14222"/>
              <a:gd name="adj2" fmla="val 28293"/>
              <a:gd name="adj3" fmla="val 25000"/>
              <a:gd name="adj4" fmla="val 74289"/>
            </a:avLst>
          </a:prstGeom>
          <a:solidFill>
            <a:srgbClr val="FF5969"/>
          </a:solidFill>
          <a:effectLst>
            <a:outerShdw blurRad="50800" dist="50800" dir="5400000" algn="ctr" rotWithShape="0">
              <a:srgbClr val="000000">
                <a:alpha val="9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7" name="Rectangle: Rounded Corners 86">
            <a:extLst>
              <a:ext uri="{FF2B5EF4-FFF2-40B4-BE49-F238E27FC236}">
                <a16:creationId xmlns:a16="http://schemas.microsoft.com/office/drawing/2014/main" id="{6F117E57-2683-4F5C-86E7-F998A197F594}"/>
              </a:ext>
            </a:extLst>
          </p:cNvPr>
          <p:cNvSpPr/>
          <p:nvPr/>
        </p:nvSpPr>
        <p:spPr>
          <a:xfrm>
            <a:off x="2299993" y="942287"/>
            <a:ext cx="2119491" cy="858643"/>
          </a:xfrm>
          <a:prstGeom prst="roundRect">
            <a:avLst/>
          </a:prstGeom>
          <a:solidFill>
            <a:srgbClr val="52CBBE"/>
          </a:solidFill>
          <a:effectLst>
            <a:outerShdw blurRad="50800" dist="508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Rounded Corners 87">
            <a:extLst>
              <a:ext uri="{FF2B5EF4-FFF2-40B4-BE49-F238E27FC236}">
                <a16:creationId xmlns:a16="http://schemas.microsoft.com/office/drawing/2014/main" id="{D331C1C8-0C96-4998-B100-EDEB323A3116}"/>
              </a:ext>
            </a:extLst>
          </p:cNvPr>
          <p:cNvSpPr/>
          <p:nvPr/>
        </p:nvSpPr>
        <p:spPr>
          <a:xfrm>
            <a:off x="2452393" y="1093991"/>
            <a:ext cx="1783185" cy="56824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schemeClr val="accent1"/>
                </a:solidFill>
                <a:latin typeface="Times New Roman" panose="02020603050405020304" pitchFamily="18" charset="0"/>
                <a:cs typeface="Times New Roman" panose="02020603050405020304" pitchFamily="18" charset="0"/>
              </a:rPr>
              <a:t>Drift</a:t>
            </a:r>
          </a:p>
          <a:p>
            <a:pPr algn="ctr"/>
            <a:r>
              <a:rPr lang="en-US" sz="2100" b="1" dirty="0">
                <a:solidFill>
                  <a:schemeClr val="accent1"/>
                </a:solidFill>
                <a:latin typeface="Times New Roman" panose="02020603050405020304" pitchFamily="18" charset="0"/>
                <a:cs typeface="Times New Roman" panose="02020603050405020304" pitchFamily="18" charset="0"/>
              </a:rPr>
              <a:t>Check</a:t>
            </a:r>
          </a:p>
        </p:txBody>
      </p:sp>
      <p:grpSp>
        <p:nvGrpSpPr>
          <p:cNvPr id="89" name="Group 88">
            <a:extLst>
              <a:ext uri="{FF2B5EF4-FFF2-40B4-BE49-F238E27FC236}">
                <a16:creationId xmlns:a16="http://schemas.microsoft.com/office/drawing/2014/main" id="{837AA998-286E-4B7C-AE0B-C13D980B4A26}"/>
              </a:ext>
            </a:extLst>
          </p:cNvPr>
          <p:cNvGrpSpPr/>
          <p:nvPr/>
        </p:nvGrpSpPr>
        <p:grpSpPr>
          <a:xfrm flipV="1">
            <a:off x="7000401" y="3622623"/>
            <a:ext cx="2119491" cy="2305281"/>
            <a:chOff x="9120938" y="964580"/>
            <a:chExt cx="2119491" cy="2305281"/>
          </a:xfrm>
          <a:effectLst>
            <a:outerShdw blurRad="50800" dist="50800" dir="5400000" algn="ctr" rotWithShape="0">
              <a:srgbClr val="000000">
                <a:alpha val="91000"/>
              </a:srgbClr>
            </a:outerShdw>
          </a:effectLst>
        </p:grpSpPr>
        <p:sp>
          <p:nvSpPr>
            <p:cNvPr id="90" name="Arrow: Bent 89">
              <a:extLst>
                <a:ext uri="{FF2B5EF4-FFF2-40B4-BE49-F238E27FC236}">
                  <a16:creationId xmlns:a16="http://schemas.microsoft.com/office/drawing/2014/main" id="{4948F0A4-F0DC-41EC-9222-C32B39920114}"/>
                </a:ext>
              </a:extLst>
            </p:cNvPr>
            <p:cNvSpPr/>
            <p:nvPr/>
          </p:nvSpPr>
          <p:spPr>
            <a:xfrm rot="16200000">
              <a:off x="9443324" y="2136735"/>
              <a:ext cx="1335125" cy="931128"/>
            </a:xfrm>
            <a:prstGeom prst="bentArrow">
              <a:avLst>
                <a:gd name="adj1" fmla="val 14222"/>
                <a:gd name="adj2" fmla="val 28293"/>
                <a:gd name="adj3" fmla="val 25000"/>
                <a:gd name="adj4" fmla="val 74289"/>
              </a:avLst>
            </a:prstGeom>
            <a:solidFill>
              <a:srgbClr val="FF59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1" name="Rectangle: Rounded Corners 90">
              <a:extLst>
                <a:ext uri="{FF2B5EF4-FFF2-40B4-BE49-F238E27FC236}">
                  <a16:creationId xmlns:a16="http://schemas.microsoft.com/office/drawing/2014/main" id="{4B737665-67F4-49D0-BE7E-BC5F0A31B1CD}"/>
                </a:ext>
              </a:extLst>
            </p:cNvPr>
            <p:cNvSpPr/>
            <p:nvPr/>
          </p:nvSpPr>
          <p:spPr>
            <a:xfrm>
              <a:off x="9120938" y="964580"/>
              <a:ext cx="2119491" cy="858643"/>
            </a:xfrm>
            <a:prstGeom prst="roundRect">
              <a:avLst/>
            </a:prstGeom>
            <a:solidFill>
              <a:srgbClr val="52CBB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Rectangle: Rounded Corners 91">
              <a:extLst>
                <a:ext uri="{FF2B5EF4-FFF2-40B4-BE49-F238E27FC236}">
                  <a16:creationId xmlns:a16="http://schemas.microsoft.com/office/drawing/2014/main" id="{F6C7C744-E635-4D11-A130-CE345FDF02FD}"/>
                </a:ext>
              </a:extLst>
            </p:cNvPr>
            <p:cNvSpPr/>
            <p:nvPr/>
          </p:nvSpPr>
          <p:spPr>
            <a:xfrm flipV="1">
              <a:off x="9273338" y="1116284"/>
              <a:ext cx="1783185" cy="56824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accent1"/>
                  </a:solidFill>
                  <a:latin typeface="Times New Roman" panose="02020603050405020304" pitchFamily="18" charset="0"/>
                  <a:cs typeface="Times New Roman" panose="02020603050405020304" pitchFamily="18" charset="0"/>
                </a:rPr>
                <a:t>MMPR</a:t>
              </a:r>
            </a:p>
          </p:txBody>
        </p:sp>
      </p:grpSp>
      <p:grpSp>
        <p:nvGrpSpPr>
          <p:cNvPr id="93" name="Group 92">
            <a:extLst>
              <a:ext uri="{FF2B5EF4-FFF2-40B4-BE49-F238E27FC236}">
                <a16:creationId xmlns:a16="http://schemas.microsoft.com/office/drawing/2014/main" id="{F80DDA04-A47D-4C32-8DBF-C8C2DAFA2754}"/>
              </a:ext>
            </a:extLst>
          </p:cNvPr>
          <p:cNvGrpSpPr/>
          <p:nvPr/>
        </p:nvGrpSpPr>
        <p:grpSpPr>
          <a:xfrm flipV="1">
            <a:off x="4666473" y="3622623"/>
            <a:ext cx="2119491" cy="2305281"/>
            <a:chOff x="9120938" y="964580"/>
            <a:chExt cx="2119491" cy="2305281"/>
          </a:xfrm>
          <a:effectLst>
            <a:outerShdw blurRad="50800" dist="50800" dir="5400000" algn="ctr" rotWithShape="0">
              <a:srgbClr val="000000">
                <a:alpha val="91000"/>
              </a:srgbClr>
            </a:outerShdw>
          </a:effectLst>
        </p:grpSpPr>
        <p:sp>
          <p:nvSpPr>
            <p:cNvPr id="94" name="Arrow: Bent 93">
              <a:extLst>
                <a:ext uri="{FF2B5EF4-FFF2-40B4-BE49-F238E27FC236}">
                  <a16:creationId xmlns:a16="http://schemas.microsoft.com/office/drawing/2014/main" id="{10F53DA0-ED7C-4A17-8CE5-558C336D937D}"/>
                </a:ext>
              </a:extLst>
            </p:cNvPr>
            <p:cNvSpPr/>
            <p:nvPr/>
          </p:nvSpPr>
          <p:spPr>
            <a:xfrm rot="16200000">
              <a:off x="9443324" y="2136735"/>
              <a:ext cx="1335125" cy="931128"/>
            </a:xfrm>
            <a:prstGeom prst="bentArrow">
              <a:avLst>
                <a:gd name="adj1" fmla="val 14222"/>
                <a:gd name="adj2" fmla="val 28293"/>
                <a:gd name="adj3" fmla="val 25000"/>
                <a:gd name="adj4" fmla="val 74289"/>
              </a:avLst>
            </a:prstGeom>
            <a:solidFill>
              <a:srgbClr val="FF59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0" name="Rectangle: Rounded Corners 99">
              <a:extLst>
                <a:ext uri="{FF2B5EF4-FFF2-40B4-BE49-F238E27FC236}">
                  <a16:creationId xmlns:a16="http://schemas.microsoft.com/office/drawing/2014/main" id="{DDC300A5-82F5-4E07-A32A-49C4BF663227}"/>
                </a:ext>
              </a:extLst>
            </p:cNvPr>
            <p:cNvSpPr/>
            <p:nvPr/>
          </p:nvSpPr>
          <p:spPr>
            <a:xfrm>
              <a:off x="9120938" y="964580"/>
              <a:ext cx="2119491" cy="858643"/>
            </a:xfrm>
            <a:prstGeom prst="roundRect">
              <a:avLst/>
            </a:prstGeom>
            <a:solidFill>
              <a:srgbClr val="52CBB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Rounded Corners 100">
              <a:extLst>
                <a:ext uri="{FF2B5EF4-FFF2-40B4-BE49-F238E27FC236}">
                  <a16:creationId xmlns:a16="http://schemas.microsoft.com/office/drawing/2014/main" id="{4568284F-1C2E-4DBE-9A80-5C7306719081}"/>
                </a:ext>
              </a:extLst>
            </p:cNvPr>
            <p:cNvSpPr/>
            <p:nvPr/>
          </p:nvSpPr>
          <p:spPr>
            <a:xfrm flipV="1">
              <a:off x="9273338" y="1116283"/>
              <a:ext cx="1783185" cy="5682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schemeClr val="accent1"/>
                  </a:solidFill>
                  <a:latin typeface="Times New Roman" panose="02020603050405020304" pitchFamily="18" charset="0"/>
                  <a:cs typeface="Times New Roman" panose="02020603050405020304" pitchFamily="18" charset="0"/>
                </a:rPr>
                <a:t>Base shear </a:t>
              </a:r>
            </a:p>
            <a:p>
              <a:pPr algn="ctr"/>
              <a:r>
                <a:rPr lang="en-US" sz="2100" b="1" dirty="0">
                  <a:solidFill>
                    <a:schemeClr val="accent1"/>
                  </a:solidFill>
                  <a:latin typeface="Times New Roman" panose="02020603050405020304" pitchFamily="18" charset="0"/>
                  <a:cs typeface="Times New Roman" panose="02020603050405020304" pitchFamily="18" charset="0"/>
                </a:rPr>
                <a:t>Check</a:t>
              </a:r>
            </a:p>
          </p:txBody>
        </p:sp>
      </p:grpSp>
      <p:grpSp>
        <p:nvGrpSpPr>
          <p:cNvPr id="102" name="Group 101">
            <a:extLst>
              <a:ext uri="{FF2B5EF4-FFF2-40B4-BE49-F238E27FC236}">
                <a16:creationId xmlns:a16="http://schemas.microsoft.com/office/drawing/2014/main" id="{87A5017B-E32A-4786-AE8E-67DF77172BA9}"/>
              </a:ext>
            </a:extLst>
          </p:cNvPr>
          <p:cNvGrpSpPr/>
          <p:nvPr/>
        </p:nvGrpSpPr>
        <p:grpSpPr>
          <a:xfrm flipV="1">
            <a:off x="2304967" y="3622622"/>
            <a:ext cx="2119491" cy="2305281"/>
            <a:chOff x="9120938" y="964580"/>
            <a:chExt cx="2119491" cy="2305281"/>
          </a:xfrm>
          <a:effectLst>
            <a:outerShdw blurRad="50800" dist="50800" dir="5400000" algn="ctr" rotWithShape="0">
              <a:srgbClr val="000000">
                <a:alpha val="91000"/>
              </a:srgbClr>
            </a:outerShdw>
          </a:effectLst>
        </p:grpSpPr>
        <p:sp>
          <p:nvSpPr>
            <p:cNvPr id="103" name="Arrow: Bent 102">
              <a:extLst>
                <a:ext uri="{FF2B5EF4-FFF2-40B4-BE49-F238E27FC236}">
                  <a16:creationId xmlns:a16="http://schemas.microsoft.com/office/drawing/2014/main" id="{F1BDC0CC-2D9C-490B-BCEB-2AA671EB9092}"/>
                </a:ext>
              </a:extLst>
            </p:cNvPr>
            <p:cNvSpPr/>
            <p:nvPr/>
          </p:nvSpPr>
          <p:spPr>
            <a:xfrm rot="16200000">
              <a:off x="9443324" y="2136735"/>
              <a:ext cx="1335125" cy="931128"/>
            </a:xfrm>
            <a:prstGeom prst="bentArrow">
              <a:avLst>
                <a:gd name="adj1" fmla="val 14222"/>
                <a:gd name="adj2" fmla="val 28293"/>
                <a:gd name="adj3" fmla="val 25000"/>
                <a:gd name="adj4" fmla="val 74289"/>
              </a:avLst>
            </a:prstGeom>
            <a:solidFill>
              <a:srgbClr val="FF59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4" name="Rectangle: Rounded Corners 103">
              <a:extLst>
                <a:ext uri="{FF2B5EF4-FFF2-40B4-BE49-F238E27FC236}">
                  <a16:creationId xmlns:a16="http://schemas.microsoft.com/office/drawing/2014/main" id="{6EE9459A-A03A-465C-B60F-AFB5E0343EB7}"/>
                </a:ext>
              </a:extLst>
            </p:cNvPr>
            <p:cNvSpPr/>
            <p:nvPr/>
          </p:nvSpPr>
          <p:spPr>
            <a:xfrm>
              <a:off x="9120938" y="964580"/>
              <a:ext cx="2119491" cy="858643"/>
            </a:xfrm>
            <a:prstGeom prst="roundRect">
              <a:avLst/>
            </a:prstGeom>
            <a:solidFill>
              <a:srgbClr val="52CBB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Rounded Corners 104">
              <a:extLst>
                <a:ext uri="{FF2B5EF4-FFF2-40B4-BE49-F238E27FC236}">
                  <a16:creationId xmlns:a16="http://schemas.microsoft.com/office/drawing/2014/main" id="{8FAAB1F4-539C-4900-A17A-CC30723499D5}"/>
                </a:ext>
              </a:extLst>
            </p:cNvPr>
            <p:cNvSpPr/>
            <p:nvPr/>
          </p:nvSpPr>
          <p:spPr>
            <a:xfrm flipV="1">
              <a:off x="9273338" y="1116284"/>
              <a:ext cx="1783185" cy="56824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00" b="1" dirty="0">
                  <a:solidFill>
                    <a:schemeClr val="accent1"/>
                  </a:solidFill>
                  <a:latin typeface="Times New Roman" panose="02020603050405020304" pitchFamily="18" charset="0"/>
                  <a:cs typeface="Times New Roman" panose="02020603050405020304" pitchFamily="18" charset="0"/>
                </a:rPr>
                <a:t>P-Delta</a:t>
              </a:r>
            </a:p>
            <a:p>
              <a:pPr algn="ctr"/>
              <a:r>
                <a:rPr lang="en-US" sz="2300" b="1" dirty="0">
                  <a:solidFill>
                    <a:schemeClr val="accent1"/>
                  </a:solidFill>
                  <a:latin typeface="Times New Roman" panose="02020603050405020304" pitchFamily="18" charset="0"/>
                  <a:cs typeface="Times New Roman" panose="02020603050405020304" pitchFamily="18" charset="0"/>
                </a:rPr>
                <a:t>Check</a:t>
              </a:r>
            </a:p>
          </p:txBody>
        </p:sp>
      </p:grpSp>
      <p:sp>
        <p:nvSpPr>
          <p:cNvPr id="106" name="Rectangle 105">
            <a:extLst>
              <a:ext uri="{FF2B5EF4-FFF2-40B4-BE49-F238E27FC236}">
                <a16:creationId xmlns:a16="http://schemas.microsoft.com/office/drawing/2014/main" id="{6F33BFB0-E5E6-4F9D-A156-6105A8A3D0C5}"/>
              </a:ext>
            </a:extLst>
          </p:cNvPr>
          <p:cNvSpPr/>
          <p:nvPr/>
        </p:nvSpPr>
        <p:spPr>
          <a:xfrm>
            <a:off x="2629851" y="3247570"/>
            <a:ext cx="6299302" cy="362860"/>
          </a:xfrm>
          <a:prstGeom prst="rect">
            <a:avLst/>
          </a:prstGeom>
          <a:solidFill>
            <a:srgbClr val="52CBBE"/>
          </a:solidFill>
          <a:ln>
            <a:solidFill>
              <a:schemeClr val="bg2"/>
            </a:solidFill>
          </a:ln>
          <a:effectLst>
            <a:outerShdw blurRad="50800" dist="50800" dir="5400000" algn="ctr" rotWithShape="0">
              <a:srgbClr val="000000">
                <a:alpha val="6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Rounded Corners 106">
            <a:extLst>
              <a:ext uri="{FF2B5EF4-FFF2-40B4-BE49-F238E27FC236}">
                <a16:creationId xmlns:a16="http://schemas.microsoft.com/office/drawing/2014/main" id="{FD155FAF-F505-4DFC-A5BA-472B90CBBF73}"/>
              </a:ext>
            </a:extLst>
          </p:cNvPr>
          <p:cNvSpPr/>
          <p:nvPr/>
        </p:nvSpPr>
        <p:spPr>
          <a:xfrm>
            <a:off x="663493" y="3052713"/>
            <a:ext cx="2277451" cy="836408"/>
          </a:xfrm>
          <a:prstGeom prst="roundRect">
            <a:avLst/>
          </a:prstGeom>
          <a:solidFill>
            <a:srgbClr val="52CBBE"/>
          </a:solidFill>
          <a:effectLst>
            <a:outerShdw blurRad="50800" dist="508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E19E15A0-F5AF-4F5F-B7EE-028FFC359E57}"/>
              </a:ext>
            </a:extLst>
          </p:cNvPr>
          <p:cNvSpPr/>
          <p:nvPr/>
        </p:nvSpPr>
        <p:spPr>
          <a:xfrm>
            <a:off x="724933" y="3189985"/>
            <a:ext cx="2119491" cy="56824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schemeClr val="accent1"/>
                </a:solidFill>
                <a:latin typeface="Times New Roman" panose="02020603050405020304" pitchFamily="18" charset="0"/>
                <a:cs typeface="Times New Roman" panose="02020603050405020304" pitchFamily="18" charset="0"/>
              </a:rPr>
              <a:t>General </a:t>
            </a:r>
          </a:p>
          <a:p>
            <a:pPr algn="ctr"/>
            <a:r>
              <a:rPr lang="en-US" sz="2100" b="1" dirty="0">
                <a:solidFill>
                  <a:schemeClr val="accent1"/>
                </a:solidFill>
                <a:latin typeface="Times New Roman" panose="02020603050405020304" pitchFamily="18" charset="0"/>
                <a:cs typeface="Times New Roman" panose="02020603050405020304" pitchFamily="18" charset="0"/>
              </a:rPr>
              <a:t>Seismic analysis</a:t>
            </a:r>
          </a:p>
        </p:txBody>
      </p:sp>
    </p:spTree>
    <p:extLst>
      <p:ext uri="{BB962C8B-B14F-4D97-AF65-F5344CB8AC3E}">
        <p14:creationId xmlns:p14="http://schemas.microsoft.com/office/powerpoint/2010/main" val="355795959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500"/>
                                        <p:tgtEl>
                                          <p:spTgt spid="10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500"/>
                                        <p:tgtEl>
                                          <p:spTgt spid="6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fade">
                                      <p:cBhvr>
                                        <p:cTn id="17" dur="500"/>
                                        <p:tgtEl>
                                          <p:spTgt spid="8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3"/>
                                        </p:tgtEl>
                                        <p:attrNameLst>
                                          <p:attrName>style.visibility</p:attrName>
                                        </p:attrNameLst>
                                      </p:cBhvr>
                                      <p:to>
                                        <p:strVal val="visible"/>
                                      </p:to>
                                    </p:set>
                                    <p:animEffect transition="in" filter="fade">
                                      <p:cBhvr>
                                        <p:cTn id="22" dur="500"/>
                                        <p:tgtEl>
                                          <p:spTgt spid="8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fade">
                                      <p:cBhvr>
                                        <p:cTn id="25" dur="500"/>
                                        <p:tgtEl>
                                          <p:spTgt spid="8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fade">
                                      <p:cBhvr>
                                        <p:cTn id="28" dur="500"/>
                                        <p:tgtEl>
                                          <p:spTgt spid="8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93"/>
                                        </p:tgtEl>
                                        <p:attrNameLst>
                                          <p:attrName>style.visibility</p:attrName>
                                        </p:attrNameLst>
                                      </p:cBhvr>
                                      <p:to>
                                        <p:strVal val="visible"/>
                                      </p:to>
                                    </p:set>
                                    <p:animEffect transition="in" filter="fade">
                                      <p:cBhvr>
                                        <p:cTn id="33" dur="500"/>
                                        <p:tgtEl>
                                          <p:spTgt spid="9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86"/>
                                        </p:tgtEl>
                                        <p:attrNameLst>
                                          <p:attrName>style.visibility</p:attrName>
                                        </p:attrNameLst>
                                      </p:cBhvr>
                                      <p:to>
                                        <p:strVal val="visible"/>
                                      </p:to>
                                    </p:set>
                                    <p:animEffect transition="in" filter="fade">
                                      <p:cBhvr>
                                        <p:cTn id="38" dur="500"/>
                                        <p:tgtEl>
                                          <p:spTgt spid="8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8"/>
                                        </p:tgtEl>
                                        <p:attrNameLst>
                                          <p:attrName>style.visibility</p:attrName>
                                        </p:attrNameLst>
                                      </p:cBhvr>
                                      <p:to>
                                        <p:strVal val="visible"/>
                                      </p:to>
                                    </p:set>
                                    <p:animEffect transition="in" filter="fade">
                                      <p:cBhvr>
                                        <p:cTn id="41" dur="500"/>
                                        <p:tgtEl>
                                          <p:spTgt spid="8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fade">
                                      <p:cBhvr>
                                        <p:cTn id="44" dur="500"/>
                                        <p:tgtEl>
                                          <p:spTgt spid="8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02"/>
                                        </p:tgtEl>
                                        <p:attrNameLst>
                                          <p:attrName>style.visibility</p:attrName>
                                        </p:attrNameLst>
                                      </p:cBhvr>
                                      <p:to>
                                        <p:strVal val="visible"/>
                                      </p:to>
                                    </p:set>
                                    <p:animEffect transition="in" filter="fade">
                                      <p:cBhvr>
                                        <p:cTn id="49" dur="500"/>
                                        <p:tgtEl>
                                          <p:spTgt spid="102"/>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07"/>
                                        </p:tgtEl>
                                        <p:attrNameLst>
                                          <p:attrName>style.visibility</p:attrName>
                                        </p:attrNameLst>
                                      </p:cBhvr>
                                      <p:to>
                                        <p:strVal val="visible"/>
                                      </p:to>
                                    </p:set>
                                    <p:animEffect transition="in" filter="fade">
                                      <p:cBhvr>
                                        <p:cTn id="54" dur="500"/>
                                        <p:tgtEl>
                                          <p:spTgt spid="10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8"/>
                                        </p:tgtEl>
                                        <p:attrNameLst>
                                          <p:attrName>style.visibility</p:attrName>
                                        </p:attrNameLst>
                                      </p:cBhvr>
                                      <p:to>
                                        <p:strVal val="visible"/>
                                      </p:to>
                                    </p:set>
                                    <p:animEffect transition="in" filter="fade">
                                      <p:cBhvr>
                                        <p:cTn id="57"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P spid="87" grpId="0" animBg="1"/>
      <p:bldP spid="88" grpId="0" animBg="1"/>
      <p:bldP spid="106" grpId="0" animBg="1"/>
      <p:bldP spid="107" grpId="0" animBg="1"/>
      <p:bldP spid="10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ELF,MRS, and TH</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0673D9C1-B896-4290-A87E-68DDAAF8C472}"/>
              </a:ext>
            </a:extLst>
          </p:cNvPr>
          <p:cNvPicPr/>
          <p:nvPr/>
        </p:nvPicPr>
        <p:blipFill>
          <a:blip r:embed="rId2">
            <a:extLst>
              <a:ext uri="{28A0092B-C50C-407E-A947-70E740481C1C}">
                <a14:useLocalDpi xmlns:a14="http://schemas.microsoft.com/office/drawing/2010/main" val="0"/>
              </a:ext>
            </a:extLst>
          </a:blip>
          <a:srcRect/>
          <a:stretch/>
        </p:blipFill>
        <p:spPr>
          <a:xfrm>
            <a:off x="6393897" y="960437"/>
            <a:ext cx="5342094" cy="4937126"/>
          </a:xfrm>
          <a:prstGeom prst="rect">
            <a:avLst/>
          </a:prstGeom>
          <a:effectLst>
            <a:glow rad="228600">
              <a:srgbClr val="FF0000">
                <a:alpha val="40000"/>
              </a:srgbClr>
            </a:glow>
          </a:effectLst>
        </p:spPr>
      </p:pic>
      <p:pic>
        <p:nvPicPr>
          <p:cNvPr id="6" name="Picture 5">
            <a:extLst>
              <a:ext uri="{FF2B5EF4-FFF2-40B4-BE49-F238E27FC236}">
                <a16:creationId xmlns:a16="http://schemas.microsoft.com/office/drawing/2014/main" id="{EF57DF37-D242-4808-9319-DC0AA453AD70}"/>
              </a:ext>
            </a:extLst>
          </p:cNvPr>
          <p:cNvPicPr/>
          <p:nvPr/>
        </p:nvPicPr>
        <p:blipFill>
          <a:blip r:embed="rId3">
            <a:extLst>
              <a:ext uri="{28A0092B-C50C-407E-A947-70E740481C1C}">
                <a14:useLocalDpi xmlns:a14="http://schemas.microsoft.com/office/drawing/2010/main" val="0"/>
              </a:ext>
            </a:extLst>
          </a:blip>
          <a:srcRect/>
          <a:stretch/>
        </p:blipFill>
        <p:spPr>
          <a:xfrm>
            <a:off x="495569" y="978596"/>
            <a:ext cx="5342094" cy="4892521"/>
          </a:xfrm>
          <a:prstGeom prst="rect">
            <a:avLst/>
          </a:prstGeom>
          <a:effectLst>
            <a:glow rad="228600">
              <a:srgbClr val="FF0000">
                <a:alpha val="40000"/>
              </a:srgbClr>
            </a:glow>
          </a:effectLst>
        </p:spPr>
      </p:pic>
    </p:spTree>
    <p:extLst>
      <p:ext uri="{BB962C8B-B14F-4D97-AF65-F5344CB8AC3E}">
        <p14:creationId xmlns:p14="http://schemas.microsoft.com/office/powerpoint/2010/main" val="3495810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ELF,MRS, and TH</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sp>
        <p:nvSpPr>
          <p:cNvPr id="4" name="Rectangle 3">
            <a:extLst>
              <a:ext uri="{FF2B5EF4-FFF2-40B4-BE49-F238E27FC236}">
                <a16:creationId xmlns:a16="http://schemas.microsoft.com/office/drawing/2014/main" id="{B1392C45-3096-47EA-9191-359354FD8FE9}"/>
              </a:ext>
            </a:extLst>
          </p:cNvPr>
          <p:cNvSpPr/>
          <p:nvPr/>
        </p:nvSpPr>
        <p:spPr>
          <a:xfrm>
            <a:off x="544551" y="640297"/>
            <a:ext cx="11147502" cy="2331536"/>
          </a:xfrm>
          <a:prstGeom prst="rect">
            <a:avLst/>
          </a:prstGeom>
        </p:spPr>
        <p:txBody>
          <a:bodyPr wrap="square">
            <a:spAutoFit/>
          </a:bodyPr>
          <a:lstStyle/>
          <a:p>
            <a:pPr marL="342900" lvl="0" indent="-342900">
              <a:lnSpc>
                <a:spcPct val="150000"/>
              </a:lnSpc>
              <a:spcBef>
                <a:spcPts val="600"/>
              </a:spcBef>
              <a:buFont typeface="Wingdings" panose="05000000000000000000" pitchFamily="2" charset="2"/>
              <a:buChar char=""/>
            </a:pPr>
            <a:r>
              <a:rPr lang="en-US" sz="25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For Z = 0.2 and 0.3:</a:t>
            </a:r>
            <a:endParaRPr lang="en-US" sz="2500" b="1" dirty="0">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Symbol" panose="05050102010706020507" pitchFamily="18" charset="2"/>
              <a:buChar char=""/>
            </a:pPr>
            <a:r>
              <a:rPr lang="en-US" sz="2500" b="1" dirty="0">
                <a:latin typeface="Times New Roman" panose="02020603050405020304" pitchFamily="18" charset="0"/>
                <a:ea typeface="Calibri" panose="020F0502020204030204" pitchFamily="34" charset="0"/>
                <a:cs typeface="Arial" panose="020B0604020202020204" pitchFamily="34" charset="0"/>
              </a:rPr>
              <a:t>For stories </a:t>
            </a:r>
            <a:r>
              <a:rPr lang="en-US" sz="2500" b="1" dirty="0">
                <a:latin typeface="Times New Roman" panose="02020603050405020304" pitchFamily="18" charset="0"/>
                <a:ea typeface="Calibri" panose="020F0502020204030204" pitchFamily="34" charset="0"/>
                <a:cs typeface="Times New Roman" panose="02020603050405020304" pitchFamily="18" charset="0"/>
              </a:rPr>
              <a:t>≤</a:t>
            </a:r>
            <a:r>
              <a:rPr lang="en-US" sz="2500" b="1" dirty="0">
                <a:latin typeface="Times New Roman" panose="02020603050405020304" pitchFamily="18" charset="0"/>
                <a:ea typeface="Calibri" panose="020F0502020204030204" pitchFamily="34" charset="0"/>
                <a:cs typeface="Arial" panose="020B0604020202020204" pitchFamily="34" charset="0"/>
              </a:rPr>
              <a:t> 6, Cs value from ELF is always greater than response spectrum and time history     </a:t>
            </a:r>
          </a:p>
          <a:p>
            <a:pPr marR="0" lvl="0">
              <a:lnSpc>
                <a:spcPct val="150000"/>
              </a:lnSpc>
              <a:spcBef>
                <a:spcPts val="0"/>
              </a:spcBef>
              <a:spcAft>
                <a:spcPts val="0"/>
              </a:spcAft>
            </a:pPr>
            <a:r>
              <a:rPr lang="en-US" sz="2500" b="1" dirty="0">
                <a:latin typeface="Times New Roman" panose="02020603050405020304" pitchFamily="18" charset="0"/>
                <a:ea typeface="Calibri" panose="020F0502020204030204" pitchFamily="34" charset="0"/>
                <a:cs typeface="Arial" panose="020B0604020202020204" pitchFamily="34" charset="0"/>
              </a:rPr>
              <a:t>                        </a:t>
            </a:r>
          </a:p>
        </p:txBody>
      </p:sp>
      <p:sp>
        <p:nvSpPr>
          <p:cNvPr id="5" name="Rectangle 4">
            <a:extLst>
              <a:ext uri="{FF2B5EF4-FFF2-40B4-BE49-F238E27FC236}">
                <a16:creationId xmlns:a16="http://schemas.microsoft.com/office/drawing/2014/main" id="{3B5E2174-34B6-4B5C-B224-F9855CA4DC35}"/>
              </a:ext>
            </a:extLst>
          </p:cNvPr>
          <p:cNvSpPr/>
          <p:nvPr/>
        </p:nvSpPr>
        <p:spPr>
          <a:xfrm>
            <a:off x="583580" y="2499878"/>
            <a:ext cx="11402122" cy="1981568"/>
          </a:xfrm>
          <a:prstGeom prst="rect">
            <a:avLst/>
          </a:prstGeom>
        </p:spPr>
        <p:txBody>
          <a:bodyPr wrap="square">
            <a:spAutoFit/>
          </a:bodyPr>
          <a:lstStyle/>
          <a:p>
            <a:pPr marL="342900" marR="0" lvl="0" indent="-342900">
              <a:lnSpc>
                <a:spcPct val="150000"/>
              </a:lnSpc>
              <a:spcBef>
                <a:spcPts val="0"/>
              </a:spcBef>
              <a:spcAft>
                <a:spcPts val="0"/>
              </a:spcAft>
              <a:buFont typeface="Symbol" panose="05050102010706020507" pitchFamily="18" charset="2"/>
              <a:buChar char=""/>
            </a:pPr>
            <a:r>
              <a:rPr lang="en-US" sz="2200" b="1" dirty="0">
                <a:latin typeface="Times New Roman" panose="02020603050405020304" pitchFamily="18" charset="0"/>
                <a:ea typeface="Calibri" panose="020F0502020204030204" pitchFamily="34" charset="0"/>
                <a:cs typeface="Arial" panose="020B0604020202020204" pitchFamily="34" charset="0"/>
              </a:rPr>
              <a:t>For stories &gt;6, Cs value from time history is always greater than ELF and response spectrum for soil types “A” and “B”, and CS Value from always greater than response spectrum and time history for other soil types.</a:t>
            </a:r>
          </a:p>
          <a:p>
            <a:pPr marL="342900" marR="0" lvl="0" indent="-342900">
              <a:lnSpc>
                <a:spcPct val="150000"/>
              </a:lnSpc>
              <a:spcBef>
                <a:spcPts val="0"/>
              </a:spcBef>
              <a:spcAft>
                <a:spcPts val="0"/>
              </a:spcAft>
              <a:buFont typeface="Symbol" panose="05050102010706020507" pitchFamily="18" charset="2"/>
              <a:buChar char=""/>
            </a:pPr>
            <a:endParaRPr lang="en-US" b="1" dirty="0">
              <a:latin typeface="Times New Roman" panose="02020603050405020304" pitchFamily="18" charset="0"/>
              <a:ea typeface="Calibri" panose="020F050202020403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6B45FA61-3A4F-4739-9F6A-3ED4C4528C4C}"/>
              </a:ext>
            </a:extLst>
          </p:cNvPr>
          <p:cNvSpPr/>
          <p:nvPr/>
        </p:nvSpPr>
        <p:spPr>
          <a:xfrm>
            <a:off x="583580" y="4473998"/>
            <a:ext cx="10770220" cy="538994"/>
          </a:xfrm>
          <a:prstGeom prst="rect">
            <a:avLst/>
          </a:prstGeom>
        </p:spPr>
        <p:txBody>
          <a:bodyPr wrap="square">
            <a:spAutoFit/>
          </a:bodyPr>
          <a:lstStyle/>
          <a:p>
            <a:pPr marL="342900" marR="0" lvl="0" indent="-342900">
              <a:lnSpc>
                <a:spcPct val="150000"/>
              </a:lnSpc>
              <a:spcBef>
                <a:spcPts val="0"/>
              </a:spcBef>
              <a:spcAft>
                <a:spcPts val="600"/>
              </a:spcAft>
              <a:buFont typeface="Wingdings" panose="05000000000000000000" pitchFamily="2" charset="2"/>
              <a:buChar char=""/>
            </a:pPr>
            <a:r>
              <a:rPr lang="en-US" sz="2200" b="1" dirty="0">
                <a:latin typeface="Times New Roman" panose="02020603050405020304" pitchFamily="18" charset="0"/>
                <a:ea typeface="Calibri" panose="020F0502020204030204" pitchFamily="34" charset="0"/>
                <a:cs typeface="Arial" panose="020B0604020202020204" pitchFamily="34" charset="0"/>
              </a:rPr>
              <a:t>As the number of stories increases after 6 stories </a:t>
            </a:r>
            <a:r>
              <a:rPr lang="en-US" sz="2200" b="1" dirty="0">
                <a:latin typeface="Times New Roman" panose="02020603050405020304" pitchFamily="18" charset="0"/>
                <a:ea typeface="Calibri" panose="020F0502020204030204" pitchFamily="34" charset="0"/>
                <a:cs typeface="Arial" panose="020B0604020202020204" pitchFamily="34" charset="0"/>
                <a:sym typeface="Wingdings" panose="05000000000000000000" pitchFamily="2" charset="2"/>
              </a:rPr>
              <a:t></a:t>
            </a:r>
            <a:r>
              <a:rPr lang="en-US" sz="2200" b="1" dirty="0">
                <a:latin typeface="Times New Roman" panose="02020603050405020304" pitchFamily="18" charset="0"/>
                <a:ea typeface="Calibri" panose="020F0502020204030204" pitchFamily="34" charset="0"/>
                <a:cs typeface="Arial" panose="020B0604020202020204" pitchFamily="34" charset="0"/>
              </a:rPr>
              <a:t> Cs value decreases.</a:t>
            </a:r>
          </a:p>
        </p:txBody>
      </p:sp>
    </p:spTree>
    <p:extLst>
      <p:ext uri="{BB962C8B-B14F-4D97-AF65-F5344CB8AC3E}">
        <p14:creationId xmlns:p14="http://schemas.microsoft.com/office/powerpoint/2010/main" val="96532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7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Non-symmetry</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998B1F45-77C5-48E3-A32A-85E090D9D583}"/>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558045" y="922840"/>
            <a:ext cx="4741374" cy="4875794"/>
          </a:xfrm>
          <a:prstGeom prst="rect">
            <a:avLst/>
          </a:prstGeom>
          <a:effectLst>
            <a:glow rad="304800">
              <a:srgbClr val="FF0000">
                <a:alpha val="40000"/>
              </a:srgbClr>
            </a:glow>
          </a:effectLst>
        </p:spPr>
      </p:pic>
      <p:sp>
        <p:nvSpPr>
          <p:cNvPr id="6" name="Rectangle 5">
            <a:extLst>
              <a:ext uri="{FF2B5EF4-FFF2-40B4-BE49-F238E27FC236}">
                <a16:creationId xmlns:a16="http://schemas.microsoft.com/office/drawing/2014/main" id="{7D35D678-C553-4DE7-8107-5BD4FC1A359A}"/>
              </a:ext>
            </a:extLst>
          </p:cNvPr>
          <p:cNvSpPr/>
          <p:nvPr/>
        </p:nvSpPr>
        <p:spPr>
          <a:xfrm>
            <a:off x="2099746" y="6005867"/>
            <a:ext cx="7360605" cy="600293"/>
          </a:xfrm>
          <a:prstGeom prst="rect">
            <a:avLst/>
          </a:prstGeom>
        </p:spPr>
        <p:txBody>
          <a:bodyPr wrap="none">
            <a:spAutoFit/>
          </a:bodyPr>
          <a:lstStyle/>
          <a:p>
            <a:pPr>
              <a:lnSpc>
                <a:spcPct val="150000"/>
              </a:lnSpc>
              <a:spcBef>
                <a:spcPts val="600"/>
              </a:spcBef>
              <a:spcAft>
                <a:spcPts val="600"/>
              </a:spcAft>
            </a:pPr>
            <a:r>
              <a:rPr lang="en-US" sz="2500" b="1" dirty="0">
                <a:latin typeface="Times New Roman" panose="02020603050405020304" pitchFamily="18" charset="0"/>
                <a:ea typeface="Calibri" panose="020F0502020204030204" pitchFamily="34" charset="0"/>
                <a:cs typeface="Arial" panose="020B0604020202020204" pitchFamily="34" charset="0"/>
              </a:rPr>
              <a:t>Cs values using ELF method have not been changed.</a:t>
            </a:r>
          </a:p>
        </p:txBody>
      </p:sp>
    </p:spTree>
    <p:extLst>
      <p:ext uri="{BB962C8B-B14F-4D97-AF65-F5344CB8AC3E}">
        <p14:creationId xmlns:p14="http://schemas.microsoft.com/office/powerpoint/2010/main" val="241074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Modal response spectrum</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33455" y="1892488"/>
            <a:ext cx="5944933" cy="4017657"/>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213613" y="1892488"/>
            <a:ext cx="5765177" cy="4017657"/>
          </a:xfrm>
          <a:prstGeom prst="rect">
            <a:avLst/>
          </a:prstGeom>
          <a:effectLst>
            <a:glow rad="228600">
              <a:srgbClr val="C00000">
                <a:alpha val="40000"/>
              </a:srgbClr>
            </a:glow>
          </a:effectLst>
        </p:spPr>
      </p:pic>
    </p:spTree>
    <p:extLst>
      <p:ext uri="{BB962C8B-B14F-4D97-AF65-F5344CB8AC3E}">
        <p14:creationId xmlns:p14="http://schemas.microsoft.com/office/powerpoint/2010/main" val="790159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Modal response spectrum</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65841" y="1187605"/>
            <a:ext cx="5813250" cy="3992135"/>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151231" y="1187605"/>
            <a:ext cx="5944933" cy="3992136"/>
          </a:xfrm>
          <a:prstGeom prst="rect">
            <a:avLst/>
          </a:prstGeom>
          <a:effectLst>
            <a:glow rad="228600">
              <a:srgbClr val="C00000">
                <a:alpha val="40000"/>
              </a:srgbClr>
            </a:glow>
          </a:effectLst>
        </p:spPr>
      </p:pic>
      <p:sp>
        <p:nvSpPr>
          <p:cNvPr id="4" name="Rectangle 3">
            <a:extLst>
              <a:ext uri="{FF2B5EF4-FFF2-40B4-BE49-F238E27FC236}">
                <a16:creationId xmlns:a16="http://schemas.microsoft.com/office/drawing/2014/main" id="{0557B0C9-2386-4D21-A646-75EFEC123330}"/>
              </a:ext>
            </a:extLst>
          </p:cNvPr>
          <p:cNvSpPr/>
          <p:nvPr/>
        </p:nvSpPr>
        <p:spPr>
          <a:xfrm>
            <a:off x="961822" y="5691833"/>
            <a:ext cx="10532435" cy="477054"/>
          </a:xfrm>
          <a:prstGeom prst="rect">
            <a:avLst/>
          </a:prstGeom>
        </p:spPr>
        <p:txBody>
          <a:bodyPr wrap="none">
            <a:spAutoFit/>
          </a:bodyPr>
          <a:lstStyle/>
          <a:p>
            <a:pPr lvl="0"/>
            <a:r>
              <a:rPr lang="en-US" sz="2500" b="1" dirty="0">
                <a:latin typeface="Times New Roman" panose="02020603050405020304" pitchFamily="18" charset="0"/>
                <a:cs typeface="Times New Roman" panose="02020603050405020304" pitchFamily="18" charset="0"/>
              </a:rPr>
              <a:t>Cs values from response spectrum are always less than Cs values from ELF.</a:t>
            </a:r>
          </a:p>
        </p:txBody>
      </p:sp>
    </p:spTree>
    <p:extLst>
      <p:ext uri="{BB962C8B-B14F-4D97-AF65-F5344CB8AC3E}">
        <p14:creationId xmlns:p14="http://schemas.microsoft.com/office/powerpoint/2010/main" val="3225445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Time history</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EF2C6E4E-C8DB-4FD8-B979-879F747462F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2479751" y="873520"/>
            <a:ext cx="6736731" cy="5683398"/>
          </a:xfrm>
          <a:prstGeom prst="rect">
            <a:avLst/>
          </a:prstGeom>
          <a:effectLst>
            <a:glow rad="368300">
              <a:srgbClr val="FF0000">
                <a:alpha val="40000"/>
              </a:srgbClr>
            </a:glow>
          </a:effectLst>
        </p:spPr>
      </p:pic>
    </p:spTree>
    <p:extLst>
      <p:ext uri="{BB962C8B-B14F-4D97-AF65-F5344CB8AC3E}">
        <p14:creationId xmlns:p14="http://schemas.microsoft.com/office/powerpoint/2010/main" val="1649797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ELF,MRS, and TH</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pPr lvl="0"/>
            <a:r>
              <a:rPr lang="en-US" b="1" dirty="0">
                <a:solidFill>
                  <a:srgbClr val="C00000"/>
                </a:solidFill>
                <a:latin typeface="Times New Roman" panose="02020603050405020304" pitchFamily="18" charset="0"/>
                <a:cs typeface="Times New Roman" panose="02020603050405020304" pitchFamily="18" charset="0"/>
              </a:rPr>
              <a:t>For Z = 0.075:</a:t>
            </a:r>
          </a:p>
          <a:p>
            <a:pPr lvl="0"/>
            <a:endParaRPr lang="en-US" b="1" dirty="0">
              <a:solidFill>
                <a:srgbClr val="C00000"/>
              </a:solidFill>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Cs value from time history always greater than that from ELF and response spectrum.</a:t>
            </a:r>
          </a:p>
          <a:p>
            <a:endParaRPr lang="en-US" dirty="0">
              <a:solidFill>
                <a:srgbClr val="C00000"/>
              </a:solidFill>
              <a:latin typeface="Times New Roman" panose="02020603050405020304" pitchFamily="18" charset="0"/>
              <a:cs typeface="Times New Roman" panose="02020603050405020304" pitchFamily="18" charset="0"/>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5627CF76-D407-404E-91B6-F507EA06D9F2}"/>
              </a:ext>
            </a:extLst>
          </p:cNvPr>
          <p:cNvPicPr/>
          <p:nvPr/>
        </p:nvPicPr>
        <p:blipFill>
          <a:blip r:embed="rId2">
            <a:extLst>
              <a:ext uri="{28A0092B-C50C-407E-A947-70E740481C1C}">
                <a14:useLocalDpi xmlns:a14="http://schemas.microsoft.com/office/drawing/2010/main" val="0"/>
              </a:ext>
            </a:extLst>
          </a:blip>
          <a:srcRect/>
          <a:stretch/>
        </p:blipFill>
        <p:spPr>
          <a:xfrm>
            <a:off x="6551718" y="1101260"/>
            <a:ext cx="4871463" cy="4466303"/>
          </a:xfrm>
          <a:prstGeom prst="rect">
            <a:avLst/>
          </a:prstGeom>
          <a:effectLst>
            <a:glow rad="228600">
              <a:srgbClr val="FF0000">
                <a:alpha val="40000"/>
              </a:srgbClr>
            </a:glow>
          </a:effectLst>
        </p:spPr>
      </p:pic>
    </p:spTree>
    <p:extLst>
      <p:ext uri="{BB962C8B-B14F-4D97-AF65-F5344CB8AC3E}">
        <p14:creationId xmlns:p14="http://schemas.microsoft.com/office/powerpoint/2010/main" val="826091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ELF,MRS, and TH</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7" y="507380"/>
            <a:ext cx="6713881"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lvl="0"/>
            <a:r>
              <a:rPr lang="en-US" sz="2000" b="1" dirty="0">
                <a:latin typeface="Times New Roman" panose="02020603050405020304" pitchFamily="18" charset="0"/>
                <a:cs typeface="Times New Roman" panose="02020603050405020304" pitchFamily="18" charset="0"/>
              </a:rPr>
              <a:t>For number of stories ≤6, Cs value from time history is always greater than ELF and response spectrum for soil type “A” and “B”. Cs value from ELF is always greater than time history and response spectrum for other soil types.</a:t>
            </a:r>
          </a:p>
          <a:p>
            <a:pPr lvl="0"/>
            <a:endParaRPr lang="en-US" sz="2000" b="1" dirty="0">
              <a:latin typeface="Times New Roman" panose="02020603050405020304" pitchFamily="18" charset="0"/>
              <a:cs typeface="Times New Roman" panose="02020603050405020304" pitchFamily="18" charset="0"/>
            </a:endParaRPr>
          </a:p>
          <a:p>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0673D9C1-B896-4290-A87E-68DDAAF8C472}"/>
              </a:ext>
            </a:extLst>
          </p:cNvPr>
          <p:cNvPicPr/>
          <p:nvPr/>
        </p:nvPicPr>
        <p:blipFill>
          <a:blip r:embed="rId2">
            <a:extLst>
              <a:ext uri="{28A0092B-C50C-407E-A947-70E740481C1C}">
                <a14:useLocalDpi xmlns:a14="http://schemas.microsoft.com/office/drawing/2010/main" val="0"/>
              </a:ext>
            </a:extLst>
          </a:blip>
          <a:srcRect/>
          <a:stretch/>
        </p:blipFill>
        <p:spPr>
          <a:xfrm>
            <a:off x="7104301" y="947854"/>
            <a:ext cx="4713409" cy="4347274"/>
          </a:xfrm>
          <a:prstGeom prst="rect">
            <a:avLst/>
          </a:prstGeom>
          <a:effectLst>
            <a:glow rad="228600">
              <a:srgbClr val="FF0000">
                <a:alpha val="40000"/>
              </a:srgbClr>
            </a:glow>
          </a:effectLst>
        </p:spPr>
      </p:pic>
      <p:sp>
        <p:nvSpPr>
          <p:cNvPr id="4" name="Rectangle 3">
            <a:extLst>
              <a:ext uri="{FF2B5EF4-FFF2-40B4-BE49-F238E27FC236}">
                <a16:creationId xmlns:a16="http://schemas.microsoft.com/office/drawing/2014/main" id="{6D9C55FE-81C3-42B7-9220-317884DED78C}"/>
              </a:ext>
            </a:extLst>
          </p:cNvPr>
          <p:cNvSpPr/>
          <p:nvPr/>
        </p:nvSpPr>
        <p:spPr>
          <a:xfrm>
            <a:off x="120804" y="1603656"/>
            <a:ext cx="6096000" cy="600293"/>
          </a:xfrm>
          <a:prstGeom prst="rect">
            <a:avLst/>
          </a:prstGeom>
        </p:spPr>
        <p:txBody>
          <a:bodyPr>
            <a:spAutoFit/>
          </a:bodyPr>
          <a:lstStyle/>
          <a:p>
            <a:pPr marL="342900" lvl="0" indent="-342900">
              <a:lnSpc>
                <a:spcPct val="150000"/>
              </a:lnSpc>
              <a:spcBef>
                <a:spcPts val="600"/>
              </a:spcBef>
              <a:buFont typeface="Wingdings" panose="05000000000000000000" pitchFamily="2" charset="2"/>
              <a:buChar char=""/>
            </a:pPr>
            <a:r>
              <a:rPr lang="en-US" sz="25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For Z = 0.15:</a:t>
            </a:r>
            <a:endParaRPr lang="en-US" sz="2500" dirty="0">
              <a:latin typeface="Times New Roman" panose="02020603050405020304" pitchFamily="18"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9B3F431E-7306-4DF7-9AB5-E801E57D95D7}"/>
              </a:ext>
            </a:extLst>
          </p:cNvPr>
          <p:cNvSpPr/>
          <p:nvPr/>
        </p:nvSpPr>
        <p:spPr>
          <a:xfrm>
            <a:off x="271345" y="4556464"/>
            <a:ext cx="6486294" cy="1631216"/>
          </a:xfrm>
          <a:prstGeom prst="rect">
            <a:avLst/>
          </a:prstGeom>
        </p:spPr>
        <p:txBody>
          <a:bodyPr wrap="square">
            <a:spAutoFit/>
          </a:bodyPr>
          <a:lstStyle/>
          <a:p>
            <a:pPr marL="285750" lvl="0" indent="-28575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For number of stories &gt;6, Cs value from time history is always greater than ELF and response spectrum for soil type “A”, “B”, and “C”. Cs value is from ELF is always greater than time history and response spectrum for other soil types.</a:t>
            </a:r>
          </a:p>
        </p:txBody>
      </p:sp>
    </p:spTree>
    <p:extLst>
      <p:ext uri="{BB962C8B-B14F-4D97-AF65-F5344CB8AC3E}">
        <p14:creationId xmlns:p14="http://schemas.microsoft.com/office/powerpoint/2010/main" val="3959139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78.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ELF,MRS, and TH</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0673D9C1-B896-4290-A87E-68DDAAF8C472}"/>
              </a:ext>
            </a:extLst>
          </p:cNvPr>
          <p:cNvPicPr/>
          <p:nvPr/>
        </p:nvPicPr>
        <p:blipFill>
          <a:blip r:embed="rId2">
            <a:extLst>
              <a:ext uri="{28A0092B-C50C-407E-A947-70E740481C1C}">
                <a14:useLocalDpi xmlns:a14="http://schemas.microsoft.com/office/drawing/2010/main" val="0"/>
              </a:ext>
            </a:extLst>
          </a:blip>
          <a:srcRect/>
          <a:stretch/>
        </p:blipFill>
        <p:spPr>
          <a:xfrm>
            <a:off x="6393897" y="963215"/>
            <a:ext cx="5342094" cy="4578941"/>
          </a:xfrm>
          <a:prstGeom prst="rect">
            <a:avLst/>
          </a:prstGeom>
          <a:effectLst>
            <a:glow rad="228600">
              <a:srgbClr val="FF0000">
                <a:alpha val="40000"/>
              </a:srgbClr>
            </a:glow>
          </a:effectLst>
        </p:spPr>
      </p:pic>
      <p:pic>
        <p:nvPicPr>
          <p:cNvPr id="6" name="Picture 5">
            <a:extLst>
              <a:ext uri="{FF2B5EF4-FFF2-40B4-BE49-F238E27FC236}">
                <a16:creationId xmlns:a16="http://schemas.microsoft.com/office/drawing/2014/main" id="{EF57DF37-D242-4808-9319-DC0AA453AD70}"/>
              </a:ext>
            </a:extLst>
          </p:cNvPr>
          <p:cNvPicPr/>
          <p:nvPr/>
        </p:nvPicPr>
        <p:blipFill>
          <a:blip r:embed="rId3">
            <a:extLst>
              <a:ext uri="{28A0092B-C50C-407E-A947-70E740481C1C}">
                <a14:useLocalDpi xmlns:a14="http://schemas.microsoft.com/office/drawing/2010/main" val="0"/>
              </a:ext>
            </a:extLst>
          </a:blip>
          <a:srcRect/>
          <a:stretch/>
        </p:blipFill>
        <p:spPr>
          <a:xfrm>
            <a:off x="513666" y="978597"/>
            <a:ext cx="5305899" cy="4563560"/>
          </a:xfrm>
          <a:prstGeom prst="rect">
            <a:avLst/>
          </a:prstGeom>
          <a:effectLst>
            <a:glow rad="228600">
              <a:srgbClr val="FF0000">
                <a:alpha val="40000"/>
              </a:srgbClr>
            </a:glow>
          </a:effectLst>
        </p:spPr>
      </p:pic>
      <p:sp>
        <p:nvSpPr>
          <p:cNvPr id="4" name="Rectangle 3">
            <a:extLst>
              <a:ext uri="{FF2B5EF4-FFF2-40B4-BE49-F238E27FC236}">
                <a16:creationId xmlns:a16="http://schemas.microsoft.com/office/drawing/2014/main" id="{AD500F7D-63AF-4BF3-97BF-447591CE82E8}"/>
              </a:ext>
            </a:extLst>
          </p:cNvPr>
          <p:cNvSpPr/>
          <p:nvPr/>
        </p:nvSpPr>
        <p:spPr>
          <a:xfrm>
            <a:off x="321526" y="5707138"/>
            <a:ext cx="11664176" cy="539378"/>
          </a:xfrm>
          <a:prstGeom prst="rect">
            <a:avLst/>
          </a:prstGeom>
        </p:spPr>
        <p:txBody>
          <a:bodyPr wrap="square">
            <a:spAutoFit/>
          </a:bodyPr>
          <a:lstStyle/>
          <a:p>
            <a:pPr>
              <a:lnSpc>
                <a:spcPct val="150000"/>
              </a:lnSpc>
              <a:spcBef>
                <a:spcPts val="600"/>
              </a:spcBef>
              <a:spcAft>
                <a:spcPts val="600"/>
              </a:spcAft>
            </a:pPr>
            <a:r>
              <a:rPr lang="en-US" sz="22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Cs value from ELF is always greater than that from time history and response spectrum.</a:t>
            </a:r>
          </a:p>
        </p:txBody>
      </p:sp>
    </p:spTree>
    <p:extLst>
      <p:ext uri="{BB962C8B-B14F-4D97-AF65-F5344CB8AC3E}">
        <p14:creationId xmlns:p14="http://schemas.microsoft.com/office/powerpoint/2010/main" val="39098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9.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Frame system</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B330CF1B-CA29-483D-AA46-3B6B88CC15B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6293740" y="900538"/>
            <a:ext cx="5537704" cy="4870218"/>
          </a:xfrm>
          <a:prstGeom prst="rect">
            <a:avLst/>
          </a:prstGeom>
          <a:effectLst>
            <a:glow rad="228600">
              <a:srgbClr val="FF0000">
                <a:alpha val="40000"/>
              </a:srgbClr>
            </a:glow>
          </a:effectLst>
        </p:spPr>
      </p:pic>
      <p:sp>
        <p:nvSpPr>
          <p:cNvPr id="7" name="Rectangle 6">
            <a:extLst>
              <a:ext uri="{FF2B5EF4-FFF2-40B4-BE49-F238E27FC236}">
                <a16:creationId xmlns:a16="http://schemas.microsoft.com/office/drawing/2014/main" id="{55D7945E-44FB-42DF-85FF-5923EAA90818}"/>
              </a:ext>
            </a:extLst>
          </p:cNvPr>
          <p:cNvSpPr/>
          <p:nvPr/>
        </p:nvSpPr>
        <p:spPr>
          <a:xfrm>
            <a:off x="296872" y="1454797"/>
            <a:ext cx="5221045" cy="539378"/>
          </a:xfrm>
          <a:prstGeom prst="rect">
            <a:avLst/>
          </a:prstGeom>
        </p:spPr>
        <p:txBody>
          <a:bodyPr wrap="none">
            <a:spAutoFit/>
          </a:bodyPr>
          <a:lstStyle/>
          <a:p>
            <a:pPr marL="342900" lvl="0" indent="-342900">
              <a:lnSpc>
                <a:spcPct val="150000"/>
              </a:lnSpc>
              <a:spcBef>
                <a:spcPts val="600"/>
              </a:spcBef>
              <a:spcAft>
                <a:spcPts val="600"/>
              </a:spcAft>
              <a:buFont typeface="Symbol" panose="05050102010706020507" pitchFamily="18" charset="2"/>
              <a:buChar char=""/>
            </a:pPr>
            <a:r>
              <a:rPr lang="en-US" sz="2200" b="1" dirty="0">
                <a:latin typeface="Times New Roman" panose="02020603050405020304" pitchFamily="18" charset="0"/>
                <a:ea typeface="Calibri" panose="020F0502020204030204" pitchFamily="34" charset="0"/>
                <a:cs typeface="Arial" panose="020B0604020202020204" pitchFamily="34" charset="0"/>
              </a:rPr>
              <a:t>Columns dimensions are 800X600 mm.</a:t>
            </a:r>
          </a:p>
        </p:txBody>
      </p:sp>
      <p:sp>
        <p:nvSpPr>
          <p:cNvPr id="8" name="Rectangle 7">
            <a:extLst>
              <a:ext uri="{FF2B5EF4-FFF2-40B4-BE49-F238E27FC236}">
                <a16:creationId xmlns:a16="http://schemas.microsoft.com/office/drawing/2014/main" id="{AFD5ECC0-E02D-4C75-A4A7-2E1F2ADCC281}"/>
              </a:ext>
            </a:extLst>
          </p:cNvPr>
          <p:cNvSpPr/>
          <p:nvPr/>
        </p:nvSpPr>
        <p:spPr>
          <a:xfrm>
            <a:off x="296872" y="2095992"/>
            <a:ext cx="4937314" cy="539378"/>
          </a:xfrm>
          <a:prstGeom prst="rect">
            <a:avLst/>
          </a:prstGeom>
        </p:spPr>
        <p:txBody>
          <a:bodyPr wrap="none">
            <a:spAutoFit/>
          </a:bodyPr>
          <a:lstStyle/>
          <a:p>
            <a:pPr marL="342900" lvl="0" indent="-342900">
              <a:lnSpc>
                <a:spcPct val="150000"/>
              </a:lnSpc>
              <a:spcBef>
                <a:spcPts val="600"/>
              </a:spcBef>
              <a:spcAft>
                <a:spcPts val="600"/>
              </a:spcAft>
              <a:buFont typeface="Symbol" panose="05050102010706020507" pitchFamily="18" charset="2"/>
              <a:buChar char=""/>
            </a:pPr>
            <a:r>
              <a:rPr lang="en-US" sz="2200" b="1" dirty="0">
                <a:latin typeface="Times New Roman" panose="02020603050405020304" pitchFamily="18" charset="0"/>
                <a:ea typeface="Calibri" panose="020F0502020204030204" pitchFamily="34" charset="0"/>
                <a:cs typeface="Arial" panose="020B0604020202020204" pitchFamily="34" charset="0"/>
              </a:rPr>
              <a:t>Beams dimensions are 400X400 mm.</a:t>
            </a:r>
          </a:p>
        </p:txBody>
      </p:sp>
      <p:sp>
        <p:nvSpPr>
          <p:cNvPr id="9" name="Rectangle 8">
            <a:extLst>
              <a:ext uri="{FF2B5EF4-FFF2-40B4-BE49-F238E27FC236}">
                <a16:creationId xmlns:a16="http://schemas.microsoft.com/office/drawing/2014/main" id="{11E1D098-BE1C-4C49-B3DF-549837178F47}"/>
              </a:ext>
            </a:extLst>
          </p:cNvPr>
          <p:cNvSpPr/>
          <p:nvPr/>
        </p:nvSpPr>
        <p:spPr>
          <a:xfrm>
            <a:off x="296872" y="2786769"/>
            <a:ext cx="3611886" cy="539378"/>
          </a:xfrm>
          <a:prstGeom prst="rect">
            <a:avLst/>
          </a:prstGeom>
        </p:spPr>
        <p:txBody>
          <a:bodyPr wrap="none">
            <a:spAutoFit/>
          </a:bodyPr>
          <a:lstStyle/>
          <a:p>
            <a:pPr marL="342900" lvl="0" indent="-342900">
              <a:lnSpc>
                <a:spcPct val="150000"/>
              </a:lnSpc>
              <a:spcBef>
                <a:spcPts val="600"/>
              </a:spcBef>
              <a:spcAft>
                <a:spcPts val="600"/>
              </a:spcAft>
              <a:buFont typeface="Symbol" panose="05050102010706020507" pitchFamily="18" charset="2"/>
              <a:buChar char=""/>
            </a:pPr>
            <a:r>
              <a:rPr lang="en-US" sz="2200" b="1" dirty="0">
                <a:latin typeface="Times New Roman" panose="02020603050405020304" pitchFamily="18" charset="0"/>
                <a:ea typeface="Calibri" panose="020F0502020204030204" pitchFamily="34" charset="0"/>
                <a:cs typeface="Arial" panose="020B0604020202020204" pitchFamily="34" charset="0"/>
              </a:rPr>
              <a:t>Slab thickness is 220 mm.</a:t>
            </a:r>
          </a:p>
        </p:txBody>
      </p:sp>
      <p:sp>
        <p:nvSpPr>
          <p:cNvPr id="10" name="Rectangle 9">
            <a:extLst>
              <a:ext uri="{FF2B5EF4-FFF2-40B4-BE49-F238E27FC236}">
                <a16:creationId xmlns:a16="http://schemas.microsoft.com/office/drawing/2014/main" id="{1F5926B3-335D-4A9C-BED0-E78EEA5656F6}"/>
              </a:ext>
            </a:extLst>
          </p:cNvPr>
          <p:cNvSpPr/>
          <p:nvPr/>
        </p:nvSpPr>
        <p:spPr>
          <a:xfrm>
            <a:off x="296872" y="3429000"/>
            <a:ext cx="3004349" cy="539378"/>
          </a:xfrm>
          <a:prstGeom prst="rect">
            <a:avLst/>
          </a:prstGeom>
        </p:spPr>
        <p:txBody>
          <a:bodyPr wrap="none">
            <a:spAutoFit/>
          </a:bodyPr>
          <a:lstStyle/>
          <a:p>
            <a:pPr marL="342900" lvl="0" indent="-342900">
              <a:lnSpc>
                <a:spcPct val="150000"/>
              </a:lnSpc>
              <a:spcBef>
                <a:spcPts val="600"/>
              </a:spcBef>
              <a:spcAft>
                <a:spcPts val="600"/>
              </a:spcAft>
              <a:buFont typeface="Symbol" panose="05050102010706020507" pitchFamily="18" charset="2"/>
              <a:buChar char=""/>
            </a:pPr>
            <a:r>
              <a:rPr lang="en-US" sz="2200" b="1" dirty="0">
                <a:latin typeface="Times New Roman" panose="02020603050405020304" pitchFamily="18" charset="0"/>
                <a:ea typeface="Calibri" panose="020F0502020204030204" pitchFamily="34" charset="0"/>
                <a:cs typeface="Arial" panose="020B0604020202020204" pitchFamily="34" charset="0"/>
              </a:rPr>
              <a:t>Live load = 3 </a:t>
            </a:r>
            <a:r>
              <a:rPr lang="en-US" sz="2200" b="1" dirty="0" err="1">
                <a:latin typeface="Times New Roman" panose="02020603050405020304" pitchFamily="18" charset="0"/>
                <a:ea typeface="Calibri" panose="020F0502020204030204" pitchFamily="34" charset="0"/>
                <a:cs typeface="Arial" panose="020B0604020202020204" pitchFamily="34" charset="0"/>
              </a:rPr>
              <a:t>kN</a:t>
            </a:r>
            <a:r>
              <a:rPr lang="en-US" sz="2200" b="1" dirty="0">
                <a:latin typeface="Times New Roman" panose="02020603050405020304" pitchFamily="18" charset="0"/>
                <a:ea typeface="Calibri" panose="020F0502020204030204" pitchFamily="34" charset="0"/>
                <a:cs typeface="Arial" panose="020B0604020202020204" pitchFamily="34" charset="0"/>
              </a:rPr>
              <a:t>/m</a:t>
            </a:r>
            <a:r>
              <a:rPr lang="en-US" sz="2200" b="1" baseline="30000" dirty="0">
                <a:latin typeface="Times New Roman" panose="02020603050405020304" pitchFamily="18" charset="0"/>
                <a:ea typeface="Calibri" panose="020F0502020204030204" pitchFamily="34" charset="0"/>
                <a:cs typeface="Arial" panose="020B0604020202020204" pitchFamily="34" charset="0"/>
              </a:rPr>
              <a:t>2</a:t>
            </a:r>
            <a:r>
              <a:rPr lang="en-US" sz="2200" b="1" dirty="0">
                <a:latin typeface="Times New Roman" panose="02020603050405020304" pitchFamily="18" charset="0"/>
                <a:ea typeface="Calibri" panose="020F0502020204030204" pitchFamily="34" charset="0"/>
                <a:cs typeface="Arial" panose="020B0604020202020204" pitchFamily="34" charset="0"/>
              </a:rPr>
              <a:t>.</a:t>
            </a:r>
          </a:p>
        </p:txBody>
      </p:sp>
      <p:sp>
        <p:nvSpPr>
          <p:cNvPr id="11" name="Rectangle 10">
            <a:extLst>
              <a:ext uri="{FF2B5EF4-FFF2-40B4-BE49-F238E27FC236}">
                <a16:creationId xmlns:a16="http://schemas.microsoft.com/office/drawing/2014/main" id="{C2E8E4BE-D92D-4F26-B1E9-63F496578B01}"/>
              </a:ext>
            </a:extLst>
          </p:cNvPr>
          <p:cNvSpPr/>
          <p:nvPr/>
        </p:nvSpPr>
        <p:spPr>
          <a:xfrm>
            <a:off x="296872" y="4313672"/>
            <a:ext cx="4913268" cy="539378"/>
          </a:xfrm>
          <a:prstGeom prst="rect">
            <a:avLst/>
          </a:prstGeom>
        </p:spPr>
        <p:txBody>
          <a:bodyPr wrap="none">
            <a:spAutoFit/>
          </a:bodyPr>
          <a:lstStyle/>
          <a:p>
            <a:pPr marL="342900" lvl="0" indent="-342900">
              <a:lnSpc>
                <a:spcPct val="150000"/>
              </a:lnSpc>
              <a:spcBef>
                <a:spcPts val="600"/>
              </a:spcBef>
              <a:spcAft>
                <a:spcPts val="600"/>
              </a:spcAft>
              <a:buFont typeface="Symbol" panose="05050102010706020507" pitchFamily="18" charset="2"/>
              <a:buChar char=""/>
            </a:pPr>
            <a:r>
              <a:rPr lang="en-US" sz="2200" b="1" dirty="0">
                <a:latin typeface="Times New Roman" panose="02020603050405020304" pitchFamily="18" charset="0"/>
                <a:ea typeface="Calibri" panose="020F0502020204030204" pitchFamily="34" charset="0"/>
                <a:cs typeface="Arial" panose="020B0604020202020204" pitchFamily="34" charset="0"/>
              </a:rPr>
              <a:t>Super imposed dead load = 4 </a:t>
            </a:r>
            <a:r>
              <a:rPr lang="en-US" sz="2200" b="1" dirty="0" err="1">
                <a:latin typeface="Times New Roman" panose="02020603050405020304" pitchFamily="18" charset="0"/>
                <a:ea typeface="Calibri" panose="020F0502020204030204" pitchFamily="34" charset="0"/>
                <a:cs typeface="Arial" panose="020B0604020202020204" pitchFamily="34" charset="0"/>
              </a:rPr>
              <a:t>kN</a:t>
            </a:r>
            <a:r>
              <a:rPr lang="en-US" sz="2200" b="1" dirty="0">
                <a:latin typeface="Times New Roman" panose="02020603050405020304" pitchFamily="18" charset="0"/>
                <a:ea typeface="Calibri" panose="020F0502020204030204" pitchFamily="34" charset="0"/>
                <a:cs typeface="Arial" panose="020B0604020202020204" pitchFamily="34" charset="0"/>
              </a:rPr>
              <a:t>/m</a:t>
            </a:r>
            <a:r>
              <a:rPr lang="en-US" sz="2200" b="1" baseline="30000" dirty="0">
                <a:latin typeface="Times New Roman" panose="02020603050405020304" pitchFamily="18" charset="0"/>
                <a:ea typeface="Calibri" panose="020F0502020204030204" pitchFamily="34" charset="0"/>
                <a:cs typeface="Arial" panose="020B0604020202020204" pitchFamily="34" charset="0"/>
              </a:rPr>
              <a:t>2</a:t>
            </a:r>
            <a:r>
              <a:rPr lang="en-US" sz="2200" b="1" dirty="0">
                <a:latin typeface="Times New Roman" panose="02020603050405020304" pitchFamily="18" charset="0"/>
                <a:ea typeface="Calibri" panose="020F0502020204030204" pitchFamily="34" charset="0"/>
                <a:cs typeface="Arial" panose="020B0604020202020204" pitchFamily="34" charset="0"/>
              </a:rPr>
              <a:t>.</a:t>
            </a:r>
          </a:p>
        </p:txBody>
      </p:sp>
    </p:spTree>
    <p:extLst>
      <p:ext uri="{BB962C8B-B14F-4D97-AF65-F5344CB8AC3E}">
        <p14:creationId xmlns:p14="http://schemas.microsoft.com/office/powerpoint/2010/main" val="2872082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10781169-B7A4-446E-BD33-B9650367A7F9}"/>
              </a:ext>
            </a:extLst>
          </p:cNvPr>
          <p:cNvGrpSpPr/>
          <p:nvPr/>
        </p:nvGrpSpPr>
        <p:grpSpPr>
          <a:xfrm>
            <a:off x="-290920" y="0"/>
            <a:ext cx="12482920" cy="6858000"/>
            <a:chOff x="-290920" y="0"/>
            <a:chExt cx="12482920" cy="6858000"/>
          </a:xfrm>
        </p:grpSpPr>
        <p:sp>
          <p:nvSpPr>
            <p:cNvPr id="51" name="Rectangle 50">
              <a:extLst>
                <a:ext uri="{FF2B5EF4-FFF2-40B4-BE49-F238E27FC236}">
                  <a16:creationId xmlns:a16="http://schemas.microsoft.com/office/drawing/2014/main" id="{CED3AF08-30FC-4AFF-9C5C-99D0A7099514}"/>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99AF1FBA-9557-484A-B305-EE590A192E9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407E3AA2-679E-4924-AC1B-FE6C3A02C251}"/>
                </a:ext>
              </a:extLst>
            </p:cNvPr>
            <p:cNvSpPr txBox="1"/>
            <p:nvPr/>
          </p:nvSpPr>
          <p:spPr>
            <a:xfrm rot="16200000">
              <a:off x="10872792" y="3279372"/>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Introduction</a:t>
              </a:r>
            </a:p>
          </p:txBody>
        </p:sp>
        <p:pic>
          <p:nvPicPr>
            <p:cNvPr id="54" name="Picture 53">
              <a:extLst>
                <a:ext uri="{FF2B5EF4-FFF2-40B4-BE49-F238E27FC236}">
                  <a16:creationId xmlns:a16="http://schemas.microsoft.com/office/drawing/2014/main" id="{CD9846FC-755F-4A0E-BAD3-A5D51C0E1E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F00A67C9-4929-4EFF-9CB6-292640CD2738}"/>
              </a:ext>
            </a:extLst>
          </p:cNvPr>
          <p:cNvGrpSpPr/>
          <p:nvPr/>
        </p:nvGrpSpPr>
        <p:grpSpPr>
          <a:xfrm>
            <a:off x="226788" y="-2"/>
            <a:ext cx="11447501" cy="6858000"/>
            <a:chOff x="213096" y="0"/>
            <a:chExt cx="11447501" cy="6858000"/>
          </a:xfrm>
        </p:grpSpPr>
        <p:sp>
          <p:nvSpPr>
            <p:cNvPr id="56" name="Rectangle 55">
              <a:extLst>
                <a:ext uri="{FF2B5EF4-FFF2-40B4-BE49-F238E27FC236}">
                  <a16:creationId xmlns:a16="http://schemas.microsoft.com/office/drawing/2014/main" id="{3E8CDB02-4760-4298-BC44-93A18EB02F13}"/>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57C0FD50-5E69-463E-A01B-65E9D864A386}"/>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04CBFB1D-37FD-419F-B98C-860BF5217905}"/>
                </a:ext>
              </a:extLst>
            </p:cNvPr>
            <p:cNvSpPr txBox="1"/>
            <p:nvPr/>
          </p:nvSpPr>
          <p:spPr>
            <a:xfrm rot="16200000">
              <a:off x="10341391" y="3190472"/>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Preliminary</a:t>
              </a:r>
            </a:p>
          </p:txBody>
        </p:sp>
        <p:pic>
          <p:nvPicPr>
            <p:cNvPr id="59" name="Picture 58">
              <a:extLst>
                <a:ext uri="{FF2B5EF4-FFF2-40B4-BE49-F238E27FC236}">
                  <a16:creationId xmlns:a16="http://schemas.microsoft.com/office/drawing/2014/main" id="{60B383F7-52C5-4FB7-AEC3-35A48D7354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6F7667A6-1C16-4F0A-A162-61BD16E6BE6B}"/>
              </a:ext>
            </a:extLst>
          </p:cNvPr>
          <p:cNvGrpSpPr/>
          <p:nvPr/>
        </p:nvGrpSpPr>
        <p:grpSpPr>
          <a:xfrm>
            <a:off x="1184133" y="0"/>
            <a:ext cx="9961092" cy="6858000"/>
            <a:chOff x="491575" y="0"/>
            <a:chExt cx="9961092" cy="6858000"/>
          </a:xfrm>
        </p:grpSpPr>
        <p:sp>
          <p:nvSpPr>
            <p:cNvPr id="61" name="Rectangle 60">
              <a:extLst>
                <a:ext uri="{FF2B5EF4-FFF2-40B4-BE49-F238E27FC236}">
                  <a16:creationId xmlns:a16="http://schemas.microsoft.com/office/drawing/2014/main" id="{0E8C29A9-4AAB-442C-A7A4-40DCCE0A9694}"/>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81520FE7-5699-4290-9C3C-51E0C60ECC6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AFD50D6F-822B-4109-8B0C-BA004A0B7145}"/>
                </a:ext>
              </a:extLst>
            </p:cNvPr>
            <p:cNvSpPr txBox="1"/>
            <p:nvPr/>
          </p:nvSpPr>
          <p:spPr>
            <a:xfrm rot="16200000">
              <a:off x="9117129" y="3274249"/>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Modeling</a:t>
              </a:r>
            </a:p>
          </p:txBody>
        </p:sp>
        <p:pic>
          <p:nvPicPr>
            <p:cNvPr id="64" name="Picture 63">
              <a:extLst>
                <a:ext uri="{FF2B5EF4-FFF2-40B4-BE49-F238E27FC236}">
                  <a16:creationId xmlns:a16="http://schemas.microsoft.com/office/drawing/2014/main" id="{0376C61F-147B-441E-B32E-45D5BC1B66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sp>
        <p:nvSpPr>
          <p:cNvPr id="70" name="Rectangle 69">
            <a:extLst>
              <a:ext uri="{FF2B5EF4-FFF2-40B4-BE49-F238E27FC236}">
                <a16:creationId xmlns:a16="http://schemas.microsoft.com/office/drawing/2014/main" id="{990CE96C-B0E8-49CB-B717-EBFFECB66027}"/>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4E70D3F9-D583-4ACD-8480-0F4A65ED3C83}"/>
              </a:ext>
            </a:extLst>
          </p:cNvPr>
          <p:cNvGrpSpPr/>
          <p:nvPr/>
        </p:nvGrpSpPr>
        <p:grpSpPr>
          <a:xfrm>
            <a:off x="1049062" y="0"/>
            <a:ext cx="9574094" cy="6858000"/>
            <a:chOff x="491575" y="0"/>
            <a:chExt cx="9574094" cy="6858000"/>
          </a:xfrm>
        </p:grpSpPr>
        <p:sp>
          <p:nvSpPr>
            <p:cNvPr id="96" name="Rectangle 95">
              <a:extLst>
                <a:ext uri="{FF2B5EF4-FFF2-40B4-BE49-F238E27FC236}">
                  <a16:creationId xmlns:a16="http://schemas.microsoft.com/office/drawing/2014/main" id="{321108FC-08B5-45CC-AB47-1104119B25FD}"/>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eform: Shape 96">
              <a:extLst>
                <a:ext uri="{FF2B5EF4-FFF2-40B4-BE49-F238E27FC236}">
                  <a16:creationId xmlns:a16="http://schemas.microsoft.com/office/drawing/2014/main" id="{96A47C8C-7F88-484E-817B-572BEDC2BC69}"/>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TextBox 97">
              <a:extLst>
                <a:ext uri="{FF2B5EF4-FFF2-40B4-BE49-F238E27FC236}">
                  <a16:creationId xmlns:a16="http://schemas.microsoft.com/office/drawing/2014/main" id="{E3DB5570-AC77-4396-9748-4183DF7C8396}"/>
                </a:ext>
              </a:extLst>
            </p:cNvPr>
            <p:cNvSpPr txBox="1"/>
            <p:nvPr/>
          </p:nvSpPr>
          <p:spPr>
            <a:xfrm rot="16200000">
              <a:off x="8746453" y="3274248"/>
              <a:ext cx="1992086" cy="477054"/>
            </a:xfrm>
            <a:prstGeom prst="rect">
              <a:avLst/>
            </a:prstGeom>
            <a:noFill/>
          </p:spPr>
          <p:txBody>
            <a:bodyPr wrap="square" rtlCol="0">
              <a:spAutoFit/>
            </a:bodyPr>
            <a:lstStyle/>
            <a:p>
              <a:pPr algn="ctr"/>
              <a:r>
                <a:rPr lang="en-US" sz="2500" b="1" dirty="0">
                  <a:solidFill>
                    <a:srgbClr val="F0EEF0"/>
                  </a:solidFill>
                  <a:latin typeface="Times New Roman" panose="02020603050405020304" pitchFamily="18" charset="0"/>
                  <a:cs typeface="Times New Roman" panose="02020603050405020304" pitchFamily="18" charset="0"/>
                </a:rPr>
                <a:t>Checks</a:t>
              </a:r>
            </a:p>
          </p:txBody>
        </p:sp>
        <p:pic>
          <p:nvPicPr>
            <p:cNvPr id="99" name="Picture 98">
              <a:extLst>
                <a:ext uri="{FF2B5EF4-FFF2-40B4-BE49-F238E27FC236}">
                  <a16:creationId xmlns:a16="http://schemas.microsoft.com/office/drawing/2014/main" id="{F6ED4041-CDD9-443D-802E-47D4387906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grpSp>
        <p:nvGrpSpPr>
          <p:cNvPr id="71" name="Group 70">
            <a:extLst>
              <a:ext uri="{FF2B5EF4-FFF2-40B4-BE49-F238E27FC236}">
                <a16:creationId xmlns:a16="http://schemas.microsoft.com/office/drawing/2014/main" id="{E7044FAB-DB4A-4E59-B111-8CA4168E7FA4}"/>
              </a:ext>
            </a:extLst>
          </p:cNvPr>
          <p:cNvGrpSpPr/>
          <p:nvPr/>
        </p:nvGrpSpPr>
        <p:grpSpPr>
          <a:xfrm>
            <a:off x="-1742527" y="-4"/>
            <a:ext cx="11860720" cy="6858000"/>
            <a:chOff x="-2449883" y="-1"/>
            <a:chExt cx="11860720" cy="6858000"/>
          </a:xfrm>
        </p:grpSpPr>
        <p:sp>
          <p:nvSpPr>
            <p:cNvPr id="72" name="Rectangle 71">
              <a:extLst>
                <a:ext uri="{FF2B5EF4-FFF2-40B4-BE49-F238E27FC236}">
                  <a16:creationId xmlns:a16="http://schemas.microsoft.com/office/drawing/2014/main" id="{824F072A-08CC-4CC6-B5EF-C1833A244FA3}"/>
                </a:ext>
              </a:extLst>
            </p:cNvPr>
            <p:cNvSpPr/>
            <p:nvPr/>
          </p:nvSpPr>
          <p:spPr>
            <a:xfrm>
              <a:off x="-2449883" y="-1"/>
              <a:ext cx="118607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A3C6C4A9-8B6A-429B-980E-26CD0C3A573E}"/>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858AC381-BFD1-4A89-AE49-8ADC853A6849}"/>
                </a:ext>
              </a:extLst>
            </p:cNvPr>
            <p:cNvSpPr txBox="1"/>
            <p:nvPr/>
          </p:nvSpPr>
          <p:spPr>
            <a:xfrm rot="16200000">
              <a:off x="8091629" y="3235775"/>
              <a:ext cx="1992086" cy="553998"/>
            </a:xfrm>
            <a:prstGeom prst="rect">
              <a:avLst/>
            </a:prstGeom>
            <a:noFill/>
          </p:spPr>
          <p:txBody>
            <a:bodyPr wrap="square" rtlCol="0">
              <a:spAutoFit/>
            </a:bodyPr>
            <a:lstStyle/>
            <a:p>
              <a:pPr algn="ctr"/>
              <a:r>
                <a:rPr lang="en-US" sz="3000" b="1" dirty="0">
                  <a:solidFill>
                    <a:srgbClr val="F0EEF0"/>
                  </a:solidFill>
                  <a:latin typeface="Times New Roman" panose="02020603050405020304" pitchFamily="18" charset="0"/>
                  <a:cs typeface="Times New Roman" panose="02020603050405020304" pitchFamily="18" charset="0"/>
                </a:rPr>
                <a:t>Design</a:t>
              </a:r>
            </a:p>
          </p:txBody>
        </p:sp>
        <p:pic>
          <p:nvPicPr>
            <p:cNvPr id="75" name="Picture 74">
              <a:extLst>
                <a:ext uri="{FF2B5EF4-FFF2-40B4-BE49-F238E27FC236}">
                  <a16:creationId xmlns:a16="http://schemas.microsoft.com/office/drawing/2014/main" id="{9DF2E944-82FA-495B-8A5C-9BDE263553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grpSp>
        <p:nvGrpSpPr>
          <p:cNvPr id="76" name="Group 75">
            <a:extLst>
              <a:ext uri="{FF2B5EF4-FFF2-40B4-BE49-F238E27FC236}">
                <a16:creationId xmlns:a16="http://schemas.microsoft.com/office/drawing/2014/main" id="{60E31D48-090A-4A9C-AF5C-4B0C49C47C7D}"/>
              </a:ext>
            </a:extLst>
          </p:cNvPr>
          <p:cNvGrpSpPr/>
          <p:nvPr/>
        </p:nvGrpSpPr>
        <p:grpSpPr>
          <a:xfrm>
            <a:off x="-515072" y="0"/>
            <a:ext cx="9927504" cy="6858000"/>
            <a:chOff x="-9337032" y="-1"/>
            <a:chExt cx="9927504" cy="6858000"/>
          </a:xfrm>
        </p:grpSpPr>
        <p:sp>
          <p:nvSpPr>
            <p:cNvPr id="77" name="Rectangle 76">
              <a:extLst>
                <a:ext uri="{FF2B5EF4-FFF2-40B4-BE49-F238E27FC236}">
                  <a16:creationId xmlns:a16="http://schemas.microsoft.com/office/drawing/2014/main" id="{3A79A714-CB74-4EFD-9BC1-A7F2F993842A}"/>
                </a:ext>
              </a:extLst>
            </p:cNvPr>
            <p:cNvSpPr/>
            <p:nvPr/>
          </p:nvSpPr>
          <p:spPr>
            <a:xfrm>
              <a:off x="-9337032" y="-1"/>
              <a:ext cx="992350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Freeform: Shape 77">
              <a:extLst>
                <a:ext uri="{FF2B5EF4-FFF2-40B4-BE49-F238E27FC236}">
                  <a16:creationId xmlns:a16="http://schemas.microsoft.com/office/drawing/2014/main" id="{B006C60A-833A-41C2-A553-8132E7B3A7DB}"/>
                </a:ext>
              </a:extLst>
            </p:cNvPr>
            <p:cNvSpPr/>
            <p:nvPr/>
          </p:nvSpPr>
          <p:spPr>
            <a:xfrm>
              <a:off x="-577928" y="2337438"/>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A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95AECC6C-A520-4756-9163-08D14835D791}"/>
                </a:ext>
              </a:extLst>
            </p:cNvPr>
            <p:cNvSpPr txBox="1"/>
            <p:nvPr/>
          </p:nvSpPr>
          <p:spPr>
            <a:xfrm rot="16200000">
              <a:off x="-738260" y="3189608"/>
              <a:ext cx="1992086" cy="646331"/>
            </a:xfrm>
            <a:prstGeom prst="rect">
              <a:avLst/>
            </a:prstGeom>
            <a:noFill/>
          </p:spPr>
          <p:txBody>
            <a:bodyPr wrap="square" rtlCol="0">
              <a:spAutoFit/>
            </a:bodyPr>
            <a:lstStyle/>
            <a:p>
              <a:pPr algn="ctr"/>
              <a:r>
                <a:rPr lang="en-US" sz="3600" b="1" dirty="0">
                  <a:solidFill>
                    <a:srgbClr val="F0EEF0"/>
                  </a:solidFill>
                  <a:latin typeface="Tw Cen MT" panose="020B0602020104020603" pitchFamily="34" charset="0"/>
                </a:rPr>
                <a:t>Design</a:t>
              </a:r>
            </a:p>
          </p:txBody>
        </p:sp>
        <p:pic>
          <p:nvPicPr>
            <p:cNvPr id="80" name="Picture 79">
              <a:extLst>
                <a:ext uri="{FF2B5EF4-FFF2-40B4-BE49-F238E27FC236}">
                  <a16:creationId xmlns:a16="http://schemas.microsoft.com/office/drawing/2014/main" id="{0F8A56B9-A504-4035-8439-53ED4617B8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91912" y="3247473"/>
              <a:ext cx="530600" cy="530600"/>
            </a:xfrm>
            <a:prstGeom prst="rect">
              <a:avLst/>
            </a:prstGeom>
          </p:spPr>
        </p:pic>
      </p:grpSp>
      <p:grpSp>
        <p:nvGrpSpPr>
          <p:cNvPr id="107" name="Group 106">
            <a:extLst>
              <a:ext uri="{FF2B5EF4-FFF2-40B4-BE49-F238E27FC236}">
                <a16:creationId xmlns:a16="http://schemas.microsoft.com/office/drawing/2014/main" id="{9942DD53-AB85-47AA-82FB-FAAEC778653A}"/>
              </a:ext>
            </a:extLst>
          </p:cNvPr>
          <p:cNvGrpSpPr/>
          <p:nvPr/>
        </p:nvGrpSpPr>
        <p:grpSpPr>
          <a:xfrm>
            <a:off x="1822402" y="665942"/>
            <a:ext cx="5248556" cy="662056"/>
            <a:chOff x="764723" y="2277144"/>
            <a:chExt cx="5248556" cy="662056"/>
          </a:xfrm>
        </p:grpSpPr>
        <p:sp>
          <p:nvSpPr>
            <p:cNvPr id="108" name="Oval 107">
              <a:extLst>
                <a:ext uri="{FF2B5EF4-FFF2-40B4-BE49-F238E27FC236}">
                  <a16:creationId xmlns:a16="http://schemas.microsoft.com/office/drawing/2014/main" id="{5E625FEF-25F2-49A3-936B-BDFE727CD64C}"/>
                </a:ext>
              </a:extLst>
            </p:cNvPr>
            <p:cNvSpPr/>
            <p:nvPr/>
          </p:nvSpPr>
          <p:spPr>
            <a:xfrm>
              <a:off x="764723" y="2277144"/>
              <a:ext cx="662056" cy="662056"/>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9" name="Picture 108">
              <a:extLst>
                <a:ext uri="{FF2B5EF4-FFF2-40B4-BE49-F238E27FC236}">
                  <a16:creationId xmlns:a16="http://schemas.microsoft.com/office/drawing/2014/main" id="{6044D9F5-29EA-4A68-8CCB-257C2228BB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6554" y="2408975"/>
              <a:ext cx="398394" cy="398394"/>
            </a:xfrm>
            <a:prstGeom prst="rect">
              <a:avLst/>
            </a:prstGeom>
          </p:spPr>
        </p:pic>
        <p:sp>
          <p:nvSpPr>
            <p:cNvPr id="110" name="TextBox 109">
              <a:extLst>
                <a:ext uri="{FF2B5EF4-FFF2-40B4-BE49-F238E27FC236}">
                  <a16:creationId xmlns:a16="http://schemas.microsoft.com/office/drawing/2014/main" id="{55C93D16-FB47-4C2E-BB09-2B51A3D9FC7F}"/>
                </a:ext>
              </a:extLst>
            </p:cNvPr>
            <p:cNvSpPr txBox="1"/>
            <p:nvPr/>
          </p:nvSpPr>
          <p:spPr>
            <a:xfrm>
              <a:off x="1744429" y="2382443"/>
              <a:ext cx="4268850" cy="430887"/>
            </a:xfrm>
            <a:prstGeom prst="rect">
              <a:avLst/>
            </a:prstGeom>
            <a:noFill/>
          </p:spPr>
          <p:txBody>
            <a:bodyPr wrap="square" rtlCol="0">
              <a:spAutoFit/>
            </a:bodyPr>
            <a:lstStyle/>
            <a:p>
              <a:r>
                <a:rPr lang="en-US" sz="2200" b="1" dirty="0">
                  <a:solidFill>
                    <a:srgbClr val="FF5969"/>
                  </a:solidFill>
                  <a:latin typeface="Times New Roman" panose="02020603050405020304" pitchFamily="18" charset="0"/>
                  <a:cs typeface="Times New Roman" panose="02020603050405020304" pitchFamily="18" charset="0"/>
                </a:rPr>
                <a:t>Shear strength check for slab</a:t>
              </a:r>
            </a:p>
          </p:txBody>
        </p:sp>
      </p:grpSp>
      <p:grpSp>
        <p:nvGrpSpPr>
          <p:cNvPr id="111" name="Group 110">
            <a:extLst>
              <a:ext uri="{FF2B5EF4-FFF2-40B4-BE49-F238E27FC236}">
                <a16:creationId xmlns:a16="http://schemas.microsoft.com/office/drawing/2014/main" id="{072A60D6-378E-49E1-BD53-51FFEEC1CD53}"/>
              </a:ext>
            </a:extLst>
          </p:cNvPr>
          <p:cNvGrpSpPr/>
          <p:nvPr/>
        </p:nvGrpSpPr>
        <p:grpSpPr>
          <a:xfrm>
            <a:off x="1820949" y="1578490"/>
            <a:ext cx="5072427" cy="796806"/>
            <a:chOff x="2906784" y="2362732"/>
            <a:chExt cx="5072427" cy="796806"/>
          </a:xfrm>
        </p:grpSpPr>
        <p:grpSp>
          <p:nvGrpSpPr>
            <p:cNvPr id="112" name="Group 111">
              <a:extLst>
                <a:ext uri="{FF2B5EF4-FFF2-40B4-BE49-F238E27FC236}">
                  <a16:creationId xmlns:a16="http://schemas.microsoft.com/office/drawing/2014/main" id="{2A26B7A7-F78C-4E2B-AEF7-ABE8CCDF63A5}"/>
                </a:ext>
              </a:extLst>
            </p:cNvPr>
            <p:cNvGrpSpPr/>
            <p:nvPr/>
          </p:nvGrpSpPr>
          <p:grpSpPr>
            <a:xfrm>
              <a:off x="2906784" y="2362732"/>
              <a:ext cx="2226227" cy="796806"/>
              <a:chOff x="764723" y="3420415"/>
              <a:chExt cx="2226227" cy="796806"/>
            </a:xfrm>
          </p:grpSpPr>
          <p:sp>
            <p:nvSpPr>
              <p:cNvPr id="121" name="Oval 120">
                <a:extLst>
                  <a:ext uri="{FF2B5EF4-FFF2-40B4-BE49-F238E27FC236}">
                    <a16:creationId xmlns:a16="http://schemas.microsoft.com/office/drawing/2014/main" id="{D5B46DE2-CD5C-4B34-805E-92F1E9E7E99D}"/>
                  </a:ext>
                </a:extLst>
              </p:cNvPr>
              <p:cNvSpPr/>
              <p:nvPr/>
            </p:nvSpPr>
            <p:spPr>
              <a:xfrm>
                <a:off x="764723" y="3555165"/>
                <a:ext cx="662056" cy="662056"/>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TextBox 127">
                <a:extLst>
                  <a:ext uri="{FF2B5EF4-FFF2-40B4-BE49-F238E27FC236}">
                    <a16:creationId xmlns:a16="http://schemas.microsoft.com/office/drawing/2014/main" id="{363EB162-69A0-4BC8-AD8F-6BF0CC5D41C7}"/>
                  </a:ext>
                </a:extLst>
              </p:cNvPr>
              <p:cNvSpPr txBox="1"/>
              <p:nvPr/>
            </p:nvSpPr>
            <p:spPr>
              <a:xfrm>
                <a:off x="1435200" y="3420415"/>
                <a:ext cx="1555750" cy="369332"/>
              </a:xfrm>
              <a:prstGeom prst="rect">
                <a:avLst/>
              </a:prstGeom>
              <a:noFill/>
            </p:spPr>
            <p:txBody>
              <a:bodyPr wrap="square" rtlCol="0">
                <a:spAutoFit/>
              </a:bodyPr>
              <a:lstStyle/>
              <a:p>
                <a:endParaRPr lang="en-US" dirty="0">
                  <a:solidFill>
                    <a:schemeClr val="tx1">
                      <a:lumMod val="75000"/>
                      <a:lumOff val="25000"/>
                    </a:schemeClr>
                  </a:solidFill>
                  <a:latin typeface="Tw Cen MT" panose="020B0602020104020603" pitchFamily="34" charset="0"/>
                </a:endParaRPr>
              </a:p>
            </p:txBody>
          </p:sp>
          <p:pic>
            <p:nvPicPr>
              <p:cNvPr id="129" name="Picture 128">
                <a:extLst>
                  <a:ext uri="{FF2B5EF4-FFF2-40B4-BE49-F238E27FC236}">
                    <a16:creationId xmlns:a16="http://schemas.microsoft.com/office/drawing/2014/main" id="{8AAF9799-4382-45A5-9274-C222FA0350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2748" y="3713190"/>
                <a:ext cx="346006" cy="346006"/>
              </a:xfrm>
              <a:prstGeom prst="rect">
                <a:avLst/>
              </a:prstGeom>
            </p:spPr>
          </p:pic>
        </p:grpSp>
        <p:sp>
          <p:nvSpPr>
            <p:cNvPr id="117" name="TextBox 116">
              <a:extLst>
                <a:ext uri="{FF2B5EF4-FFF2-40B4-BE49-F238E27FC236}">
                  <a16:creationId xmlns:a16="http://schemas.microsoft.com/office/drawing/2014/main" id="{72D4CB90-5BC0-48F5-B8DF-BBFB6DB93497}"/>
                </a:ext>
              </a:extLst>
            </p:cNvPr>
            <p:cNvSpPr txBox="1"/>
            <p:nvPr/>
          </p:nvSpPr>
          <p:spPr>
            <a:xfrm>
              <a:off x="3892579" y="2624229"/>
              <a:ext cx="4086632" cy="430887"/>
            </a:xfrm>
            <a:prstGeom prst="rect">
              <a:avLst/>
            </a:prstGeom>
            <a:noFill/>
          </p:spPr>
          <p:txBody>
            <a:bodyPr wrap="square" rtlCol="0">
              <a:spAutoFit/>
            </a:bodyPr>
            <a:lstStyle/>
            <a:p>
              <a:r>
                <a:rPr lang="en-US" sz="2200" b="1" dirty="0">
                  <a:solidFill>
                    <a:srgbClr val="00A0A8"/>
                  </a:solidFill>
                  <a:latin typeface="Times New Roman" panose="02020603050405020304" pitchFamily="18" charset="0"/>
                  <a:cs typeface="Times New Roman" panose="02020603050405020304" pitchFamily="18" charset="0"/>
                </a:rPr>
                <a:t>Design check for beam</a:t>
              </a:r>
            </a:p>
          </p:txBody>
        </p:sp>
      </p:grpSp>
      <p:grpSp>
        <p:nvGrpSpPr>
          <p:cNvPr id="130" name="Group 129">
            <a:extLst>
              <a:ext uri="{FF2B5EF4-FFF2-40B4-BE49-F238E27FC236}">
                <a16:creationId xmlns:a16="http://schemas.microsoft.com/office/drawing/2014/main" id="{99173F03-7E1A-4CFE-B628-8ADF6B7629AF}"/>
              </a:ext>
            </a:extLst>
          </p:cNvPr>
          <p:cNvGrpSpPr/>
          <p:nvPr/>
        </p:nvGrpSpPr>
        <p:grpSpPr>
          <a:xfrm>
            <a:off x="1801114" y="2642512"/>
            <a:ext cx="5072427" cy="796806"/>
            <a:chOff x="2906784" y="3911567"/>
            <a:chExt cx="5072427" cy="796806"/>
          </a:xfrm>
        </p:grpSpPr>
        <p:grpSp>
          <p:nvGrpSpPr>
            <p:cNvPr id="131" name="Group 130">
              <a:extLst>
                <a:ext uri="{FF2B5EF4-FFF2-40B4-BE49-F238E27FC236}">
                  <a16:creationId xmlns:a16="http://schemas.microsoft.com/office/drawing/2014/main" id="{ED1DA021-0AC1-4191-9518-1FB89EE1560D}"/>
                </a:ext>
              </a:extLst>
            </p:cNvPr>
            <p:cNvGrpSpPr/>
            <p:nvPr/>
          </p:nvGrpSpPr>
          <p:grpSpPr>
            <a:xfrm>
              <a:off x="2906784" y="3911567"/>
              <a:ext cx="3197225" cy="796806"/>
              <a:chOff x="764723" y="4698436"/>
              <a:chExt cx="3197225" cy="796806"/>
            </a:xfrm>
          </p:grpSpPr>
          <p:sp>
            <p:nvSpPr>
              <p:cNvPr id="133" name="Oval 132">
                <a:extLst>
                  <a:ext uri="{FF2B5EF4-FFF2-40B4-BE49-F238E27FC236}">
                    <a16:creationId xmlns:a16="http://schemas.microsoft.com/office/drawing/2014/main" id="{28034A14-4B2F-4FE8-8890-E104BB2D055D}"/>
                  </a:ext>
                </a:extLst>
              </p:cNvPr>
              <p:cNvSpPr/>
              <p:nvPr/>
            </p:nvSpPr>
            <p:spPr>
              <a:xfrm>
                <a:off x="764723" y="4833186"/>
                <a:ext cx="662056" cy="66205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a:extLst>
                  <a:ext uri="{FF2B5EF4-FFF2-40B4-BE49-F238E27FC236}">
                    <a16:creationId xmlns:a16="http://schemas.microsoft.com/office/drawing/2014/main" id="{86121D8C-8A4A-4D74-9BDB-66F945B7E15B}"/>
                  </a:ext>
                </a:extLst>
              </p:cNvPr>
              <p:cNvSpPr txBox="1"/>
              <p:nvPr/>
            </p:nvSpPr>
            <p:spPr>
              <a:xfrm>
                <a:off x="1435200" y="4698436"/>
                <a:ext cx="1555750" cy="369332"/>
              </a:xfrm>
              <a:prstGeom prst="rect">
                <a:avLst/>
              </a:prstGeom>
              <a:noFill/>
            </p:spPr>
            <p:txBody>
              <a:bodyPr wrap="square" rtlCol="0">
                <a:spAutoFit/>
              </a:bodyPr>
              <a:lstStyle/>
              <a:p>
                <a:endParaRPr lang="en-US" dirty="0">
                  <a:solidFill>
                    <a:schemeClr val="tx1">
                      <a:lumMod val="75000"/>
                      <a:lumOff val="25000"/>
                    </a:schemeClr>
                  </a:solidFill>
                  <a:latin typeface="Tw Cen MT" panose="020B0602020104020603" pitchFamily="34" charset="0"/>
                </a:endParaRPr>
              </a:p>
            </p:txBody>
          </p:sp>
          <p:sp>
            <p:nvSpPr>
              <p:cNvPr id="135" name="TextBox 134">
                <a:extLst>
                  <a:ext uri="{FF2B5EF4-FFF2-40B4-BE49-F238E27FC236}">
                    <a16:creationId xmlns:a16="http://schemas.microsoft.com/office/drawing/2014/main" id="{D76990F3-266C-410D-BD5C-A89A4EB0F6E1}"/>
                  </a:ext>
                </a:extLst>
              </p:cNvPr>
              <p:cNvSpPr txBox="1"/>
              <p:nvPr/>
            </p:nvSpPr>
            <p:spPr>
              <a:xfrm>
                <a:off x="1435200" y="4981190"/>
                <a:ext cx="2526748" cy="276999"/>
              </a:xfrm>
              <a:prstGeom prst="rect">
                <a:avLst/>
              </a:prstGeom>
              <a:noFill/>
            </p:spPr>
            <p:txBody>
              <a:bodyPr wrap="square" rtlCol="0">
                <a:spAutoFit/>
              </a:bodyPr>
              <a:lstStyle/>
              <a:p>
                <a:endParaRPr lang="en-US" sz="1200" dirty="0">
                  <a:solidFill>
                    <a:schemeClr val="tx1">
                      <a:lumMod val="75000"/>
                      <a:lumOff val="25000"/>
                    </a:schemeClr>
                  </a:solidFill>
                  <a:latin typeface="Tw Cen MT" panose="020B0602020104020603" pitchFamily="34" charset="0"/>
                </a:endParaRPr>
              </a:p>
            </p:txBody>
          </p:sp>
          <p:pic>
            <p:nvPicPr>
              <p:cNvPr id="136" name="Picture 135">
                <a:extLst>
                  <a:ext uri="{FF2B5EF4-FFF2-40B4-BE49-F238E27FC236}">
                    <a16:creationId xmlns:a16="http://schemas.microsoft.com/office/drawing/2014/main" id="{28D913C6-43D0-4A38-8CF9-A43B8C3F83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6553" y="4977083"/>
                <a:ext cx="398396" cy="398396"/>
              </a:xfrm>
              <a:prstGeom prst="rect">
                <a:avLst/>
              </a:prstGeom>
            </p:spPr>
          </p:pic>
        </p:grpSp>
        <p:sp>
          <p:nvSpPr>
            <p:cNvPr id="132" name="TextBox 131">
              <a:extLst>
                <a:ext uri="{FF2B5EF4-FFF2-40B4-BE49-F238E27FC236}">
                  <a16:creationId xmlns:a16="http://schemas.microsoft.com/office/drawing/2014/main" id="{DE3A9058-5AD2-4C95-A554-08A25D957096}"/>
                </a:ext>
              </a:extLst>
            </p:cNvPr>
            <p:cNvSpPr txBox="1"/>
            <p:nvPr/>
          </p:nvSpPr>
          <p:spPr>
            <a:xfrm>
              <a:off x="3892579" y="4161901"/>
              <a:ext cx="4086632" cy="430887"/>
            </a:xfrm>
            <a:prstGeom prst="rect">
              <a:avLst/>
            </a:prstGeom>
            <a:noFill/>
          </p:spPr>
          <p:txBody>
            <a:bodyPr wrap="square" rtlCol="0">
              <a:spAutoFit/>
            </a:bodyPr>
            <a:lstStyle/>
            <a:p>
              <a:r>
                <a:rPr lang="en-US" sz="2200" b="1" dirty="0">
                  <a:solidFill>
                    <a:srgbClr val="92D050"/>
                  </a:solidFill>
                  <a:latin typeface="Times New Roman" panose="02020603050405020304" pitchFamily="18" charset="0"/>
                  <a:cs typeface="Times New Roman" panose="02020603050405020304" pitchFamily="18" charset="0"/>
                </a:rPr>
                <a:t>Design check for column</a:t>
              </a:r>
            </a:p>
          </p:txBody>
        </p:sp>
      </p:grpSp>
      <p:grpSp>
        <p:nvGrpSpPr>
          <p:cNvPr id="147" name="Group 146">
            <a:extLst>
              <a:ext uri="{FF2B5EF4-FFF2-40B4-BE49-F238E27FC236}">
                <a16:creationId xmlns:a16="http://schemas.microsoft.com/office/drawing/2014/main" id="{478B656E-F5A4-4C7A-91F9-B0C37EC56400}"/>
              </a:ext>
            </a:extLst>
          </p:cNvPr>
          <p:cNvGrpSpPr/>
          <p:nvPr/>
        </p:nvGrpSpPr>
        <p:grpSpPr>
          <a:xfrm>
            <a:off x="1820949" y="3846625"/>
            <a:ext cx="5248556" cy="662056"/>
            <a:chOff x="764723" y="2277144"/>
            <a:chExt cx="5248556" cy="662056"/>
          </a:xfrm>
        </p:grpSpPr>
        <p:sp>
          <p:nvSpPr>
            <p:cNvPr id="148" name="Oval 147">
              <a:extLst>
                <a:ext uri="{FF2B5EF4-FFF2-40B4-BE49-F238E27FC236}">
                  <a16:creationId xmlns:a16="http://schemas.microsoft.com/office/drawing/2014/main" id="{9680B41D-0584-469B-A2F8-522B6AC6412C}"/>
                </a:ext>
              </a:extLst>
            </p:cNvPr>
            <p:cNvSpPr/>
            <p:nvPr/>
          </p:nvSpPr>
          <p:spPr>
            <a:xfrm>
              <a:off x="764723" y="2277144"/>
              <a:ext cx="662056" cy="662056"/>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9" name="Picture 148">
              <a:extLst>
                <a:ext uri="{FF2B5EF4-FFF2-40B4-BE49-F238E27FC236}">
                  <a16:creationId xmlns:a16="http://schemas.microsoft.com/office/drawing/2014/main" id="{6446D90B-29AD-4A38-8A79-DDDFFC2CCF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6554" y="2408975"/>
              <a:ext cx="398394" cy="398394"/>
            </a:xfrm>
            <a:prstGeom prst="rect">
              <a:avLst/>
            </a:prstGeom>
          </p:spPr>
        </p:pic>
        <p:sp>
          <p:nvSpPr>
            <p:cNvPr id="150" name="TextBox 149">
              <a:extLst>
                <a:ext uri="{FF2B5EF4-FFF2-40B4-BE49-F238E27FC236}">
                  <a16:creationId xmlns:a16="http://schemas.microsoft.com/office/drawing/2014/main" id="{235912EB-0215-4A3E-AFCF-12C0E7528AA1}"/>
                </a:ext>
              </a:extLst>
            </p:cNvPr>
            <p:cNvSpPr txBox="1"/>
            <p:nvPr/>
          </p:nvSpPr>
          <p:spPr>
            <a:xfrm>
              <a:off x="1744429" y="2382443"/>
              <a:ext cx="4268850" cy="430887"/>
            </a:xfrm>
            <a:prstGeom prst="rect">
              <a:avLst/>
            </a:prstGeom>
            <a:noFill/>
          </p:spPr>
          <p:txBody>
            <a:bodyPr wrap="square" rtlCol="0">
              <a:spAutoFit/>
            </a:bodyPr>
            <a:lstStyle/>
            <a:p>
              <a:r>
                <a:rPr lang="en-US" sz="2200" b="1" dirty="0">
                  <a:solidFill>
                    <a:srgbClr val="FF5969"/>
                  </a:solidFill>
                  <a:latin typeface="Times New Roman" panose="02020603050405020304" pitchFamily="18" charset="0"/>
                  <a:cs typeface="Times New Roman" panose="02020603050405020304" pitchFamily="18" charset="0"/>
                </a:rPr>
                <a:t>Design for shear wall</a:t>
              </a:r>
            </a:p>
          </p:txBody>
        </p:sp>
      </p:grpSp>
      <p:grpSp>
        <p:nvGrpSpPr>
          <p:cNvPr id="151" name="Group 150">
            <a:extLst>
              <a:ext uri="{FF2B5EF4-FFF2-40B4-BE49-F238E27FC236}">
                <a16:creationId xmlns:a16="http://schemas.microsoft.com/office/drawing/2014/main" id="{765165CD-88D5-4986-AA3E-202102490676}"/>
              </a:ext>
            </a:extLst>
          </p:cNvPr>
          <p:cNvGrpSpPr/>
          <p:nvPr/>
        </p:nvGrpSpPr>
        <p:grpSpPr>
          <a:xfrm>
            <a:off x="1801114" y="4738469"/>
            <a:ext cx="5072427" cy="796806"/>
            <a:chOff x="2906784" y="2362732"/>
            <a:chExt cx="5072427" cy="796806"/>
          </a:xfrm>
        </p:grpSpPr>
        <p:grpSp>
          <p:nvGrpSpPr>
            <p:cNvPr id="152" name="Group 151">
              <a:extLst>
                <a:ext uri="{FF2B5EF4-FFF2-40B4-BE49-F238E27FC236}">
                  <a16:creationId xmlns:a16="http://schemas.microsoft.com/office/drawing/2014/main" id="{6FB6E04E-274B-491F-9099-9697D0539B23}"/>
                </a:ext>
              </a:extLst>
            </p:cNvPr>
            <p:cNvGrpSpPr/>
            <p:nvPr/>
          </p:nvGrpSpPr>
          <p:grpSpPr>
            <a:xfrm>
              <a:off x="2906784" y="2362732"/>
              <a:ext cx="2226227" cy="796806"/>
              <a:chOff x="764723" y="3420415"/>
              <a:chExt cx="2226227" cy="796806"/>
            </a:xfrm>
          </p:grpSpPr>
          <p:sp>
            <p:nvSpPr>
              <p:cNvPr id="154" name="Oval 153">
                <a:extLst>
                  <a:ext uri="{FF2B5EF4-FFF2-40B4-BE49-F238E27FC236}">
                    <a16:creationId xmlns:a16="http://schemas.microsoft.com/office/drawing/2014/main" id="{F42CAF10-B8B1-4687-A4D2-91E2EA8C91CC}"/>
                  </a:ext>
                </a:extLst>
              </p:cNvPr>
              <p:cNvSpPr/>
              <p:nvPr/>
            </p:nvSpPr>
            <p:spPr>
              <a:xfrm>
                <a:off x="764723" y="3555165"/>
                <a:ext cx="662056" cy="662056"/>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5" name="TextBox 154">
                <a:extLst>
                  <a:ext uri="{FF2B5EF4-FFF2-40B4-BE49-F238E27FC236}">
                    <a16:creationId xmlns:a16="http://schemas.microsoft.com/office/drawing/2014/main" id="{445BC273-22E5-4D72-BFD6-4B978EA68385}"/>
                  </a:ext>
                </a:extLst>
              </p:cNvPr>
              <p:cNvSpPr txBox="1"/>
              <p:nvPr/>
            </p:nvSpPr>
            <p:spPr>
              <a:xfrm>
                <a:off x="1435200" y="3420415"/>
                <a:ext cx="1555750" cy="369332"/>
              </a:xfrm>
              <a:prstGeom prst="rect">
                <a:avLst/>
              </a:prstGeom>
              <a:noFill/>
            </p:spPr>
            <p:txBody>
              <a:bodyPr wrap="square" rtlCol="0">
                <a:spAutoFit/>
              </a:bodyPr>
              <a:lstStyle/>
              <a:p>
                <a:endParaRPr lang="en-US" dirty="0">
                  <a:solidFill>
                    <a:schemeClr val="tx1">
                      <a:lumMod val="75000"/>
                      <a:lumOff val="25000"/>
                    </a:schemeClr>
                  </a:solidFill>
                  <a:latin typeface="Tw Cen MT" panose="020B0602020104020603" pitchFamily="34" charset="0"/>
                </a:endParaRPr>
              </a:p>
            </p:txBody>
          </p:sp>
          <p:pic>
            <p:nvPicPr>
              <p:cNvPr id="156" name="Picture 155">
                <a:extLst>
                  <a:ext uri="{FF2B5EF4-FFF2-40B4-BE49-F238E27FC236}">
                    <a16:creationId xmlns:a16="http://schemas.microsoft.com/office/drawing/2014/main" id="{D27AEDDF-FB5B-4858-9C38-1DC1A76D4A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2748" y="3713190"/>
                <a:ext cx="346006" cy="346006"/>
              </a:xfrm>
              <a:prstGeom prst="rect">
                <a:avLst/>
              </a:prstGeom>
            </p:spPr>
          </p:pic>
        </p:grpSp>
        <p:sp>
          <p:nvSpPr>
            <p:cNvPr id="153" name="TextBox 152">
              <a:extLst>
                <a:ext uri="{FF2B5EF4-FFF2-40B4-BE49-F238E27FC236}">
                  <a16:creationId xmlns:a16="http://schemas.microsoft.com/office/drawing/2014/main" id="{C12FC1A8-87E5-4F39-96F1-588A82357F5B}"/>
                </a:ext>
              </a:extLst>
            </p:cNvPr>
            <p:cNvSpPr txBox="1"/>
            <p:nvPr/>
          </p:nvSpPr>
          <p:spPr>
            <a:xfrm>
              <a:off x="3892579" y="2624229"/>
              <a:ext cx="4086632" cy="430887"/>
            </a:xfrm>
            <a:prstGeom prst="rect">
              <a:avLst/>
            </a:prstGeom>
            <a:noFill/>
          </p:spPr>
          <p:txBody>
            <a:bodyPr wrap="square" rtlCol="0">
              <a:spAutoFit/>
            </a:bodyPr>
            <a:lstStyle/>
            <a:p>
              <a:r>
                <a:rPr lang="en-US" sz="2200" b="1" dirty="0">
                  <a:solidFill>
                    <a:srgbClr val="00A0A8"/>
                  </a:solidFill>
                  <a:latin typeface="Times New Roman" panose="02020603050405020304" pitchFamily="18" charset="0"/>
                  <a:cs typeface="Times New Roman" panose="02020603050405020304" pitchFamily="18" charset="0"/>
                </a:rPr>
                <a:t>Design of the slab</a:t>
              </a:r>
            </a:p>
          </p:txBody>
        </p:sp>
      </p:grpSp>
    </p:spTree>
    <p:extLst>
      <p:ext uri="{BB962C8B-B14F-4D97-AF65-F5344CB8AC3E}">
        <p14:creationId xmlns:p14="http://schemas.microsoft.com/office/powerpoint/2010/main" val="54642705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fade">
                                      <p:cBhvr>
                                        <p:cTn id="7" dur="500"/>
                                        <p:tgtEl>
                                          <p:spTgt spid="10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1"/>
                                        </p:tgtEl>
                                        <p:attrNameLst>
                                          <p:attrName>style.visibility</p:attrName>
                                        </p:attrNameLst>
                                      </p:cBhvr>
                                      <p:to>
                                        <p:strVal val="visible"/>
                                      </p:to>
                                    </p:set>
                                    <p:animEffect transition="in" filter="fade">
                                      <p:cBhvr>
                                        <p:cTn id="12" dur="500"/>
                                        <p:tgtEl>
                                          <p:spTgt spid="111"/>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47"/>
                                        </p:tgtEl>
                                        <p:attrNameLst>
                                          <p:attrName>style.visibility</p:attrName>
                                        </p:attrNameLst>
                                      </p:cBhvr>
                                      <p:to>
                                        <p:strVal val="visible"/>
                                      </p:to>
                                    </p:set>
                                    <p:animEffect transition="in" filter="fade">
                                      <p:cBhvr>
                                        <p:cTn id="21" dur="500"/>
                                        <p:tgtEl>
                                          <p:spTgt spid="14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51"/>
                                        </p:tgtEl>
                                        <p:attrNameLst>
                                          <p:attrName>style.visibility</p:attrName>
                                        </p:attrNameLst>
                                      </p:cBhvr>
                                      <p:to>
                                        <p:strVal val="visible"/>
                                      </p:to>
                                    </p:set>
                                    <p:animEffect transition="in" filter="fade">
                                      <p:cBhvr>
                                        <p:cTn id="26"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Frame system ( non-symmetry)</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B330CF1B-CA29-483D-AA46-3B6B88CC15B4}"/>
              </a:ext>
            </a:extLst>
          </p:cNvPr>
          <p:cNvPicPr/>
          <p:nvPr/>
        </p:nvPicPr>
        <p:blipFill>
          <a:blip r:embed="rId2">
            <a:extLst>
              <a:ext uri="{28A0092B-C50C-407E-A947-70E740481C1C}">
                <a14:useLocalDpi xmlns:a14="http://schemas.microsoft.com/office/drawing/2010/main" val="0"/>
              </a:ext>
            </a:extLst>
          </a:blip>
          <a:srcRect/>
          <a:stretch/>
        </p:blipFill>
        <p:spPr>
          <a:xfrm>
            <a:off x="5928732" y="1218032"/>
            <a:ext cx="5537704" cy="4421936"/>
          </a:xfrm>
          <a:prstGeom prst="rect">
            <a:avLst/>
          </a:prstGeom>
          <a:effectLst>
            <a:glow rad="228600">
              <a:srgbClr val="FF0000">
                <a:alpha val="40000"/>
              </a:srgbClr>
            </a:glow>
          </a:effectLst>
        </p:spPr>
      </p:pic>
      <p:sp>
        <p:nvSpPr>
          <p:cNvPr id="4" name="Rectangle 3">
            <a:extLst>
              <a:ext uri="{FF2B5EF4-FFF2-40B4-BE49-F238E27FC236}">
                <a16:creationId xmlns:a16="http://schemas.microsoft.com/office/drawing/2014/main" id="{86B994FE-8D01-4218-8F6E-6DB3B5B20734}"/>
              </a:ext>
            </a:extLst>
          </p:cNvPr>
          <p:cNvSpPr/>
          <p:nvPr/>
        </p:nvSpPr>
        <p:spPr>
          <a:xfrm>
            <a:off x="151906" y="1371163"/>
            <a:ext cx="5221045" cy="539378"/>
          </a:xfrm>
          <a:prstGeom prst="rect">
            <a:avLst/>
          </a:prstGeom>
        </p:spPr>
        <p:txBody>
          <a:bodyPr wrap="none">
            <a:spAutoFit/>
          </a:bodyPr>
          <a:lstStyle/>
          <a:p>
            <a:pPr marL="342900" lvl="0" indent="-342900">
              <a:lnSpc>
                <a:spcPct val="150000"/>
              </a:lnSpc>
              <a:spcBef>
                <a:spcPts val="600"/>
              </a:spcBef>
              <a:spcAft>
                <a:spcPts val="600"/>
              </a:spcAft>
              <a:buFont typeface="Symbol" panose="05050102010706020507" pitchFamily="18" charset="2"/>
              <a:buChar char=""/>
            </a:pPr>
            <a:r>
              <a:rPr lang="en-US" sz="2200" b="1" dirty="0">
                <a:latin typeface="Times New Roman" panose="02020603050405020304" pitchFamily="18" charset="0"/>
                <a:ea typeface="Calibri" panose="020F0502020204030204" pitchFamily="34" charset="0"/>
                <a:cs typeface="Arial" panose="020B0604020202020204" pitchFamily="34" charset="0"/>
              </a:rPr>
              <a:t>Columns dimensions are 800X600 mm.</a:t>
            </a:r>
          </a:p>
        </p:txBody>
      </p:sp>
      <p:sp>
        <p:nvSpPr>
          <p:cNvPr id="6" name="Rectangle 5">
            <a:extLst>
              <a:ext uri="{FF2B5EF4-FFF2-40B4-BE49-F238E27FC236}">
                <a16:creationId xmlns:a16="http://schemas.microsoft.com/office/drawing/2014/main" id="{C327B534-21E9-473E-8637-1C4C24FD3251}"/>
              </a:ext>
            </a:extLst>
          </p:cNvPr>
          <p:cNvSpPr/>
          <p:nvPr/>
        </p:nvSpPr>
        <p:spPr>
          <a:xfrm>
            <a:off x="469021" y="2455057"/>
            <a:ext cx="4419543" cy="539378"/>
          </a:xfrm>
          <a:prstGeom prst="rect">
            <a:avLst/>
          </a:prstGeom>
        </p:spPr>
        <p:txBody>
          <a:bodyPr wrap="none">
            <a:spAutoFit/>
          </a:bodyPr>
          <a:lstStyle/>
          <a:p>
            <a:pPr>
              <a:lnSpc>
                <a:spcPct val="150000"/>
              </a:lnSpc>
              <a:spcBef>
                <a:spcPts val="600"/>
              </a:spcBef>
              <a:spcAft>
                <a:spcPts val="600"/>
              </a:spcAft>
            </a:pPr>
            <a:r>
              <a:rPr lang="en-US" sz="22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Marked columns are 600X400 mm.</a:t>
            </a:r>
          </a:p>
        </p:txBody>
      </p:sp>
    </p:spTree>
    <p:extLst>
      <p:ext uri="{BB962C8B-B14F-4D97-AF65-F5344CB8AC3E}">
        <p14:creationId xmlns:p14="http://schemas.microsoft.com/office/powerpoint/2010/main" val="2836860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Modal response spectrum</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16201" y="1395091"/>
            <a:ext cx="5944933" cy="4110848"/>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213614" y="1371600"/>
            <a:ext cx="5765177" cy="4157831"/>
          </a:xfrm>
          <a:prstGeom prst="rect">
            <a:avLst/>
          </a:prstGeom>
          <a:effectLst>
            <a:glow rad="228600">
              <a:srgbClr val="C00000">
                <a:alpha val="40000"/>
              </a:srgbClr>
            </a:glow>
          </a:effectLst>
        </p:spPr>
      </p:pic>
      <p:sp>
        <p:nvSpPr>
          <p:cNvPr id="4" name="Rectangle 3">
            <a:extLst>
              <a:ext uri="{FF2B5EF4-FFF2-40B4-BE49-F238E27FC236}">
                <a16:creationId xmlns:a16="http://schemas.microsoft.com/office/drawing/2014/main" id="{84D3C974-B1EE-4D91-AA66-F71AEB261D7C}"/>
              </a:ext>
            </a:extLst>
          </p:cNvPr>
          <p:cNvSpPr/>
          <p:nvPr/>
        </p:nvSpPr>
        <p:spPr>
          <a:xfrm>
            <a:off x="5373109" y="5993549"/>
            <a:ext cx="1861215" cy="461665"/>
          </a:xfrm>
          <a:prstGeom prst="rect">
            <a:avLst/>
          </a:prstGeom>
        </p:spPr>
        <p:txBody>
          <a:bodyPr wrap="none">
            <a:spAutoFit/>
          </a:bodyPr>
          <a:lstStyle/>
          <a:p>
            <a:r>
              <a:rPr lang="en-US" sz="2400" b="1" dirty="0">
                <a:latin typeface="Times New Roman" panose="02020603050405020304" pitchFamily="18" charset="0"/>
                <a:ea typeface="Calibri" panose="020F0502020204030204" pitchFamily="34" charset="0"/>
                <a:cs typeface="Arial" panose="020B0604020202020204" pitchFamily="34" charset="0"/>
              </a:rPr>
              <a:t>MRS &lt; ELF </a:t>
            </a:r>
            <a:endParaRPr lang="en-US" sz="2400" b="1" dirty="0"/>
          </a:p>
        </p:txBody>
      </p:sp>
    </p:spTree>
    <p:extLst>
      <p:ext uri="{BB962C8B-B14F-4D97-AF65-F5344CB8AC3E}">
        <p14:creationId xmlns:p14="http://schemas.microsoft.com/office/powerpoint/2010/main" val="4080009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Time history</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endParaRPr lang="en-US" b="1" dirty="0">
              <a:solidFill>
                <a:srgbClr val="C00000"/>
              </a:solidFill>
            </a:endParaRPr>
          </a:p>
          <a:p>
            <a:endParaRPr lang="en-US" b="1" dirty="0">
              <a:solidFill>
                <a:srgbClr val="C00000"/>
              </a:solidFill>
            </a:endParaRPr>
          </a:p>
          <a:p>
            <a:endParaRPr lang="en-US" b="1" dirty="0">
              <a:solidFill>
                <a:srgbClr val="FF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FF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EF2C6E4E-C8DB-4FD8-B979-879F747462F9}"/>
              </a:ext>
            </a:extLst>
          </p:cNvPr>
          <p:cNvPicPr/>
          <p:nvPr/>
        </p:nvPicPr>
        <p:blipFill>
          <a:blip r:embed="rId2">
            <a:extLst>
              <a:ext uri="{28A0092B-C50C-407E-A947-70E740481C1C}">
                <a14:useLocalDpi xmlns:a14="http://schemas.microsoft.com/office/drawing/2010/main" val="0"/>
              </a:ext>
            </a:extLst>
          </a:blip>
          <a:srcRect/>
          <a:stretch/>
        </p:blipFill>
        <p:spPr>
          <a:xfrm>
            <a:off x="601531" y="891486"/>
            <a:ext cx="9994751" cy="4572781"/>
          </a:xfrm>
          <a:prstGeom prst="rect">
            <a:avLst/>
          </a:prstGeom>
          <a:effectLst>
            <a:glow rad="368300">
              <a:srgbClr val="FF0000">
                <a:alpha val="40000"/>
              </a:srgbClr>
            </a:glow>
          </a:effectLst>
        </p:spPr>
      </p:pic>
      <p:sp>
        <p:nvSpPr>
          <p:cNvPr id="4" name="Rectangle 3">
            <a:extLst>
              <a:ext uri="{FF2B5EF4-FFF2-40B4-BE49-F238E27FC236}">
                <a16:creationId xmlns:a16="http://schemas.microsoft.com/office/drawing/2014/main" id="{52D22636-350F-42B8-9CB1-DF83655AF7A1}"/>
              </a:ext>
            </a:extLst>
          </p:cNvPr>
          <p:cNvSpPr/>
          <p:nvPr/>
        </p:nvSpPr>
        <p:spPr>
          <a:xfrm>
            <a:off x="2073730" y="5888955"/>
            <a:ext cx="7827079" cy="461665"/>
          </a:xfrm>
          <a:prstGeom prst="rect">
            <a:avLst/>
          </a:prstGeom>
        </p:spPr>
        <p:txBody>
          <a:bodyPr wrap="none">
            <a:spAutoFit/>
          </a:bodyPr>
          <a:lstStyle/>
          <a:p>
            <a:r>
              <a:rPr lang="en-US" sz="2400" b="1" dirty="0">
                <a:latin typeface="Times New Roman" panose="02020603050405020304" pitchFamily="18" charset="0"/>
                <a:ea typeface="Calibri" panose="020F0502020204030204" pitchFamily="34" charset="0"/>
                <a:cs typeface="Arial" panose="020B0604020202020204" pitchFamily="34" charset="0"/>
              </a:rPr>
              <a:t>The results from frame system verify the results such that </a:t>
            </a:r>
            <a:endParaRPr lang="en-US" sz="2400" dirty="0"/>
          </a:p>
        </p:txBody>
      </p:sp>
    </p:spTree>
    <p:extLst>
      <p:ext uri="{BB962C8B-B14F-4D97-AF65-F5344CB8AC3E}">
        <p14:creationId xmlns:p14="http://schemas.microsoft.com/office/powerpoint/2010/main" val="361056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Internal forces</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pPr marL="0" indent="0">
              <a:buNone/>
            </a:pPr>
            <a:endParaRPr lang="en-US" b="1" dirty="0">
              <a:solidFill>
                <a:srgbClr val="C00000"/>
              </a:solidFill>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sz="2500" b="1" dirty="0">
                <a:latin typeface="Times New Roman" panose="02020603050405020304" pitchFamily="18" charset="0"/>
                <a:cs typeface="Times New Roman" panose="02020603050405020304" pitchFamily="18" charset="0"/>
              </a:rPr>
              <a:t>S1 = 0.125, Ss = 0.55, and I=1,</a:t>
            </a:r>
            <a:endParaRPr lang="en-US" sz="2500" b="1" dirty="0">
              <a:solidFill>
                <a:srgbClr val="FF0000"/>
              </a:solidFill>
              <a:latin typeface="Times New Roman" panose="02020603050405020304" pitchFamily="18" charset="0"/>
              <a:cs typeface="Times New Roman" panose="02020603050405020304" pitchFamily="18" charset="0"/>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a:p>
            <a:endParaRPr lang="en-US" b="1" dirty="0">
              <a:solidFill>
                <a:srgbClr val="C00000"/>
              </a:solidFill>
            </a:endParaRPr>
          </a:p>
        </p:txBody>
      </p:sp>
      <p:pic>
        <p:nvPicPr>
          <p:cNvPr id="5" name="Picture 4">
            <a:extLst>
              <a:ext uri="{FF2B5EF4-FFF2-40B4-BE49-F238E27FC236}">
                <a16:creationId xmlns:a16="http://schemas.microsoft.com/office/drawing/2014/main" id="{EF2C6E4E-C8DB-4FD8-B979-879F747462F9}"/>
              </a:ext>
            </a:extLst>
          </p:cNvPr>
          <p:cNvPicPr/>
          <p:nvPr/>
        </p:nvPicPr>
        <p:blipFill>
          <a:blip r:embed="rId2">
            <a:extLst>
              <a:ext uri="{28A0092B-C50C-407E-A947-70E740481C1C}">
                <a14:useLocalDpi xmlns:a14="http://schemas.microsoft.com/office/drawing/2010/main" val="0"/>
              </a:ext>
            </a:extLst>
          </a:blip>
          <a:srcRect/>
          <a:stretch/>
        </p:blipFill>
        <p:spPr>
          <a:xfrm>
            <a:off x="4781270" y="1574598"/>
            <a:ext cx="7204432" cy="5170447"/>
          </a:xfrm>
          <a:prstGeom prst="rect">
            <a:avLst/>
          </a:prstGeom>
          <a:effectLst>
            <a:glow rad="368300">
              <a:srgbClr val="FF0000">
                <a:alpha val="40000"/>
              </a:srgbClr>
            </a:glow>
          </a:effectLst>
        </p:spPr>
      </p:pic>
      <p:sp>
        <p:nvSpPr>
          <p:cNvPr id="6" name="Rectangle 5">
            <a:extLst>
              <a:ext uri="{FF2B5EF4-FFF2-40B4-BE49-F238E27FC236}">
                <a16:creationId xmlns:a16="http://schemas.microsoft.com/office/drawing/2014/main" id="{F122C567-2459-4F1B-B2E1-460D7FD4B482}"/>
              </a:ext>
            </a:extLst>
          </p:cNvPr>
          <p:cNvSpPr/>
          <p:nvPr/>
        </p:nvSpPr>
        <p:spPr>
          <a:xfrm>
            <a:off x="206298" y="1060533"/>
            <a:ext cx="5082930" cy="430887"/>
          </a:xfrm>
          <a:prstGeom prst="rect">
            <a:avLst/>
          </a:prstGeom>
        </p:spPr>
        <p:txBody>
          <a:bodyPr wrap="none">
            <a:spAutoFit/>
          </a:bodyPr>
          <a:lstStyle/>
          <a:p>
            <a:r>
              <a:rPr lang="en-US" sz="2200" b="1" dirty="0">
                <a:latin typeface="Times New Roman" panose="02020603050405020304" pitchFamily="18" charset="0"/>
                <a:ea typeface="Calibri" panose="020F0502020204030204" pitchFamily="34" charset="0"/>
                <a:cs typeface="Arial" panose="020B0604020202020204" pitchFamily="34" charset="0"/>
              </a:rPr>
              <a:t>Shear force in a column in the basement </a:t>
            </a:r>
            <a:endParaRPr lang="en-US" sz="2200" b="1" dirty="0"/>
          </a:p>
        </p:txBody>
      </p:sp>
    </p:spTree>
    <p:extLst>
      <p:ext uri="{BB962C8B-B14F-4D97-AF65-F5344CB8AC3E}">
        <p14:creationId xmlns:p14="http://schemas.microsoft.com/office/powerpoint/2010/main" val="2562753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8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Internal forces</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111513" y="1414629"/>
            <a:ext cx="5944933" cy="4351468"/>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213614" y="1414630"/>
            <a:ext cx="5765177" cy="4351467"/>
          </a:xfrm>
          <a:prstGeom prst="rect">
            <a:avLst/>
          </a:prstGeom>
          <a:effectLst>
            <a:glow rad="228600">
              <a:srgbClr val="C00000">
                <a:alpha val="40000"/>
              </a:srgbClr>
            </a:glow>
          </a:effectLst>
        </p:spPr>
      </p:pic>
    </p:spTree>
    <p:extLst>
      <p:ext uri="{BB962C8B-B14F-4D97-AF65-F5344CB8AC3E}">
        <p14:creationId xmlns:p14="http://schemas.microsoft.com/office/powerpoint/2010/main" val="31997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Internal forces</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0" y="1101261"/>
            <a:ext cx="5944933" cy="4433548"/>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213614" y="1101260"/>
            <a:ext cx="5765177" cy="4433549"/>
          </a:xfrm>
          <a:prstGeom prst="rect">
            <a:avLst/>
          </a:prstGeom>
          <a:effectLst>
            <a:glow rad="228600">
              <a:srgbClr val="C00000">
                <a:alpha val="40000"/>
              </a:srgbClr>
            </a:glow>
          </a:effectLst>
        </p:spPr>
      </p:pic>
    </p:spTree>
    <p:extLst>
      <p:ext uri="{BB962C8B-B14F-4D97-AF65-F5344CB8AC3E}">
        <p14:creationId xmlns:p14="http://schemas.microsoft.com/office/powerpoint/2010/main" val="3254929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Internal forces</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0" y="1264024"/>
            <a:ext cx="5944933" cy="4523589"/>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220525" y="1264023"/>
            <a:ext cx="5765177" cy="4523589"/>
          </a:xfrm>
          <a:prstGeom prst="rect">
            <a:avLst/>
          </a:prstGeom>
          <a:effectLst>
            <a:glow rad="228600">
              <a:srgbClr val="C00000">
                <a:alpha val="40000"/>
              </a:srgbClr>
            </a:glow>
          </a:effectLst>
        </p:spPr>
      </p:pic>
    </p:spTree>
    <p:extLst>
      <p:ext uri="{BB962C8B-B14F-4D97-AF65-F5344CB8AC3E}">
        <p14:creationId xmlns:p14="http://schemas.microsoft.com/office/powerpoint/2010/main" val="2305831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Internal forces</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0" y="1242508"/>
            <a:ext cx="5944933" cy="4921624"/>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213614" y="1242508"/>
            <a:ext cx="5765177" cy="4921623"/>
          </a:xfrm>
          <a:prstGeom prst="rect">
            <a:avLst/>
          </a:prstGeom>
          <a:effectLst>
            <a:glow rad="228600">
              <a:srgbClr val="C00000">
                <a:alpha val="40000"/>
              </a:srgbClr>
            </a:glow>
          </a:effectLst>
        </p:spPr>
      </p:pic>
    </p:spTree>
    <p:extLst>
      <p:ext uri="{BB962C8B-B14F-4D97-AF65-F5344CB8AC3E}">
        <p14:creationId xmlns:p14="http://schemas.microsoft.com/office/powerpoint/2010/main" val="577666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Internal forces</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0" y="1226372"/>
            <a:ext cx="5944933" cy="4378362"/>
          </a:xfrm>
          <a:prstGeom prst="rect">
            <a:avLst/>
          </a:prstGeom>
          <a:effectLst>
            <a:glow rad="228600">
              <a:srgbClr val="FF0000">
                <a:alpha val="40000"/>
              </a:srgbClr>
            </a:glow>
          </a:effectLst>
        </p:spPr>
      </p:pic>
      <p:pic>
        <p:nvPicPr>
          <p:cNvPr id="9" name="Picture 8">
            <a:extLst>
              <a:ext uri="{FF2B5EF4-FFF2-40B4-BE49-F238E27FC236}">
                <a16:creationId xmlns:a16="http://schemas.microsoft.com/office/drawing/2014/main" id="{41FEC1E2-6294-47CB-951D-5059FD2FF0B4}"/>
              </a:ext>
            </a:extLst>
          </p:cNvPr>
          <p:cNvPicPr/>
          <p:nvPr/>
        </p:nvPicPr>
        <p:blipFill>
          <a:blip r:embed="rId3">
            <a:extLst>
              <a:ext uri="{28A0092B-C50C-407E-A947-70E740481C1C}">
                <a14:useLocalDpi xmlns:a14="http://schemas.microsoft.com/office/drawing/2010/main" val="0"/>
              </a:ext>
            </a:extLst>
          </a:blip>
          <a:srcRect/>
          <a:stretch/>
        </p:blipFill>
        <p:spPr>
          <a:xfrm>
            <a:off x="6213614" y="1226372"/>
            <a:ext cx="5765177" cy="4378362"/>
          </a:xfrm>
          <a:prstGeom prst="rect">
            <a:avLst/>
          </a:prstGeom>
          <a:effectLst>
            <a:glow rad="228600">
              <a:srgbClr val="C00000">
                <a:alpha val="40000"/>
              </a:srgbClr>
            </a:glow>
          </a:effectLst>
        </p:spPr>
      </p:pic>
    </p:spTree>
    <p:extLst>
      <p:ext uri="{BB962C8B-B14F-4D97-AF65-F5344CB8AC3E}">
        <p14:creationId xmlns:p14="http://schemas.microsoft.com/office/powerpoint/2010/main" val="3813018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Pin VS Fixed</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541841" y="1578455"/>
            <a:ext cx="10915054" cy="4870755"/>
          </a:xfrm>
          <a:prstGeom prst="rect">
            <a:avLst/>
          </a:prstGeom>
          <a:effectLst>
            <a:glow rad="228600">
              <a:srgbClr val="FF0000">
                <a:alpha val="40000"/>
              </a:srgbClr>
            </a:glow>
          </a:effectLst>
        </p:spPr>
      </p:pic>
      <p:sp>
        <p:nvSpPr>
          <p:cNvPr id="4" name="Rectangle 3">
            <a:extLst>
              <a:ext uri="{FF2B5EF4-FFF2-40B4-BE49-F238E27FC236}">
                <a16:creationId xmlns:a16="http://schemas.microsoft.com/office/drawing/2014/main" id="{AAC6D5FA-A6F9-4620-AD4D-30BC36CBF113}"/>
              </a:ext>
            </a:extLst>
          </p:cNvPr>
          <p:cNvSpPr/>
          <p:nvPr/>
        </p:nvSpPr>
        <p:spPr>
          <a:xfrm>
            <a:off x="838200" y="770075"/>
            <a:ext cx="3698448" cy="430887"/>
          </a:xfrm>
          <a:prstGeom prst="rect">
            <a:avLst/>
          </a:prstGeom>
        </p:spPr>
        <p:txBody>
          <a:bodyPr wrap="none">
            <a:spAutoFit/>
          </a:bodyPr>
          <a:lstStyle/>
          <a:p>
            <a:r>
              <a:rPr lang="en-US" sz="2200" b="1" dirty="0">
                <a:latin typeface="Times New Roman" panose="02020603050405020304" pitchFamily="18" charset="0"/>
                <a:ea typeface="Calibri" panose="020F0502020204030204" pitchFamily="34" charset="0"/>
                <a:cs typeface="Arial" panose="020B0604020202020204" pitchFamily="34" charset="0"/>
              </a:rPr>
              <a:t>S1 = 0.125, Ss = 0.55, and I=1</a:t>
            </a:r>
            <a:endParaRPr lang="en-US" sz="2200" b="1" dirty="0"/>
          </a:p>
        </p:txBody>
      </p:sp>
    </p:spTree>
    <p:extLst>
      <p:ext uri="{BB962C8B-B14F-4D97-AF65-F5344CB8AC3E}">
        <p14:creationId xmlns:p14="http://schemas.microsoft.com/office/powerpoint/2010/main" val="145890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2100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6A834D0-CA6E-4450-8ACA-E006D600C9E9}"/>
              </a:ext>
            </a:extLst>
          </p:cNvPr>
          <p:cNvSpPr>
            <a:spLocks noGrp="1"/>
          </p:cNvSpPr>
          <p:nvPr>
            <p:ph type="title"/>
          </p:nvPr>
        </p:nvSpPr>
        <p:spPr>
          <a:xfrm>
            <a:off x="3477052" y="-139391"/>
            <a:ext cx="4423588" cy="841917"/>
          </a:xfrm>
        </p:spPr>
        <p:txBody>
          <a:bodyPr/>
          <a:lstStyle/>
          <a:p>
            <a:pPr algn="ctr"/>
            <a:r>
              <a:rPr lang="en-US" sz="4000" b="1" dirty="0">
                <a:solidFill>
                  <a:srgbClr val="0070C0"/>
                </a:solidFill>
                <a:latin typeface="Times New Roman" panose="02020603050405020304" pitchFamily="18" charset="0"/>
                <a:cs typeface="Times New Roman" panose="02020603050405020304" pitchFamily="18" charset="0"/>
              </a:rPr>
              <a:t>INTRODUCTION</a:t>
            </a:r>
            <a:endParaRPr lang="en-US" sz="3000" b="1" dirty="0">
              <a:solidFill>
                <a:srgbClr val="C00000"/>
              </a:solidFill>
            </a:endParaRPr>
          </a:p>
        </p:txBody>
      </p:sp>
      <p:sp>
        <p:nvSpPr>
          <p:cNvPr id="6" name="Text Placeholder 5">
            <a:extLst>
              <a:ext uri="{FF2B5EF4-FFF2-40B4-BE49-F238E27FC236}">
                <a16:creationId xmlns:a16="http://schemas.microsoft.com/office/drawing/2014/main" id="{44B0BE4B-7B57-4594-A472-A77309DD134A}"/>
              </a:ext>
            </a:extLst>
          </p:cNvPr>
          <p:cNvSpPr>
            <a:spLocks noGrp="1"/>
          </p:cNvSpPr>
          <p:nvPr>
            <p:ph type="body" sz="half" idx="2"/>
          </p:nvPr>
        </p:nvSpPr>
        <p:spPr>
          <a:xfrm>
            <a:off x="0" y="657921"/>
            <a:ext cx="2918173" cy="485078"/>
          </a:xfrm>
        </p:spPr>
        <p:txBody>
          <a:bodyPr>
            <a:normAutofit/>
          </a:bodyPr>
          <a:lstStyle/>
          <a:p>
            <a:r>
              <a:rPr lang="en-US" sz="2500" dirty="0">
                <a:solidFill>
                  <a:srgbClr val="C00000"/>
                </a:solidFill>
                <a:latin typeface="Times New Roman" panose="02020603050405020304" pitchFamily="18" charset="0"/>
                <a:cs typeface="Times New Roman" panose="02020603050405020304" pitchFamily="18" charset="0"/>
              </a:rPr>
              <a:t>Study area:</a:t>
            </a:r>
          </a:p>
        </p:txBody>
      </p:sp>
      <p:pic>
        <p:nvPicPr>
          <p:cNvPr id="15" name="Picture 14">
            <a:extLst>
              <a:ext uri="{FF2B5EF4-FFF2-40B4-BE49-F238E27FC236}">
                <a16:creationId xmlns:a16="http://schemas.microsoft.com/office/drawing/2014/main" id="{34FEB82C-936E-4143-9D31-BEA4A9604274}"/>
              </a:ext>
            </a:extLst>
          </p:cNvPr>
          <p:cNvPicPr/>
          <p:nvPr/>
        </p:nvPicPr>
        <p:blipFill>
          <a:blip r:embed="rId2">
            <a:extLst>
              <a:ext uri="{28A0092B-C50C-407E-A947-70E740481C1C}">
                <a14:useLocalDpi xmlns:a14="http://schemas.microsoft.com/office/drawing/2010/main" val="0"/>
              </a:ext>
            </a:extLst>
          </a:blip>
          <a:srcRect/>
          <a:stretch/>
        </p:blipFill>
        <p:spPr>
          <a:xfrm>
            <a:off x="3267305" y="1460928"/>
            <a:ext cx="6952459" cy="4767750"/>
          </a:xfrm>
          <a:prstGeom prst="rect">
            <a:avLst/>
          </a:prstGeom>
        </p:spPr>
      </p:pic>
    </p:spTree>
    <p:extLst>
      <p:ext uri="{BB962C8B-B14F-4D97-AF65-F5344CB8AC3E}">
        <p14:creationId xmlns:p14="http://schemas.microsoft.com/office/powerpoint/2010/main" val="2773823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Pin VS Fixed</a:t>
            </a: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358400" y="1377157"/>
            <a:ext cx="11362055" cy="5244175"/>
          </a:xfrm>
          <a:prstGeom prst="rect">
            <a:avLst/>
          </a:prstGeom>
          <a:effectLst>
            <a:glow rad="228600">
              <a:srgbClr val="FF0000">
                <a:alpha val="40000"/>
              </a:srgbClr>
            </a:glow>
          </a:effectLst>
        </p:spPr>
      </p:pic>
    </p:spTree>
    <p:extLst>
      <p:ext uri="{BB962C8B-B14F-4D97-AF65-F5344CB8AC3E}">
        <p14:creationId xmlns:p14="http://schemas.microsoft.com/office/powerpoint/2010/main" val="2142479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F9734-C225-4248-9964-7915F8BE045D}"/>
              </a:ext>
            </a:extLst>
          </p:cNvPr>
          <p:cNvSpPr>
            <a:spLocks noGrp="1"/>
          </p:cNvSpPr>
          <p:nvPr>
            <p:ph type="title"/>
          </p:nvPr>
        </p:nvSpPr>
        <p:spPr>
          <a:xfrm>
            <a:off x="670932" y="0"/>
            <a:ext cx="10515600" cy="593880"/>
          </a:xfrm>
        </p:spPr>
        <p:txBody>
          <a:bodyPr>
            <a:normAutofit fontScale="90000"/>
          </a:bodyPr>
          <a:lstStyle/>
          <a:p>
            <a:pPr algn="ctr"/>
            <a:r>
              <a:rPr lang="en-US" dirty="0">
                <a:solidFill>
                  <a:schemeClr val="accent1"/>
                </a:solidFill>
                <a:latin typeface="Times New Roman" panose="02020603050405020304" pitchFamily="18" charset="0"/>
                <a:cs typeface="Times New Roman" panose="02020603050405020304" pitchFamily="18" charset="0"/>
              </a:rPr>
              <a:t>DESIGN</a:t>
            </a:r>
            <a:endParaRPr lang="en-US"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AE948CC-BBBE-4BC7-A204-FFB50C6A12E3}"/>
              </a:ext>
            </a:extLst>
          </p:cNvPr>
          <p:cNvSpPr>
            <a:spLocks noGrp="1"/>
          </p:cNvSpPr>
          <p:nvPr>
            <p:ph idx="1"/>
          </p:nvPr>
        </p:nvSpPr>
        <p:spPr>
          <a:xfrm>
            <a:off x="206298" y="507380"/>
            <a:ext cx="11147502" cy="6411952"/>
          </a:xfrm>
        </p:spPr>
        <p:txBody>
          <a:bodyPr>
            <a:normAutofit/>
          </a:bodyPr>
          <a:lstStyle/>
          <a:p>
            <a:pPr marL="0" indent="0">
              <a:buNone/>
            </a:pPr>
            <a:endParaRPr lang="en-US" b="1" dirty="0">
              <a:solidFill>
                <a:srgbClr val="C00000"/>
              </a:solidFill>
            </a:endParaRPr>
          </a:p>
          <a:p>
            <a:endParaRPr lang="en-US" b="1" dirty="0">
              <a:solidFill>
                <a:srgbClr val="C00000"/>
              </a:solidFill>
              <a:latin typeface="Times New Roman" panose="02020603050405020304" pitchFamily="18" charset="0"/>
              <a:cs typeface="Times New Roman" panose="02020603050405020304" pitchFamily="18" charset="0"/>
            </a:endParaRPr>
          </a:p>
          <a:p>
            <a:pPr marL="0" indent="0">
              <a:buNone/>
            </a:pPr>
            <a:endParaRPr lang="en-US" b="1" dirty="0">
              <a:solidFill>
                <a:srgbClr val="C00000"/>
              </a:solidFill>
            </a:endParaRPr>
          </a:p>
          <a:p>
            <a:endParaRPr lang="en-US" dirty="0"/>
          </a:p>
          <a:p>
            <a:endParaRPr lang="en-US" dirty="0"/>
          </a:p>
          <a:p>
            <a:endParaRPr lang="en-US" b="1" dirty="0">
              <a:solidFill>
                <a:srgbClr val="C00000"/>
              </a:solidFill>
            </a:endParaRPr>
          </a:p>
          <a:p>
            <a:endParaRPr lang="en-US" b="1" dirty="0">
              <a:solidFill>
                <a:srgbClr val="C00000"/>
              </a:solidFill>
            </a:endParaRPr>
          </a:p>
        </p:txBody>
      </p:sp>
      <p:pic>
        <p:nvPicPr>
          <p:cNvPr id="8" name="Picture 7">
            <a:extLst>
              <a:ext uri="{FF2B5EF4-FFF2-40B4-BE49-F238E27FC236}">
                <a16:creationId xmlns:a16="http://schemas.microsoft.com/office/drawing/2014/main" id="{9F092172-30C1-42C2-940B-D4F442AFCCB5}"/>
              </a:ext>
            </a:extLst>
          </p:cNvPr>
          <p:cNvPicPr/>
          <p:nvPr/>
        </p:nvPicPr>
        <p:blipFill>
          <a:blip r:embed="rId2">
            <a:extLst>
              <a:ext uri="{28A0092B-C50C-407E-A947-70E740481C1C}">
                <a14:useLocalDpi xmlns:a14="http://schemas.microsoft.com/office/drawing/2010/main" val="0"/>
              </a:ext>
            </a:extLst>
          </a:blip>
          <a:srcRect/>
          <a:stretch/>
        </p:blipFill>
        <p:spPr>
          <a:xfrm>
            <a:off x="896240" y="2231789"/>
            <a:ext cx="9812998" cy="3857038"/>
          </a:xfrm>
          <a:prstGeom prst="rect">
            <a:avLst/>
          </a:prstGeom>
          <a:effectLst>
            <a:glow rad="228600">
              <a:srgbClr val="FF0000">
                <a:alpha val="40000"/>
              </a:srgbClr>
            </a:glow>
          </a:effectLst>
        </p:spPr>
      </p:pic>
      <p:sp>
        <p:nvSpPr>
          <p:cNvPr id="5" name="Rectangle 4">
            <a:extLst>
              <a:ext uri="{FF2B5EF4-FFF2-40B4-BE49-F238E27FC236}">
                <a16:creationId xmlns:a16="http://schemas.microsoft.com/office/drawing/2014/main" id="{FBD3D3F4-286A-4810-BEB1-CFB40EDCA767}"/>
              </a:ext>
            </a:extLst>
          </p:cNvPr>
          <p:cNvSpPr/>
          <p:nvPr/>
        </p:nvSpPr>
        <p:spPr>
          <a:xfrm>
            <a:off x="102198" y="1040367"/>
            <a:ext cx="11790382" cy="830997"/>
          </a:xfrm>
          <a:prstGeom prst="rect">
            <a:avLst/>
          </a:prstGeom>
        </p:spPr>
        <p:txBody>
          <a:bodyPr wrap="square">
            <a:spAutoFit/>
          </a:bodyPr>
          <a:lstStyle/>
          <a:p>
            <a:r>
              <a:rPr lang="en-US" sz="2400" b="1" dirty="0">
                <a:latin typeface="Times New Roman" panose="02020603050405020304" pitchFamily="18" charset="0"/>
                <a:ea typeface="Calibri" panose="020F0502020204030204" pitchFamily="34" charset="0"/>
                <a:cs typeface="Arial" panose="020B0604020202020204" pitchFamily="34" charset="0"/>
              </a:rPr>
              <a:t>As the system is a bearing walls system and seismic design category is “C”, the design will be ordinary design</a:t>
            </a:r>
            <a:endParaRPr lang="en-US" sz="2400" b="1" dirty="0"/>
          </a:p>
        </p:txBody>
      </p:sp>
    </p:spTree>
    <p:extLst>
      <p:ext uri="{BB962C8B-B14F-4D97-AF65-F5344CB8AC3E}">
        <p14:creationId xmlns:p14="http://schemas.microsoft.com/office/powerpoint/2010/main" val="4170038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52BB4-8307-457C-AB10-CA027131A88F}"/>
              </a:ext>
            </a:extLst>
          </p:cNvPr>
          <p:cNvSpPr>
            <a:spLocks noGrp="1"/>
          </p:cNvSpPr>
          <p:nvPr>
            <p:ph type="title"/>
          </p:nvPr>
        </p:nvSpPr>
        <p:spPr/>
        <p:txBody>
          <a:bodyPr/>
          <a:lstStyle/>
          <a:p>
            <a:pPr algn="ctr"/>
            <a:r>
              <a:rPr lang="en-US" dirty="0">
                <a:solidFill>
                  <a:schemeClr val="accent1"/>
                </a:solidFill>
                <a:latin typeface="Times New Roman" panose="02020603050405020304" pitchFamily="18" charset="0"/>
                <a:cs typeface="Times New Roman" panose="02020603050405020304" pitchFamily="18" charset="0"/>
              </a:rPr>
              <a:t>DESIGN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3355A52-018E-496F-B943-5055C06754C8}"/>
                  </a:ext>
                </a:extLst>
              </p:cNvPr>
              <p:cNvSpPr>
                <a:spLocks noGrp="1"/>
              </p:cNvSpPr>
              <p:nvPr>
                <p:ph idx="1"/>
              </p:nvPr>
            </p:nvSpPr>
            <p:spPr>
              <a:xfrm>
                <a:off x="752707" y="1321420"/>
                <a:ext cx="10601093" cy="4855543"/>
              </a:xfrm>
            </p:spPr>
            <p:txBody>
              <a:bodyPr>
                <a:normAutofit/>
              </a:bodyPr>
              <a:lstStyle/>
              <a:p>
                <a:r>
                  <a:rPr lang="en-US" sz="2500" b="1" dirty="0">
                    <a:solidFill>
                      <a:srgbClr val="C00000"/>
                    </a:solidFill>
                    <a:latin typeface="Times New Roman" panose="02020603050405020304" pitchFamily="18" charset="0"/>
                    <a:cs typeface="Times New Roman" panose="02020603050405020304" pitchFamily="18" charset="0"/>
                  </a:rPr>
                  <a:t>Shear strength check for the slab:</a:t>
                </a:r>
              </a:p>
              <a:p>
                <a:endParaRPr lang="en-US" sz="2500" b="1" dirty="0">
                  <a:solidFill>
                    <a:srgbClr val="C00000"/>
                  </a:solidFill>
                  <a:latin typeface="Times New Roman" panose="02020603050405020304" pitchFamily="18" charset="0"/>
                  <a:cs typeface="Times New Roman" panose="02020603050405020304" pitchFamily="18" charset="0"/>
                </a:endParaRPr>
              </a:p>
              <a:p>
                <a14:m>
                  <m:oMath xmlns:m="http://schemas.openxmlformats.org/officeDocument/2006/math">
                    <m:r>
                      <a:rPr lang="en-US" sz="2500" b="1" smtClean="0">
                        <a:solidFill>
                          <a:schemeClr val="tx1"/>
                        </a:solidFill>
                        <a:latin typeface="Cambria Math" panose="02040503050406030204" pitchFamily="18" charset="0"/>
                      </a:rPr>
                      <m:t>∅</m:t>
                    </m:r>
                  </m:oMath>
                </a14:m>
                <a:r>
                  <a:rPr lang="en-US" sz="2500" b="1" dirty="0" err="1">
                    <a:solidFill>
                      <a:schemeClr val="tx1"/>
                    </a:solidFill>
                  </a:rPr>
                  <a:t>Vc</a:t>
                </a:r>
                <a:r>
                  <a:rPr lang="en-US" sz="2500" b="1" dirty="0">
                    <a:solidFill>
                      <a:schemeClr val="tx1"/>
                    </a:solidFill>
                  </a:rPr>
                  <a:t>=</a:t>
                </a:r>
                <a14:m>
                  <m:oMath xmlns:m="http://schemas.openxmlformats.org/officeDocument/2006/math">
                    <m:f>
                      <m:fPr>
                        <m:ctrlPr>
                          <a:rPr lang="en-US" sz="2500" b="1" i="1">
                            <a:solidFill>
                              <a:schemeClr val="tx1"/>
                            </a:solidFill>
                            <a:latin typeface="Cambria Math" panose="02040503050406030204" pitchFamily="18" charset="0"/>
                          </a:rPr>
                        </m:ctrlPr>
                      </m:fPr>
                      <m:num>
                        <m:r>
                          <a:rPr lang="en-US" sz="2500" b="1" i="1">
                            <a:solidFill>
                              <a:schemeClr val="tx1"/>
                            </a:solidFill>
                            <a:latin typeface="Cambria Math" panose="02040503050406030204" pitchFamily="18" charset="0"/>
                          </a:rPr>
                          <m:t>𝟏</m:t>
                        </m:r>
                      </m:num>
                      <m:den>
                        <m:r>
                          <a:rPr lang="en-US" sz="2500" b="1" i="1">
                            <a:solidFill>
                              <a:schemeClr val="tx1"/>
                            </a:solidFill>
                            <a:latin typeface="Cambria Math" panose="02040503050406030204" pitchFamily="18" charset="0"/>
                          </a:rPr>
                          <m:t>𝟔</m:t>
                        </m:r>
                      </m:den>
                    </m:f>
                  </m:oMath>
                </a14:m>
                <a:r>
                  <a:rPr lang="en-US" sz="2500" b="1" dirty="0">
                    <a:solidFill>
                      <a:schemeClr val="tx1"/>
                    </a:solidFill>
                  </a:rPr>
                  <a:t>*0.75*b*d*</a:t>
                </a:r>
                <a14:m>
                  <m:oMath xmlns:m="http://schemas.openxmlformats.org/officeDocument/2006/math">
                    <m:rad>
                      <m:radPr>
                        <m:degHide m:val="on"/>
                        <m:ctrlPr>
                          <a:rPr lang="en-US" sz="2500" b="1" i="1">
                            <a:solidFill>
                              <a:schemeClr val="tx1"/>
                            </a:solidFill>
                            <a:latin typeface="Cambria Math" panose="02040503050406030204" pitchFamily="18" charset="0"/>
                          </a:rPr>
                        </m:ctrlPr>
                      </m:radPr>
                      <m:deg/>
                      <m:e>
                        <m:r>
                          <a:rPr lang="en-US" sz="2500" b="1" i="1">
                            <a:solidFill>
                              <a:schemeClr val="tx1"/>
                            </a:solidFill>
                            <a:latin typeface="Cambria Math" panose="02040503050406030204" pitchFamily="18" charset="0"/>
                          </a:rPr>
                          <m:t>𝑭</m:t>
                        </m:r>
                        <m:r>
                          <a:rPr lang="en-US" sz="2500" b="1" i="1">
                            <a:solidFill>
                              <a:schemeClr val="tx1"/>
                            </a:solidFill>
                            <a:latin typeface="Cambria Math" panose="02040503050406030204" pitchFamily="18" charset="0"/>
                          </a:rPr>
                          <m:t>′</m:t>
                        </m:r>
                        <m:r>
                          <a:rPr lang="en-US" sz="2500" b="1" i="1">
                            <a:solidFill>
                              <a:schemeClr val="tx1"/>
                            </a:solidFill>
                            <a:latin typeface="Cambria Math" panose="02040503050406030204" pitchFamily="18" charset="0"/>
                          </a:rPr>
                          <m:t>𝒄</m:t>
                        </m:r>
                      </m:e>
                    </m:rad>
                  </m:oMath>
                </a14:m>
                <a:endParaRPr lang="en-US" sz="2500" b="1" dirty="0">
                  <a:solidFill>
                    <a:schemeClr val="tx1"/>
                  </a:solidFill>
                </a:endParaRPr>
              </a:p>
              <a:p>
                <a:pPr marL="0" indent="0">
                  <a:buNone/>
                </a:pPr>
                <a:r>
                  <a:rPr lang="en-US" sz="2500" b="1" dirty="0">
                    <a:solidFill>
                      <a:schemeClr val="tx1"/>
                    </a:solidFill>
                  </a:rPr>
                  <a:t>          =167.56 KN</a:t>
                </a:r>
              </a:p>
              <a:p>
                <a:endParaRPr lang="en-US" sz="2500" b="1" dirty="0">
                  <a:solidFill>
                    <a:schemeClr val="tx1"/>
                  </a:solidFill>
                  <a:latin typeface="Times New Roman" panose="02020603050405020304" pitchFamily="18" charset="0"/>
                  <a:cs typeface="Times New Roman" panose="02020603050405020304" pitchFamily="18" charset="0"/>
                </a:endParaRPr>
              </a:p>
              <a:p>
                <a:endParaRPr lang="en-US" sz="2500" b="1" dirty="0">
                  <a:solidFill>
                    <a:schemeClr val="tx1"/>
                  </a:solidFill>
                  <a:latin typeface="Times New Roman" panose="02020603050405020304" pitchFamily="18" charset="0"/>
                  <a:cs typeface="Times New Roman" panose="02020603050405020304" pitchFamily="18" charset="0"/>
                </a:endParaRPr>
              </a:p>
              <a:p>
                <a:r>
                  <a:rPr lang="en-US" sz="2500" b="1" dirty="0">
                    <a:solidFill>
                      <a:schemeClr val="tx1"/>
                    </a:solidFill>
                  </a:rPr>
                  <a:t>The max shear value from ETABS </a:t>
                </a:r>
              </a:p>
              <a:p>
                <a:r>
                  <a:rPr lang="en-US" sz="2500" b="1" dirty="0">
                    <a:solidFill>
                      <a:schemeClr val="tx1"/>
                    </a:solidFill>
                    <a:latin typeface="Times New Roman" panose="02020603050405020304" pitchFamily="18" charset="0"/>
                    <a:cs typeface="Times New Roman" panose="02020603050405020304" pitchFamily="18" charset="0"/>
                  </a:rPr>
                  <a:t>=54 </a:t>
                </a:r>
                <a:r>
                  <a:rPr lang="en-US" sz="2500" b="1" dirty="0" err="1">
                    <a:solidFill>
                      <a:schemeClr val="tx1"/>
                    </a:solidFill>
                    <a:latin typeface="Times New Roman" panose="02020603050405020304" pitchFamily="18" charset="0"/>
                    <a:cs typeface="Times New Roman" panose="02020603050405020304" pitchFamily="18" charset="0"/>
                  </a:rPr>
                  <a:t>kN</a:t>
                </a:r>
                <a:r>
                  <a:rPr lang="en-US" sz="2500" b="1" dirty="0">
                    <a:solidFill>
                      <a:schemeClr val="tx1"/>
                    </a:solidFill>
                    <a:latin typeface="Times New Roman" panose="02020603050405020304" pitchFamily="18" charset="0"/>
                    <a:cs typeface="Times New Roman" panose="02020603050405020304" pitchFamily="18" charset="0"/>
                  </a:rPr>
                  <a:t> &lt; 167 </a:t>
                </a:r>
                <a:r>
                  <a:rPr lang="en-US" sz="2500" b="1"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OK</a:t>
                </a:r>
                <a:endParaRPr lang="en-US" sz="2500" b="1"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13355A52-018E-496F-B943-5055C06754C8}"/>
                  </a:ext>
                </a:extLst>
              </p:cNvPr>
              <p:cNvSpPr>
                <a:spLocks noGrp="1" noRot="1" noChangeAspect="1" noMove="1" noResize="1" noEditPoints="1" noAdjustHandles="1" noChangeArrowheads="1" noChangeShapeType="1" noTextEdit="1"/>
              </p:cNvSpPr>
              <p:nvPr>
                <p:ph idx="1"/>
              </p:nvPr>
            </p:nvSpPr>
            <p:spPr>
              <a:xfrm>
                <a:off x="752707" y="1321420"/>
                <a:ext cx="10601093" cy="4855543"/>
              </a:xfrm>
              <a:blipFill>
                <a:blip r:embed="rId2"/>
                <a:stretch>
                  <a:fillRect l="-805" t="-1884"/>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311E5E6D-5BBF-4EA9-8A18-0842543C3F9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161049" y="1541250"/>
            <a:ext cx="5515192" cy="4415882"/>
          </a:xfrm>
          <a:prstGeom prst="rect">
            <a:avLst/>
          </a:prstGeom>
          <a:effectLst>
            <a:glow rad="190500">
              <a:srgbClr val="C00000">
                <a:alpha val="40000"/>
              </a:srgbClr>
            </a:glow>
          </a:effectLst>
        </p:spPr>
      </p:pic>
    </p:spTree>
    <p:extLst>
      <p:ext uri="{BB962C8B-B14F-4D97-AF65-F5344CB8AC3E}">
        <p14:creationId xmlns:p14="http://schemas.microsoft.com/office/powerpoint/2010/main" val="955912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1D887-A5DC-4A2D-A6C6-8BA1E095B772}"/>
              </a:ext>
            </a:extLst>
          </p:cNvPr>
          <p:cNvSpPr>
            <a:spLocks noGrp="1"/>
          </p:cNvSpPr>
          <p:nvPr>
            <p:ph type="title"/>
          </p:nvPr>
        </p:nvSpPr>
        <p:spPr>
          <a:xfrm>
            <a:off x="0" y="0"/>
            <a:ext cx="12372278" cy="1006475"/>
          </a:xfrm>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Design check for beam</a:t>
            </a:r>
          </a:p>
        </p:txBody>
      </p:sp>
      <p:sp>
        <p:nvSpPr>
          <p:cNvPr id="3" name="Content Placeholder 2">
            <a:extLst>
              <a:ext uri="{FF2B5EF4-FFF2-40B4-BE49-F238E27FC236}">
                <a16:creationId xmlns:a16="http://schemas.microsoft.com/office/drawing/2014/main" id="{E421820F-6299-493C-98C1-1281C570A91A}"/>
              </a:ext>
            </a:extLst>
          </p:cNvPr>
          <p:cNvSpPr>
            <a:spLocks noGrp="1"/>
          </p:cNvSpPr>
          <p:nvPr>
            <p:ph idx="1"/>
          </p:nvPr>
        </p:nvSpPr>
        <p:spPr>
          <a:xfrm>
            <a:off x="133815" y="1444083"/>
            <a:ext cx="4237463" cy="4732880"/>
          </a:xfrm>
        </p:spPr>
        <p:txBody>
          <a:bodyPr/>
          <a:lstStyle/>
          <a:p>
            <a:pPr marL="0" indent="0">
              <a:buNone/>
            </a:pPr>
            <a:endParaRPr lang="en-US" b="1" dirty="0"/>
          </a:p>
          <a:p>
            <a:endParaRPr lang="en-US" b="1" dirty="0"/>
          </a:p>
          <a:p>
            <a:r>
              <a:rPr lang="en-US" b="1" dirty="0"/>
              <a:t>Beam dimensions:</a:t>
            </a:r>
          </a:p>
          <a:p>
            <a:pPr marL="0" indent="0">
              <a:buNone/>
            </a:pPr>
            <a:r>
              <a:rPr lang="en-US" b="1" dirty="0"/>
              <a:t>  400X400 (mm)</a:t>
            </a:r>
          </a:p>
          <a:p>
            <a:pPr marL="0" indent="0">
              <a:buNone/>
            </a:pPr>
            <a:endParaRPr lang="en-US" b="1" dirty="0"/>
          </a:p>
          <a:p>
            <a:r>
              <a:rPr lang="en-US" b="1" dirty="0"/>
              <a:t>Effective depth = 340 mm</a:t>
            </a:r>
          </a:p>
          <a:p>
            <a:pPr marL="0" indent="0">
              <a:buNone/>
            </a:pPr>
            <a:r>
              <a:rPr lang="en-US" b="1" dirty="0"/>
              <a:t>  </a:t>
            </a:r>
          </a:p>
          <a:p>
            <a:pPr marL="0" indent="0">
              <a:buNone/>
            </a:pPr>
            <a:endParaRPr lang="en-US" b="1" dirty="0"/>
          </a:p>
        </p:txBody>
      </p:sp>
      <p:pic>
        <p:nvPicPr>
          <p:cNvPr id="5" name="Picture 4">
            <a:extLst>
              <a:ext uri="{FF2B5EF4-FFF2-40B4-BE49-F238E27FC236}">
                <a16:creationId xmlns:a16="http://schemas.microsoft.com/office/drawing/2014/main" id="{E3D03FFA-1599-4A28-A36B-6ACD0D37407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062654" y="1006475"/>
            <a:ext cx="7129346" cy="5851525"/>
          </a:xfrm>
          <a:prstGeom prst="rect">
            <a:avLst/>
          </a:prstGeom>
        </p:spPr>
      </p:pic>
    </p:spTree>
    <p:extLst>
      <p:ext uri="{BB962C8B-B14F-4D97-AF65-F5344CB8AC3E}">
        <p14:creationId xmlns:p14="http://schemas.microsoft.com/office/powerpoint/2010/main" val="3637936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E296B-4278-4FE3-90FF-553E74032C16}"/>
              </a:ext>
            </a:extLst>
          </p:cNvPr>
          <p:cNvSpPr>
            <a:spLocks noGrp="1"/>
          </p:cNvSpPr>
          <p:nvPr>
            <p:ph type="title"/>
          </p:nvPr>
        </p:nvSpPr>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Flexural design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6D427E6-8739-494A-B96A-59FD0AAAF3E0}"/>
                  </a:ext>
                </a:extLst>
              </p:cNvPr>
              <p:cNvSpPr>
                <a:spLocks noGrp="1"/>
              </p:cNvSpPr>
              <p:nvPr>
                <p:ph idx="1"/>
              </p:nvPr>
            </p:nvSpPr>
            <p:spPr>
              <a:xfrm>
                <a:off x="475786" y="2293976"/>
                <a:ext cx="10515600" cy="4351338"/>
              </a:xfrm>
            </p:spPr>
            <p:txBody>
              <a:bodyPr>
                <a:normAutofit/>
              </a:bodyPr>
              <a:lstStyle/>
              <a:p>
                <a:pPr marL="0" indent="0">
                  <a:buNone/>
                </a:pPr>
                <a:endParaRPr lang="en-US" sz="2500" b="1" dirty="0">
                  <a:latin typeface="Times New Roman" panose="02020603050405020304" pitchFamily="18" charset="0"/>
                  <a:cs typeface="Times New Roman" panose="02020603050405020304" pitchFamily="18" charset="0"/>
                </a:endParaRPr>
              </a:p>
              <a:p>
                <a14:m>
                  <m:oMath xmlns:m="http://schemas.openxmlformats.org/officeDocument/2006/math">
                    <m:r>
                      <a:rPr lang="en-US" sz="2500" b="1" i="1" smtClean="0">
                        <a:latin typeface="Cambria Math" panose="02040503050406030204" pitchFamily="18" charset="0"/>
                      </a:rPr>
                      <m:t>𝝆</m:t>
                    </m:r>
                    <m:r>
                      <a:rPr lang="en-US" sz="2500" b="1" smtClean="0">
                        <a:latin typeface="Cambria Math" panose="02040503050406030204" pitchFamily="18" charset="0"/>
                      </a:rPr>
                      <m:t>=</m:t>
                    </m:r>
                    <m:f>
                      <m:fPr>
                        <m:ctrlPr>
                          <a:rPr lang="en-US" sz="2500" b="1" i="1">
                            <a:latin typeface="Cambria Math" panose="02040503050406030204" pitchFamily="18" charset="0"/>
                          </a:rPr>
                        </m:ctrlPr>
                      </m:fPr>
                      <m:num>
                        <m:r>
                          <a:rPr lang="en-US" sz="2500" b="1" i="1" smtClean="0">
                            <a:latin typeface="Cambria Math" panose="02040503050406030204" pitchFamily="18" charset="0"/>
                          </a:rPr>
                          <m:t>𝟎</m:t>
                        </m:r>
                        <m:r>
                          <a:rPr lang="en-US" sz="2500" b="1">
                            <a:latin typeface="Cambria Math" panose="02040503050406030204" pitchFamily="18" charset="0"/>
                          </a:rPr>
                          <m:t>.</m:t>
                        </m:r>
                        <m:r>
                          <a:rPr lang="en-US" sz="2500" b="1" i="1">
                            <a:latin typeface="Cambria Math" panose="02040503050406030204" pitchFamily="18" charset="0"/>
                          </a:rPr>
                          <m:t>𝟖𝟓</m:t>
                        </m:r>
                        <m:r>
                          <a:rPr lang="en-US" sz="2500" b="1" i="1" smtClean="0">
                            <a:latin typeface="Cambria Math" panose="02040503050406030204" pitchFamily="18" charset="0"/>
                          </a:rPr>
                          <m:t>∗</m:t>
                        </m:r>
                        <m:r>
                          <a:rPr lang="en-US" sz="2500" b="1" i="1" smtClean="0">
                            <a:latin typeface="Cambria Math" panose="02040503050406030204" pitchFamily="18" charset="0"/>
                          </a:rPr>
                          <m:t>𝒇</m:t>
                        </m:r>
                        <m:r>
                          <a:rPr lang="en-US" sz="2500" b="1" i="1" smtClean="0">
                            <a:latin typeface="Cambria Math" panose="02040503050406030204" pitchFamily="18" charset="0"/>
                          </a:rPr>
                          <m:t>′</m:t>
                        </m:r>
                        <m:r>
                          <a:rPr lang="en-US" sz="2500" b="1" i="1" smtClean="0">
                            <a:latin typeface="Cambria Math" panose="02040503050406030204" pitchFamily="18" charset="0"/>
                          </a:rPr>
                          <m:t>𝒄</m:t>
                        </m:r>
                      </m:num>
                      <m:den>
                        <m:r>
                          <a:rPr lang="en-US" sz="2500" b="1" i="1" smtClean="0">
                            <a:latin typeface="Cambria Math" panose="02040503050406030204" pitchFamily="18" charset="0"/>
                          </a:rPr>
                          <m:t>𝒇𝒚</m:t>
                        </m:r>
                      </m:den>
                    </m:f>
                    <m:r>
                      <a:rPr lang="en-US" sz="2500" b="1" i="1" smtClean="0">
                        <a:latin typeface="Cambria Math" panose="02040503050406030204" pitchFamily="18" charset="0"/>
                      </a:rPr>
                      <m:t>∗</m:t>
                    </m:r>
                    <m:r>
                      <a:rPr lang="en-US" sz="2500" b="1" smtClean="0">
                        <a:latin typeface="Cambria Math" panose="02040503050406030204" pitchFamily="18" charset="0"/>
                      </a:rPr>
                      <m:t>[</m:t>
                    </m:r>
                    <m:r>
                      <a:rPr lang="en-US" sz="2500" b="1" i="1">
                        <a:latin typeface="Cambria Math" panose="02040503050406030204" pitchFamily="18" charset="0"/>
                      </a:rPr>
                      <m:t>𝟏</m:t>
                    </m:r>
                    <m:r>
                      <a:rPr lang="en-US" sz="2500" b="1" i="1" smtClean="0">
                        <a:latin typeface="Cambria Math" panose="02040503050406030204" pitchFamily="18" charset="0"/>
                      </a:rPr>
                      <m:t>−</m:t>
                    </m:r>
                    <m:r>
                      <a:rPr lang="en-US" sz="2500" b="1" smtClean="0">
                        <a:latin typeface="Cambria Math" panose="02040503050406030204" pitchFamily="18" charset="0"/>
                      </a:rPr>
                      <m:t> </m:t>
                    </m:r>
                    <m:rad>
                      <m:radPr>
                        <m:degHide m:val="on"/>
                        <m:ctrlPr>
                          <a:rPr lang="en-US" sz="2500" b="1" i="1">
                            <a:latin typeface="Cambria Math" panose="02040503050406030204" pitchFamily="18" charset="0"/>
                          </a:rPr>
                        </m:ctrlPr>
                      </m:radPr>
                      <m:deg/>
                      <m:e>
                        <m:r>
                          <a:rPr lang="en-US" sz="2500" b="1" smtClean="0">
                            <a:latin typeface="Cambria Math" panose="02040503050406030204" pitchFamily="18" charset="0"/>
                          </a:rPr>
                          <m:t>(</m:t>
                        </m:r>
                        <m:r>
                          <a:rPr lang="en-US" sz="2500" b="1" i="1">
                            <a:latin typeface="Cambria Math" panose="02040503050406030204" pitchFamily="18" charset="0"/>
                          </a:rPr>
                          <m:t>𝟏</m:t>
                        </m:r>
                        <m:r>
                          <a:rPr lang="en-US" sz="2500" b="1" i="1" smtClean="0">
                            <a:latin typeface="Cambria Math" panose="02040503050406030204" pitchFamily="18" charset="0"/>
                          </a:rPr>
                          <m:t>−</m:t>
                        </m:r>
                        <m:f>
                          <m:fPr>
                            <m:ctrlPr>
                              <a:rPr lang="en-US" sz="2500" b="1" i="1">
                                <a:latin typeface="Cambria Math" panose="02040503050406030204" pitchFamily="18" charset="0"/>
                              </a:rPr>
                            </m:ctrlPr>
                          </m:fPr>
                          <m:num>
                            <m:r>
                              <a:rPr lang="en-US" sz="2500" b="1" i="1" smtClean="0">
                                <a:latin typeface="Cambria Math" panose="02040503050406030204" pitchFamily="18" charset="0"/>
                              </a:rPr>
                              <m:t>𝟐</m:t>
                            </m:r>
                            <m:r>
                              <a:rPr lang="en-US" sz="2500" b="1">
                                <a:latin typeface="Cambria Math" panose="02040503050406030204" pitchFamily="18" charset="0"/>
                              </a:rPr>
                              <m:t>.</m:t>
                            </m:r>
                            <m:r>
                              <a:rPr lang="en-US" sz="2500" b="1" i="1">
                                <a:latin typeface="Cambria Math" panose="02040503050406030204" pitchFamily="18" charset="0"/>
                              </a:rPr>
                              <m:t>𝟔𝟏</m:t>
                            </m:r>
                            <m:r>
                              <a:rPr lang="en-US" sz="2500" b="1" i="1" smtClean="0">
                                <a:latin typeface="Cambria Math" panose="02040503050406030204" pitchFamily="18" charset="0"/>
                              </a:rPr>
                              <m:t>∗</m:t>
                            </m:r>
                            <m:r>
                              <a:rPr lang="en-US" sz="2500" b="1" i="1" smtClean="0">
                                <a:latin typeface="Cambria Math" panose="02040503050406030204" pitchFamily="18" charset="0"/>
                              </a:rPr>
                              <m:t>𝑴𝒖</m:t>
                            </m:r>
                          </m:num>
                          <m:den>
                            <m:r>
                              <a:rPr lang="en-US" sz="2500" b="1" i="1" smtClean="0">
                                <a:latin typeface="Cambria Math" panose="02040503050406030204" pitchFamily="18" charset="0"/>
                              </a:rPr>
                              <m:t>𝒃</m:t>
                            </m:r>
                            <m:r>
                              <a:rPr lang="en-US" sz="2500" b="1" i="1" smtClean="0">
                                <a:latin typeface="Cambria Math" panose="02040503050406030204" pitchFamily="18" charset="0"/>
                              </a:rPr>
                              <m:t>∗</m:t>
                            </m:r>
                            <m:sSup>
                              <m:sSupPr>
                                <m:ctrlPr>
                                  <a:rPr lang="en-US" sz="2500" b="1" i="1">
                                    <a:latin typeface="Cambria Math" panose="02040503050406030204" pitchFamily="18" charset="0"/>
                                  </a:rPr>
                                </m:ctrlPr>
                              </m:sSupPr>
                              <m:e>
                                <m:r>
                                  <a:rPr lang="en-US" sz="2500" b="1" i="1" smtClean="0">
                                    <a:latin typeface="Cambria Math" panose="02040503050406030204" pitchFamily="18" charset="0"/>
                                  </a:rPr>
                                  <m:t>𝒅</m:t>
                                </m:r>
                              </m:e>
                              <m:sup>
                                <m:r>
                                  <a:rPr lang="en-US" sz="2500" b="1" i="1" smtClean="0">
                                    <a:latin typeface="Cambria Math" panose="02040503050406030204" pitchFamily="18" charset="0"/>
                                  </a:rPr>
                                  <m:t>𝟐</m:t>
                                </m:r>
                              </m:sup>
                            </m:sSup>
                            <m:r>
                              <a:rPr lang="en-US" sz="2500" b="1" i="1" smtClean="0">
                                <a:latin typeface="Cambria Math" panose="02040503050406030204" pitchFamily="18" charset="0"/>
                              </a:rPr>
                              <m:t>∗</m:t>
                            </m:r>
                            <m:r>
                              <a:rPr lang="en-US" sz="2500" b="1" i="1" smtClean="0">
                                <a:latin typeface="Cambria Math" panose="02040503050406030204" pitchFamily="18" charset="0"/>
                              </a:rPr>
                              <m:t>𝒇</m:t>
                            </m:r>
                            <m:r>
                              <a:rPr lang="en-US" sz="2500" b="1" i="1" smtClean="0">
                                <a:latin typeface="Cambria Math" panose="02040503050406030204" pitchFamily="18" charset="0"/>
                              </a:rPr>
                              <m:t>′</m:t>
                            </m:r>
                            <m:r>
                              <a:rPr lang="en-US" sz="2500" b="1" i="1" smtClean="0">
                                <a:latin typeface="Cambria Math" panose="02040503050406030204" pitchFamily="18" charset="0"/>
                              </a:rPr>
                              <m:t>𝒄</m:t>
                            </m:r>
                          </m:den>
                        </m:f>
                      </m:e>
                    </m:rad>
                  </m:oMath>
                </a14:m>
                <a:r>
                  <a:rPr lang="en-US" sz="2500" b="1" dirty="0">
                    <a:latin typeface="Times New Roman" panose="02020603050405020304" pitchFamily="18" charset="0"/>
                    <a:cs typeface="Times New Roman" panose="02020603050405020304" pitchFamily="18" charset="0"/>
                  </a:rPr>
                  <a:t>)]</a:t>
                </a:r>
              </a:p>
              <a:p>
                <a14:m>
                  <m:oMath xmlns:m="http://schemas.openxmlformats.org/officeDocument/2006/math">
                    <m:r>
                      <a:rPr lang="en-US" sz="2500" b="1" i="1">
                        <a:latin typeface="Cambria Math" panose="02040503050406030204" pitchFamily="18" charset="0"/>
                      </a:rPr>
                      <m:t>𝝆</m:t>
                    </m:r>
                    <m:r>
                      <a:rPr lang="en-US" sz="2500" b="1">
                        <a:latin typeface="Cambria Math" panose="02040503050406030204" pitchFamily="18" charset="0"/>
                      </a:rPr>
                      <m:t>=</m:t>
                    </m:r>
                    <m:r>
                      <a:rPr lang="en-US" sz="2500" b="1" i="1">
                        <a:latin typeface="Cambria Math" panose="02040503050406030204" pitchFamily="18" charset="0"/>
                      </a:rPr>
                      <m:t>𝟎</m:t>
                    </m:r>
                    <m:r>
                      <a:rPr lang="en-US" sz="2500" b="1">
                        <a:latin typeface="Cambria Math" panose="02040503050406030204" pitchFamily="18" charset="0"/>
                      </a:rPr>
                      <m:t>.</m:t>
                    </m:r>
                    <m:r>
                      <a:rPr lang="en-US" sz="2500" b="1" i="1">
                        <a:latin typeface="Cambria Math" panose="02040503050406030204" pitchFamily="18" charset="0"/>
                      </a:rPr>
                      <m:t>𝟎𝟎</m:t>
                    </m:r>
                    <m:r>
                      <a:rPr lang="en-US" sz="2500" b="1" i="1" smtClean="0">
                        <a:latin typeface="Cambria Math" panose="02040503050406030204" pitchFamily="18" charset="0"/>
                      </a:rPr>
                      <m:t>𝟐𝟖𝟗</m:t>
                    </m:r>
                    <m:r>
                      <a:rPr lang="en-US" sz="2500" b="1" i="0" smtClean="0">
                        <a:latin typeface="Cambria Math" panose="02040503050406030204" pitchFamily="18" charset="0"/>
                      </a:rPr>
                      <m:t>&lt;</m:t>
                    </m:r>
                    <m:r>
                      <a:rPr lang="en-US" sz="2500" b="1" i="1">
                        <a:latin typeface="Cambria Math" panose="02040503050406030204" pitchFamily="18" charset="0"/>
                      </a:rPr>
                      <m:t>𝝆</m:t>
                    </m:r>
                    <m:r>
                      <a:rPr lang="en-US" sz="2500" b="1" i="1">
                        <a:latin typeface="Cambria Math" panose="02040503050406030204" pitchFamily="18" charset="0"/>
                      </a:rPr>
                      <m:t>𝒎𝒊𝒏</m:t>
                    </m:r>
                  </m:oMath>
                </a14:m>
                <a:r>
                  <a:rPr lang="en-US" sz="2500" b="1" dirty="0">
                    <a:latin typeface="Times New Roman" panose="02020603050405020304" pitchFamily="18" charset="0"/>
                    <a:cs typeface="Times New Roman" panose="02020603050405020304" pitchFamily="18" charset="0"/>
                  </a:rPr>
                  <a:t>.</a:t>
                </a:r>
              </a:p>
              <a:p>
                <a:pPr lvl="0"/>
                <a:r>
                  <a:rPr lang="en-US" sz="2500" b="1" dirty="0">
                    <a:latin typeface="Times New Roman" panose="02020603050405020304" pitchFamily="18" charset="0"/>
                    <a:cs typeface="Times New Roman" panose="02020603050405020304" pitchFamily="18" charset="0"/>
                  </a:rPr>
                  <a:t>As = 480 mm</a:t>
                </a:r>
                <a:r>
                  <a:rPr lang="en-US" sz="2500" b="1" baseline="30000" dirty="0">
                    <a:latin typeface="Times New Roman" panose="02020603050405020304" pitchFamily="18" charset="0"/>
                    <a:cs typeface="Times New Roman" panose="02020603050405020304" pitchFamily="18" charset="0"/>
                  </a:rPr>
                  <a:t>2</a:t>
                </a:r>
                <a:r>
                  <a:rPr lang="en-US" sz="2500" b="1" dirty="0">
                    <a:latin typeface="Times New Roman" panose="02020603050405020304" pitchFamily="18" charset="0"/>
                    <a:cs typeface="Times New Roman" panose="02020603050405020304" pitchFamily="18" charset="0"/>
                  </a:rPr>
                  <a:t>.</a:t>
                </a:r>
              </a:p>
              <a:p>
                <a:pPr lvl="0"/>
                <a:r>
                  <a:rPr lang="en-US" sz="2500" b="1" dirty="0">
                    <a:latin typeface="Times New Roman" panose="02020603050405020304" pitchFamily="18" charset="0"/>
                    <a:cs typeface="Times New Roman" panose="02020603050405020304" pitchFamily="18" charset="0"/>
                  </a:rPr>
                  <a:t>Use 4</a:t>
                </a:r>
                <a14:m>
                  <m:oMath xmlns:m="http://schemas.openxmlformats.org/officeDocument/2006/math">
                    <m:r>
                      <a:rPr lang="en-US" sz="2500" b="1" i="1">
                        <a:latin typeface="Cambria Math" panose="02040503050406030204" pitchFamily="18" charset="0"/>
                      </a:rPr>
                      <m:t>∅</m:t>
                    </m:r>
                  </m:oMath>
                </a14:m>
                <a:r>
                  <a:rPr lang="en-US" sz="2500" b="1" dirty="0">
                    <a:latin typeface="Times New Roman" panose="02020603050405020304" pitchFamily="18" charset="0"/>
                    <a:cs typeface="Times New Roman" panose="02020603050405020304" pitchFamily="18" charset="0"/>
                  </a:rPr>
                  <a:t>14</a:t>
                </a:r>
              </a:p>
              <a:p>
                <a:endParaRPr lang="en-US" sz="2500" b="1" dirty="0">
                  <a:latin typeface="Times New Roman" panose="02020603050405020304" pitchFamily="18" charset="0"/>
                  <a:cs typeface="Times New Roman" panose="02020603050405020304" pitchFamily="18" charset="0"/>
                </a:endParaRPr>
              </a:p>
              <a:p>
                <a:endParaRPr lang="en-US" dirty="0"/>
              </a:p>
            </p:txBody>
          </p:sp>
        </mc:Choice>
        <mc:Fallback>
          <p:sp>
            <p:nvSpPr>
              <p:cNvPr id="3" name="Content Placeholder 2">
                <a:extLst>
                  <a:ext uri="{FF2B5EF4-FFF2-40B4-BE49-F238E27FC236}">
                    <a16:creationId xmlns:a16="http://schemas.microsoft.com/office/drawing/2014/main" id="{B6D427E6-8739-494A-B96A-59FD0AAAF3E0}"/>
                  </a:ext>
                </a:extLst>
              </p:cNvPr>
              <p:cNvSpPr>
                <a:spLocks noGrp="1" noRot="1" noChangeAspect="1" noMove="1" noResize="1" noEditPoints="1" noAdjustHandles="1" noChangeArrowheads="1" noChangeShapeType="1" noTextEdit="1"/>
              </p:cNvSpPr>
              <p:nvPr>
                <p:ph idx="1"/>
              </p:nvPr>
            </p:nvSpPr>
            <p:spPr>
              <a:xfrm>
                <a:off x="475786" y="2293976"/>
                <a:ext cx="10515600" cy="4351338"/>
              </a:xfrm>
              <a:blipFill>
                <a:blip r:embed="rId2"/>
                <a:stretch>
                  <a:fillRect l="-812"/>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FFFEE2B6-9D88-4AF7-8006-88A0B926BEE4}"/>
              </a:ext>
            </a:extLst>
          </p:cNvPr>
          <p:cNvPicPr/>
          <p:nvPr/>
        </p:nvPicPr>
        <p:blipFill>
          <a:blip r:embed="rId3">
            <a:extLst>
              <a:ext uri="{28A0092B-C50C-407E-A947-70E740481C1C}">
                <a14:useLocalDpi xmlns:a14="http://schemas.microsoft.com/office/drawing/2010/main" val="0"/>
              </a:ext>
            </a:extLst>
          </a:blip>
          <a:srcRect/>
          <a:stretch/>
        </p:blipFill>
        <p:spPr>
          <a:xfrm>
            <a:off x="6518466" y="1825625"/>
            <a:ext cx="5388019" cy="4486275"/>
          </a:xfrm>
          <a:prstGeom prst="rect">
            <a:avLst/>
          </a:prstGeom>
          <a:effectLst>
            <a:glow rad="228600">
              <a:srgbClr val="FF0000">
                <a:alpha val="40000"/>
              </a:srgbClr>
            </a:glow>
          </a:effectLst>
        </p:spPr>
      </p:pic>
      <p:sp>
        <p:nvSpPr>
          <p:cNvPr id="5" name="Rectangle 4">
            <a:extLst>
              <a:ext uri="{FF2B5EF4-FFF2-40B4-BE49-F238E27FC236}">
                <a16:creationId xmlns:a16="http://schemas.microsoft.com/office/drawing/2014/main" id="{798DF2F2-1EB1-412E-93C6-DD1A3CB21E13}"/>
              </a:ext>
            </a:extLst>
          </p:cNvPr>
          <p:cNvSpPr/>
          <p:nvPr/>
        </p:nvSpPr>
        <p:spPr>
          <a:xfrm>
            <a:off x="475786" y="1628913"/>
            <a:ext cx="3994748" cy="430887"/>
          </a:xfrm>
          <a:prstGeom prst="rect">
            <a:avLst/>
          </a:prstGeom>
        </p:spPr>
        <p:txBody>
          <a:bodyPr wrap="none">
            <a:spAutoFit/>
          </a:bodyPr>
          <a:lstStyle/>
          <a:p>
            <a:r>
              <a:rPr lang="en-US" sz="2200" b="1" dirty="0">
                <a:solidFill>
                  <a:srgbClr val="FF0000"/>
                </a:solidFill>
                <a:latin typeface="Times New Roman" panose="02020603050405020304" pitchFamily="18" charset="0"/>
                <a:cs typeface="Times New Roman" panose="02020603050405020304" pitchFamily="18" charset="0"/>
              </a:rPr>
              <a:t>For positive moment = 57 </a:t>
            </a:r>
            <a:r>
              <a:rPr lang="en-US" sz="2200" b="1" dirty="0" err="1">
                <a:solidFill>
                  <a:srgbClr val="FF0000"/>
                </a:solidFill>
                <a:latin typeface="Times New Roman" panose="02020603050405020304" pitchFamily="18" charset="0"/>
                <a:cs typeface="Times New Roman" panose="02020603050405020304" pitchFamily="18" charset="0"/>
              </a:rPr>
              <a:t>kN.m</a:t>
            </a:r>
            <a:endParaRPr lang="en-US" sz="22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4006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9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E296B-4278-4FE3-90FF-553E74032C16}"/>
              </a:ext>
            </a:extLst>
          </p:cNvPr>
          <p:cNvSpPr>
            <a:spLocks noGrp="1"/>
          </p:cNvSpPr>
          <p:nvPr>
            <p:ph type="title"/>
          </p:nvPr>
        </p:nvSpPr>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Flexural design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6D427E6-8739-494A-B96A-59FD0AAAF3E0}"/>
                  </a:ext>
                </a:extLst>
              </p:cNvPr>
              <p:cNvSpPr>
                <a:spLocks noGrp="1"/>
              </p:cNvSpPr>
              <p:nvPr>
                <p:ph idx="1"/>
              </p:nvPr>
            </p:nvSpPr>
            <p:spPr>
              <a:xfrm>
                <a:off x="374725" y="2499612"/>
                <a:ext cx="10515600" cy="4351338"/>
              </a:xfrm>
            </p:spPr>
            <p:txBody>
              <a:bodyPr>
                <a:normAutofit/>
              </a:bodyPr>
              <a:lstStyle/>
              <a:p>
                <a:pPr marL="0" indent="0">
                  <a:buNone/>
                </a:pPr>
                <a:endParaRPr lang="en-US" sz="2500" b="1" dirty="0">
                  <a:latin typeface="Times New Roman" panose="02020603050405020304" pitchFamily="18" charset="0"/>
                  <a:cs typeface="Times New Roman" panose="02020603050405020304" pitchFamily="18" charset="0"/>
                </a:endParaRPr>
              </a:p>
              <a:p>
                <a14:m>
                  <m:oMath xmlns:m="http://schemas.openxmlformats.org/officeDocument/2006/math">
                    <m:r>
                      <a:rPr lang="en-US" sz="2500" b="1" i="1" smtClean="0">
                        <a:latin typeface="Cambria Math" panose="02040503050406030204" pitchFamily="18" charset="0"/>
                      </a:rPr>
                      <m:t>𝝆</m:t>
                    </m:r>
                    <m:r>
                      <a:rPr lang="en-US" sz="2500" b="1" smtClean="0">
                        <a:latin typeface="Cambria Math" panose="02040503050406030204" pitchFamily="18" charset="0"/>
                      </a:rPr>
                      <m:t>=</m:t>
                    </m:r>
                    <m:f>
                      <m:fPr>
                        <m:ctrlPr>
                          <a:rPr lang="en-US" sz="2500" b="1" i="1">
                            <a:latin typeface="Cambria Math" panose="02040503050406030204" pitchFamily="18" charset="0"/>
                          </a:rPr>
                        </m:ctrlPr>
                      </m:fPr>
                      <m:num>
                        <m:r>
                          <a:rPr lang="en-US" sz="2500" b="1" i="1" smtClean="0">
                            <a:latin typeface="Cambria Math" panose="02040503050406030204" pitchFamily="18" charset="0"/>
                          </a:rPr>
                          <m:t>𝟎</m:t>
                        </m:r>
                        <m:r>
                          <a:rPr lang="en-US" sz="2500" b="1">
                            <a:latin typeface="Cambria Math" panose="02040503050406030204" pitchFamily="18" charset="0"/>
                          </a:rPr>
                          <m:t>.</m:t>
                        </m:r>
                        <m:r>
                          <a:rPr lang="en-US" sz="2500" b="1" i="1">
                            <a:latin typeface="Cambria Math" panose="02040503050406030204" pitchFamily="18" charset="0"/>
                          </a:rPr>
                          <m:t>𝟖𝟓</m:t>
                        </m:r>
                        <m:r>
                          <a:rPr lang="en-US" sz="2500" b="1" i="1" smtClean="0">
                            <a:latin typeface="Cambria Math" panose="02040503050406030204" pitchFamily="18" charset="0"/>
                          </a:rPr>
                          <m:t>∗</m:t>
                        </m:r>
                        <m:r>
                          <a:rPr lang="en-US" sz="2500" b="1" i="1" smtClean="0">
                            <a:latin typeface="Cambria Math" panose="02040503050406030204" pitchFamily="18" charset="0"/>
                          </a:rPr>
                          <m:t>𝒇</m:t>
                        </m:r>
                        <m:r>
                          <a:rPr lang="en-US" sz="2500" b="1" i="1" smtClean="0">
                            <a:latin typeface="Cambria Math" panose="02040503050406030204" pitchFamily="18" charset="0"/>
                          </a:rPr>
                          <m:t>′</m:t>
                        </m:r>
                        <m:r>
                          <a:rPr lang="en-US" sz="2500" b="1" i="1" smtClean="0">
                            <a:latin typeface="Cambria Math" panose="02040503050406030204" pitchFamily="18" charset="0"/>
                          </a:rPr>
                          <m:t>𝒄</m:t>
                        </m:r>
                      </m:num>
                      <m:den>
                        <m:r>
                          <a:rPr lang="en-US" sz="2500" b="1" i="1" smtClean="0">
                            <a:latin typeface="Cambria Math" panose="02040503050406030204" pitchFamily="18" charset="0"/>
                          </a:rPr>
                          <m:t>𝒇𝒚</m:t>
                        </m:r>
                      </m:den>
                    </m:f>
                    <m:r>
                      <a:rPr lang="en-US" sz="2500" b="1" i="1" smtClean="0">
                        <a:latin typeface="Cambria Math" panose="02040503050406030204" pitchFamily="18" charset="0"/>
                      </a:rPr>
                      <m:t>∗</m:t>
                    </m:r>
                    <m:r>
                      <a:rPr lang="en-US" sz="2500" b="1" smtClean="0">
                        <a:latin typeface="Cambria Math" panose="02040503050406030204" pitchFamily="18" charset="0"/>
                      </a:rPr>
                      <m:t>[</m:t>
                    </m:r>
                    <m:r>
                      <a:rPr lang="en-US" sz="2500" b="1" i="1">
                        <a:latin typeface="Cambria Math" panose="02040503050406030204" pitchFamily="18" charset="0"/>
                      </a:rPr>
                      <m:t>𝟏</m:t>
                    </m:r>
                    <m:r>
                      <a:rPr lang="en-US" sz="2500" b="1" i="1" smtClean="0">
                        <a:latin typeface="Cambria Math" panose="02040503050406030204" pitchFamily="18" charset="0"/>
                      </a:rPr>
                      <m:t>−</m:t>
                    </m:r>
                    <m:r>
                      <a:rPr lang="en-US" sz="2500" b="1" smtClean="0">
                        <a:latin typeface="Cambria Math" panose="02040503050406030204" pitchFamily="18" charset="0"/>
                      </a:rPr>
                      <m:t> </m:t>
                    </m:r>
                    <m:rad>
                      <m:radPr>
                        <m:degHide m:val="on"/>
                        <m:ctrlPr>
                          <a:rPr lang="en-US" sz="2500" b="1" i="1">
                            <a:latin typeface="Cambria Math" panose="02040503050406030204" pitchFamily="18" charset="0"/>
                          </a:rPr>
                        </m:ctrlPr>
                      </m:radPr>
                      <m:deg/>
                      <m:e>
                        <m:r>
                          <a:rPr lang="en-US" sz="2500" b="1" smtClean="0">
                            <a:latin typeface="Cambria Math" panose="02040503050406030204" pitchFamily="18" charset="0"/>
                          </a:rPr>
                          <m:t>(</m:t>
                        </m:r>
                        <m:r>
                          <a:rPr lang="en-US" sz="2500" b="1" i="1">
                            <a:latin typeface="Cambria Math" panose="02040503050406030204" pitchFamily="18" charset="0"/>
                          </a:rPr>
                          <m:t>𝟏</m:t>
                        </m:r>
                        <m:r>
                          <a:rPr lang="en-US" sz="2500" b="1" i="1" smtClean="0">
                            <a:latin typeface="Cambria Math" panose="02040503050406030204" pitchFamily="18" charset="0"/>
                          </a:rPr>
                          <m:t>−</m:t>
                        </m:r>
                        <m:f>
                          <m:fPr>
                            <m:ctrlPr>
                              <a:rPr lang="en-US" sz="2500" b="1" i="1">
                                <a:latin typeface="Cambria Math" panose="02040503050406030204" pitchFamily="18" charset="0"/>
                              </a:rPr>
                            </m:ctrlPr>
                          </m:fPr>
                          <m:num>
                            <m:r>
                              <a:rPr lang="en-US" sz="2500" b="1" i="1" smtClean="0">
                                <a:latin typeface="Cambria Math" panose="02040503050406030204" pitchFamily="18" charset="0"/>
                              </a:rPr>
                              <m:t>𝟐</m:t>
                            </m:r>
                            <m:r>
                              <a:rPr lang="en-US" sz="2500" b="1">
                                <a:latin typeface="Cambria Math" panose="02040503050406030204" pitchFamily="18" charset="0"/>
                              </a:rPr>
                              <m:t>.</m:t>
                            </m:r>
                            <m:r>
                              <a:rPr lang="en-US" sz="2500" b="1" i="1">
                                <a:latin typeface="Cambria Math" panose="02040503050406030204" pitchFamily="18" charset="0"/>
                              </a:rPr>
                              <m:t>𝟔𝟏</m:t>
                            </m:r>
                            <m:r>
                              <a:rPr lang="en-US" sz="2500" b="1" i="1" smtClean="0">
                                <a:latin typeface="Cambria Math" panose="02040503050406030204" pitchFamily="18" charset="0"/>
                              </a:rPr>
                              <m:t>∗</m:t>
                            </m:r>
                            <m:r>
                              <a:rPr lang="en-US" sz="2500" b="1" i="1" smtClean="0">
                                <a:latin typeface="Cambria Math" panose="02040503050406030204" pitchFamily="18" charset="0"/>
                              </a:rPr>
                              <m:t>𝑴𝒖</m:t>
                            </m:r>
                          </m:num>
                          <m:den>
                            <m:r>
                              <a:rPr lang="en-US" sz="2500" b="1" i="1" smtClean="0">
                                <a:latin typeface="Cambria Math" panose="02040503050406030204" pitchFamily="18" charset="0"/>
                              </a:rPr>
                              <m:t>𝒃</m:t>
                            </m:r>
                            <m:r>
                              <a:rPr lang="en-US" sz="2500" b="1" i="1" smtClean="0">
                                <a:latin typeface="Cambria Math" panose="02040503050406030204" pitchFamily="18" charset="0"/>
                              </a:rPr>
                              <m:t>∗</m:t>
                            </m:r>
                            <m:sSup>
                              <m:sSupPr>
                                <m:ctrlPr>
                                  <a:rPr lang="en-US" sz="2500" b="1" i="1">
                                    <a:latin typeface="Cambria Math" panose="02040503050406030204" pitchFamily="18" charset="0"/>
                                  </a:rPr>
                                </m:ctrlPr>
                              </m:sSupPr>
                              <m:e>
                                <m:r>
                                  <a:rPr lang="en-US" sz="2500" b="1" i="1" smtClean="0">
                                    <a:latin typeface="Cambria Math" panose="02040503050406030204" pitchFamily="18" charset="0"/>
                                  </a:rPr>
                                  <m:t>𝒅</m:t>
                                </m:r>
                              </m:e>
                              <m:sup>
                                <m:r>
                                  <a:rPr lang="en-US" sz="2500" b="1" i="1" smtClean="0">
                                    <a:latin typeface="Cambria Math" panose="02040503050406030204" pitchFamily="18" charset="0"/>
                                  </a:rPr>
                                  <m:t>𝟐</m:t>
                                </m:r>
                              </m:sup>
                            </m:sSup>
                            <m:r>
                              <a:rPr lang="en-US" sz="2500" b="1" i="1" smtClean="0">
                                <a:latin typeface="Cambria Math" panose="02040503050406030204" pitchFamily="18" charset="0"/>
                              </a:rPr>
                              <m:t>∗</m:t>
                            </m:r>
                            <m:r>
                              <a:rPr lang="en-US" sz="2500" b="1" i="1" smtClean="0">
                                <a:latin typeface="Cambria Math" panose="02040503050406030204" pitchFamily="18" charset="0"/>
                              </a:rPr>
                              <m:t>𝒇</m:t>
                            </m:r>
                            <m:r>
                              <a:rPr lang="en-US" sz="2500" b="1" i="1" smtClean="0">
                                <a:latin typeface="Cambria Math" panose="02040503050406030204" pitchFamily="18" charset="0"/>
                              </a:rPr>
                              <m:t>′</m:t>
                            </m:r>
                            <m:r>
                              <a:rPr lang="en-US" sz="2500" b="1" i="1" smtClean="0">
                                <a:latin typeface="Cambria Math" panose="02040503050406030204" pitchFamily="18" charset="0"/>
                              </a:rPr>
                              <m:t>𝒄</m:t>
                            </m:r>
                          </m:den>
                        </m:f>
                      </m:e>
                    </m:rad>
                  </m:oMath>
                </a14:m>
                <a:r>
                  <a:rPr lang="en-US" sz="2500" b="1" dirty="0">
                    <a:latin typeface="Times New Roman" panose="02020603050405020304" pitchFamily="18" charset="0"/>
                    <a:cs typeface="Times New Roman" panose="02020603050405020304" pitchFamily="18" charset="0"/>
                  </a:rPr>
                  <a:t>)]</a:t>
                </a:r>
              </a:p>
              <a:p>
                <a14:m>
                  <m:oMath xmlns:m="http://schemas.openxmlformats.org/officeDocument/2006/math">
                    <m:r>
                      <a:rPr lang="en-US" sz="2500" b="1" i="1">
                        <a:latin typeface="Cambria Math" panose="02040503050406030204" pitchFamily="18" charset="0"/>
                      </a:rPr>
                      <m:t>𝝆</m:t>
                    </m:r>
                    <m:r>
                      <a:rPr lang="en-US" sz="2500" b="1">
                        <a:latin typeface="Cambria Math" panose="02040503050406030204" pitchFamily="18" charset="0"/>
                      </a:rPr>
                      <m:t>=</m:t>
                    </m:r>
                    <m:r>
                      <a:rPr lang="en-US" sz="2500" b="1" i="1">
                        <a:latin typeface="Cambria Math" panose="02040503050406030204" pitchFamily="18" charset="0"/>
                      </a:rPr>
                      <m:t>𝟎</m:t>
                    </m:r>
                    <m:r>
                      <a:rPr lang="en-US" sz="2500" b="1">
                        <a:latin typeface="Cambria Math" panose="02040503050406030204" pitchFamily="18" charset="0"/>
                      </a:rPr>
                      <m:t>.</m:t>
                    </m:r>
                    <m:r>
                      <a:rPr lang="en-US" sz="2500" b="1" i="1">
                        <a:latin typeface="Cambria Math" panose="02040503050406030204" pitchFamily="18" charset="0"/>
                      </a:rPr>
                      <m:t>𝟎𝟎</m:t>
                    </m:r>
                    <m:r>
                      <a:rPr lang="en-US" sz="2500" b="1" i="1" smtClean="0">
                        <a:latin typeface="Cambria Math" panose="02040503050406030204" pitchFamily="18" charset="0"/>
                      </a:rPr>
                      <m:t>𝟓</m:t>
                    </m:r>
                    <m:r>
                      <a:rPr lang="en-US" sz="2500" b="1" i="0" smtClean="0">
                        <a:latin typeface="Cambria Math" panose="02040503050406030204" pitchFamily="18" charset="0"/>
                      </a:rPr>
                      <m:t>𝟕</m:t>
                    </m:r>
                    <m:r>
                      <a:rPr lang="en-US" sz="2500" b="1" i="0" smtClean="0">
                        <a:latin typeface="Cambria Math" panose="02040503050406030204" pitchFamily="18" charset="0"/>
                      </a:rPr>
                      <m:t>&gt;</m:t>
                    </m:r>
                    <m:r>
                      <a:rPr lang="en-US" sz="2500" b="1" i="1">
                        <a:latin typeface="Cambria Math" panose="02040503050406030204" pitchFamily="18" charset="0"/>
                      </a:rPr>
                      <m:t>𝝆</m:t>
                    </m:r>
                    <m:r>
                      <a:rPr lang="en-US" sz="2500" b="1" i="1">
                        <a:latin typeface="Cambria Math" panose="02040503050406030204" pitchFamily="18" charset="0"/>
                      </a:rPr>
                      <m:t>𝒎𝒊𝒏</m:t>
                    </m:r>
                  </m:oMath>
                </a14:m>
                <a:r>
                  <a:rPr lang="en-US" sz="2500" b="1" dirty="0">
                    <a:latin typeface="Times New Roman" panose="02020603050405020304" pitchFamily="18" charset="0"/>
                    <a:cs typeface="Times New Roman" panose="02020603050405020304" pitchFamily="18" charset="0"/>
                  </a:rPr>
                  <a:t>.</a:t>
                </a:r>
              </a:p>
              <a:p>
                <a:pPr lvl="0"/>
                <a:r>
                  <a:rPr lang="en-US" sz="2500" b="1" dirty="0">
                    <a:latin typeface="Times New Roman" panose="02020603050405020304" pitchFamily="18" charset="0"/>
                    <a:cs typeface="Times New Roman" panose="02020603050405020304" pitchFamily="18" charset="0"/>
                  </a:rPr>
                  <a:t>As = 775.2 mm</a:t>
                </a:r>
                <a:r>
                  <a:rPr lang="en-US" sz="2500" b="1" baseline="30000" dirty="0">
                    <a:latin typeface="Times New Roman" panose="02020603050405020304" pitchFamily="18" charset="0"/>
                    <a:cs typeface="Times New Roman" panose="02020603050405020304" pitchFamily="18" charset="0"/>
                  </a:rPr>
                  <a:t>2</a:t>
                </a:r>
                <a:r>
                  <a:rPr lang="en-US" sz="2500" b="1" dirty="0">
                    <a:latin typeface="Times New Roman" panose="02020603050405020304" pitchFamily="18" charset="0"/>
                    <a:cs typeface="Times New Roman" panose="02020603050405020304" pitchFamily="18" charset="0"/>
                  </a:rPr>
                  <a:t>.</a:t>
                </a:r>
              </a:p>
              <a:p>
                <a:pPr lvl="0"/>
                <a:r>
                  <a:rPr lang="en-US" sz="2500" b="1" dirty="0">
                    <a:latin typeface="Times New Roman" panose="02020603050405020304" pitchFamily="18" charset="0"/>
                    <a:cs typeface="Times New Roman" panose="02020603050405020304" pitchFamily="18" charset="0"/>
                  </a:rPr>
                  <a:t>Use 6</a:t>
                </a:r>
                <a14:m>
                  <m:oMath xmlns:m="http://schemas.openxmlformats.org/officeDocument/2006/math">
                    <m:r>
                      <a:rPr lang="en-US" sz="2500" b="1" i="1">
                        <a:latin typeface="Cambria Math" panose="02040503050406030204" pitchFamily="18" charset="0"/>
                      </a:rPr>
                      <m:t>∅</m:t>
                    </m:r>
                  </m:oMath>
                </a14:m>
                <a:r>
                  <a:rPr lang="en-US" sz="2500" b="1" dirty="0">
                    <a:latin typeface="Times New Roman" panose="02020603050405020304" pitchFamily="18" charset="0"/>
                    <a:cs typeface="Times New Roman" panose="02020603050405020304" pitchFamily="18" charset="0"/>
                  </a:rPr>
                  <a:t>14</a:t>
                </a:r>
              </a:p>
              <a:p>
                <a:endParaRPr lang="en-US" sz="2500" b="1" dirty="0">
                  <a:latin typeface="Times New Roman" panose="02020603050405020304" pitchFamily="18" charset="0"/>
                  <a:cs typeface="Times New Roman" panose="02020603050405020304" pitchFamily="18" charset="0"/>
                </a:endParaRPr>
              </a:p>
              <a:p>
                <a:endParaRPr lang="en-US" dirty="0"/>
              </a:p>
            </p:txBody>
          </p:sp>
        </mc:Choice>
        <mc:Fallback>
          <p:sp>
            <p:nvSpPr>
              <p:cNvPr id="3" name="Content Placeholder 2">
                <a:extLst>
                  <a:ext uri="{FF2B5EF4-FFF2-40B4-BE49-F238E27FC236}">
                    <a16:creationId xmlns:a16="http://schemas.microsoft.com/office/drawing/2014/main" id="{B6D427E6-8739-494A-B96A-59FD0AAAF3E0}"/>
                  </a:ext>
                </a:extLst>
              </p:cNvPr>
              <p:cNvSpPr>
                <a:spLocks noGrp="1" noRot="1" noChangeAspect="1" noMove="1" noResize="1" noEditPoints="1" noAdjustHandles="1" noChangeArrowheads="1" noChangeShapeType="1" noTextEdit="1"/>
              </p:cNvSpPr>
              <p:nvPr>
                <p:ph idx="1"/>
              </p:nvPr>
            </p:nvSpPr>
            <p:spPr>
              <a:xfrm>
                <a:off x="374725" y="2499612"/>
                <a:ext cx="10515600" cy="4351338"/>
              </a:xfrm>
              <a:blipFill>
                <a:blip r:embed="rId2"/>
                <a:stretch>
                  <a:fillRect l="-812"/>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FFFEE2B6-9D88-4AF7-8006-88A0B926BEE4}"/>
              </a:ext>
            </a:extLst>
          </p:cNvPr>
          <p:cNvPicPr/>
          <p:nvPr/>
        </p:nvPicPr>
        <p:blipFill>
          <a:blip r:embed="rId3">
            <a:extLst>
              <a:ext uri="{28A0092B-C50C-407E-A947-70E740481C1C}">
                <a14:useLocalDpi xmlns:a14="http://schemas.microsoft.com/office/drawing/2010/main" val="0"/>
              </a:ext>
            </a:extLst>
          </a:blip>
          <a:srcRect/>
          <a:stretch/>
        </p:blipFill>
        <p:spPr>
          <a:xfrm>
            <a:off x="6429256" y="1771570"/>
            <a:ext cx="5388019" cy="3852105"/>
          </a:xfrm>
          <a:prstGeom prst="rect">
            <a:avLst/>
          </a:prstGeom>
          <a:effectLst>
            <a:glow rad="228600">
              <a:srgbClr val="FF0000">
                <a:alpha val="40000"/>
              </a:srgbClr>
            </a:glow>
          </a:effectLst>
        </p:spPr>
      </p:pic>
      <p:sp>
        <p:nvSpPr>
          <p:cNvPr id="5" name="Rectangle 4">
            <a:extLst>
              <a:ext uri="{FF2B5EF4-FFF2-40B4-BE49-F238E27FC236}">
                <a16:creationId xmlns:a16="http://schemas.microsoft.com/office/drawing/2014/main" id="{21FCE79F-E94E-4140-AAD7-E52A44422948}"/>
              </a:ext>
            </a:extLst>
          </p:cNvPr>
          <p:cNvSpPr/>
          <p:nvPr/>
        </p:nvSpPr>
        <p:spPr>
          <a:xfrm>
            <a:off x="374725" y="1649710"/>
            <a:ext cx="4331379" cy="430887"/>
          </a:xfrm>
          <a:prstGeom prst="rect">
            <a:avLst/>
          </a:prstGeom>
        </p:spPr>
        <p:txBody>
          <a:bodyPr wrap="none">
            <a:spAutoFit/>
          </a:bodyPr>
          <a:lstStyle/>
          <a:p>
            <a:r>
              <a:rPr lang="en-US" sz="2200" b="1" dirty="0">
                <a:solidFill>
                  <a:srgbClr val="FF0000"/>
                </a:solidFill>
                <a:latin typeface="Times New Roman" panose="02020603050405020304" pitchFamily="18" charset="0"/>
                <a:cs typeface="Times New Roman" panose="02020603050405020304" pitchFamily="18" charset="0"/>
              </a:rPr>
              <a:t>For Negative moment = 95.7 </a:t>
            </a:r>
            <a:r>
              <a:rPr lang="en-US" sz="2200" b="1" dirty="0" err="1">
                <a:solidFill>
                  <a:srgbClr val="FF0000"/>
                </a:solidFill>
                <a:latin typeface="Times New Roman" panose="02020603050405020304" pitchFamily="18" charset="0"/>
                <a:cs typeface="Times New Roman" panose="02020603050405020304" pitchFamily="18" charset="0"/>
              </a:rPr>
              <a:t>kN.m</a:t>
            </a:r>
            <a:endParaRPr lang="en-US" sz="22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073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96.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627A5-B2D1-42A0-86CA-62DE23337F1B}"/>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15B8E34E-A1B5-4CF9-BC21-176FED7310EA}"/>
              </a:ext>
            </a:extLst>
          </p:cNvPr>
          <p:cNvSpPr>
            <a:spLocks noGrp="1"/>
          </p:cNvSpPr>
          <p:nvPr>
            <p:ph idx="1"/>
          </p:nvPr>
        </p:nvSpPr>
        <p:spPr>
          <a:xfrm>
            <a:off x="0" y="0"/>
            <a:ext cx="11353800" cy="6176963"/>
          </a:xfrm>
        </p:spPr>
        <p:txBody>
          <a:bodyPr/>
          <a:lstStyle/>
          <a:p>
            <a:pPr marL="0" indent="0">
              <a:buNone/>
            </a:pPr>
            <a:endParaRPr lang="en-US" dirty="0"/>
          </a:p>
          <a:p>
            <a:r>
              <a:rPr lang="en-US" b="1" dirty="0">
                <a:latin typeface="Times New Roman" panose="02020603050405020304" pitchFamily="18" charset="0"/>
                <a:cs typeface="Times New Roman" panose="02020603050405020304" pitchFamily="18" charset="0"/>
              </a:rPr>
              <a:t>For reinforcement from ETABS:</a:t>
            </a:r>
          </a:p>
        </p:txBody>
      </p:sp>
      <p:pic>
        <p:nvPicPr>
          <p:cNvPr id="4" name="Picture 3">
            <a:extLst>
              <a:ext uri="{FF2B5EF4-FFF2-40B4-BE49-F238E27FC236}">
                <a16:creationId xmlns:a16="http://schemas.microsoft.com/office/drawing/2014/main" id="{AF27EFF3-CDED-49A3-A802-ECF8805B7C4D}"/>
              </a:ext>
            </a:extLst>
          </p:cNvPr>
          <p:cNvPicPr/>
          <p:nvPr/>
        </p:nvPicPr>
        <p:blipFill>
          <a:blip r:embed="rId2">
            <a:extLst>
              <a:ext uri="{28A0092B-C50C-407E-A947-70E740481C1C}">
                <a14:useLocalDpi xmlns:a14="http://schemas.microsoft.com/office/drawing/2010/main" val="0"/>
              </a:ext>
            </a:extLst>
          </a:blip>
          <a:srcRect/>
          <a:stretch/>
        </p:blipFill>
        <p:spPr>
          <a:xfrm>
            <a:off x="295457" y="1301169"/>
            <a:ext cx="11110432" cy="1631602"/>
          </a:xfrm>
          <a:prstGeom prst="rect">
            <a:avLst/>
          </a:prstGeom>
          <a:effectLst>
            <a:glow rad="228600">
              <a:srgbClr val="FF0000">
                <a:alpha val="40000"/>
              </a:srgbClr>
            </a:glow>
          </a:effectLst>
        </p:spPr>
      </p:pic>
      <p:sp>
        <p:nvSpPr>
          <p:cNvPr id="5" name="Rectangle 4">
            <a:extLst>
              <a:ext uri="{FF2B5EF4-FFF2-40B4-BE49-F238E27FC236}">
                <a16:creationId xmlns:a16="http://schemas.microsoft.com/office/drawing/2014/main" id="{CDFD6523-4D54-4196-A5AF-112AE2361445}"/>
              </a:ext>
            </a:extLst>
          </p:cNvPr>
          <p:cNvSpPr/>
          <p:nvPr/>
        </p:nvSpPr>
        <p:spPr>
          <a:xfrm>
            <a:off x="295457" y="3653973"/>
            <a:ext cx="4728410" cy="579967"/>
          </a:xfrm>
          <a:prstGeom prst="rect">
            <a:avLst/>
          </a:prstGeom>
        </p:spPr>
        <p:txBody>
          <a:bodyPr wrap="none">
            <a:spAutoFit/>
          </a:bodyPr>
          <a:lstStyle/>
          <a:p>
            <a:pPr>
              <a:lnSpc>
                <a:spcPct val="150000"/>
              </a:lnSpc>
              <a:spcBef>
                <a:spcPts val="600"/>
              </a:spcBef>
              <a:spcAft>
                <a:spcPts val="600"/>
              </a:spcAft>
            </a:pPr>
            <a:r>
              <a:rPr lang="en-US" sz="2400" b="1" dirty="0">
                <a:latin typeface="Times New Roman" panose="02020603050405020304" pitchFamily="18" charset="0"/>
                <a:ea typeface="Calibri" panose="020F0502020204030204" pitchFamily="34" charset="0"/>
                <a:cs typeface="Arial" panose="020B0604020202020204" pitchFamily="34" charset="0"/>
              </a:rPr>
              <a:t>% Difference in bottom steel = 0%</a:t>
            </a:r>
          </a:p>
        </p:txBody>
      </p:sp>
      <p:sp>
        <p:nvSpPr>
          <p:cNvPr id="6" name="Rectangle 5">
            <a:extLst>
              <a:ext uri="{FF2B5EF4-FFF2-40B4-BE49-F238E27FC236}">
                <a16:creationId xmlns:a16="http://schemas.microsoft.com/office/drawing/2014/main" id="{322D6C37-24DA-4B26-99FA-4EBF02912C34}"/>
              </a:ext>
            </a:extLst>
          </p:cNvPr>
          <p:cNvSpPr/>
          <p:nvPr/>
        </p:nvSpPr>
        <p:spPr>
          <a:xfrm>
            <a:off x="295457" y="4625484"/>
            <a:ext cx="4600170" cy="579967"/>
          </a:xfrm>
          <a:prstGeom prst="rect">
            <a:avLst/>
          </a:prstGeom>
        </p:spPr>
        <p:txBody>
          <a:bodyPr wrap="none">
            <a:spAutoFit/>
          </a:bodyPr>
          <a:lstStyle/>
          <a:p>
            <a:pPr>
              <a:lnSpc>
                <a:spcPct val="150000"/>
              </a:lnSpc>
              <a:spcBef>
                <a:spcPts val="600"/>
              </a:spcBef>
              <a:spcAft>
                <a:spcPts val="600"/>
              </a:spcAft>
            </a:pPr>
            <a:r>
              <a:rPr lang="en-US" sz="2400" b="1" dirty="0">
                <a:latin typeface="Times New Roman" panose="02020603050405020304" pitchFamily="18" charset="0"/>
                <a:ea typeface="Calibri" panose="020F0502020204030204" pitchFamily="34" charset="0"/>
                <a:cs typeface="Arial" panose="020B0604020202020204" pitchFamily="34" charset="0"/>
              </a:rPr>
              <a:t>% Difference in top steel = 5.5 %.</a:t>
            </a:r>
          </a:p>
        </p:txBody>
      </p:sp>
    </p:spTree>
    <p:extLst>
      <p:ext uri="{BB962C8B-B14F-4D97-AF65-F5344CB8AC3E}">
        <p14:creationId xmlns:p14="http://schemas.microsoft.com/office/powerpoint/2010/main" val="1610566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slides/slide97.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F1314-5998-44CF-AAC8-7229D2381214}"/>
              </a:ext>
            </a:extLst>
          </p:cNvPr>
          <p:cNvSpPr>
            <a:spLocks noGrp="1"/>
          </p:cNvSpPr>
          <p:nvPr>
            <p:ph type="title"/>
          </p:nvPr>
        </p:nvSpPr>
        <p:spPr>
          <a:xfrm>
            <a:off x="838200" y="0"/>
            <a:ext cx="11004395" cy="814039"/>
          </a:xfrm>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Design the beam for shear:</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7D9C4A9-C84D-4B28-8931-3F4C79F90D66}"/>
                  </a:ext>
                </a:extLst>
              </p:cNvPr>
              <p:cNvSpPr>
                <a:spLocks noGrp="1"/>
              </p:cNvSpPr>
              <p:nvPr>
                <p:ph idx="1"/>
              </p:nvPr>
            </p:nvSpPr>
            <p:spPr>
              <a:xfrm>
                <a:off x="250902" y="814039"/>
                <a:ext cx="11102898" cy="5362924"/>
              </a:xfrm>
            </p:spPr>
            <p:txBody>
              <a:bodyPr/>
              <a:lstStyle/>
              <a:p>
                <a:r>
                  <a:rPr lang="en-US" sz="2500" b="1" dirty="0">
                    <a:latin typeface="Times New Roman" panose="02020603050405020304" pitchFamily="18" charset="0"/>
                    <a:cs typeface="Times New Roman" panose="02020603050405020304" pitchFamily="18" charset="0"/>
                  </a:rPr>
                  <a:t>Vs = </a:t>
                </a:r>
                <a14:m>
                  <m:oMath xmlns:m="http://schemas.openxmlformats.org/officeDocument/2006/math">
                    <m:f>
                      <m:fPr>
                        <m:ctrlPr>
                          <a:rPr lang="en-US" sz="2500" b="1" i="1">
                            <a:latin typeface="Cambria Math" panose="02040503050406030204" pitchFamily="18" charset="0"/>
                          </a:rPr>
                        </m:ctrlPr>
                      </m:fPr>
                      <m:num>
                        <m:r>
                          <a:rPr lang="en-US" sz="2500" b="1" i="1">
                            <a:latin typeface="Cambria Math" panose="02040503050406030204" pitchFamily="18" charset="0"/>
                          </a:rPr>
                          <m:t>𝑽𝒖</m:t>
                        </m:r>
                      </m:num>
                      <m:den>
                        <m:r>
                          <a:rPr lang="en-US" sz="2500" b="1" i="1">
                            <a:latin typeface="Cambria Math" panose="02040503050406030204" pitchFamily="18" charset="0"/>
                          </a:rPr>
                          <m:t>∅</m:t>
                        </m:r>
                      </m:den>
                    </m:f>
                    <m:r>
                      <a:rPr lang="en-US" sz="2500" b="1" i="1">
                        <a:latin typeface="Cambria Math" panose="02040503050406030204" pitchFamily="18" charset="0"/>
                      </a:rPr>
                      <m:t>−</m:t>
                    </m:r>
                    <m:r>
                      <a:rPr lang="en-US" sz="2500" b="1" i="1">
                        <a:latin typeface="Cambria Math" panose="02040503050406030204" pitchFamily="18" charset="0"/>
                      </a:rPr>
                      <m:t>𝑽𝒄</m:t>
                    </m:r>
                  </m:oMath>
                </a14:m>
                <a:r>
                  <a:rPr lang="en-US" sz="2500" b="1" dirty="0">
                    <a:latin typeface="Times New Roman" panose="02020603050405020304" pitchFamily="18" charset="0"/>
                    <a:cs typeface="Times New Roman" panose="02020603050405020304" pitchFamily="18" charset="0"/>
                  </a:rPr>
                  <a:t> = 28.6 </a:t>
                </a:r>
                <a:r>
                  <a:rPr lang="en-US" sz="2500" b="1" dirty="0" err="1">
                    <a:latin typeface="Times New Roman" panose="02020603050405020304" pitchFamily="18" charset="0"/>
                    <a:cs typeface="Times New Roman" panose="02020603050405020304" pitchFamily="18" charset="0"/>
                  </a:rPr>
                  <a:t>kN.</a:t>
                </a:r>
                <a:endParaRPr lang="en-US" sz="2500" b="1" dirty="0">
                  <a:latin typeface="Times New Roman" panose="02020603050405020304" pitchFamily="18" charset="0"/>
                  <a:cs typeface="Times New Roman" panose="02020603050405020304" pitchFamily="18" charset="0"/>
                </a:endParaRPr>
              </a:p>
              <a:p>
                <a14:m>
                  <m:oMath xmlns:m="http://schemas.openxmlformats.org/officeDocument/2006/math">
                    <m:f>
                      <m:fPr>
                        <m:ctrlPr>
                          <a:rPr lang="en-US" b="1" i="1">
                            <a:latin typeface="Cambria Math" panose="02040503050406030204" pitchFamily="18" charset="0"/>
                          </a:rPr>
                        </m:ctrlPr>
                      </m:fPr>
                      <m:num>
                        <m:r>
                          <a:rPr lang="en-US" b="1" i="1">
                            <a:latin typeface="Cambria Math" panose="02040503050406030204" pitchFamily="18" charset="0"/>
                          </a:rPr>
                          <m:t>𝑨𝒗</m:t>
                        </m:r>
                      </m:num>
                      <m:den>
                        <m:r>
                          <a:rPr lang="en-US" b="1" i="1">
                            <a:latin typeface="Cambria Math" panose="02040503050406030204" pitchFamily="18" charset="0"/>
                          </a:rPr>
                          <m:t>𝒔</m:t>
                        </m:r>
                      </m:den>
                    </m:f>
                    <m:r>
                      <a:rPr lang="en-US" b="1" i="1">
                        <a:latin typeface="Cambria Math" panose="02040503050406030204" pitchFamily="18" charset="0"/>
                      </a:rPr>
                      <m:t>= </m:t>
                    </m:r>
                    <m:f>
                      <m:fPr>
                        <m:ctrlPr>
                          <a:rPr lang="en-US" b="1" i="1">
                            <a:latin typeface="Cambria Math" panose="02040503050406030204" pitchFamily="18" charset="0"/>
                          </a:rPr>
                        </m:ctrlPr>
                      </m:fPr>
                      <m:num>
                        <m:r>
                          <a:rPr lang="en-US" b="1" i="1">
                            <a:latin typeface="Cambria Math" panose="02040503050406030204" pitchFamily="18" charset="0"/>
                          </a:rPr>
                          <m:t>𝑽𝒔</m:t>
                        </m:r>
                      </m:num>
                      <m:den>
                        <m:r>
                          <a:rPr lang="en-US" b="1" i="1">
                            <a:latin typeface="Cambria Math" panose="02040503050406030204" pitchFamily="18" charset="0"/>
                          </a:rPr>
                          <m:t>𝒇𝒚</m:t>
                        </m:r>
                        <m:r>
                          <a:rPr lang="en-US" b="1" i="1">
                            <a:latin typeface="Cambria Math" panose="02040503050406030204" pitchFamily="18" charset="0"/>
                          </a:rPr>
                          <m:t>∗</m:t>
                        </m:r>
                        <m:r>
                          <a:rPr lang="en-US" b="1" i="1">
                            <a:latin typeface="Cambria Math" panose="02040503050406030204" pitchFamily="18" charset="0"/>
                          </a:rPr>
                          <m:t>𝒅</m:t>
                        </m:r>
                      </m:den>
                    </m:f>
                  </m:oMath>
                </a14:m>
                <a:endParaRPr lang="en-US" b="1"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        = 0.161 mm</a:t>
                </a:r>
                <a:r>
                  <a:rPr lang="en-US" b="1" baseline="30000" dirty="0">
                    <a:latin typeface="Times New Roman" panose="02020603050405020304" pitchFamily="18" charset="0"/>
                    <a:cs typeface="Times New Roman" panose="02020603050405020304" pitchFamily="18" charset="0"/>
                  </a:rPr>
                  <a:t>2</a:t>
                </a:r>
                <a:r>
                  <a:rPr lang="en-US" b="1" dirty="0">
                    <a:latin typeface="Times New Roman" panose="02020603050405020304" pitchFamily="18" charset="0"/>
                    <a:cs typeface="Times New Roman" panose="02020603050405020304" pitchFamily="18" charset="0"/>
                  </a:rPr>
                  <a:t> / mm = 161 mm</a:t>
                </a:r>
                <a:r>
                  <a:rPr lang="en-US" b="1" baseline="30000" dirty="0">
                    <a:latin typeface="Times New Roman" panose="02020603050405020304" pitchFamily="18" charset="0"/>
                    <a:cs typeface="Times New Roman" panose="02020603050405020304" pitchFamily="18" charset="0"/>
                  </a:rPr>
                  <a:t>2</a:t>
                </a:r>
                <a:r>
                  <a:rPr lang="en-US" b="1" dirty="0">
                    <a:latin typeface="Times New Roman" panose="02020603050405020304" pitchFamily="18" charset="0"/>
                    <a:cs typeface="Times New Roman" panose="02020603050405020304" pitchFamily="18" charset="0"/>
                  </a:rPr>
                  <a:t>/m .</a:t>
                </a:r>
              </a:p>
              <a:p>
                <a:pPr marL="0" indent="0">
                  <a:buNone/>
                </a:pPr>
                <a:r>
                  <a:rPr lang="en-US" sz="2500" b="1" dirty="0">
                    <a:latin typeface="Times New Roman" panose="02020603050405020304" pitchFamily="18" charset="0"/>
                    <a:cs typeface="Times New Roman" panose="02020603050405020304" pitchFamily="18" charset="0"/>
                  </a:rPr>
                  <a:t>(</a:t>
                </a:r>
                <a14:m>
                  <m:oMath xmlns:m="http://schemas.openxmlformats.org/officeDocument/2006/math">
                    <m:f>
                      <m:fPr>
                        <m:ctrlPr>
                          <a:rPr lang="en-US" sz="2500" b="1" i="1">
                            <a:latin typeface="Cambria Math" panose="02040503050406030204" pitchFamily="18" charset="0"/>
                          </a:rPr>
                        </m:ctrlPr>
                      </m:fPr>
                      <m:num>
                        <m:r>
                          <a:rPr lang="en-US" sz="2500" b="1" i="1">
                            <a:latin typeface="Cambria Math" panose="02040503050406030204" pitchFamily="18" charset="0"/>
                          </a:rPr>
                          <m:t>𝑨𝒗</m:t>
                        </m:r>
                      </m:num>
                      <m:den>
                        <m:r>
                          <a:rPr lang="en-US" sz="2500" b="1" i="1">
                            <a:latin typeface="Cambria Math" panose="02040503050406030204" pitchFamily="18" charset="0"/>
                          </a:rPr>
                          <m:t>𝒔</m:t>
                        </m:r>
                      </m:den>
                    </m:f>
                  </m:oMath>
                </a14:m>
                <a:r>
                  <a:rPr lang="en-US" sz="2500" b="1" dirty="0">
                    <a:latin typeface="Times New Roman" panose="02020603050405020304" pitchFamily="18" charset="0"/>
                    <a:cs typeface="Times New Roman" panose="02020603050405020304" pitchFamily="18" charset="0"/>
                  </a:rPr>
                  <a:t>)</a:t>
                </a:r>
                <a:r>
                  <a:rPr lang="en-US" sz="2500" b="1" baseline="-25000" dirty="0">
                    <a:latin typeface="Times New Roman" panose="02020603050405020304" pitchFamily="18" charset="0"/>
                    <a:cs typeface="Times New Roman" panose="02020603050405020304" pitchFamily="18" charset="0"/>
                  </a:rPr>
                  <a:t>min</a:t>
                </a:r>
                <a:r>
                  <a:rPr lang="en-US" sz="2500" b="1" dirty="0">
                    <a:latin typeface="Times New Roman" panose="02020603050405020304" pitchFamily="18" charset="0"/>
                    <a:cs typeface="Times New Roman" panose="02020603050405020304" pitchFamily="18" charset="0"/>
                  </a:rPr>
                  <a:t> = 0.35 * </a:t>
                </a:r>
                <a14:m>
                  <m:oMath xmlns:m="http://schemas.openxmlformats.org/officeDocument/2006/math">
                    <m:f>
                      <m:fPr>
                        <m:ctrlPr>
                          <a:rPr lang="en-US" sz="2500" b="1" i="1">
                            <a:latin typeface="Cambria Math" panose="02040503050406030204" pitchFamily="18" charset="0"/>
                          </a:rPr>
                        </m:ctrlPr>
                      </m:fPr>
                      <m:num>
                        <m:r>
                          <a:rPr lang="en-US" sz="2500" b="1" i="1">
                            <a:latin typeface="Cambria Math" panose="02040503050406030204" pitchFamily="18" charset="0"/>
                          </a:rPr>
                          <m:t>𝒃𝒘</m:t>
                        </m:r>
                      </m:num>
                      <m:den>
                        <m:r>
                          <a:rPr lang="en-US" sz="2500" b="1" i="1">
                            <a:latin typeface="Cambria Math" panose="02040503050406030204" pitchFamily="18" charset="0"/>
                          </a:rPr>
                          <m:t>𝒇𝒚𝒕</m:t>
                        </m:r>
                      </m:den>
                    </m:f>
                  </m:oMath>
                </a14:m>
                <a:r>
                  <a:rPr lang="en-US" sz="2500" b="1" dirty="0">
                    <a:latin typeface="Times New Roman" panose="02020603050405020304" pitchFamily="18" charset="0"/>
                    <a:cs typeface="Times New Roman" panose="02020603050405020304" pitchFamily="18" charset="0"/>
                  </a:rPr>
                  <a:t> = 0.333.</a:t>
                </a:r>
              </a:p>
              <a:p>
                <a:pPr marL="0" indent="0">
                  <a:buNone/>
                </a:pPr>
                <a:endParaRPr lang="en-US" sz="2500" b="1" dirty="0">
                  <a:latin typeface="Times New Roman" panose="02020603050405020304" pitchFamily="18" charset="0"/>
                  <a:cs typeface="Times New Roman" panose="02020603050405020304" pitchFamily="18" charset="0"/>
                </a:endParaRPr>
              </a:p>
              <a:p>
                <a:r>
                  <a:rPr lang="en-US" sz="2500" b="1" dirty="0">
                    <a:latin typeface="Times New Roman" panose="02020603050405020304" pitchFamily="18" charset="0"/>
                    <a:cs typeface="Times New Roman" panose="02020603050405020304" pitchFamily="18" charset="0"/>
                  </a:rPr>
                  <a:t>Assume Av = 2 * 78.5 = 157 mm</a:t>
                </a:r>
                <a:r>
                  <a:rPr lang="en-US" sz="2500" b="1" baseline="30000" dirty="0">
                    <a:latin typeface="Times New Roman" panose="02020603050405020304" pitchFamily="18" charset="0"/>
                    <a:cs typeface="Times New Roman" panose="02020603050405020304" pitchFamily="18" charset="0"/>
                  </a:rPr>
                  <a:t>2</a:t>
                </a:r>
                <a:r>
                  <a:rPr lang="en-US" sz="2500" b="1" dirty="0">
                    <a:latin typeface="Times New Roman" panose="02020603050405020304" pitchFamily="18" charset="0"/>
                    <a:cs typeface="Times New Roman" panose="02020603050405020304" pitchFamily="18" charset="0"/>
                  </a:rPr>
                  <a:t>.</a:t>
                </a:r>
              </a:p>
              <a:p>
                <a:pPr lvl="0"/>
                <a:r>
                  <a:rPr lang="en-US" sz="2500" b="1" dirty="0">
                    <a:latin typeface="Times New Roman" panose="02020603050405020304" pitchFamily="18" charset="0"/>
                    <a:cs typeface="Times New Roman" panose="02020603050405020304" pitchFamily="18" charset="0"/>
                  </a:rPr>
                  <a:t>S = 471 mm.</a:t>
                </a:r>
              </a:p>
              <a:p>
                <a:pPr lvl="0"/>
                <a:r>
                  <a:rPr lang="en-US" sz="2500" b="1" dirty="0" err="1">
                    <a:latin typeface="Times New Roman" panose="02020603050405020304" pitchFamily="18" charset="0"/>
                    <a:cs typeface="Times New Roman" panose="02020603050405020304" pitchFamily="18" charset="0"/>
                  </a:rPr>
                  <a:t>S</a:t>
                </a:r>
                <a:r>
                  <a:rPr lang="en-US" sz="2500" b="1" baseline="-25000" dirty="0" err="1">
                    <a:latin typeface="Times New Roman" panose="02020603050405020304" pitchFamily="18" charset="0"/>
                    <a:cs typeface="Times New Roman" panose="02020603050405020304" pitchFamily="18" charset="0"/>
                  </a:rPr>
                  <a:t>max</a:t>
                </a:r>
                <a:r>
                  <a:rPr lang="en-US" sz="2500" b="1" dirty="0">
                    <a:latin typeface="Times New Roman" panose="02020603050405020304" pitchFamily="18" charset="0"/>
                    <a:cs typeface="Times New Roman" panose="02020603050405020304" pitchFamily="18" charset="0"/>
                  </a:rPr>
                  <a:t> = d/2 = 180 mm.</a:t>
                </a:r>
              </a:p>
              <a:p>
                <a:pPr lvl="0"/>
                <a:r>
                  <a:rPr lang="en-US" sz="2500" b="1" dirty="0">
                    <a:latin typeface="Times New Roman" panose="02020603050405020304" pitchFamily="18" charset="0"/>
                    <a:cs typeface="Times New Roman" panose="02020603050405020304" pitchFamily="18" charset="0"/>
                  </a:rPr>
                  <a:t>Take S = 150 mm.</a:t>
                </a:r>
              </a:p>
              <a:p>
                <a:pPr marL="0" indent="0">
                  <a:buNone/>
                </a:pPr>
                <a:endParaRPr lang="en-US" sz="2500" b="1" dirty="0">
                  <a:latin typeface="Times New Roman" panose="02020603050405020304" pitchFamily="18" charset="0"/>
                  <a:cs typeface="Times New Roman" panose="02020603050405020304" pitchFamily="18" charset="0"/>
                </a:endParaRPr>
              </a:p>
              <a:p>
                <a:pPr marL="0" indent="0">
                  <a:buNone/>
                </a:pPr>
                <a:endParaRPr lang="en-US" sz="2500" b="1" dirty="0">
                  <a:latin typeface="Times New Roman" panose="02020603050405020304" pitchFamily="18" charset="0"/>
                  <a:cs typeface="Times New Roman" panose="02020603050405020304" pitchFamily="18" charset="0"/>
                </a:endParaRPr>
              </a:p>
              <a:p>
                <a:pPr marL="0" indent="0">
                  <a:buNone/>
                </a:pPr>
                <a:endParaRPr lang="en-US" b="1" dirty="0">
                  <a:latin typeface="Times New Roman" panose="02020603050405020304" pitchFamily="18" charset="0"/>
                  <a:cs typeface="Times New Roman" panose="02020603050405020304" pitchFamily="18" charset="0"/>
                </a:endParaRPr>
              </a:p>
              <a:p>
                <a:endParaRPr lang="en-US" sz="2500" b="1" dirty="0">
                  <a:latin typeface="Times New Roman" panose="02020603050405020304" pitchFamily="18" charset="0"/>
                  <a:cs typeface="Times New Roman" panose="02020603050405020304" pitchFamily="18" charset="0"/>
                </a:endParaRPr>
              </a:p>
              <a:p>
                <a:endParaRPr lang="en-US" dirty="0"/>
              </a:p>
            </p:txBody>
          </p:sp>
        </mc:Choice>
        <mc:Fallback xmlns="">
          <p:sp>
            <p:nvSpPr>
              <p:cNvPr id="3" name="Content Placeholder 2">
                <a:extLst>
                  <a:ext uri="{FF2B5EF4-FFF2-40B4-BE49-F238E27FC236}">
                    <a16:creationId xmlns:a16="http://schemas.microsoft.com/office/drawing/2014/main" id="{B7D9C4A9-C84D-4B28-8931-3F4C79F90D66}"/>
                  </a:ext>
                </a:extLst>
              </p:cNvPr>
              <p:cNvSpPr>
                <a:spLocks noGrp="1" noRot="1" noChangeAspect="1" noMove="1" noResize="1" noEditPoints="1" noAdjustHandles="1" noChangeArrowheads="1" noChangeShapeType="1" noTextEdit="1"/>
              </p:cNvSpPr>
              <p:nvPr>
                <p:ph idx="1"/>
              </p:nvPr>
            </p:nvSpPr>
            <p:spPr>
              <a:xfrm>
                <a:off x="250902" y="814039"/>
                <a:ext cx="11102898" cy="5362924"/>
              </a:xfrm>
              <a:blipFill>
                <a:blip r:embed="rId2"/>
                <a:stretch>
                  <a:fillRect l="-878" t="-228"/>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2DACFCDD-4A8F-4675-A05D-D976B0BAEDD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915722" y="2782229"/>
            <a:ext cx="5791355" cy="3261732"/>
          </a:xfrm>
          <a:prstGeom prst="rect">
            <a:avLst/>
          </a:prstGeom>
          <a:effectLst>
            <a:glow rad="469900">
              <a:srgbClr val="C00000">
                <a:alpha val="40000"/>
              </a:srgbClr>
            </a:glow>
          </a:effectLst>
        </p:spPr>
      </p:pic>
    </p:spTree>
    <p:extLst>
      <p:ext uri="{BB962C8B-B14F-4D97-AF65-F5344CB8AC3E}">
        <p14:creationId xmlns:p14="http://schemas.microsoft.com/office/powerpoint/2010/main" val="832283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244F3-7116-4E55-AD91-15339A7A0AD9}"/>
              </a:ext>
            </a:extLst>
          </p:cNvPr>
          <p:cNvSpPr>
            <a:spLocks noGrp="1"/>
          </p:cNvSpPr>
          <p:nvPr>
            <p:ph type="title"/>
          </p:nvPr>
        </p:nvSpPr>
        <p:spPr>
          <a:xfrm>
            <a:off x="838200" y="1"/>
            <a:ext cx="10357624" cy="880946"/>
          </a:xfrm>
        </p:spPr>
        <p:txBody>
          <a:bodyPr>
            <a:normAutofit/>
          </a:bodyPr>
          <a:lstStyle/>
          <a:p>
            <a:pPr algn="ctr"/>
            <a:r>
              <a:rPr lang="en-US" b="1" dirty="0">
                <a:solidFill>
                  <a:srgbClr val="C00000"/>
                </a:solidFill>
                <a:latin typeface="Times New Roman" panose="02020603050405020304" pitchFamily="18" charset="0"/>
                <a:cs typeface="Times New Roman" panose="02020603050405020304" pitchFamily="18" charset="0"/>
              </a:rPr>
              <a:t>Beam details</a:t>
            </a:r>
          </a:p>
        </p:txBody>
      </p:sp>
      <p:pic>
        <p:nvPicPr>
          <p:cNvPr id="4" name="Content Placeholder 3">
            <a:extLst>
              <a:ext uri="{FF2B5EF4-FFF2-40B4-BE49-F238E27FC236}">
                <a16:creationId xmlns:a16="http://schemas.microsoft.com/office/drawing/2014/main" id="{8427149E-2DA3-4BE9-88B9-2978DD72690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449843" y="819614"/>
            <a:ext cx="11349927" cy="6038385"/>
          </a:xfrm>
          <a:prstGeom prst="rect">
            <a:avLst/>
          </a:prstGeom>
          <a:effectLst>
            <a:glow rad="355600">
              <a:srgbClr val="C00000">
                <a:alpha val="40000"/>
              </a:srgbClr>
            </a:glow>
          </a:effectLst>
        </p:spPr>
      </p:pic>
    </p:spTree>
    <p:extLst>
      <p:ext uri="{BB962C8B-B14F-4D97-AF65-F5344CB8AC3E}">
        <p14:creationId xmlns:p14="http://schemas.microsoft.com/office/powerpoint/2010/main" val="2329676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6AF4B-9BE0-412C-9E16-45714600E833}"/>
              </a:ext>
            </a:extLst>
          </p:cNvPr>
          <p:cNvSpPr>
            <a:spLocks noGrp="1"/>
          </p:cNvSpPr>
          <p:nvPr>
            <p:ph type="title"/>
          </p:nvPr>
        </p:nvSpPr>
        <p:spPr>
          <a:xfrm>
            <a:off x="838200" y="1"/>
            <a:ext cx="10515600" cy="908823"/>
          </a:xfrm>
        </p:spPr>
        <p:txBody>
          <a:bodyPr>
            <a:normAutofit/>
          </a:bodyPr>
          <a:lstStyle/>
          <a:p>
            <a:pPr algn="ctr"/>
            <a:r>
              <a:rPr lang="en-US" sz="3500" b="1" dirty="0">
                <a:solidFill>
                  <a:srgbClr val="C00000"/>
                </a:solidFill>
                <a:latin typeface="Times New Roman" panose="02020603050405020304" pitchFamily="18" charset="0"/>
                <a:cs typeface="Times New Roman" panose="02020603050405020304" pitchFamily="18" charset="0"/>
              </a:rPr>
              <a:t>Design check for column</a:t>
            </a:r>
          </a:p>
        </p:txBody>
      </p:sp>
      <p:sp>
        <p:nvSpPr>
          <p:cNvPr id="3" name="Content Placeholder 2">
            <a:extLst>
              <a:ext uri="{FF2B5EF4-FFF2-40B4-BE49-F238E27FC236}">
                <a16:creationId xmlns:a16="http://schemas.microsoft.com/office/drawing/2014/main" id="{0FAE28EC-AA61-4572-AAAB-649E76D07FDC}"/>
              </a:ext>
            </a:extLst>
          </p:cNvPr>
          <p:cNvSpPr>
            <a:spLocks noGrp="1"/>
          </p:cNvSpPr>
          <p:nvPr>
            <p:ph idx="1"/>
          </p:nvPr>
        </p:nvSpPr>
        <p:spPr>
          <a:xfrm>
            <a:off x="838200" y="1825625"/>
            <a:ext cx="10515600" cy="4351338"/>
          </a:xfrm>
        </p:spPr>
        <p:txBody>
          <a:bodyPr>
            <a:normAutofit/>
          </a:bodyPr>
          <a:lstStyle/>
          <a:p>
            <a:r>
              <a:rPr lang="en-US" sz="2200" b="1" dirty="0">
                <a:latin typeface="Times New Roman" panose="02020603050405020304" pitchFamily="18" charset="0"/>
                <a:cs typeface="Times New Roman" panose="02020603050405020304" pitchFamily="18" charset="0"/>
              </a:rPr>
              <a:t>Column dimensions :</a:t>
            </a:r>
          </a:p>
          <a:p>
            <a:pPr marL="0" indent="0">
              <a:buNone/>
            </a:pPr>
            <a:r>
              <a:rPr lang="en-US" sz="2200" b="1" dirty="0">
                <a:latin typeface="Times New Roman" panose="02020603050405020304" pitchFamily="18" charset="0"/>
                <a:cs typeface="Times New Roman" panose="02020603050405020304" pitchFamily="18" charset="0"/>
              </a:rPr>
              <a:t>   400X400 (mm)</a:t>
            </a:r>
          </a:p>
          <a:p>
            <a:pPr marL="0" indent="0">
              <a:buNone/>
            </a:pPr>
            <a:endParaRPr lang="en-US" sz="2200" b="1" dirty="0">
              <a:latin typeface="Times New Roman" panose="02020603050405020304" pitchFamily="18" charset="0"/>
              <a:cs typeface="Times New Roman" panose="02020603050405020304" pitchFamily="18" charset="0"/>
            </a:endParaRPr>
          </a:p>
          <a:p>
            <a:r>
              <a:rPr lang="en-US" sz="2200" b="1" dirty="0">
                <a:latin typeface="Times New Roman" panose="02020603050405020304" pitchFamily="18" charset="0"/>
                <a:cs typeface="Times New Roman" panose="02020603050405020304" pitchFamily="18" charset="0"/>
              </a:rPr>
              <a:t>Axial load from ETABS = 1331.19 </a:t>
            </a:r>
            <a:r>
              <a:rPr lang="en-US" sz="2200" b="1" dirty="0" err="1">
                <a:latin typeface="Times New Roman" panose="02020603050405020304" pitchFamily="18" charset="0"/>
                <a:cs typeface="Times New Roman" panose="02020603050405020304" pitchFamily="18" charset="0"/>
              </a:rPr>
              <a:t>kN</a:t>
            </a:r>
            <a:r>
              <a:rPr lang="en-US" sz="2200" b="1" dirty="0">
                <a:latin typeface="Times New Roman" panose="02020603050405020304" pitchFamily="18" charset="0"/>
                <a:cs typeface="Times New Roman" panose="02020603050405020304" pitchFamily="18" charset="0"/>
              </a:rPr>
              <a:t> </a:t>
            </a:r>
          </a:p>
          <a:p>
            <a:endParaRPr lang="en-US" sz="2200" b="1" dirty="0">
              <a:latin typeface="Times New Roman" panose="02020603050405020304" pitchFamily="18" charset="0"/>
              <a:cs typeface="Times New Roman" panose="02020603050405020304" pitchFamily="18" charset="0"/>
            </a:endParaRPr>
          </a:p>
          <a:p>
            <a:r>
              <a:rPr lang="en-US" sz="2200" b="1" dirty="0">
                <a:latin typeface="Times New Roman" panose="02020603050405020304" pitchFamily="18" charset="0"/>
                <a:cs typeface="Times New Roman" panose="02020603050405020304" pitchFamily="18" charset="0"/>
              </a:rPr>
              <a:t>Ultimate moment M3 from ETABS </a:t>
            </a:r>
          </a:p>
          <a:p>
            <a:pPr marL="0" indent="0">
              <a:buNone/>
            </a:pPr>
            <a:r>
              <a:rPr lang="en-US" sz="2200" b="1" dirty="0">
                <a:latin typeface="Times New Roman" panose="02020603050405020304" pitchFamily="18" charset="0"/>
                <a:cs typeface="Times New Roman" panose="02020603050405020304" pitchFamily="18" charset="0"/>
              </a:rPr>
              <a:t>   = 21.8 </a:t>
            </a:r>
            <a:r>
              <a:rPr lang="en-US" sz="2200" b="1" dirty="0" err="1">
                <a:latin typeface="Times New Roman" panose="02020603050405020304" pitchFamily="18" charset="0"/>
                <a:cs typeface="Times New Roman" panose="02020603050405020304" pitchFamily="18" charset="0"/>
              </a:rPr>
              <a:t>kN.m</a:t>
            </a:r>
            <a:r>
              <a:rPr lang="en-US" sz="2200" b="1" dirty="0">
                <a:latin typeface="Times New Roman" panose="02020603050405020304" pitchFamily="18" charset="0"/>
                <a:cs typeface="Times New Roman" panose="02020603050405020304" pitchFamily="18" charset="0"/>
              </a:rPr>
              <a:t> </a:t>
            </a:r>
          </a:p>
          <a:p>
            <a:pPr marL="0" indent="0">
              <a:buNone/>
            </a:pPr>
            <a:endParaRPr lang="en-US" sz="2200" b="1" dirty="0">
              <a:latin typeface="Times New Roman" panose="02020603050405020304" pitchFamily="18" charset="0"/>
              <a:cs typeface="Times New Roman" panose="02020603050405020304" pitchFamily="18" charset="0"/>
            </a:endParaRPr>
          </a:p>
          <a:p>
            <a:pPr marL="0" indent="0">
              <a:buNone/>
            </a:pPr>
            <a:r>
              <a:rPr lang="en-US" sz="2000" b="1" dirty="0">
                <a:latin typeface="Times New Roman" panose="02020603050405020304" pitchFamily="18" charset="0"/>
                <a:cs typeface="Times New Roman" panose="02020603050405020304" pitchFamily="18" charset="0"/>
              </a:rPr>
              <a:t>Ultimate moment M2 from ETABS </a:t>
            </a:r>
          </a:p>
          <a:p>
            <a:pPr marL="0" indent="0">
              <a:buNone/>
            </a:pPr>
            <a:r>
              <a:rPr lang="en-US" sz="2000" b="1" dirty="0">
                <a:latin typeface="Times New Roman" panose="02020603050405020304" pitchFamily="18" charset="0"/>
                <a:cs typeface="Times New Roman" panose="02020603050405020304" pitchFamily="18" charset="0"/>
              </a:rPr>
              <a:t>= 38.7 </a:t>
            </a:r>
            <a:r>
              <a:rPr lang="en-US" sz="2000" b="1" dirty="0" err="1">
                <a:latin typeface="Times New Roman" panose="02020603050405020304" pitchFamily="18" charset="0"/>
                <a:cs typeface="Times New Roman" panose="02020603050405020304" pitchFamily="18" charset="0"/>
              </a:rPr>
              <a:t>kN</a:t>
            </a:r>
            <a:r>
              <a:rPr lang="en-US" sz="2000" b="1" dirty="0" err="1"/>
              <a:t>.m</a:t>
            </a:r>
            <a:r>
              <a:rPr lang="en-US" dirty="0"/>
              <a:t> </a:t>
            </a:r>
            <a:endParaRPr lang="en-US" sz="2200" b="1"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66FD3BCD-3AB8-4D49-9CB7-58E9942039D1}"/>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681546" y="769434"/>
            <a:ext cx="6382215" cy="6088565"/>
          </a:xfrm>
          <a:prstGeom prst="rect">
            <a:avLst/>
          </a:prstGeom>
          <a:effectLst>
            <a:glow rad="292100">
              <a:srgbClr val="C00000">
                <a:alpha val="40000"/>
              </a:srgbClr>
            </a:glow>
          </a:effectLst>
        </p:spPr>
      </p:pic>
    </p:spTree>
    <p:extLst>
      <p:ext uri="{BB962C8B-B14F-4D97-AF65-F5344CB8AC3E}">
        <p14:creationId xmlns:p14="http://schemas.microsoft.com/office/powerpoint/2010/main" val="3230344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TM03090434[[fn=Wood Type]]</Template>
  <TotalTime>1945</TotalTime>
  <Words>2762</Words>
  <Application>Microsoft Office PowerPoint</Application>
  <PresentationFormat>Widescreen</PresentationFormat>
  <Paragraphs>964</Paragraphs>
  <Slides>114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114</vt:i4>
      </vt:variant>
    </vt:vector>
  </HeadingPairs>
  <TitlesOfParts>
    <vt:vector size="123" baseType="lpstr">
      <vt:lpstr>Arial</vt:lpstr>
      <vt:lpstr>Calibri</vt:lpstr>
      <vt:lpstr>Calibri Light</vt:lpstr>
      <vt:lpstr>Cambria Math</vt:lpstr>
      <vt:lpstr>Symbol</vt:lpstr>
      <vt:lpstr>Times New Roman</vt:lpstr>
      <vt:lpstr>Tw Cen MT</vt:lpstr>
      <vt:lpstr>Wingdings</vt:lpstr>
      <vt:lpstr>Office</vt:lpstr>
      <vt:lpstr>Analysis and Design of Optical and                            Nursing College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INTRODUCTION</vt:lpstr>
      <vt:lpstr>INTRODUCTION</vt:lpstr>
      <vt:lpstr>INTRODUCTION</vt:lpstr>
      <vt:lpstr>Literature review</vt:lpstr>
      <vt:lpstr>PowerPoint Presentation</vt:lpstr>
      <vt:lpstr>Methodology</vt:lpstr>
      <vt:lpstr>Materials</vt:lpstr>
      <vt:lpstr>Non-Structural materials:</vt:lpstr>
      <vt:lpstr>Loads types and calculations:</vt:lpstr>
      <vt:lpstr>Super imposed dead load:</vt:lpstr>
      <vt:lpstr>Second basement:</vt:lpstr>
      <vt:lpstr>         First basement                                         Ground floor</vt:lpstr>
      <vt:lpstr>First floor                                             second floor</vt:lpstr>
      <vt:lpstr>Fluid load:  γ = 9.81(kN/m3) </vt:lpstr>
      <vt:lpstr>Soil load:   surcharge load = 2kN/m2      γ = 20(kN/m3) </vt:lpstr>
      <vt:lpstr>Snow load:</vt:lpstr>
      <vt:lpstr>Lateral load: 1-</vt:lpstr>
      <vt:lpstr>3-</vt:lpstr>
      <vt:lpstr>4-</vt:lpstr>
      <vt:lpstr>  Fa                                                      Fv</vt:lpstr>
      <vt:lpstr> </vt:lpstr>
      <vt:lpstr>                    Seismic design category:</vt:lpstr>
      <vt:lpstr>Load combinations:</vt:lpstr>
      <vt:lpstr>Load combinations:</vt:lpstr>
      <vt:lpstr>Codes and standards:</vt:lpstr>
      <vt:lpstr>PRELIMINARY DESIGN</vt:lpstr>
      <vt:lpstr>Beam  thickness: ACI code</vt:lpstr>
      <vt:lpstr> </vt:lpstr>
      <vt:lpstr>Column dimensions</vt:lpstr>
      <vt:lpstr>Shear walls dimensions</vt:lpstr>
      <vt:lpstr>ANALYSIS CHECKS</vt:lpstr>
      <vt:lpstr>2-Equilibrium check:</vt:lpstr>
      <vt:lpstr>Stress-strain check</vt:lpstr>
      <vt:lpstr>Deflection check</vt:lpstr>
      <vt:lpstr> For long term deflection  allowable deflection =L/240 = (12.65/240) *1000= 52.7mm. </vt:lpstr>
      <vt:lpstr>Seismic analysis and checks</vt:lpstr>
      <vt:lpstr>PowerPoint Presentation</vt:lpstr>
      <vt:lpstr>Period check</vt:lpstr>
      <vt:lpstr>Base shear check</vt:lpstr>
      <vt:lpstr>Drift check</vt:lpstr>
      <vt:lpstr>P-Delta check</vt:lpstr>
      <vt:lpstr>General seismic analysis</vt:lpstr>
      <vt:lpstr>Equivalent lateral force procedure ELF</vt:lpstr>
      <vt:lpstr>UBC</vt:lpstr>
      <vt:lpstr>UBC</vt:lpstr>
      <vt:lpstr>PowerPoint Presentation</vt:lpstr>
      <vt:lpstr>IBC</vt:lpstr>
      <vt:lpstr>IBC</vt:lpstr>
      <vt:lpstr>IBC</vt:lpstr>
      <vt:lpstr>IBC</vt:lpstr>
      <vt:lpstr>IBC</vt:lpstr>
      <vt:lpstr>IBC</vt:lpstr>
      <vt:lpstr>IBC</vt:lpstr>
      <vt:lpstr>IBC</vt:lpstr>
      <vt:lpstr>Modal response spectrum</vt:lpstr>
      <vt:lpstr>Modal response spectrum</vt:lpstr>
      <vt:lpstr>Modal response spectrum</vt:lpstr>
      <vt:lpstr>Time history</vt:lpstr>
      <vt:lpstr>Time history</vt:lpstr>
      <vt:lpstr>ELF,MRS, and TH</vt:lpstr>
      <vt:lpstr>ELF,MRS, and TH</vt:lpstr>
      <vt:lpstr>ELF,MRS, and TH</vt:lpstr>
      <vt:lpstr>ELF,MRS, and TH</vt:lpstr>
      <vt:lpstr>Non-symmetry</vt:lpstr>
      <vt:lpstr>Modal response spectrum</vt:lpstr>
      <vt:lpstr>Modal response spectrum</vt:lpstr>
      <vt:lpstr>Time history</vt:lpstr>
      <vt:lpstr>ELF,MRS, and TH</vt:lpstr>
      <vt:lpstr>ELF,MRS, and TH</vt:lpstr>
      <vt:lpstr>ELF,MRS, and TH</vt:lpstr>
      <vt:lpstr>Frame system</vt:lpstr>
      <vt:lpstr>Frame system ( non-symmetry)</vt:lpstr>
      <vt:lpstr>Modal response spectrum</vt:lpstr>
      <vt:lpstr>Time history</vt:lpstr>
      <vt:lpstr>Internal forces</vt:lpstr>
      <vt:lpstr>Internal forces</vt:lpstr>
      <vt:lpstr>Internal forces</vt:lpstr>
      <vt:lpstr>Internal forces</vt:lpstr>
      <vt:lpstr>Internal forces</vt:lpstr>
      <vt:lpstr>Internal forces</vt:lpstr>
      <vt:lpstr>Pin VS Fixed</vt:lpstr>
      <vt:lpstr>Pin VS Fixed</vt:lpstr>
      <vt:lpstr>DESIGN</vt:lpstr>
      <vt:lpstr>DESIGN</vt:lpstr>
      <vt:lpstr>Design check for beam</vt:lpstr>
      <vt:lpstr>Flexural design</vt:lpstr>
      <vt:lpstr>Flexural design</vt:lpstr>
      <vt:lpstr> </vt:lpstr>
      <vt:lpstr>Design the beam for shear:</vt:lpstr>
      <vt:lpstr>Beam details</vt:lpstr>
      <vt:lpstr>Design check for column</vt:lpstr>
      <vt:lpstr>Interaction diagram</vt:lpstr>
      <vt:lpstr>Column details:</vt:lpstr>
      <vt:lpstr>Design of the shear wall</vt:lpstr>
      <vt:lpstr>Pier design</vt:lpstr>
      <vt:lpstr>Pier design</vt:lpstr>
      <vt:lpstr>Pier design</vt:lpstr>
      <vt:lpstr>Pier details</vt:lpstr>
      <vt:lpstr>Spandrel design</vt:lpstr>
      <vt:lpstr>Spandrel design</vt:lpstr>
      <vt:lpstr>Spandrel details</vt:lpstr>
      <vt:lpstr>Design of the slab</vt:lpstr>
      <vt:lpstr> </vt:lpstr>
      <vt:lpstr> </vt:lpstr>
      <vt:lpst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Zähringer</dc:creator>
  <cp:lastModifiedBy>Ahmad mukahal</cp:lastModifiedBy>
  <cp:revision>120</cp:revision>
  <dcterms:created xsi:type="dcterms:W3CDTF">2017-01-05T13:17:27Z</dcterms:created>
  <dcterms:modified xsi:type="dcterms:W3CDTF">2020-05-31T15:59:45Z</dcterms:modified>
</cp:coreProperties>
</file>