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1" r:id="rId6"/>
    <p:sldId id="260" r:id="rId7"/>
    <p:sldId id="262" r:id="rId8"/>
    <p:sldId id="263" r:id="rId9"/>
    <p:sldId id="264" r:id="rId10"/>
    <p:sldId id="265" r:id="rId11"/>
    <p:sldId id="268" r:id="rId12"/>
    <p:sldId id="269" r:id="rId13"/>
    <p:sldId id="270" r:id="rId14"/>
    <p:sldId id="266"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EF5FD0"/>
    <a:srgbClr val="F7ABE7"/>
    <a:srgbClr val="DD43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1ED63C-8823-4DE5-8FA1-0639600CB4A5}" type="datetimeFigureOut">
              <a:rPr lang="en-US" smtClean="0"/>
              <a:t>5/31/2020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15775-76D7-4CE0-A5E0-D6BD6E434E39}" type="slidenum">
              <a:rPr lang="en-US" smtClean="0"/>
              <a:t>‹#›</a:t>
            </a:fld>
            <a:endParaRPr lang="en-US"/>
          </a:p>
        </p:txBody>
      </p:sp>
    </p:spTree>
    <p:extLst>
      <p:ext uri="{BB962C8B-B14F-4D97-AF65-F5344CB8AC3E}">
        <p14:creationId xmlns:p14="http://schemas.microsoft.com/office/powerpoint/2010/main" val="2313590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C15775-76D7-4CE0-A5E0-D6BD6E434E39}" type="slidenum">
              <a:rPr lang="en-US" smtClean="0"/>
              <a:t>2</a:t>
            </a:fld>
            <a:endParaRPr lang="en-US"/>
          </a:p>
        </p:txBody>
      </p:sp>
    </p:spTree>
    <p:extLst>
      <p:ext uri="{BB962C8B-B14F-4D97-AF65-F5344CB8AC3E}">
        <p14:creationId xmlns:p14="http://schemas.microsoft.com/office/powerpoint/2010/main" val="302408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2B6BD-2200-4625-84E1-64DA3E5F5DB5}"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360580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2B6BD-2200-4625-84E1-64DA3E5F5DB5}"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906157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2B6BD-2200-4625-84E1-64DA3E5F5DB5}"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453438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2B6BD-2200-4625-84E1-64DA3E5F5DB5}"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42773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2B6BD-2200-4625-84E1-64DA3E5F5DB5}" type="datetimeFigureOut">
              <a:rPr lang="en-US" smtClean="0"/>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401976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2B6BD-2200-4625-84E1-64DA3E5F5DB5}"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85524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2B6BD-2200-4625-84E1-64DA3E5F5DB5}" type="datetimeFigureOut">
              <a:rPr lang="en-US" smtClean="0"/>
              <a:t>5/31/2020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04240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2B6BD-2200-4625-84E1-64DA3E5F5DB5}" type="datetimeFigureOut">
              <a:rPr lang="en-US" smtClean="0"/>
              <a:t>5/31/2020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3471631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2B6BD-2200-4625-84E1-64DA3E5F5DB5}" type="datetimeFigureOut">
              <a:rPr lang="en-US" smtClean="0"/>
              <a:t>5/31/2020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184606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2B6BD-2200-4625-84E1-64DA3E5F5DB5}"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219372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2B6BD-2200-4625-84E1-64DA3E5F5DB5}" type="datetimeFigureOut">
              <a:rPr lang="en-US" smtClean="0"/>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FF98-4FD4-4B35-B891-8B13000EF1F3}" type="slidenum">
              <a:rPr lang="en-US" smtClean="0"/>
              <a:t>‹#›</a:t>
            </a:fld>
            <a:endParaRPr lang="en-US"/>
          </a:p>
        </p:txBody>
      </p:sp>
    </p:spTree>
    <p:extLst>
      <p:ext uri="{BB962C8B-B14F-4D97-AF65-F5344CB8AC3E}">
        <p14:creationId xmlns:p14="http://schemas.microsoft.com/office/powerpoint/2010/main" val="140073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2B6BD-2200-4625-84E1-64DA3E5F5DB5}" type="datetimeFigureOut">
              <a:rPr lang="en-US" smtClean="0"/>
              <a:t>5/31/2020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D6FF98-4FD4-4B35-B891-8B13000EF1F3}" type="slidenum">
              <a:rPr lang="en-US" smtClean="0"/>
              <a:t>‹#›</a:t>
            </a:fld>
            <a:endParaRPr lang="en-US"/>
          </a:p>
        </p:txBody>
      </p:sp>
    </p:spTree>
    <p:extLst>
      <p:ext uri="{BB962C8B-B14F-4D97-AF65-F5344CB8AC3E}">
        <p14:creationId xmlns:p14="http://schemas.microsoft.com/office/powerpoint/2010/main" val="196359946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cbs.gov.ps/postar.aspx?lang=ar&amp;ItemID=3405"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0.jp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9600">
              <a:srgbClr val="EF5FD0"/>
            </a:gs>
            <a:gs pos="0">
              <a:srgbClr val="DD43C0"/>
            </a:gs>
            <a:gs pos="52000">
              <a:schemeClr val="tx1"/>
            </a:gs>
            <a:gs pos="100000">
              <a:srgbClr val="0066FF"/>
            </a:gs>
          </a:gsLst>
          <a:lin ang="2700000" scaled="1"/>
          <a:tileRect/>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4027512"/>
            <a:ext cx="7200800" cy="1057672"/>
          </a:xfrm>
          <a:ln>
            <a:noFill/>
          </a:ln>
        </p:spPr>
        <p:txBody>
          <a:bodyPr>
            <a:noAutofit/>
            <a:scene3d>
              <a:camera prst="orthographicFront"/>
              <a:lightRig rig="threePt" dir="t"/>
            </a:scene3d>
            <a:sp3d contourW="12700" prstMaterial="powder">
              <a:contourClr>
                <a:schemeClr val="tx1"/>
              </a:contourClr>
            </a:sp3d>
          </a:bodyPr>
          <a:lstStyle/>
          <a:p>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Presented by: </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Najwa</a:t>
            </a:r>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 </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Dwaikat</a:t>
            </a:r>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 &amp; </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Malak</a:t>
            </a:r>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 </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Bawwab</a:t>
            </a:r>
            <a:endPar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endParaRPr>
          </a:p>
          <a:p>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Supervised by: Dr. </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Rae’d</a:t>
            </a:r>
            <a:r>
              <a:rPr lang="en-US" sz="2600" b="1" dirty="0"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 Al-</a:t>
            </a:r>
            <a:r>
              <a:rPr lang="en-US" sz="2600" b="1" dirty="0" err="1" smtClean="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rPr>
              <a:t>Qadi</a:t>
            </a:r>
            <a:endParaRPr lang="en-US" sz="2600" b="1" dirty="0">
              <a:ln cap="rnd" cmpd="dbl">
                <a:noFill/>
                <a:prstDash val="solid"/>
                <a:bevel/>
              </a:ln>
              <a:solidFill>
                <a:schemeClr val="bg2">
                  <a:lumMod val="50000"/>
                </a:schemeClr>
              </a:solidFill>
              <a:effectLst>
                <a:glow rad="63500">
                  <a:schemeClr val="accent1">
                    <a:satMod val="175000"/>
                    <a:alpha val="40000"/>
                  </a:schemeClr>
                </a:glow>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9861" y="620688"/>
            <a:ext cx="4032448" cy="4032448"/>
          </a:xfrm>
          <a:prstGeom prst="rect">
            <a:avLst/>
          </a:prstGeom>
        </p:spPr>
      </p:pic>
    </p:spTree>
    <p:extLst>
      <p:ext uri="{BB962C8B-B14F-4D97-AF65-F5344CB8AC3E}">
        <p14:creationId xmlns:p14="http://schemas.microsoft.com/office/powerpoint/2010/main" val="3811160618"/>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Features</a:t>
            </a: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v"/>
            </a:pPr>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Bus driver</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Sending and receiving notes.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Searching.</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 parent’s locations.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Start/ stop live tracking.</a:t>
            </a:r>
          </a:p>
          <a:p>
            <a:endParaRPr lang="en-US" dirty="0" smtClean="0"/>
          </a:p>
          <a:p>
            <a:pPr>
              <a:buFont typeface="Wingdings" panose="05000000000000000000" pitchFamily="2" charset="2"/>
              <a:buChar char="v"/>
            </a:pPr>
            <a:r>
              <a:rPr lang="en-US" dirty="0" smtClean="0">
                <a:solidFill>
                  <a:schemeClr val="bg2">
                    <a:lumMod val="50000"/>
                  </a:schemeClr>
                </a:solidFill>
                <a:effectLst>
                  <a:glow rad="63500">
                    <a:schemeClr val="accent1">
                      <a:satMod val="175000"/>
                      <a:alpha val="40000"/>
                    </a:schemeClr>
                  </a:glow>
                  <a:outerShdw blurRad="50800" dist="38100" dir="2700000" algn="tl" rotWithShape="0">
                    <a:schemeClr val="tx1">
                      <a:alpha val="40000"/>
                    </a:schemeClr>
                  </a:outerShdw>
                </a:effectLst>
                <a:latin typeface="Times New Roman" panose="02020603050405020304" pitchFamily="18" charset="0"/>
                <a:cs typeface="Times New Roman" panose="02020603050405020304" pitchFamily="18" charset="0"/>
              </a:rPr>
              <a:t>All users segments can communicate with each other through chatting. </a:t>
            </a:r>
          </a:p>
          <a:p>
            <a:pPr>
              <a:buFont typeface="Wingdings" panose="05000000000000000000" pitchFamily="2" charset="2"/>
              <a:buChar char="v"/>
            </a:pPr>
            <a:r>
              <a:rPr lang="en-US" dirty="0" smtClean="0">
                <a:solidFill>
                  <a:schemeClr val="bg2">
                    <a:lumMod val="50000"/>
                  </a:schemeClr>
                </a:solidFill>
                <a:effectLst>
                  <a:glow rad="63500">
                    <a:schemeClr val="accent1">
                      <a:satMod val="175000"/>
                      <a:alpha val="40000"/>
                    </a:schemeClr>
                  </a:glow>
                  <a:outerShdw blurRad="50800" dist="38100" dir="2700000" algn="tl" rotWithShape="0">
                    <a:schemeClr val="tx1">
                      <a:alpha val="40000"/>
                    </a:schemeClr>
                  </a:outerShdw>
                </a:effectLst>
                <a:latin typeface="Times New Roman" panose="02020603050405020304" pitchFamily="18" charset="0"/>
                <a:cs typeface="Times New Roman" panose="02020603050405020304" pitchFamily="18" charset="0"/>
              </a:rPr>
              <a:t>All users segments will be notified when receiving something.</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5" name="Rectangle 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378742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Challenges</a:t>
            </a:r>
            <a:endParaRPr lang="en-US" dirty="0"/>
          </a:p>
        </p:txBody>
      </p:sp>
      <p:sp>
        <p:nvSpPr>
          <p:cNvPr id="3" name="Content Placeholder 2"/>
          <p:cNvSpPr>
            <a:spLocks noGrp="1"/>
          </p:cNvSpPr>
          <p:nvPr>
            <p:ph idx="1"/>
          </p:nvPr>
        </p:nvSpPr>
        <p:spPr>
          <a:xfrm>
            <a:off x="457200" y="1600201"/>
            <a:ext cx="8229600" cy="1324744"/>
          </a:xfrm>
        </p:spPr>
        <p:txBody>
          <a:bodyPr/>
          <a:lstStyle/>
          <a:p>
            <a:r>
              <a:rPr lang="en-US" dirty="0" smtClean="0">
                <a:solidFill>
                  <a:srgbClr val="0066FF"/>
                </a:solidFill>
                <a:latin typeface="Times New Roman" panose="02020603050405020304" pitchFamily="18" charset="0"/>
                <a:cs typeface="Times New Roman" panose="02020603050405020304" pitchFamily="18" charset="0"/>
              </a:rPr>
              <a:t>Coronavirus crisis</a:t>
            </a:r>
            <a:endParaRPr lang="en-US" dirty="0">
              <a:solidFill>
                <a:srgbClr val="0066FF"/>
              </a:solidFill>
              <a:latin typeface="Times New Roman" panose="02020603050405020304" pitchFamily="18" charset="0"/>
              <a:cs typeface="Times New Roman" panose="02020603050405020304" pitchFamily="18" charset="0"/>
            </a:endParaRPr>
          </a:p>
          <a:p>
            <a:r>
              <a:rPr lang="en-US" dirty="0" smtClean="0">
                <a:solidFill>
                  <a:srgbClr val="0066FF"/>
                </a:solidFill>
                <a:latin typeface="Times New Roman" panose="02020603050405020304" pitchFamily="18" charset="0"/>
                <a:cs typeface="Times New Roman" panose="02020603050405020304" pitchFamily="18" charset="0"/>
              </a:rPr>
              <a:t>GPS problems.</a:t>
            </a:r>
            <a:endParaRPr lang="en-US" dirty="0">
              <a:solidFill>
                <a:srgbClr val="0066FF"/>
              </a:solidFill>
              <a:latin typeface="Times New Roman" panose="02020603050405020304" pitchFamily="18" charset="0"/>
              <a:cs typeface="Times New Roman" panose="02020603050405020304" pitchFamily="18" charset="0"/>
            </a:endParaRPr>
          </a:p>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8" name="Rectangle 7"/>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9680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Future Work</a:t>
            </a:r>
            <a:endParaRPr lang="en-US" dirty="0"/>
          </a:p>
        </p:txBody>
      </p:sp>
      <p:sp>
        <p:nvSpPr>
          <p:cNvPr id="5" name="Content Placeholder 2"/>
          <p:cNvSpPr txBox="1">
            <a:spLocks noGrp="1"/>
          </p:cNvSpPr>
          <p:nvPr>
            <p:ph idx="1"/>
          </p:nvPr>
        </p:nvSpPr>
        <p:spPr>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solidFill>
                  <a:srgbClr val="0066FF"/>
                </a:solidFill>
                <a:latin typeface="Times New Roman" panose="02020603050405020304" pitchFamily="18" charset="0"/>
                <a:cs typeface="Times New Roman" panose="02020603050405020304" pitchFamily="18" charset="0"/>
              </a:rPr>
              <a:t>Live streaming videos.</a:t>
            </a:r>
          </a:p>
          <a:p>
            <a:r>
              <a:rPr lang="en-US" dirty="0" smtClean="0">
                <a:solidFill>
                  <a:srgbClr val="0066FF"/>
                </a:solidFill>
                <a:latin typeface="Times New Roman" panose="02020603050405020304" pitchFamily="18" charset="0"/>
                <a:cs typeface="Times New Roman" panose="02020603050405020304" pitchFamily="18" charset="0"/>
              </a:rPr>
              <a:t>Searching for kindergartens/</a:t>
            </a:r>
            <a:r>
              <a:rPr lang="en-US" dirty="0" err="1" smtClean="0">
                <a:solidFill>
                  <a:srgbClr val="0066FF"/>
                </a:solidFill>
                <a:latin typeface="Times New Roman" panose="02020603050405020304" pitchFamily="18" charset="0"/>
                <a:cs typeface="Times New Roman" panose="02020603050405020304" pitchFamily="18" charset="0"/>
              </a:rPr>
              <a:t>creche</a:t>
            </a:r>
            <a:r>
              <a:rPr lang="en-US" dirty="0" smtClean="0">
                <a:solidFill>
                  <a:srgbClr val="0066FF"/>
                </a:solidFill>
                <a:latin typeface="Times New Roman" panose="02020603050405020304" pitchFamily="18" charset="0"/>
                <a:cs typeface="Times New Roman" panose="02020603050405020304" pitchFamily="18" charset="0"/>
              </a:rPr>
              <a:t> with specific properties/Location.</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7" name="Rectangle 6"/>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409033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5000"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marL="0" indent="0" algn="ctr">
              <a:buNone/>
            </a:pPr>
            <a:r>
              <a:rPr lang="en-US" sz="8000"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Demo</a:t>
            </a:r>
            <a:endParaRPr lang="en-US" sz="8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1982" y="5548243"/>
            <a:ext cx="1395473" cy="1395473"/>
          </a:xfrm>
          <a:prstGeom prst="rect">
            <a:avLst/>
          </a:prstGeom>
        </p:spPr>
      </p:pic>
      <p:sp>
        <p:nvSpPr>
          <p:cNvPr id="5" name="Rectangle 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457200" y="3326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27970935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References</a:t>
            </a:r>
            <a:endParaRPr lang="en-US" dirty="0"/>
          </a:p>
        </p:txBody>
      </p:sp>
      <p:sp>
        <p:nvSpPr>
          <p:cNvPr id="3" name="Content Placeholder 2"/>
          <p:cNvSpPr>
            <a:spLocks noGrp="1"/>
          </p:cNvSpPr>
          <p:nvPr>
            <p:ph idx="1"/>
          </p:nvPr>
        </p:nvSpPr>
        <p:spPr/>
        <p:txBody>
          <a:bodyPr>
            <a:normAutofit/>
          </a:bodyPr>
          <a:lstStyle/>
          <a:p>
            <a:pPr marL="0" indent="0">
              <a:buNone/>
            </a:pPr>
            <a:r>
              <a:rPr lang="en-US" sz="2600" dirty="0" smtClean="0">
                <a:solidFill>
                  <a:srgbClr val="0066FF"/>
                </a:solidFill>
                <a:latin typeface="Times New Roman" panose="02020603050405020304" pitchFamily="18" charset="0"/>
                <a:cs typeface="Times New Roman" panose="02020603050405020304" pitchFamily="18" charset="0"/>
              </a:rPr>
              <a:t>[1] </a:t>
            </a:r>
            <a:r>
              <a:rPr lang="ar-SY" sz="2600" dirty="0" smtClean="0">
                <a:solidFill>
                  <a:srgbClr val="0066FF"/>
                </a:solidFill>
                <a:latin typeface="Times New Roman" panose="02020603050405020304" pitchFamily="18" charset="0"/>
                <a:cs typeface="Times New Roman" panose="02020603050405020304" pitchFamily="18" charset="0"/>
              </a:rPr>
              <a:t>الجهاز المركزي للإحصاء الفلسطيني</a:t>
            </a:r>
            <a:endParaRPr lang="en-US" sz="2600" dirty="0" smtClean="0">
              <a:solidFill>
                <a:srgbClr val="0066FF"/>
              </a:solidFill>
              <a:latin typeface="Times New Roman" panose="02020603050405020304" pitchFamily="18" charset="0"/>
              <a:cs typeface="Times New Roman" panose="02020603050405020304" pitchFamily="18" charset="0"/>
            </a:endParaRPr>
          </a:p>
          <a:p>
            <a:pPr marL="0" indent="0">
              <a:buNone/>
            </a:pPr>
            <a:r>
              <a:rPr lang="ar-SY" sz="2600" dirty="0" smtClean="0">
                <a:solidFill>
                  <a:srgbClr val="0066FF"/>
                </a:solidFill>
                <a:latin typeface="Times New Roman" panose="02020603050405020304" pitchFamily="18" charset="0"/>
                <a:cs typeface="Times New Roman" panose="02020603050405020304" pitchFamily="18" charset="0"/>
              </a:rPr>
              <a:t>السيدة عوض تستعرض أوضاع المرأة الفلسطينية عشية يوم المرأة العالمي.</a:t>
            </a:r>
            <a:endParaRPr lang="en-GB" sz="2600" dirty="0" smtClean="0">
              <a:solidFill>
                <a:srgbClr val="0066FF"/>
              </a:solidFill>
              <a:latin typeface="Times New Roman" panose="02020603050405020304" pitchFamily="18" charset="0"/>
              <a:cs typeface="Times New Roman" panose="02020603050405020304" pitchFamily="18" charset="0"/>
            </a:endParaRPr>
          </a:p>
          <a:p>
            <a:pPr marL="0" indent="0">
              <a:buNone/>
            </a:pPr>
            <a:r>
              <a:rPr lang="en-GB" sz="2600" dirty="0" smtClean="0">
                <a:solidFill>
                  <a:srgbClr val="0066FF"/>
                </a:solidFill>
                <a:latin typeface="Times New Roman" panose="02020603050405020304" pitchFamily="18" charset="0"/>
                <a:cs typeface="Times New Roman" panose="02020603050405020304" pitchFamily="18" charset="0"/>
              </a:rPr>
              <a:t>[Online]. Available: </a:t>
            </a:r>
            <a:r>
              <a:rPr lang="en-US" sz="2800" dirty="0" smtClean="0">
                <a:hlinkClick r:id="rId2"/>
              </a:rPr>
              <a:t>http://www.pcbs.gov.ps/postar.aspx?lang=ar&amp;ItemID=3405#</a:t>
            </a:r>
            <a:r>
              <a:rPr lang="en-US" sz="2800" dirty="0" smtClean="0"/>
              <a:t>.</a:t>
            </a:r>
            <a:r>
              <a:rPr lang="en-GB" sz="2600" dirty="0" smtClean="0">
                <a:solidFill>
                  <a:srgbClr val="0066FF"/>
                </a:solidFill>
                <a:latin typeface="Times New Roman" panose="02020603050405020304" pitchFamily="18" charset="0"/>
                <a:cs typeface="Times New Roman" panose="02020603050405020304" pitchFamily="18" charset="0"/>
              </a:rPr>
              <a:t> [Accessed May. 30 ,2020]. </a:t>
            </a:r>
            <a:endParaRPr lang="en-US" sz="26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5" name="Rectangle 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900966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1078" b="4075"/>
          <a:stretch/>
        </p:blipFill>
        <p:spPr>
          <a:xfrm>
            <a:off x="683568" y="1264414"/>
            <a:ext cx="6673196" cy="4324826"/>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5" name="Rectangle 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053048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8229600" cy="1143000"/>
          </a:xfrm>
        </p:spPr>
        <p:txBody>
          <a:bodyPr/>
          <a:lstStyle/>
          <a:p>
            <a:pPr algn="l"/>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Outline:</a:t>
            </a:r>
            <a:endParaRPr lang="en-US" dirty="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20000"/>
            <a:scene3d>
              <a:camera prst="perspectiveFront"/>
              <a:lightRig rig="sunset" dir="t"/>
            </a:scene3d>
            <a:sp3d extrusionH="57150">
              <a:bevelT w="38100" h="38100"/>
            </a:sp3d>
          </a:bodyPr>
          <a:lstStyle/>
          <a:p>
            <a:r>
              <a:rPr lang="en-US" dirty="0" smtClean="0">
                <a:solidFill>
                  <a:srgbClr val="0066FF"/>
                </a:solidFill>
                <a:latin typeface="Times New Roman" panose="02020603050405020304" pitchFamily="18" charset="0"/>
                <a:cs typeface="Times New Roman" panose="02020603050405020304" pitchFamily="18" charset="0"/>
              </a:rPr>
              <a:t>Introduction</a:t>
            </a:r>
          </a:p>
          <a:p>
            <a:r>
              <a:rPr lang="en-US" dirty="0" smtClean="0">
                <a:solidFill>
                  <a:srgbClr val="0066FF"/>
                </a:solidFill>
                <a:latin typeface="Times New Roman" panose="02020603050405020304" pitchFamily="18" charset="0"/>
                <a:cs typeface="Times New Roman" panose="02020603050405020304" pitchFamily="18" charset="0"/>
              </a:rPr>
              <a:t>App’s Idea</a:t>
            </a:r>
          </a:p>
          <a:p>
            <a:r>
              <a:rPr lang="en-US" dirty="0" smtClean="0">
                <a:solidFill>
                  <a:srgbClr val="0066FF"/>
                </a:solidFill>
                <a:latin typeface="Times New Roman" panose="02020603050405020304" pitchFamily="18" charset="0"/>
                <a:cs typeface="Times New Roman" panose="02020603050405020304" pitchFamily="18" charset="0"/>
              </a:rPr>
              <a:t>Used Tools</a:t>
            </a:r>
          </a:p>
          <a:p>
            <a:r>
              <a:rPr lang="en-US" dirty="0" smtClean="0">
                <a:solidFill>
                  <a:srgbClr val="0066FF"/>
                </a:solidFill>
                <a:latin typeface="Times New Roman" panose="02020603050405020304" pitchFamily="18" charset="0"/>
                <a:cs typeface="Times New Roman" panose="02020603050405020304" pitchFamily="18" charset="0"/>
              </a:rPr>
              <a:t>User’s Segment</a:t>
            </a:r>
          </a:p>
          <a:p>
            <a:r>
              <a:rPr lang="en-US" dirty="0" smtClean="0">
                <a:solidFill>
                  <a:srgbClr val="0066FF"/>
                </a:solidFill>
                <a:latin typeface="Times New Roman" panose="02020603050405020304" pitchFamily="18" charset="0"/>
                <a:cs typeface="Times New Roman" panose="02020603050405020304" pitchFamily="18" charset="0"/>
              </a:rPr>
              <a:t>Features</a:t>
            </a:r>
          </a:p>
          <a:p>
            <a:r>
              <a:rPr lang="en-US" dirty="0" smtClean="0">
                <a:solidFill>
                  <a:srgbClr val="0066FF"/>
                </a:solidFill>
                <a:latin typeface="Times New Roman" panose="02020603050405020304" pitchFamily="18" charset="0"/>
                <a:cs typeface="Times New Roman" panose="02020603050405020304" pitchFamily="18" charset="0"/>
              </a:rPr>
              <a:t>Challenges</a:t>
            </a:r>
          </a:p>
          <a:p>
            <a:r>
              <a:rPr lang="en-US" dirty="0" smtClean="0">
                <a:solidFill>
                  <a:srgbClr val="0066FF"/>
                </a:solidFill>
                <a:latin typeface="Times New Roman" panose="02020603050405020304" pitchFamily="18" charset="0"/>
                <a:cs typeface="Times New Roman" panose="02020603050405020304" pitchFamily="18" charset="0"/>
              </a:rPr>
              <a:t>Future work</a:t>
            </a:r>
          </a:p>
          <a:p>
            <a:r>
              <a:rPr lang="en-US" dirty="0" smtClean="0">
                <a:solidFill>
                  <a:srgbClr val="0066FF"/>
                </a:solidFill>
                <a:latin typeface="Times New Roman" panose="02020603050405020304" pitchFamily="18" charset="0"/>
                <a:cs typeface="Times New Roman" panose="02020603050405020304" pitchFamily="18" charset="0"/>
              </a:rPr>
              <a:t>Demo</a:t>
            </a:r>
          </a:p>
          <a:p>
            <a:r>
              <a:rPr lang="en-GB" dirty="0" smtClean="0">
                <a:solidFill>
                  <a:srgbClr val="0066FF"/>
                </a:solidFill>
                <a:latin typeface="Times New Roman" panose="02020603050405020304" pitchFamily="18" charset="0"/>
                <a:cs typeface="Times New Roman" panose="02020603050405020304" pitchFamily="18" charset="0"/>
              </a:rPr>
              <a:t>References</a:t>
            </a:r>
            <a:endParaRPr lang="en-US" dirty="0" smtClean="0">
              <a:solidFill>
                <a:srgbClr val="0066FF"/>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Tree>
    <p:extLst>
      <p:ext uri="{BB962C8B-B14F-4D97-AF65-F5344CB8AC3E}">
        <p14:creationId xmlns:p14="http://schemas.microsoft.com/office/powerpoint/2010/main" val="93399284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Introduction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0066FF"/>
                </a:solidFill>
                <a:latin typeface="Times New Roman" panose="02020603050405020304" pitchFamily="18" charset="0"/>
                <a:cs typeface="Times New Roman" panose="02020603050405020304" pitchFamily="18" charset="0"/>
              </a:rPr>
              <a:t>In Palestine, the percentage of women’s participation in the workforce increased by twice since 2001 to 2018</a:t>
            </a:r>
            <a:r>
              <a:rPr lang="en-US" sz="2800" baseline="40000" dirty="0" smtClean="0">
                <a:solidFill>
                  <a:srgbClr val="0066FF"/>
                </a:solidFill>
                <a:latin typeface="Times New Roman" panose="02020603050405020304" pitchFamily="18" charset="0"/>
                <a:cs typeface="Times New Roman" panose="02020603050405020304" pitchFamily="18" charset="0"/>
              </a:rPr>
              <a:t>[1]</a:t>
            </a:r>
            <a:r>
              <a:rPr lang="en-US" dirty="0" smtClean="0">
                <a:solidFill>
                  <a:srgbClr val="0066FF"/>
                </a:solidFill>
                <a:latin typeface="Times New Roman" panose="02020603050405020304" pitchFamily="18" charset="0"/>
                <a:cs typeface="Times New Roman" panose="02020603050405020304" pitchFamily="18" charset="0"/>
              </a:rPr>
              <a:t>. So, the existence of childcare institutions becomes an essential thing.</a:t>
            </a:r>
          </a:p>
          <a:p>
            <a:r>
              <a:rPr lang="en-US" dirty="0" smtClean="0">
                <a:solidFill>
                  <a:srgbClr val="0066FF"/>
                </a:solidFill>
                <a:latin typeface="Times New Roman" panose="02020603050405020304" pitchFamily="18" charset="0"/>
                <a:cs typeface="Times New Roman" panose="02020603050405020304" pitchFamily="18" charset="0"/>
              </a:rPr>
              <a:t>Ensuring children's safety and reassuring their parents about them is a duty of these institutions. </a:t>
            </a:r>
            <a:r>
              <a:rPr lang="en-US" dirty="0">
                <a:solidFill>
                  <a:srgbClr val="0066FF"/>
                </a:solidFill>
                <a:latin typeface="Times New Roman" panose="02020603050405020304" pitchFamily="18" charset="0"/>
                <a:cs typeface="Times New Roman" panose="02020603050405020304" pitchFamily="18" charset="0"/>
              </a:rPr>
              <a:t>A</a:t>
            </a:r>
            <a:r>
              <a:rPr lang="en-US" dirty="0" smtClean="0">
                <a:solidFill>
                  <a:srgbClr val="0066FF"/>
                </a:solidFill>
                <a:latin typeface="Times New Roman" panose="02020603050405020304" pitchFamily="18" charset="0"/>
                <a:cs typeface="Times New Roman" panose="02020603050405020304" pitchFamily="18" charset="0"/>
              </a:rPr>
              <a:t>n application that eases the communication between parents and these institution and make them comfortable about their children is an important thing to have.</a:t>
            </a:r>
          </a:p>
          <a:p>
            <a:endParaRPr lang="en-US" dirty="0" smtClean="0">
              <a:solidFill>
                <a:srgbClr val="0066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Tree>
    <p:extLst>
      <p:ext uri="{BB962C8B-B14F-4D97-AF65-F5344CB8AC3E}">
        <p14:creationId xmlns:p14="http://schemas.microsoft.com/office/powerpoint/2010/main" val="247406327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App’s Idea</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Kids Zone:</a:t>
            </a:r>
          </a:p>
          <a:p>
            <a:pPr marL="0" indent="0">
              <a:buNone/>
            </a:pPr>
            <a:r>
              <a:rPr lang="en-US" dirty="0" smtClean="0">
                <a:solidFill>
                  <a:srgbClr val="0066FF"/>
                </a:solidFill>
                <a:latin typeface="Times New Roman" panose="02020603050405020304" pitchFamily="18" charset="0"/>
                <a:cs typeface="Times New Roman" panose="02020603050405020304" pitchFamily="18" charset="0"/>
              </a:rPr>
              <a:t>It is a mobile application that facilitate the communication process between parents and pre-school institutions. Also, eases the process of students’ registration and management of the institution. As well as, make the parent more comfortable through enabling them monitoring all their children’s activities in the kindergartens and </a:t>
            </a:r>
            <a:r>
              <a:rPr lang="en-US" dirty="0" err="1" smtClean="0">
                <a:solidFill>
                  <a:srgbClr val="0066FF"/>
                </a:solidFill>
                <a:latin typeface="Times New Roman" panose="02020603050405020304" pitchFamily="18" charset="0"/>
                <a:cs typeface="Times New Roman" panose="02020603050405020304" pitchFamily="18" charset="0"/>
              </a:rPr>
              <a:t>creches</a:t>
            </a:r>
            <a:r>
              <a:rPr lang="en-US" dirty="0" smtClean="0">
                <a:solidFill>
                  <a:srgbClr val="0066FF"/>
                </a:solidFill>
                <a:latin typeface="Times New Roman" panose="02020603050405020304" pitchFamily="18" charset="0"/>
                <a:cs typeface="Times New Roman" panose="02020603050405020304" pitchFamily="18" charset="0"/>
              </a:rPr>
              <a:t>.</a:t>
            </a:r>
            <a:endParaRPr lang="en-US" dirty="0"/>
          </a:p>
        </p:txBody>
      </p:sp>
      <p:sp>
        <p:nvSpPr>
          <p:cNvPr id="4" name="Rectangle 3"/>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61919"/>
            <a:ext cx="1395473" cy="1395473"/>
          </a:xfrm>
          <a:prstGeom prst="rect">
            <a:avLst/>
          </a:prstGeom>
        </p:spPr>
      </p:pic>
    </p:spTree>
    <p:extLst>
      <p:ext uri="{BB962C8B-B14F-4D97-AF65-F5344CB8AC3E}">
        <p14:creationId xmlns:p14="http://schemas.microsoft.com/office/powerpoint/2010/main" val="349018911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Used Tools</a:t>
            </a:r>
            <a:endParaRPr lang="en-US" dirty="0"/>
          </a:p>
        </p:txBody>
      </p:sp>
      <p:sp>
        <p:nvSpPr>
          <p:cNvPr id="3" name="Content Placeholder 2"/>
          <p:cNvSpPr>
            <a:spLocks noGrp="1"/>
          </p:cNvSpPr>
          <p:nvPr>
            <p:ph idx="1"/>
          </p:nvPr>
        </p:nvSpPr>
        <p:spPr/>
        <p:txBody>
          <a:bodyPr>
            <a:normAutofit/>
          </a:bodyPr>
          <a:lstStyle/>
          <a:p>
            <a:r>
              <a:rPr lang="en-US" sz="2800" dirty="0" smtClean="0">
                <a:solidFill>
                  <a:srgbClr val="0066FF"/>
                </a:solidFill>
                <a:latin typeface="Times New Roman" panose="02020603050405020304" pitchFamily="18" charset="0"/>
                <a:cs typeface="Times New Roman" panose="02020603050405020304" pitchFamily="18" charset="0"/>
              </a:rPr>
              <a:t>React Native</a:t>
            </a:r>
          </a:p>
          <a:p>
            <a:r>
              <a:rPr lang="en-US" sz="2800" dirty="0" smtClean="0">
                <a:solidFill>
                  <a:srgbClr val="0066FF"/>
                </a:solidFill>
                <a:latin typeface="Times New Roman" panose="02020603050405020304" pitchFamily="18" charset="0"/>
                <a:cs typeface="Times New Roman" panose="02020603050405020304" pitchFamily="18" charset="0"/>
              </a:rPr>
              <a:t>Node.js</a:t>
            </a:r>
          </a:p>
          <a:p>
            <a:r>
              <a:rPr lang="en-US" sz="2800" dirty="0" smtClean="0">
                <a:solidFill>
                  <a:srgbClr val="0066FF"/>
                </a:solidFill>
                <a:latin typeface="Times New Roman" panose="02020603050405020304" pitchFamily="18" charset="0"/>
                <a:cs typeface="Times New Roman" panose="02020603050405020304" pitchFamily="18" charset="0"/>
              </a:rPr>
              <a:t>MySQL</a:t>
            </a:r>
          </a:p>
          <a:p>
            <a:r>
              <a:rPr lang="en-US" sz="2800" dirty="0" smtClean="0">
                <a:solidFill>
                  <a:srgbClr val="0066FF"/>
                </a:solidFill>
                <a:latin typeface="Times New Roman" panose="02020603050405020304" pitchFamily="18" charset="0"/>
                <a:cs typeface="Times New Roman" panose="02020603050405020304" pitchFamily="18" charset="0"/>
              </a:rPr>
              <a:t>Firebase</a:t>
            </a:r>
          </a:p>
          <a:p>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61046"/>
            <a:ext cx="2104222" cy="148610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4222" y="3893548"/>
            <a:ext cx="2376264" cy="145360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5510" y="3939196"/>
            <a:ext cx="2564495" cy="1329806"/>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0958" y="3746849"/>
            <a:ext cx="1714500" cy="1714500"/>
          </a:xfrm>
          <a:prstGeom prst="rect">
            <a:avLst/>
          </a:prstGeom>
        </p:spPr>
      </p:pic>
      <p:sp>
        <p:nvSpPr>
          <p:cNvPr id="11" name="Rectangle 10"/>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Tree>
    <p:extLst>
      <p:ext uri="{BB962C8B-B14F-4D97-AF65-F5344CB8AC3E}">
        <p14:creationId xmlns:p14="http://schemas.microsoft.com/office/powerpoint/2010/main" val="261894226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User’s segment</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8188"/>
          <a:stretch/>
        </p:blipFill>
        <p:spPr>
          <a:xfrm>
            <a:off x="2181374" y="2276872"/>
            <a:ext cx="2203537" cy="2023120"/>
          </a:xfrm>
        </p:spPr>
      </p:pic>
      <p:sp>
        <p:nvSpPr>
          <p:cNvPr id="6" name="TextBox 5"/>
          <p:cNvSpPr txBox="1"/>
          <p:nvPr/>
        </p:nvSpPr>
        <p:spPr>
          <a:xfrm>
            <a:off x="2483768" y="4436803"/>
            <a:ext cx="1512168" cy="369332"/>
          </a:xfrm>
          <a:prstGeom prst="rect">
            <a:avLst/>
          </a:prstGeom>
          <a:noFill/>
        </p:spPr>
        <p:txBody>
          <a:bodyPr wrap="square" rtlCol="0">
            <a:spAutoFit/>
          </a:bodyPr>
          <a:lstStyle/>
          <a:p>
            <a:pPr algn="ctr"/>
            <a:r>
              <a:rPr lang="en-US" dirty="0" smtClean="0">
                <a:solidFill>
                  <a:srgbClr val="0066FF"/>
                </a:solidFill>
                <a:latin typeface="Times New Roman" panose="02020603050405020304" pitchFamily="18" charset="0"/>
                <a:cs typeface="Times New Roman" panose="02020603050405020304" pitchFamily="18" charset="0"/>
              </a:rPr>
              <a:t>Parents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273" y="2276872"/>
            <a:ext cx="1984101" cy="2023120"/>
          </a:xfrm>
          <a:prstGeom prst="rect">
            <a:avLst/>
          </a:prstGeom>
        </p:spPr>
      </p:pic>
      <p:sp>
        <p:nvSpPr>
          <p:cNvPr id="9" name="TextBox 8"/>
          <p:cNvSpPr txBox="1"/>
          <p:nvPr/>
        </p:nvSpPr>
        <p:spPr>
          <a:xfrm>
            <a:off x="539552" y="4413060"/>
            <a:ext cx="1512168" cy="369332"/>
          </a:xfrm>
          <a:prstGeom prst="rect">
            <a:avLst/>
          </a:prstGeom>
          <a:noFill/>
        </p:spPr>
        <p:txBody>
          <a:bodyPr wrap="square" rtlCol="0">
            <a:spAutoFit/>
          </a:bodyPr>
          <a:lstStyle/>
          <a:p>
            <a:pPr algn="ctr"/>
            <a:r>
              <a:rPr lang="en-US" dirty="0" smtClean="0">
                <a:solidFill>
                  <a:srgbClr val="0066FF"/>
                </a:solidFill>
                <a:latin typeface="Times New Roman" panose="02020603050405020304" pitchFamily="18" charset="0"/>
                <a:cs typeface="Times New Roman" panose="02020603050405020304" pitchFamily="18" charset="0"/>
              </a:rPr>
              <a:t>Manager</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2276872"/>
            <a:ext cx="1944216" cy="1971345"/>
          </a:xfrm>
          <a:prstGeom prst="rect">
            <a:avLst/>
          </a:prstGeom>
        </p:spPr>
      </p:pic>
      <p:sp>
        <p:nvSpPr>
          <p:cNvPr id="11" name="TextBox 10"/>
          <p:cNvSpPr txBox="1"/>
          <p:nvPr/>
        </p:nvSpPr>
        <p:spPr>
          <a:xfrm>
            <a:off x="4572000" y="4429488"/>
            <a:ext cx="1512168" cy="369332"/>
          </a:xfrm>
          <a:prstGeom prst="rect">
            <a:avLst/>
          </a:prstGeom>
          <a:noFill/>
        </p:spPr>
        <p:txBody>
          <a:bodyPr wrap="square" rtlCol="0">
            <a:spAutoFit/>
          </a:bodyPr>
          <a:lstStyle/>
          <a:p>
            <a:pPr algn="ctr"/>
            <a:r>
              <a:rPr lang="en-US" dirty="0" smtClean="0">
                <a:solidFill>
                  <a:srgbClr val="0066FF"/>
                </a:solidFill>
                <a:latin typeface="Times New Roman" panose="02020603050405020304" pitchFamily="18" charset="0"/>
                <a:cs typeface="Times New Roman" panose="02020603050405020304" pitchFamily="18" charset="0"/>
              </a:rPr>
              <a:t>Teachers</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0192" y="2305172"/>
            <a:ext cx="2276475" cy="2009775"/>
          </a:xfrm>
          <a:prstGeom prst="rect">
            <a:avLst/>
          </a:prstGeom>
        </p:spPr>
      </p:pic>
      <p:sp>
        <p:nvSpPr>
          <p:cNvPr id="13" name="TextBox 12"/>
          <p:cNvSpPr txBox="1"/>
          <p:nvPr/>
        </p:nvSpPr>
        <p:spPr>
          <a:xfrm>
            <a:off x="6995758" y="4444118"/>
            <a:ext cx="1512168" cy="369332"/>
          </a:xfrm>
          <a:prstGeom prst="rect">
            <a:avLst/>
          </a:prstGeom>
          <a:noFill/>
        </p:spPr>
        <p:txBody>
          <a:bodyPr wrap="square" rtlCol="0">
            <a:spAutoFit/>
          </a:bodyPr>
          <a:lstStyle/>
          <a:p>
            <a:pPr algn="ctr"/>
            <a:r>
              <a:rPr lang="en-US" dirty="0" smtClean="0">
                <a:solidFill>
                  <a:srgbClr val="0066FF"/>
                </a:solidFill>
                <a:latin typeface="Times New Roman" panose="02020603050405020304" pitchFamily="18" charset="0"/>
                <a:cs typeface="Times New Roman" panose="02020603050405020304" pitchFamily="18" charset="0"/>
              </a:rPr>
              <a:t>Bus Driver</a:t>
            </a: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15" name="Rectangle 1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10720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Features</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v"/>
            </a:pPr>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Manager</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Students, parents and employees registration.</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 Creating events.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Searching.</a:t>
            </a:r>
          </a:p>
          <a:p>
            <a:pPr>
              <a:buFont typeface="Wingdings" panose="05000000000000000000" pitchFamily="2" charset="2"/>
              <a:buChar char="ü"/>
            </a:pPr>
            <a:r>
              <a:rPr lang="en-US" dirty="0">
                <a:solidFill>
                  <a:srgbClr val="0066FF"/>
                </a:solidFill>
                <a:latin typeface="Times New Roman" panose="02020603050405020304" pitchFamily="18" charset="0"/>
                <a:cs typeface="Times New Roman" panose="02020603050405020304" pitchFamily="18" charset="0"/>
              </a:rPr>
              <a:t>Viewing all </a:t>
            </a:r>
            <a:r>
              <a:rPr lang="en-US" dirty="0" smtClean="0">
                <a:solidFill>
                  <a:srgbClr val="0066FF"/>
                </a:solidFill>
                <a:latin typeface="Times New Roman" panose="02020603050405020304" pitchFamily="18" charset="0"/>
                <a:cs typeface="Times New Roman" panose="02020603050405020304" pitchFamily="18" charset="0"/>
              </a:rPr>
              <a:t>the institution’s information (Sections, parents, children, drivers,…).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Adding, removing and editing sections.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Arranging students on groups for coming and leaving by the bus.</a:t>
            </a:r>
          </a:p>
          <a:p>
            <a:endParaRPr lang="en-US" dirty="0" smtClean="0">
              <a:solidFill>
                <a:srgbClr val="0066FF"/>
              </a:solidFill>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Rectangle 3"/>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Tree>
    <p:extLst>
      <p:ext uri="{BB962C8B-B14F-4D97-AF65-F5344CB8AC3E}">
        <p14:creationId xmlns:p14="http://schemas.microsoft.com/office/powerpoint/2010/main" val="242693769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Features</a:t>
            </a:r>
            <a:endParaRPr lang="en-US" dirty="0"/>
          </a:p>
        </p:txBody>
      </p:sp>
      <p:sp>
        <p:nvSpPr>
          <p:cNvPr id="3" name="Content Placeholder 2"/>
          <p:cNvSpPr>
            <a:spLocks noGrp="1"/>
          </p:cNvSpPr>
          <p:nvPr>
            <p:ph idx="1"/>
          </p:nvPr>
        </p:nvSpPr>
        <p:spPr/>
        <p:txBody>
          <a:bodyPr>
            <a:normAutofit fontScale="85000" lnSpcReduction="10000"/>
          </a:bodyPr>
          <a:lstStyle/>
          <a:p>
            <a:pPr>
              <a:buFont typeface="Wingdings" panose="05000000000000000000" pitchFamily="2" charset="2"/>
              <a:buChar char="v"/>
            </a:pPr>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Teachers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Taking attendance.</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Searching.</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 Updating children’s activities (Sleep, food, health, tasks, learning, …)</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Sending and receiving notes.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Sending children’s photos to their parents.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Viewing their student’s and student’s parents information.</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Viewing events (Daily, weekly and monthly events)</a:t>
            </a:r>
          </a:p>
        </p:txBody>
      </p:sp>
      <p:sp>
        <p:nvSpPr>
          <p:cNvPr id="4" name="Rectangle 3"/>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Tree>
    <p:extLst>
      <p:ext uri="{BB962C8B-B14F-4D97-AF65-F5344CB8AC3E}">
        <p14:creationId xmlns:p14="http://schemas.microsoft.com/office/powerpoint/2010/main" val="350009525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Features</a:t>
            </a:r>
            <a:endParaRPr lang="en-US" dirty="0"/>
          </a:p>
        </p:txBody>
      </p:sp>
      <p:sp>
        <p:nvSpPr>
          <p:cNvPr id="3" name="Content Placeholder 2"/>
          <p:cNvSpPr>
            <a:spLocks noGrp="1"/>
          </p:cNvSpPr>
          <p:nvPr>
            <p:ph idx="1"/>
          </p:nvPr>
        </p:nvSpPr>
        <p:spPr/>
        <p:txBody>
          <a:bodyPr>
            <a:normAutofit fontScale="85000" lnSpcReduction="10000"/>
          </a:bodyPr>
          <a:lstStyle/>
          <a:p>
            <a:pPr>
              <a:buFont typeface="Wingdings" panose="05000000000000000000" pitchFamily="2" charset="2"/>
              <a:buChar char="v"/>
            </a:pPr>
            <a:r>
              <a:rPr lang="en-US" dirty="0" smtClean="0">
                <a:ln>
                  <a:solidFill>
                    <a:schemeClr val="tx1">
                      <a:alpha val="98000"/>
                    </a:schemeClr>
                  </a:solidFill>
                </a:ln>
                <a:solidFill>
                  <a:srgbClr val="F7ABE7"/>
                </a:solidFill>
                <a:effectLst>
                  <a:glow rad="63500">
                    <a:schemeClr val="accent1">
                      <a:satMod val="175000"/>
                      <a:alpha val="40000"/>
                    </a:schemeClr>
                  </a:glow>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Parents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Monitoring their children activities.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Searching.</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Sending and receiving notes.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Keep tracking of their children location in the bus during coming and leaving.</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 Daily, weekly and monthly events.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 their children’s teachers and bus driver profiles. </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View their children’s photos.</a:t>
            </a:r>
          </a:p>
          <a:p>
            <a:pPr>
              <a:buFont typeface="Wingdings" panose="05000000000000000000" pitchFamily="2" charset="2"/>
              <a:buChar char="ü"/>
            </a:pPr>
            <a:r>
              <a:rPr lang="en-US" dirty="0" smtClean="0">
                <a:solidFill>
                  <a:srgbClr val="0066FF"/>
                </a:solidFill>
                <a:latin typeface="Times New Roman" panose="02020603050405020304" pitchFamily="18" charset="0"/>
                <a:cs typeface="Times New Roman" panose="02020603050405020304" pitchFamily="18" charset="0"/>
              </a:rPr>
              <a:t>The app provides parent’s suitable games for children.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1882" y="5589239"/>
            <a:ext cx="1395473" cy="1395473"/>
          </a:xfrm>
          <a:prstGeom prst="rect">
            <a:avLst/>
          </a:prstGeom>
        </p:spPr>
      </p:pic>
      <p:sp>
        <p:nvSpPr>
          <p:cNvPr id="5" name="Rectangle 4"/>
          <p:cNvSpPr/>
          <p:nvPr/>
        </p:nvSpPr>
        <p:spPr>
          <a:xfrm>
            <a:off x="0" y="6597352"/>
            <a:ext cx="9144000" cy="2606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671434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574</TotalTime>
  <Words>434</Words>
  <Application>Microsoft Office PowerPoint</Application>
  <PresentationFormat>On-screen Show (4:3)</PresentationFormat>
  <Paragraphs>77</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Outline:</vt:lpstr>
      <vt:lpstr>Introduction</vt:lpstr>
      <vt:lpstr>App’s Idea</vt:lpstr>
      <vt:lpstr>Used Tools</vt:lpstr>
      <vt:lpstr>User’s segment</vt:lpstr>
      <vt:lpstr>Features</vt:lpstr>
      <vt:lpstr>Features</vt:lpstr>
      <vt:lpstr>Features</vt:lpstr>
      <vt:lpstr>Features</vt:lpstr>
      <vt:lpstr>Challenges</vt:lpstr>
      <vt:lpstr>Future Work</vt:lpstr>
      <vt:lpstr>PowerPoint Presentation</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Najwa Dwaikat</dc:creator>
  <cp:lastModifiedBy>Najwa Dwaikat</cp:lastModifiedBy>
  <cp:revision>34</cp:revision>
  <dcterms:created xsi:type="dcterms:W3CDTF">2020-05-29T18:02:41Z</dcterms:created>
  <dcterms:modified xsi:type="dcterms:W3CDTF">2020-05-31T17:04:24Z</dcterms:modified>
</cp:coreProperties>
</file>