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7"/>
  </p:notesMasterIdLst>
  <p:sldIdLst>
    <p:sldId id="256" r:id="rId2"/>
    <p:sldId id="257" r:id="rId3"/>
    <p:sldId id="258" r:id="rId4"/>
    <p:sldId id="259" r:id="rId5"/>
    <p:sldId id="261" r:id="rId6"/>
    <p:sldId id="260" r:id="rId7"/>
    <p:sldId id="262" r:id="rId8"/>
    <p:sldId id="263" r:id="rId9"/>
    <p:sldId id="264" r:id="rId10"/>
    <p:sldId id="265" r:id="rId11"/>
    <p:sldId id="268" r:id="rId12"/>
    <p:sldId id="269" r:id="rId13"/>
    <p:sldId id="270" r:id="rId14"/>
    <p:sldId id="266" r:id="rId15"/>
    <p:sldId id="267" r:id="rId1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66FF"/>
    <a:srgbClr val="EF5FD0"/>
    <a:srgbClr val="F7ABE7"/>
    <a:srgbClr val="DD43C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16" y="-9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F1ED63C-8823-4DE5-8FA1-0639600CB4A5}" type="datetimeFigureOut">
              <a:rPr lang="en-US" smtClean="0"/>
              <a:t>5/31/2020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6C15775-76D7-4CE0-A5E0-D6BD6E434E39}" type="slidenum">
              <a:rPr lang="en-US" smtClean="0"/>
              <a:t>‹#›</a:t>
            </a:fld>
            <a:endParaRPr lang="en-US"/>
          </a:p>
        </p:txBody>
      </p:sp>
    </p:spTree>
    <p:extLst>
      <p:ext uri="{BB962C8B-B14F-4D97-AF65-F5344CB8AC3E}">
        <p14:creationId xmlns:p14="http://schemas.microsoft.com/office/powerpoint/2010/main" val="231359082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6C15775-76D7-4CE0-A5E0-D6BD6E434E39}" type="slidenum">
              <a:rPr lang="en-US" smtClean="0"/>
              <a:t>2</a:t>
            </a:fld>
            <a:endParaRPr lang="en-US"/>
          </a:p>
        </p:txBody>
      </p:sp>
    </p:spTree>
    <p:extLst>
      <p:ext uri="{BB962C8B-B14F-4D97-AF65-F5344CB8AC3E}">
        <p14:creationId xmlns:p14="http://schemas.microsoft.com/office/powerpoint/2010/main" val="302408312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2562B6BD-2200-4625-84E1-64DA3E5F5DB5}" type="datetimeFigureOut">
              <a:rPr lang="en-US" smtClean="0"/>
              <a:t>5/31/2020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7D6FF98-4FD4-4B35-B891-8B13000EF1F3}" type="slidenum">
              <a:rPr lang="en-US" smtClean="0"/>
              <a:t>‹#›</a:t>
            </a:fld>
            <a:endParaRPr lang="en-US"/>
          </a:p>
        </p:txBody>
      </p:sp>
    </p:spTree>
    <p:extLst>
      <p:ext uri="{BB962C8B-B14F-4D97-AF65-F5344CB8AC3E}">
        <p14:creationId xmlns:p14="http://schemas.microsoft.com/office/powerpoint/2010/main" val="360580140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562B6BD-2200-4625-84E1-64DA3E5F5DB5}" type="datetimeFigureOut">
              <a:rPr lang="en-US" smtClean="0"/>
              <a:t>5/31/2020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7D6FF98-4FD4-4B35-B891-8B13000EF1F3}" type="slidenum">
              <a:rPr lang="en-US" smtClean="0"/>
              <a:t>‹#›</a:t>
            </a:fld>
            <a:endParaRPr lang="en-US"/>
          </a:p>
        </p:txBody>
      </p:sp>
    </p:spTree>
    <p:extLst>
      <p:ext uri="{BB962C8B-B14F-4D97-AF65-F5344CB8AC3E}">
        <p14:creationId xmlns:p14="http://schemas.microsoft.com/office/powerpoint/2010/main" val="290615712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562B6BD-2200-4625-84E1-64DA3E5F5DB5}" type="datetimeFigureOut">
              <a:rPr lang="en-US" smtClean="0"/>
              <a:t>5/31/2020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7D6FF98-4FD4-4B35-B891-8B13000EF1F3}" type="slidenum">
              <a:rPr lang="en-US" smtClean="0"/>
              <a:t>‹#›</a:t>
            </a:fld>
            <a:endParaRPr lang="en-US"/>
          </a:p>
        </p:txBody>
      </p:sp>
    </p:spTree>
    <p:extLst>
      <p:ext uri="{BB962C8B-B14F-4D97-AF65-F5344CB8AC3E}">
        <p14:creationId xmlns:p14="http://schemas.microsoft.com/office/powerpoint/2010/main" val="245343819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562B6BD-2200-4625-84E1-64DA3E5F5DB5}" type="datetimeFigureOut">
              <a:rPr lang="en-US" smtClean="0"/>
              <a:t>5/31/2020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7D6FF98-4FD4-4B35-B891-8B13000EF1F3}" type="slidenum">
              <a:rPr lang="en-US" smtClean="0"/>
              <a:t>‹#›</a:t>
            </a:fld>
            <a:endParaRPr lang="en-US"/>
          </a:p>
        </p:txBody>
      </p:sp>
    </p:spTree>
    <p:extLst>
      <p:ext uri="{BB962C8B-B14F-4D97-AF65-F5344CB8AC3E}">
        <p14:creationId xmlns:p14="http://schemas.microsoft.com/office/powerpoint/2010/main" val="242773942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562B6BD-2200-4625-84E1-64DA3E5F5DB5}" type="datetimeFigureOut">
              <a:rPr lang="en-US" smtClean="0"/>
              <a:t>5/31/2020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7D6FF98-4FD4-4B35-B891-8B13000EF1F3}" type="slidenum">
              <a:rPr lang="en-US" smtClean="0"/>
              <a:t>‹#›</a:t>
            </a:fld>
            <a:endParaRPr lang="en-US"/>
          </a:p>
        </p:txBody>
      </p:sp>
    </p:spTree>
    <p:extLst>
      <p:ext uri="{BB962C8B-B14F-4D97-AF65-F5344CB8AC3E}">
        <p14:creationId xmlns:p14="http://schemas.microsoft.com/office/powerpoint/2010/main" val="401976276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2562B6BD-2200-4625-84E1-64DA3E5F5DB5}" type="datetimeFigureOut">
              <a:rPr lang="en-US" smtClean="0"/>
              <a:t>5/31/2020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7D6FF98-4FD4-4B35-B891-8B13000EF1F3}" type="slidenum">
              <a:rPr lang="en-US" smtClean="0"/>
              <a:t>‹#›</a:t>
            </a:fld>
            <a:endParaRPr lang="en-US"/>
          </a:p>
        </p:txBody>
      </p:sp>
    </p:spTree>
    <p:extLst>
      <p:ext uri="{BB962C8B-B14F-4D97-AF65-F5344CB8AC3E}">
        <p14:creationId xmlns:p14="http://schemas.microsoft.com/office/powerpoint/2010/main" val="285524545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2562B6BD-2200-4625-84E1-64DA3E5F5DB5}" type="datetimeFigureOut">
              <a:rPr lang="en-US" smtClean="0"/>
              <a:t>5/31/2020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7D6FF98-4FD4-4B35-B891-8B13000EF1F3}" type="slidenum">
              <a:rPr lang="en-US" smtClean="0"/>
              <a:t>‹#›</a:t>
            </a:fld>
            <a:endParaRPr lang="en-US"/>
          </a:p>
        </p:txBody>
      </p:sp>
    </p:spTree>
    <p:extLst>
      <p:ext uri="{BB962C8B-B14F-4D97-AF65-F5344CB8AC3E}">
        <p14:creationId xmlns:p14="http://schemas.microsoft.com/office/powerpoint/2010/main" val="20424000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2562B6BD-2200-4625-84E1-64DA3E5F5DB5}" type="datetimeFigureOut">
              <a:rPr lang="en-US" smtClean="0"/>
              <a:t>5/31/2020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7D6FF98-4FD4-4B35-B891-8B13000EF1F3}" type="slidenum">
              <a:rPr lang="en-US" smtClean="0"/>
              <a:t>‹#›</a:t>
            </a:fld>
            <a:endParaRPr lang="en-US"/>
          </a:p>
        </p:txBody>
      </p:sp>
    </p:spTree>
    <p:extLst>
      <p:ext uri="{BB962C8B-B14F-4D97-AF65-F5344CB8AC3E}">
        <p14:creationId xmlns:p14="http://schemas.microsoft.com/office/powerpoint/2010/main" val="34716312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562B6BD-2200-4625-84E1-64DA3E5F5DB5}" type="datetimeFigureOut">
              <a:rPr lang="en-US" smtClean="0"/>
              <a:t>5/31/2020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7D6FF98-4FD4-4B35-B891-8B13000EF1F3}" type="slidenum">
              <a:rPr lang="en-US" smtClean="0"/>
              <a:t>‹#›</a:t>
            </a:fld>
            <a:endParaRPr lang="en-US"/>
          </a:p>
        </p:txBody>
      </p:sp>
    </p:spTree>
    <p:extLst>
      <p:ext uri="{BB962C8B-B14F-4D97-AF65-F5344CB8AC3E}">
        <p14:creationId xmlns:p14="http://schemas.microsoft.com/office/powerpoint/2010/main" val="184606802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562B6BD-2200-4625-84E1-64DA3E5F5DB5}" type="datetimeFigureOut">
              <a:rPr lang="en-US" smtClean="0"/>
              <a:t>5/31/2020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7D6FF98-4FD4-4B35-B891-8B13000EF1F3}" type="slidenum">
              <a:rPr lang="en-US" smtClean="0"/>
              <a:t>‹#›</a:t>
            </a:fld>
            <a:endParaRPr lang="en-US"/>
          </a:p>
        </p:txBody>
      </p:sp>
    </p:spTree>
    <p:extLst>
      <p:ext uri="{BB962C8B-B14F-4D97-AF65-F5344CB8AC3E}">
        <p14:creationId xmlns:p14="http://schemas.microsoft.com/office/powerpoint/2010/main" val="219372276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562B6BD-2200-4625-84E1-64DA3E5F5DB5}" type="datetimeFigureOut">
              <a:rPr lang="en-US" smtClean="0"/>
              <a:t>5/31/2020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7D6FF98-4FD4-4B35-B891-8B13000EF1F3}" type="slidenum">
              <a:rPr lang="en-US" smtClean="0"/>
              <a:t>‹#›</a:t>
            </a:fld>
            <a:endParaRPr lang="en-US"/>
          </a:p>
        </p:txBody>
      </p:sp>
    </p:spTree>
    <p:extLst>
      <p:ext uri="{BB962C8B-B14F-4D97-AF65-F5344CB8AC3E}">
        <p14:creationId xmlns:p14="http://schemas.microsoft.com/office/powerpoint/2010/main" val="140073962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562B6BD-2200-4625-84E1-64DA3E5F5DB5}" type="datetimeFigureOut">
              <a:rPr lang="en-US" smtClean="0"/>
              <a:t>5/31/2020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7D6FF98-4FD4-4B35-B891-8B13000EF1F3}" type="slidenum">
              <a:rPr lang="en-US" smtClean="0"/>
              <a:t>‹#›</a:t>
            </a:fld>
            <a:endParaRPr lang="en-US"/>
          </a:p>
        </p:txBody>
      </p:sp>
    </p:spTree>
    <p:extLst>
      <p:ext uri="{BB962C8B-B14F-4D97-AF65-F5344CB8AC3E}">
        <p14:creationId xmlns:p14="http://schemas.microsoft.com/office/powerpoint/2010/main" val="1963599462"/>
      </p:ext>
    </p:extLst>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hyperlink" Target="http://www.pcbs.gov.ps/postar.aspx?lang=ar&amp;ItemID=3405" TargetMode="Externa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1.jp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 Id="rId6" Type="http://schemas.openxmlformats.org/officeDocument/2006/relationships/image" Target="../media/image2.png"/><Relationship Id="rId5" Type="http://schemas.openxmlformats.org/officeDocument/2006/relationships/image" Target="../media/image6.png"/><Relationship Id="rId4" Type="http://schemas.openxmlformats.org/officeDocument/2006/relationships/image" Target="../media/image5.jpeg"/></Relationships>
</file>

<file path=ppt/slides/_rels/slide6.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image" Target="../media/image7.jpg"/><Relationship Id="rId1" Type="http://schemas.openxmlformats.org/officeDocument/2006/relationships/slideLayout" Target="../slideLayouts/slideLayout2.xml"/><Relationship Id="rId6" Type="http://schemas.openxmlformats.org/officeDocument/2006/relationships/image" Target="../media/image2.png"/><Relationship Id="rId5" Type="http://schemas.openxmlformats.org/officeDocument/2006/relationships/image" Target="../media/image10.jpg"/><Relationship Id="rId4" Type="http://schemas.openxmlformats.org/officeDocument/2006/relationships/image" Target="../media/image9.png"/></Relationships>
</file>

<file path=ppt/slides/_rels/slide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flip="none" rotWithShape="1">
          <a:gsLst>
            <a:gs pos="19600">
              <a:srgbClr val="EF5FD0"/>
            </a:gs>
            <a:gs pos="0">
              <a:srgbClr val="DD43C0"/>
            </a:gs>
            <a:gs pos="52000">
              <a:schemeClr val="tx1"/>
            </a:gs>
            <a:gs pos="100000">
              <a:srgbClr val="0066FF"/>
            </a:gs>
          </a:gsLst>
          <a:lin ang="2700000" scaled="1"/>
          <a:tileRect/>
        </a:gradFill>
        <a:effectLst/>
      </p:bgPr>
    </p:bg>
    <p:spTree>
      <p:nvGrpSpPr>
        <p:cNvPr id="1" name=""/>
        <p:cNvGrpSpPr/>
        <p:nvPr/>
      </p:nvGrpSpPr>
      <p:grpSpPr>
        <a:xfrm>
          <a:off x="0" y="0"/>
          <a:ext cx="0" cy="0"/>
          <a:chOff x="0" y="0"/>
          <a:chExt cx="0" cy="0"/>
        </a:xfrm>
      </p:grpSpPr>
      <p:sp>
        <p:nvSpPr>
          <p:cNvPr id="3" name="Subtitle 2"/>
          <p:cNvSpPr>
            <a:spLocks noGrp="1"/>
          </p:cNvSpPr>
          <p:nvPr>
            <p:ph type="subTitle" idx="1"/>
          </p:nvPr>
        </p:nvSpPr>
        <p:spPr>
          <a:xfrm>
            <a:off x="971600" y="4027512"/>
            <a:ext cx="7200800" cy="1057672"/>
          </a:xfrm>
          <a:ln>
            <a:noFill/>
          </a:ln>
        </p:spPr>
        <p:txBody>
          <a:bodyPr>
            <a:noAutofit/>
            <a:scene3d>
              <a:camera prst="orthographicFront"/>
              <a:lightRig rig="threePt" dir="t"/>
            </a:scene3d>
            <a:sp3d contourW="12700" prstMaterial="powder">
              <a:contourClr>
                <a:schemeClr val="tx1"/>
              </a:contourClr>
            </a:sp3d>
          </a:bodyPr>
          <a:lstStyle/>
          <a:p>
            <a:r>
              <a:rPr lang="en-US" sz="2600" b="1" dirty="0" smtClean="0">
                <a:ln cap="rnd" cmpd="dbl">
                  <a:noFill/>
                  <a:prstDash val="solid"/>
                  <a:bevel/>
                </a:ln>
                <a:solidFill>
                  <a:schemeClr val="bg2">
                    <a:lumMod val="50000"/>
                  </a:schemeClr>
                </a:solidFill>
                <a:effectLst>
                  <a:glow rad="63500">
                    <a:schemeClr val="accent1">
                      <a:satMod val="175000"/>
                      <a:alpha val="40000"/>
                    </a:schemeClr>
                  </a:glow>
                </a:effectLst>
                <a:latin typeface="Times New Roman" panose="02020603050405020304" pitchFamily="18" charset="0"/>
                <a:cs typeface="Times New Roman" panose="02020603050405020304" pitchFamily="18" charset="0"/>
              </a:rPr>
              <a:t>Presented by: </a:t>
            </a:r>
            <a:r>
              <a:rPr lang="en-US" sz="2600" b="1" dirty="0" err="1" smtClean="0">
                <a:ln cap="rnd" cmpd="dbl">
                  <a:noFill/>
                  <a:prstDash val="solid"/>
                  <a:bevel/>
                </a:ln>
                <a:solidFill>
                  <a:schemeClr val="bg2">
                    <a:lumMod val="50000"/>
                  </a:schemeClr>
                </a:solidFill>
                <a:effectLst>
                  <a:glow rad="63500">
                    <a:schemeClr val="accent1">
                      <a:satMod val="175000"/>
                      <a:alpha val="40000"/>
                    </a:schemeClr>
                  </a:glow>
                </a:effectLst>
                <a:latin typeface="Times New Roman" panose="02020603050405020304" pitchFamily="18" charset="0"/>
                <a:cs typeface="Times New Roman" panose="02020603050405020304" pitchFamily="18" charset="0"/>
              </a:rPr>
              <a:t>Najwa</a:t>
            </a:r>
            <a:r>
              <a:rPr lang="en-US" sz="2600" b="1" dirty="0" smtClean="0">
                <a:ln cap="rnd" cmpd="dbl">
                  <a:noFill/>
                  <a:prstDash val="solid"/>
                  <a:bevel/>
                </a:ln>
                <a:solidFill>
                  <a:schemeClr val="bg2">
                    <a:lumMod val="50000"/>
                  </a:schemeClr>
                </a:solidFill>
                <a:effectLst>
                  <a:glow rad="63500">
                    <a:schemeClr val="accent1">
                      <a:satMod val="175000"/>
                      <a:alpha val="40000"/>
                    </a:schemeClr>
                  </a:glow>
                </a:effectLst>
                <a:latin typeface="Times New Roman" panose="02020603050405020304" pitchFamily="18" charset="0"/>
                <a:cs typeface="Times New Roman" panose="02020603050405020304" pitchFamily="18" charset="0"/>
              </a:rPr>
              <a:t> </a:t>
            </a:r>
            <a:r>
              <a:rPr lang="en-US" sz="2600" b="1" dirty="0" err="1" smtClean="0">
                <a:ln cap="rnd" cmpd="dbl">
                  <a:noFill/>
                  <a:prstDash val="solid"/>
                  <a:bevel/>
                </a:ln>
                <a:solidFill>
                  <a:schemeClr val="bg2">
                    <a:lumMod val="50000"/>
                  </a:schemeClr>
                </a:solidFill>
                <a:effectLst>
                  <a:glow rad="63500">
                    <a:schemeClr val="accent1">
                      <a:satMod val="175000"/>
                      <a:alpha val="40000"/>
                    </a:schemeClr>
                  </a:glow>
                </a:effectLst>
                <a:latin typeface="Times New Roman" panose="02020603050405020304" pitchFamily="18" charset="0"/>
                <a:cs typeface="Times New Roman" panose="02020603050405020304" pitchFamily="18" charset="0"/>
              </a:rPr>
              <a:t>Dwaikat</a:t>
            </a:r>
            <a:r>
              <a:rPr lang="en-US" sz="2600" b="1" dirty="0" smtClean="0">
                <a:ln cap="rnd" cmpd="dbl">
                  <a:noFill/>
                  <a:prstDash val="solid"/>
                  <a:bevel/>
                </a:ln>
                <a:solidFill>
                  <a:schemeClr val="bg2">
                    <a:lumMod val="50000"/>
                  </a:schemeClr>
                </a:solidFill>
                <a:effectLst>
                  <a:glow rad="63500">
                    <a:schemeClr val="accent1">
                      <a:satMod val="175000"/>
                      <a:alpha val="40000"/>
                    </a:schemeClr>
                  </a:glow>
                </a:effectLst>
                <a:latin typeface="Times New Roman" panose="02020603050405020304" pitchFamily="18" charset="0"/>
                <a:cs typeface="Times New Roman" panose="02020603050405020304" pitchFamily="18" charset="0"/>
              </a:rPr>
              <a:t> &amp; </a:t>
            </a:r>
            <a:r>
              <a:rPr lang="en-US" sz="2600" b="1" dirty="0" err="1" smtClean="0">
                <a:ln cap="rnd" cmpd="dbl">
                  <a:noFill/>
                  <a:prstDash val="solid"/>
                  <a:bevel/>
                </a:ln>
                <a:solidFill>
                  <a:schemeClr val="bg2">
                    <a:lumMod val="50000"/>
                  </a:schemeClr>
                </a:solidFill>
                <a:effectLst>
                  <a:glow rad="63500">
                    <a:schemeClr val="accent1">
                      <a:satMod val="175000"/>
                      <a:alpha val="40000"/>
                    </a:schemeClr>
                  </a:glow>
                </a:effectLst>
                <a:latin typeface="Times New Roman" panose="02020603050405020304" pitchFamily="18" charset="0"/>
                <a:cs typeface="Times New Roman" panose="02020603050405020304" pitchFamily="18" charset="0"/>
              </a:rPr>
              <a:t>Malak</a:t>
            </a:r>
            <a:r>
              <a:rPr lang="en-US" sz="2600" b="1" dirty="0" smtClean="0">
                <a:ln cap="rnd" cmpd="dbl">
                  <a:noFill/>
                  <a:prstDash val="solid"/>
                  <a:bevel/>
                </a:ln>
                <a:solidFill>
                  <a:schemeClr val="bg2">
                    <a:lumMod val="50000"/>
                  </a:schemeClr>
                </a:solidFill>
                <a:effectLst>
                  <a:glow rad="63500">
                    <a:schemeClr val="accent1">
                      <a:satMod val="175000"/>
                      <a:alpha val="40000"/>
                    </a:schemeClr>
                  </a:glow>
                </a:effectLst>
                <a:latin typeface="Times New Roman" panose="02020603050405020304" pitchFamily="18" charset="0"/>
                <a:cs typeface="Times New Roman" panose="02020603050405020304" pitchFamily="18" charset="0"/>
              </a:rPr>
              <a:t> </a:t>
            </a:r>
            <a:r>
              <a:rPr lang="en-US" sz="2600" b="1" dirty="0" err="1" smtClean="0">
                <a:ln cap="rnd" cmpd="dbl">
                  <a:noFill/>
                  <a:prstDash val="solid"/>
                  <a:bevel/>
                </a:ln>
                <a:solidFill>
                  <a:schemeClr val="bg2">
                    <a:lumMod val="50000"/>
                  </a:schemeClr>
                </a:solidFill>
                <a:effectLst>
                  <a:glow rad="63500">
                    <a:schemeClr val="accent1">
                      <a:satMod val="175000"/>
                      <a:alpha val="40000"/>
                    </a:schemeClr>
                  </a:glow>
                </a:effectLst>
                <a:latin typeface="Times New Roman" panose="02020603050405020304" pitchFamily="18" charset="0"/>
                <a:cs typeface="Times New Roman" panose="02020603050405020304" pitchFamily="18" charset="0"/>
              </a:rPr>
              <a:t>Bawwab</a:t>
            </a:r>
            <a:endParaRPr lang="en-US" sz="2600" b="1" dirty="0" smtClean="0">
              <a:ln cap="rnd" cmpd="dbl">
                <a:noFill/>
                <a:prstDash val="solid"/>
                <a:bevel/>
              </a:ln>
              <a:solidFill>
                <a:schemeClr val="bg2">
                  <a:lumMod val="50000"/>
                </a:schemeClr>
              </a:solidFill>
              <a:effectLst>
                <a:glow rad="63500">
                  <a:schemeClr val="accent1">
                    <a:satMod val="175000"/>
                    <a:alpha val="40000"/>
                  </a:schemeClr>
                </a:glow>
              </a:effectLst>
              <a:latin typeface="Times New Roman" panose="02020603050405020304" pitchFamily="18" charset="0"/>
              <a:cs typeface="Times New Roman" panose="02020603050405020304" pitchFamily="18" charset="0"/>
            </a:endParaRPr>
          </a:p>
          <a:p>
            <a:r>
              <a:rPr lang="en-US" sz="2600" b="1" dirty="0" smtClean="0">
                <a:ln cap="rnd" cmpd="dbl">
                  <a:noFill/>
                  <a:prstDash val="solid"/>
                  <a:bevel/>
                </a:ln>
                <a:solidFill>
                  <a:schemeClr val="bg2">
                    <a:lumMod val="50000"/>
                  </a:schemeClr>
                </a:solidFill>
                <a:effectLst>
                  <a:glow rad="63500">
                    <a:schemeClr val="accent1">
                      <a:satMod val="175000"/>
                      <a:alpha val="40000"/>
                    </a:schemeClr>
                  </a:glow>
                </a:effectLst>
                <a:latin typeface="Times New Roman" panose="02020603050405020304" pitchFamily="18" charset="0"/>
                <a:cs typeface="Times New Roman" panose="02020603050405020304" pitchFamily="18" charset="0"/>
              </a:rPr>
              <a:t>Supervised by: Dr. </a:t>
            </a:r>
            <a:r>
              <a:rPr lang="en-US" sz="2600" b="1" dirty="0" err="1" smtClean="0">
                <a:ln cap="rnd" cmpd="dbl">
                  <a:noFill/>
                  <a:prstDash val="solid"/>
                  <a:bevel/>
                </a:ln>
                <a:solidFill>
                  <a:schemeClr val="bg2">
                    <a:lumMod val="50000"/>
                  </a:schemeClr>
                </a:solidFill>
                <a:effectLst>
                  <a:glow rad="63500">
                    <a:schemeClr val="accent1">
                      <a:satMod val="175000"/>
                      <a:alpha val="40000"/>
                    </a:schemeClr>
                  </a:glow>
                </a:effectLst>
                <a:latin typeface="Times New Roman" panose="02020603050405020304" pitchFamily="18" charset="0"/>
                <a:cs typeface="Times New Roman" panose="02020603050405020304" pitchFamily="18" charset="0"/>
              </a:rPr>
              <a:t>Rae’d</a:t>
            </a:r>
            <a:r>
              <a:rPr lang="en-US" sz="2600" b="1" dirty="0" smtClean="0">
                <a:ln cap="rnd" cmpd="dbl">
                  <a:noFill/>
                  <a:prstDash val="solid"/>
                  <a:bevel/>
                </a:ln>
                <a:solidFill>
                  <a:schemeClr val="bg2">
                    <a:lumMod val="50000"/>
                  </a:schemeClr>
                </a:solidFill>
                <a:effectLst>
                  <a:glow rad="63500">
                    <a:schemeClr val="accent1">
                      <a:satMod val="175000"/>
                      <a:alpha val="40000"/>
                    </a:schemeClr>
                  </a:glow>
                </a:effectLst>
                <a:latin typeface="Times New Roman" panose="02020603050405020304" pitchFamily="18" charset="0"/>
                <a:cs typeface="Times New Roman" panose="02020603050405020304" pitchFamily="18" charset="0"/>
              </a:rPr>
              <a:t> Al-</a:t>
            </a:r>
            <a:r>
              <a:rPr lang="en-US" sz="2600" b="1" dirty="0" err="1" smtClean="0">
                <a:ln cap="rnd" cmpd="dbl">
                  <a:noFill/>
                  <a:prstDash val="solid"/>
                  <a:bevel/>
                </a:ln>
                <a:solidFill>
                  <a:schemeClr val="bg2">
                    <a:lumMod val="50000"/>
                  </a:schemeClr>
                </a:solidFill>
                <a:effectLst>
                  <a:glow rad="63500">
                    <a:schemeClr val="accent1">
                      <a:satMod val="175000"/>
                      <a:alpha val="40000"/>
                    </a:schemeClr>
                  </a:glow>
                </a:effectLst>
                <a:latin typeface="Times New Roman" panose="02020603050405020304" pitchFamily="18" charset="0"/>
                <a:cs typeface="Times New Roman" panose="02020603050405020304" pitchFamily="18" charset="0"/>
              </a:rPr>
              <a:t>Qadi</a:t>
            </a:r>
            <a:endParaRPr lang="en-US" sz="2600" b="1" dirty="0">
              <a:ln cap="rnd" cmpd="dbl">
                <a:noFill/>
                <a:prstDash val="solid"/>
                <a:bevel/>
              </a:ln>
              <a:solidFill>
                <a:schemeClr val="bg2">
                  <a:lumMod val="50000"/>
                </a:schemeClr>
              </a:solidFill>
              <a:effectLst>
                <a:glow rad="63500">
                  <a:schemeClr val="accent1">
                    <a:satMod val="175000"/>
                    <a:alpha val="40000"/>
                  </a:schemeClr>
                </a:glow>
              </a:effectLst>
              <a:latin typeface="Times New Roman" panose="02020603050405020304" pitchFamily="18" charset="0"/>
              <a:cs typeface="Times New Roman" panose="02020603050405020304" pitchFamily="18" charset="0"/>
            </a:endParaRPr>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519861" y="620688"/>
            <a:ext cx="4032448" cy="4032448"/>
          </a:xfrm>
          <a:prstGeom prst="rect">
            <a:avLst/>
          </a:prstGeom>
        </p:spPr>
      </p:pic>
    </p:spTree>
    <p:extLst>
      <p:ext uri="{BB962C8B-B14F-4D97-AF65-F5344CB8AC3E}">
        <p14:creationId xmlns:p14="http://schemas.microsoft.com/office/powerpoint/2010/main" val="3811160618"/>
      </p:ext>
    </p:extLst>
  </p:cSld>
  <p:clrMapOvr>
    <a:masterClrMapping/>
  </p:clrMapOvr>
  <p:transition spd="slow">
    <p:randomBar dir="vert"/>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n>
                  <a:solidFill>
                    <a:schemeClr val="tx1">
                      <a:alpha val="98000"/>
                    </a:schemeClr>
                  </a:solidFill>
                </a:ln>
                <a:solidFill>
                  <a:srgbClr val="F7ABE7"/>
                </a:solidFill>
                <a:effectLst>
                  <a:glow rad="63500">
                    <a:schemeClr val="accent1">
                      <a:satMod val="175000"/>
                      <a:alpha val="40000"/>
                    </a:schemeClr>
                  </a:glow>
                  <a:outerShdw blurRad="50800" dist="38100" dir="2700000" algn="tl" rotWithShape="0">
                    <a:prstClr val="black">
                      <a:alpha val="40000"/>
                    </a:prstClr>
                  </a:outerShdw>
                </a:effectLst>
                <a:latin typeface="Times New Roman" panose="02020603050405020304" pitchFamily="18" charset="0"/>
                <a:cs typeface="Times New Roman" panose="02020603050405020304" pitchFamily="18" charset="0"/>
              </a:rPr>
              <a:t>Features</a:t>
            </a:r>
            <a:endParaRPr lang="en-US" dirty="0"/>
          </a:p>
        </p:txBody>
      </p:sp>
      <p:sp>
        <p:nvSpPr>
          <p:cNvPr id="3" name="Content Placeholder 2"/>
          <p:cNvSpPr>
            <a:spLocks noGrp="1"/>
          </p:cNvSpPr>
          <p:nvPr>
            <p:ph idx="1"/>
          </p:nvPr>
        </p:nvSpPr>
        <p:spPr/>
        <p:txBody>
          <a:bodyPr>
            <a:normAutofit fontScale="92500" lnSpcReduction="20000"/>
          </a:bodyPr>
          <a:lstStyle/>
          <a:p>
            <a:pPr>
              <a:buFont typeface="Wingdings" panose="05000000000000000000" pitchFamily="2" charset="2"/>
              <a:buChar char="v"/>
            </a:pPr>
            <a:r>
              <a:rPr lang="en-US" dirty="0" smtClean="0">
                <a:ln>
                  <a:solidFill>
                    <a:schemeClr val="tx1">
                      <a:alpha val="98000"/>
                    </a:schemeClr>
                  </a:solidFill>
                </a:ln>
                <a:solidFill>
                  <a:srgbClr val="F7ABE7"/>
                </a:solidFill>
                <a:effectLst>
                  <a:glow rad="63500">
                    <a:schemeClr val="accent1">
                      <a:satMod val="175000"/>
                      <a:alpha val="40000"/>
                    </a:schemeClr>
                  </a:glow>
                  <a:outerShdw blurRad="50800" dist="38100" dir="2700000" algn="tl" rotWithShape="0">
                    <a:prstClr val="black">
                      <a:alpha val="40000"/>
                    </a:prstClr>
                  </a:outerShdw>
                </a:effectLst>
                <a:latin typeface="Times New Roman" panose="02020603050405020304" pitchFamily="18" charset="0"/>
                <a:cs typeface="Times New Roman" panose="02020603050405020304" pitchFamily="18" charset="0"/>
              </a:rPr>
              <a:t>Bus driver</a:t>
            </a:r>
          </a:p>
          <a:p>
            <a:pPr>
              <a:buFont typeface="Wingdings" panose="05000000000000000000" pitchFamily="2" charset="2"/>
              <a:buChar char="ü"/>
            </a:pPr>
            <a:r>
              <a:rPr lang="en-US" dirty="0" smtClean="0">
                <a:solidFill>
                  <a:srgbClr val="0066FF"/>
                </a:solidFill>
                <a:latin typeface="Times New Roman" panose="02020603050405020304" pitchFamily="18" charset="0"/>
                <a:cs typeface="Times New Roman" panose="02020603050405020304" pitchFamily="18" charset="0"/>
              </a:rPr>
              <a:t>Sending and receiving notes.</a:t>
            </a:r>
          </a:p>
          <a:p>
            <a:pPr>
              <a:buFont typeface="Wingdings" panose="05000000000000000000" pitchFamily="2" charset="2"/>
              <a:buChar char="ü"/>
            </a:pPr>
            <a:r>
              <a:rPr lang="en-US" dirty="0" smtClean="0">
                <a:solidFill>
                  <a:srgbClr val="0066FF"/>
                </a:solidFill>
                <a:latin typeface="Times New Roman" panose="02020603050405020304" pitchFamily="18" charset="0"/>
                <a:cs typeface="Times New Roman" panose="02020603050405020304" pitchFamily="18" charset="0"/>
              </a:rPr>
              <a:t>Searching.</a:t>
            </a:r>
          </a:p>
          <a:p>
            <a:pPr>
              <a:buFont typeface="Wingdings" panose="05000000000000000000" pitchFamily="2" charset="2"/>
              <a:buChar char="ü"/>
            </a:pPr>
            <a:r>
              <a:rPr lang="en-US" dirty="0" smtClean="0">
                <a:solidFill>
                  <a:srgbClr val="0066FF"/>
                </a:solidFill>
                <a:latin typeface="Times New Roman" panose="02020603050405020304" pitchFamily="18" charset="0"/>
                <a:cs typeface="Times New Roman" panose="02020603050405020304" pitchFamily="18" charset="0"/>
              </a:rPr>
              <a:t>View parent’s locations.</a:t>
            </a:r>
          </a:p>
          <a:p>
            <a:pPr>
              <a:buFont typeface="Wingdings" panose="05000000000000000000" pitchFamily="2" charset="2"/>
              <a:buChar char="ü"/>
            </a:pPr>
            <a:r>
              <a:rPr lang="en-US" dirty="0" smtClean="0">
                <a:solidFill>
                  <a:srgbClr val="0066FF"/>
                </a:solidFill>
                <a:latin typeface="Times New Roman" panose="02020603050405020304" pitchFamily="18" charset="0"/>
                <a:cs typeface="Times New Roman" panose="02020603050405020304" pitchFamily="18" charset="0"/>
              </a:rPr>
              <a:t>Start/ stop live tracking.</a:t>
            </a:r>
          </a:p>
          <a:p>
            <a:endParaRPr lang="en-US" dirty="0" smtClean="0"/>
          </a:p>
          <a:p>
            <a:pPr>
              <a:buFont typeface="Wingdings" panose="05000000000000000000" pitchFamily="2" charset="2"/>
              <a:buChar char="v"/>
            </a:pPr>
            <a:r>
              <a:rPr lang="en-US" dirty="0" smtClean="0">
                <a:solidFill>
                  <a:schemeClr val="bg2">
                    <a:lumMod val="50000"/>
                  </a:schemeClr>
                </a:solidFill>
                <a:effectLst>
                  <a:glow rad="63500">
                    <a:schemeClr val="accent1">
                      <a:satMod val="175000"/>
                      <a:alpha val="40000"/>
                    </a:schemeClr>
                  </a:glow>
                  <a:outerShdw blurRad="50800" dist="38100" dir="2700000" algn="tl" rotWithShape="0">
                    <a:schemeClr val="tx1">
                      <a:alpha val="40000"/>
                    </a:schemeClr>
                  </a:outerShdw>
                </a:effectLst>
                <a:latin typeface="Times New Roman" panose="02020603050405020304" pitchFamily="18" charset="0"/>
                <a:cs typeface="Times New Roman" panose="02020603050405020304" pitchFamily="18" charset="0"/>
              </a:rPr>
              <a:t>All users segments can communicate with each other through chatting. </a:t>
            </a:r>
          </a:p>
          <a:p>
            <a:pPr>
              <a:buFont typeface="Wingdings" panose="05000000000000000000" pitchFamily="2" charset="2"/>
              <a:buChar char="v"/>
            </a:pPr>
            <a:r>
              <a:rPr lang="en-US" dirty="0" smtClean="0">
                <a:solidFill>
                  <a:schemeClr val="bg2">
                    <a:lumMod val="50000"/>
                  </a:schemeClr>
                </a:solidFill>
                <a:effectLst>
                  <a:glow rad="63500">
                    <a:schemeClr val="accent1">
                      <a:satMod val="175000"/>
                      <a:alpha val="40000"/>
                    </a:schemeClr>
                  </a:glow>
                  <a:outerShdw blurRad="50800" dist="38100" dir="2700000" algn="tl" rotWithShape="0">
                    <a:schemeClr val="tx1">
                      <a:alpha val="40000"/>
                    </a:schemeClr>
                  </a:outerShdw>
                </a:effectLst>
                <a:latin typeface="Times New Roman" panose="02020603050405020304" pitchFamily="18" charset="0"/>
                <a:cs typeface="Times New Roman" panose="02020603050405020304" pitchFamily="18" charset="0"/>
              </a:rPr>
              <a:t>All users segments will be notified when receiving something.</a:t>
            </a:r>
          </a:p>
          <a:p>
            <a:endParaRPr lang="en-US" dirty="0"/>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841882" y="5589239"/>
            <a:ext cx="1395473" cy="1395473"/>
          </a:xfrm>
          <a:prstGeom prst="rect">
            <a:avLst/>
          </a:prstGeom>
        </p:spPr>
      </p:pic>
      <p:sp>
        <p:nvSpPr>
          <p:cNvPr id="5" name="Rectangle 4"/>
          <p:cNvSpPr/>
          <p:nvPr/>
        </p:nvSpPr>
        <p:spPr>
          <a:xfrm>
            <a:off x="0" y="6597352"/>
            <a:ext cx="9144000" cy="260648"/>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433787429"/>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n>
                  <a:solidFill>
                    <a:schemeClr val="tx1">
                      <a:alpha val="98000"/>
                    </a:schemeClr>
                  </a:solidFill>
                </a:ln>
                <a:solidFill>
                  <a:srgbClr val="F7ABE7"/>
                </a:solidFill>
                <a:effectLst>
                  <a:glow rad="63500">
                    <a:schemeClr val="accent1">
                      <a:satMod val="175000"/>
                      <a:alpha val="40000"/>
                    </a:schemeClr>
                  </a:glow>
                  <a:outerShdw blurRad="50800" dist="38100" dir="2700000" algn="tl" rotWithShape="0">
                    <a:prstClr val="black">
                      <a:alpha val="40000"/>
                    </a:prstClr>
                  </a:outerShdw>
                </a:effectLst>
                <a:latin typeface="Times New Roman" panose="02020603050405020304" pitchFamily="18" charset="0"/>
                <a:cs typeface="Times New Roman" panose="02020603050405020304" pitchFamily="18" charset="0"/>
              </a:rPr>
              <a:t>Challenges</a:t>
            </a:r>
            <a:endParaRPr lang="en-US" dirty="0"/>
          </a:p>
        </p:txBody>
      </p:sp>
      <p:sp>
        <p:nvSpPr>
          <p:cNvPr id="3" name="Content Placeholder 2"/>
          <p:cNvSpPr>
            <a:spLocks noGrp="1"/>
          </p:cNvSpPr>
          <p:nvPr>
            <p:ph idx="1"/>
          </p:nvPr>
        </p:nvSpPr>
        <p:spPr>
          <a:xfrm>
            <a:off x="457200" y="1600201"/>
            <a:ext cx="8229600" cy="1324744"/>
          </a:xfrm>
        </p:spPr>
        <p:txBody>
          <a:bodyPr/>
          <a:lstStyle/>
          <a:p>
            <a:r>
              <a:rPr lang="en-US" dirty="0" smtClean="0">
                <a:solidFill>
                  <a:srgbClr val="0066FF"/>
                </a:solidFill>
                <a:latin typeface="Times New Roman" panose="02020603050405020304" pitchFamily="18" charset="0"/>
                <a:cs typeface="Times New Roman" panose="02020603050405020304" pitchFamily="18" charset="0"/>
              </a:rPr>
              <a:t>Coronavirus crisis</a:t>
            </a:r>
            <a:endParaRPr lang="en-US" dirty="0">
              <a:solidFill>
                <a:srgbClr val="0066FF"/>
              </a:solidFill>
              <a:latin typeface="Times New Roman" panose="02020603050405020304" pitchFamily="18" charset="0"/>
              <a:cs typeface="Times New Roman" panose="02020603050405020304" pitchFamily="18" charset="0"/>
            </a:endParaRPr>
          </a:p>
          <a:p>
            <a:r>
              <a:rPr lang="en-US" dirty="0" smtClean="0">
                <a:solidFill>
                  <a:srgbClr val="0066FF"/>
                </a:solidFill>
                <a:latin typeface="Times New Roman" panose="02020603050405020304" pitchFamily="18" charset="0"/>
                <a:cs typeface="Times New Roman" panose="02020603050405020304" pitchFamily="18" charset="0"/>
              </a:rPr>
              <a:t>GPS problems.</a:t>
            </a:r>
            <a:endParaRPr lang="en-US" dirty="0">
              <a:solidFill>
                <a:srgbClr val="0066FF"/>
              </a:solidFill>
              <a:latin typeface="Times New Roman" panose="02020603050405020304" pitchFamily="18" charset="0"/>
              <a:cs typeface="Times New Roman" panose="02020603050405020304" pitchFamily="18" charset="0"/>
            </a:endParaRPr>
          </a:p>
          <a:p>
            <a:endParaRPr lang="en-US" dirty="0"/>
          </a:p>
        </p:txBody>
      </p:sp>
      <p:pic>
        <p:nvPicPr>
          <p:cNvPr id="7" name="Picture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841882" y="5589239"/>
            <a:ext cx="1395473" cy="1395473"/>
          </a:xfrm>
          <a:prstGeom prst="rect">
            <a:avLst/>
          </a:prstGeom>
        </p:spPr>
      </p:pic>
      <p:sp>
        <p:nvSpPr>
          <p:cNvPr id="8" name="Rectangle 7"/>
          <p:cNvSpPr/>
          <p:nvPr/>
        </p:nvSpPr>
        <p:spPr>
          <a:xfrm>
            <a:off x="0" y="6597352"/>
            <a:ext cx="9144000" cy="260648"/>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226968025"/>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4" name="Title 1"/>
          <p:cNvSpPr txBox="1">
            <a:spLocks noGrp="1"/>
          </p:cNvSpPr>
          <p:nvPr>
            <p:ph type="title"/>
          </p:nvPr>
        </p:nvSpPr>
        <p:spPr>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dirty="0" smtClean="0">
                <a:ln>
                  <a:solidFill>
                    <a:schemeClr val="tx1">
                      <a:alpha val="98000"/>
                    </a:schemeClr>
                  </a:solidFill>
                </a:ln>
                <a:solidFill>
                  <a:srgbClr val="F7ABE7"/>
                </a:solidFill>
                <a:effectLst>
                  <a:glow rad="63500">
                    <a:schemeClr val="accent1">
                      <a:satMod val="175000"/>
                      <a:alpha val="40000"/>
                    </a:schemeClr>
                  </a:glow>
                  <a:outerShdw blurRad="50800" dist="38100" dir="2700000" algn="tl" rotWithShape="0">
                    <a:prstClr val="black">
                      <a:alpha val="40000"/>
                    </a:prstClr>
                  </a:outerShdw>
                </a:effectLst>
                <a:latin typeface="Times New Roman" panose="02020603050405020304" pitchFamily="18" charset="0"/>
                <a:cs typeface="Times New Roman" panose="02020603050405020304" pitchFamily="18" charset="0"/>
              </a:rPr>
              <a:t>Future Work</a:t>
            </a:r>
            <a:endParaRPr lang="en-US" dirty="0"/>
          </a:p>
        </p:txBody>
      </p:sp>
      <p:sp>
        <p:nvSpPr>
          <p:cNvPr id="5" name="Content Placeholder 2"/>
          <p:cNvSpPr txBox="1">
            <a:spLocks noGrp="1"/>
          </p:cNvSpPr>
          <p:nvPr>
            <p:ph idx="1"/>
          </p:nvPr>
        </p:nvSpPr>
        <p:spPr>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n-US" dirty="0" smtClean="0">
                <a:solidFill>
                  <a:srgbClr val="0066FF"/>
                </a:solidFill>
                <a:latin typeface="Times New Roman" panose="02020603050405020304" pitchFamily="18" charset="0"/>
                <a:cs typeface="Times New Roman" panose="02020603050405020304" pitchFamily="18" charset="0"/>
              </a:rPr>
              <a:t>Live streaming videos.</a:t>
            </a:r>
          </a:p>
          <a:p>
            <a:r>
              <a:rPr lang="en-US" dirty="0" smtClean="0">
                <a:solidFill>
                  <a:srgbClr val="0066FF"/>
                </a:solidFill>
                <a:latin typeface="Times New Roman" panose="02020603050405020304" pitchFamily="18" charset="0"/>
                <a:cs typeface="Times New Roman" panose="02020603050405020304" pitchFamily="18" charset="0"/>
              </a:rPr>
              <a:t>Searching for kindergartens/</a:t>
            </a:r>
            <a:r>
              <a:rPr lang="en-US" dirty="0" err="1" smtClean="0">
                <a:solidFill>
                  <a:srgbClr val="0066FF"/>
                </a:solidFill>
                <a:latin typeface="Times New Roman" panose="02020603050405020304" pitchFamily="18" charset="0"/>
                <a:cs typeface="Times New Roman" panose="02020603050405020304" pitchFamily="18" charset="0"/>
              </a:rPr>
              <a:t>creche</a:t>
            </a:r>
            <a:r>
              <a:rPr lang="en-US" dirty="0" smtClean="0">
                <a:solidFill>
                  <a:srgbClr val="0066FF"/>
                </a:solidFill>
                <a:latin typeface="Times New Roman" panose="02020603050405020304" pitchFamily="18" charset="0"/>
                <a:cs typeface="Times New Roman" panose="02020603050405020304" pitchFamily="18" charset="0"/>
              </a:rPr>
              <a:t> with specific properties/Location.</a:t>
            </a:r>
          </a:p>
          <a:p>
            <a:endParaRPr lang="en-US" dirty="0"/>
          </a:p>
        </p:txBody>
      </p:sp>
      <p:pic>
        <p:nvPicPr>
          <p:cNvPr id="6" name="Picture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841882" y="5589239"/>
            <a:ext cx="1395473" cy="1395473"/>
          </a:xfrm>
          <a:prstGeom prst="rect">
            <a:avLst/>
          </a:prstGeom>
        </p:spPr>
      </p:pic>
      <p:sp>
        <p:nvSpPr>
          <p:cNvPr id="7" name="Rectangle 6"/>
          <p:cNvSpPr/>
          <p:nvPr/>
        </p:nvSpPr>
        <p:spPr>
          <a:xfrm>
            <a:off x="0" y="6597352"/>
            <a:ext cx="9144000" cy="260648"/>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504090336"/>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marL="0" indent="0" algn="ctr">
              <a:buNone/>
            </a:pPr>
            <a:endParaRPr lang="en-US" sz="5000" dirty="0" smtClean="0">
              <a:ln>
                <a:solidFill>
                  <a:schemeClr val="tx1">
                    <a:alpha val="98000"/>
                  </a:schemeClr>
                </a:solidFill>
              </a:ln>
              <a:solidFill>
                <a:srgbClr val="F7ABE7"/>
              </a:solidFill>
              <a:effectLst>
                <a:glow rad="63500">
                  <a:schemeClr val="accent1">
                    <a:satMod val="175000"/>
                    <a:alpha val="40000"/>
                  </a:schemeClr>
                </a:glow>
                <a:outerShdw blurRad="50800" dist="38100" dir="2700000" algn="tl" rotWithShape="0">
                  <a:prstClr val="black">
                    <a:alpha val="40000"/>
                  </a:prstClr>
                </a:outerShdw>
              </a:effectLst>
              <a:latin typeface="Times New Roman" panose="02020603050405020304" pitchFamily="18" charset="0"/>
              <a:cs typeface="Times New Roman" panose="02020603050405020304" pitchFamily="18" charset="0"/>
            </a:endParaRPr>
          </a:p>
          <a:p>
            <a:pPr marL="0" indent="0" algn="ctr">
              <a:buNone/>
            </a:pPr>
            <a:r>
              <a:rPr lang="en-US" sz="8000" dirty="0" smtClean="0">
                <a:ln>
                  <a:solidFill>
                    <a:schemeClr val="tx1">
                      <a:alpha val="98000"/>
                    </a:schemeClr>
                  </a:solidFill>
                </a:ln>
                <a:solidFill>
                  <a:srgbClr val="F7ABE7"/>
                </a:solidFill>
                <a:effectLst>
                  <a:glow rad="63500">
                    <a:schemeClr val="accent1">
                      <a:satMod val="175000"/>
                      <a:alpha val="40000"/>
                    </a:schemeClr>
                  </a:glow>
                  <a:outerShdw blurRad="50800" dist="38100" dir="2700000" algn="tl" rotWithShape="0">
                    <a:prstClr val="black">
                      <a:alpha val="40000"/>
                    </a:prstClr>
                  </a:outerShdw>
                </a:effectLst>
                <a:latin typeface="Times New Roman" panose="02020603050405020304" pitchFamily="18" charset="0"/>
                <a:cs typeface="Times New Roman" panose="02020603050405020304" pitchFamily="18" charset="0"/>
              </a:rPr>
              <a:t>Demo</a:t>
            </a:r>
            <a:endParaRPr lang="en-US" sz="8000" dirty="0"/>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861982" y="5548243"/>
            <a:ext cx="1395473" cy="1395473"/>
          </a:xfrm>
          <a:prstGeom prst="rect">
            <a:avLst/>
          </a:prstGeom>
        </p:spPr>
      </p:pic>
      <p:sp>
        <p:nvSpPr>
          <p:cNvPr id="5" name="Rectangle 4"/>
          <p:cNvSpPr/>
          <p:nvPr/>
        </p:nvSpPr>
        <p:spPr>
          <a:xfrm>
            <a:off x="0" y="6597352"/>
            <a:ext cx="9144000" cy="260648"/>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Title 1"/>
          <p:cNvSpPr txBox="1">
            <a:spLocks/>
          </p:cNvSpPr>
          <p:nvPr/>
        </p:nvSpPr>
        <p:spPr>
          <a:xfrm>
            <a:off x="457200" y="332656"/>
            <a:ext cx="82296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endParaRPr lang="en-US" dirty="0"/>
          </a:p>
        </p:txBody>
      </p:sp>
    </p:spTree>
    <p:extLst>
      <p:ext uri="{BB962C8B-B14F-4D97-AF65-F5344CB8AC3E}">
        <p14:creationId xmlns:p14="http://schemas.microsoft.com/office/powerpoint/2010/main" val="1279709358"/>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n>
                  <a:solidFill>
                    <a:schemeClr val="tx1">
                      <a:alpha val="98000"/>
                    </a:schemeClr>
                  </a:solidFill>
                </a:ln>
                <a:solidFill>
                  <a:srgbClr val="F7ABE7"/>
                </a:solidFill>
                <a:effectLst>
                  <a:glow rad="63500">
                    <a:schemeClr val="accent1">
                      <a:satMod val="175000"/>
                      <a:alpha val="40000"/>
                    </a:schemeClr>
                  </a:glow>
                  <a:outerShdw blurRad="50800" dist="38100" dir="2700000" algn="tl" rotWithShape="0">
                    <a:prstClr val="black">
                      <a:alpha val="40000"/>
                    </a:prstClr>
                  </a:outerShdw>
                </a:effectLst>
                <a:latin typeface="Times New Roman" panose="02020603050405020304" pitchFamily="18" charset="0"/>
                <a:cs typeface="Times New Roman" panose="02020603050405020304" pitchFamily="18" charset="0"/>
              </a:rPr>
              <a:t>References</a:t>
            </a:r>
            <a:endParaRPr lang="en-US" dirty="0"/>
          </a:p>
        </p:txBody>
      </p:sp>
      <p:sp>
        <p:nvSpPr>
          <p:cNvPr id="3" name="Content Placeholder 2"/>
          <p:cNvSpPr>
            <a:spLocks noGrp="1"/>
          </p:cNvSpPr>
          <p:nvPr>
            <p:ph idx="1"/>
          </p:nvPr>
        </p:nvSpPr>
        <p:spPr/>
        <p:txBody>
          <a:bodyPr>
            <a:normAutofit/>
          </a:bodyPr>
          <a:lstStyle/>
          <a:p>
            <a:pPr marL="0" indent="0">
              <a:buNone/>
            </a:pPr>
            <a:r>
              <a:rPr lang="en-US" sz="2600" dirty="0" smtClean="0">
                <a:solidFill>
                  <a:srgbClr val="0066FF"/>
                </a:solidFill>
                <a:latin typeface="Times New Roman" panose="02020603050405020304" pitchFamily="18" charset="0"/>
                <a:cs typeface="Times New Roman" panose="02020603050405020304" pitchFamily="18" charset="0"/>
              </a:rPr>
              <a:t>[1] </a:t>
            </a:r>
            <a:r>
              <a:rPr lang="ar-SY" sz="2600" dirty="0" smtClean="0">
                <a:solidFill>
                  <a:srgbClr val="0066FF"/>
                </a:solidFill>
                <a:latin typeface="Times New Roman" panose="02020603050405020304" pitchFamily="18" charset="0"/>
                <a:cs typeface="Times New Roman" panose="02020603050405020304" pitchFamily="18" charset="0"/>
              </a:rPr>
              <a:t>الجهاز المركزي للإحصاء الفلسطيني</a:t>
            </a:r>
            <a:endParaRPr lang="en-US" sz="2600" dirty="0" smtClean="0">
              <a:solidFill>
                <a:srgbClr val="0066FF"/>
              </a:solidFill>
              <a:latin typeface="Times New Roman" panose="02020603050405020304" pitchFamily="18" charset="0"/>
              <a:cs typeface="Times New Roman" panose="02020603050405020304" pitchFamily="18" charset="0"/>
            </a:endParaRPr>
          </a:p>
          <a:p>
            <a:pPr marL="0" indent="0">
              <a:buNone/>
            </a:pPr>
            <a:r>
              <a:rPr lang="ar-SY" sz="2600" dirty="0" smtClean="0">
                <a:solidFill>
                  <a:srgbClr val="0066FF"/>
                </a:solidFill>
                <a:latin typeface="Times New Roman" panose="02020603050405020304" pitchFamily="18" charset="0"/>
                <a:cs typeface="Times New Roman" panose="02020603050405020304" pitchFamily="18" charset="0"/>
              </a:rPr>
              <a:t>السيدة عوض تستعرض أوضاع المرأة الفلسطينية عشية يوم المرأة العالمي.</a:t>
            </a:r>
            <a:endParaRPr lang="en-GB" sz="2600" dirty="0" smtClean="0">
              <a:solidFill>
                <a:srgbClr val="0066FF"/>
              </a:solidFill>
              <a:latin typeface="Times New Roman" panose="02020603050405020304" pitchFamily="18" charset="0"/>
              <a:cs typeface="Times New Roman" panose="02020603050405020304" pitchFamily="18" charset="0"/>
            </a:endParaRPr>
          </a:p>
          <a:p>
            <a:pPr marL="0" indent="0">
              <a:buNone/>
            </a:pPr>
            <a:r>
              <a:rPr lang="en-GB" sz="2600" dirty="0" smtClean="0">
                <a:solidFill>
                  <a:srgbClr val="0066FF"/>
                </a:solidFill>
                <a:latin typeface="Times New Roman" panose="02020603050405020304" pitchFamily="18" charset="0"/>
                <a:cs typeface="Times New Roman" panose="02020603050405020304" pitchFamily="18" charset="0"/>
              </a:rPr>
              <a:t>[Online]. Available: </a:t>
            </a:r>
            <a:r>
              <a:rPr lang="en-US" sz="2800" dirty="0" smtClean="0">
                <a:hlinkClick r:id="rId2"/>
              </a:rPr>
              <a:t>http://www.pcbs.gov.ps/postar.aspx?lang=ar&amp;ItemID=3405#</a:t>
            </a:r>
            <a:r>
              <a:rPr lang="en-US" sz="2800" dirty="0" smtClean="0"/>
              <a:t>.</a:t>
            </a:r>
            <a:r>
              <a:rPr lang="en-GB" sz="2600" dirty="0" smtClean="0">
                <a:solidFill>
                  <a:srgbClr val="0066FF"/>
                </a:solidFill>
                <a:latin typeface="Times New Roman" panose="02020603050405020304" pitchFamily="18" charset="0"/>
                <a:cs typeface="Times New Roman" panose="02020603050405020304" pitchFamily="18" charset="0"/>
              </a:rPr>
              <a:t> [Accessed May. 30 ,2020]. </a:t>
            </a:r>
            <a:endParaRPr lang="en-US" sz="2600" dirty="0"/>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841882" y="5589239"/>
            <a:ext cx="1395473" cy="1395473"/>
          </a:xfrm>
          <a:prstGeom prst="rect">
            <a:avLst/>
          </a:prstGeom>
        </p:spPr>
      </p:pic>
      <p:sp>
        <p:nvSpPr>
          <p:cNvPr id="5" name="Rectangle 4"/>
          <p:cNvSpPr/>
          <p:nvPr/>
        </p:nvSpPr>
        <p:spPr>
          <a:xfrm>
            <a:off x="0" y="6597352"/>
            <a:ext cx="9144000" cy="260648"/>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929009666"/>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6" name="Content Placeholder 5"/>
          <p:cNvPicPr>
            <a:picLocks noGrp="1" noChangeAspect="1"/>
          </p:cNvPicPr>
          <p:nvPr>
            <p:ph idx="1"/>
          </p:nvPr>
        </p:nvPicPr>
        <p:blipFill rotWithShape="1">
          <a:blip r:embed="rId2">
            <a:extLst>
              <a:ext uri="{28A0092B-C50C-407E-A947-70E740481C1C}">
                <a14:useLocalDpi xmlns:a14="http://schemas.microsoft.com/office/drawing/2010/main" val="0"/>
              </a:ext>
            </a:extLst>
          </a:blip>
          <a:srcRect r="1078" b="4075"/>
          <a:stretch/>
        </p:blipFill>
        <p:spPr>
          <a:xfrm>
            <a:off x="683568" y="1264414"/>
            <a:ext cx="6673196" cy="4324826"/>
          </a:xfrm>
        </p:spPr>
      </p:pic>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841882" y="5589239"/>
            <a:ext cx="1395473" cy="1395473"/>
          </a:xfrm>
          <a:prstGeom prst="rect">
            <a:avLst/>
          </a:prstGeom>
        </p:spPr>
      </p:pic>
      <p:sp>
        <p:nvSpPr>
          <p:cNvPr id="5" name="Rectangle 4"/>
          <p:cNvSpPr/>
          <p:nvPr/>
        </p:nvSpPr>
        <p:spPr>
          <a:xfrm>
            <a:off x="0" y="6597352"/>
            <a:ext cx="9144000" cy="260648"/>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890530489"/>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323528" y="548680"/>
            <a:ext cx="8229600" cy="1143000"/>
          </a:xfrm>
        </p:spPr>
        <p:txBody>
          <a:bodyPr/>
          <a:lstStyle/>
          <a:p>
            <a:pPr algn="l"/>
            <a:r>
              <a:rPr lang="en-US" dirty="0" smtClean="0">
                <a:ln>
                  <a:solidFill>
                    <a:schemeClr val="tx1">
                      <a:alpha val="98000"/>
                    </a:schemeClr>
                  </a:solidFill>
                </a:ln>
                <a:solidFill>
                  <a:srgbClr val="F7ABE7"/>
                </a:solidFill>
                <a:effectLst>
                  <a:glow rad="63500">
                    <a:schemeClr val="accent1">
                      <a:satMod val="175000"/>
                      <a:alpha val="40000"/>
                    </a:schemeClr>
                  </a:glow>
                  <a:outerShdw blurRad="50800" dist="38100" dir="2700000" algn="tl" rotWithShape="0">
                    <a:prstClr val="black">
                      <a:alpha val="40000"/>
                    </a:prstClr>
                  </a:outerShdw>
                </a:effectLst>
                <a:latin typeface="Times New Roman" panose="02020603050405020304" pitchFamily="18" charset="0"/>
                <a:cs typeface="Times New Roman" panose="02020603050405020304" pitchFamily="18" charset="0"/>
              </a:rPr>
              <a:t>Outline:</a:t>
            </a:r>
            <a:endParaRPr lang="en-US" dirty="0">
              <a:ln>
                <a:solidFill>
                  <a:schemeClr val="tx1">
                    <a:alpha val="98000"/>
                  </a:schemeClr>
                </a:solidFill>
              </a:ln>
              <a:solidFill>
                <a:srgbClr val="F7ABE7"/>
              </a:solidFill>
              <a:effectLst>
                <a:glow rad="63500">
                  <a:schemeClr val="accent1">
                    <a:satMod val="175000"/>
                    <a:alpha val="40000"/>
                  </a:schemeClr>
                </a:glow>
                <a:outerShdw blurRad="50800" dist="38100" dir="2700000" algn="tl" rotWithShape="0">
                  <a:prstClr val="black">
                    <a:alpha val="40000"/>
                  </a:prstClr>
                </a:outerShdw>
              </a:effectLst>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a:normAutofit fontScale="92500" lnSpcReduction="20000"/>
            <a:scene3d>
              <a:camera prst="perspectiveFront"/>
              <a:lightRig rig="sunset" dir="t"/>
            </a:scene3d>
            <a:sp3d extrusionH="57150">
              <a:bevelT w="38100" h="38100"/>
            </a:sp3d>
          </a:bodyPr>
          <a:lstStyle/>
          <a:p>
            <a:r>
              <a:rPr lang="en-US" dirty="0" smtClean="0">
                <a:solidFill>
                  <a:srgbClr val="0066FF"/>
                </a:solidFill>
                <a:latin typeface="Times New Roman" panose="02020603050405020304" pitchFamily="18" charset="0"/>
                <a:cs typeface="Times New Roman" panose="02020603050405020304" pitchFamily="18" charset="0"/>
              </a:rPr>
              <a:t>Introduction</a:t>
            </a:r>
          </a:p>
          <a:p>
            <a:r>
              <a:rPr lang="en-US" dirty="0" smtClean="0">
                <a:solidFill>
                  <a:srgbClr val="0066FF"/>
                </a:solidFill>
                <a:latin typeface="Times New Roman" panose="02020603050405020304" pitchFamily="18" charset="0"/>
                <a:cs typeface="Times New Roman" panose="02020603050405020304" pitchFamily="18" charset="0"/>
              </a:rPr>
              <a:t>App’s Idea</a:t>
            </a:r>
          </a:p>
          <a:p>
            <a:r>
              <a:rPr lang="en-US" dirty="0" smtClean="0">
                <a:solidFill>
                  <a:srgbClr val="0066FF"/>
                </a:solidFill>
                <a:latin typeface="Times New Roman" panose="02020603050405020304" pitchFamily="18" charset="0"/>
                <a:cs typeface="Times New Roman" panose="02020603050405020304" pitchFamily="18" charset="0"/>
              </a:rPr>
              <a:t>Used Tools</a:t>
            </a:r>
          </a:p>
          <a:p>
            <a:r>
              <a:rPr lang="en-US" dirty="0" smtClean="0">
                <a:solidFill>
                  <a:srgbClr val="0066FF"/>
                </a:solidFill>
                <a:latin typeface="Times New Roman" panose="02020603050405020304" pitchFamily="18" charset="0"/>
                <a:cs typeface="Times New Roman" panose="02020603050405020304" pitchFamily="18" charset="0"/>
              </a:rPr>
              <a:t>User’s Segment</a:t>
            </a:r>
          </a:p>
          <a:p>
            <a:r>
              <a:rPr lang="en-US" dirty="0" smtClean="0">
                <a:solidFill>
                  <a:srgbClr val="0066FF"/>
                </a:solidFill>
                <a:latin typeface="Times New Roman" panose="02020603050405020304" pitchFamily="18" charset="0"/>
                <a:cs typeface="Times New Roman" panose="02020603050405020304" pitchFamily="18" charset="0"/>
              </a:rPr>
              <a:t>Features</a:t>
            </a:r>
          </a:p>
          <a:p>
            <a:r>
              <a:rPr lang="en-US" dirty="0" smtClean="0">
                <a:solidFill>
                  <a:srgbClr val="0066FF"/>
                </a:solidFill>
                <a:latin typeface="Times New Roman" panose="02020603050405020304" pitchFamily="18" charset="0"/>
                <a:cs typeface="Times New Roman" panose="02020603050405020304" pitchFamily="18" charset="0"/>
              </a:rPr>
              <a:t>Challenges</a:t>
            </a:r>
          </a:p>
          <a:p>
            <a:r>
              <a:rPr lang="en-US" dirty="0" smtClean="0">
                <a:solidFill>
                  <a:srgbClr val="0066FF"/>
                </a:solidFill>
                <a:latin typeface="Times New Roman" panose="02020603050405020304" pitchFamily="18" charset="0"/>
                <a:cs typeface="Times New Roman" panose="02020603050405020304" pitchFamily="18" charset="0"/>
              </a:rPr>
              <a:t>Future work</a:t>
            </a:r>
          </a:p>
          <a:p>
            <a:r>
              <a:rPr lang="en-US" dirty="0" smtClean="0">
                <a:solidFill>
                  <a:srgbClr val="0066FF"/>
                </a:solidFill>
                <a:latin typeface="Times New Roman" panose="02020603050405020304" pitchFamily="18" charset="0"/>
                <a:cs typeface="Times New Roman" panose="02020603050405020304" pitchFamily="18" charset="0"/>
              </a:rPr>
              <a:t>Demo</a:t>
            </a:r>
          </a:p>
          <a:p>
            <a:r>
              <a:rPr lang="en-GB" dirty="0" smtClean="0">
                <a:solidFill>
                  <a:srgbClr val="0066FF"/>
                </a:solidFill>
                <a:latin typeface="Times New Roman" panose="02020603050405020304" pitchFamily="18" charset="0"/>
                <a:cs typeface="Times New Roman" panose="02020603050405020304" pitchFamily="18" charset="0"/>
              </a:rPr>
              <a:t>References</a:t>
            </a:r>
            <a:endParaRPr lang="en-US" dirty="0" smtClean="0">
              <a:solidFill>
                <a:srgbClr val="0066FF"/>
              </a:solidFill>
              <a:latin typeface="Times New Roman" panose="02020603050405020304" pitchFamily="18" charset="0"/>
              <a:cs typeface="Times New Roman" panose="02020603050405020304" pitchFamily="18" charset="0"/>
            </a:endParaRPr>
          </a:p>
          <a:p>
            <a:pPr marL="0" indent="0">
              <a:buNone/>
            </a:pPr>
            <a:endParaRPr lang="en-US" dirty="0" smtClean="0">
              <a:solidFill>
                <a:schemeClr val="bg1"/>
              </a:solidFill>
              <a:latin typeface="Times New Roman" panose="02020603050405020304" pitchFamily="18" charset="0"/>
              <a:cs typeface="Times New Roman" panose="02020603050405020304" pitchFamily="18" charset="0"/>
            </a:endParaRPr>
          </a:p>
        </p:txBody>
      </p:sp>
      <p:sp>
        <p:nvSpPr>
          <p:cNvPr id="4" name="Rectangle 3"/>
          <p:cNvSpPr/>
          <p:nvPr/>
        </p:nvSpPr>
        <p:spPr>
          <a:xfrm>
            <a:off x="0" y="6597352"/>
            <a:ext cx="9144000" cy="260648"/>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841882" y="5589239"/>
            <a:ext cx="1395473" cy="1395473"/>
          </a:xfrm>
          <a:prstGeom prst="rect">
            <a:avLst/>
          </a:prstGeom>
        </p:spPr>
      </p:pic>
    </p:spTree>
    <p:extLst>
      <p:ext uri="{BB962C8B-B14F-4D97-AF65-F5344CB8AC3E}">
        <p14:creationId xmlns:p14="http://schemas.microsoft.com/office/powerpoint/2010/main" val="933992847"/>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n>
                  <a:solidFill>
                    <a:schemeClr val="tx1">
                      <a:alpha val="98000"/>
                    </a:schemeClr>
                  </a:solidFill>
                </a:ln>
                <a:solidFill>
                  <a:srgbClr val="F7ABE7"/>
                </a:solidFill>
                <a:effectLst>
                  <a:glow rad="63500">
                    <a:schemeClr val="accent1">
                      <a:satMod val="175000"/>
                      <a:alpha val="40000"/>
                    </a:schemeClr>
                  </a:glow>
                  <a:outerShdw blurRad="50800" dist="38100" dir="2700000" algn="tl" rotWithShape="0">
                    <a:prstClr val="black">
                      <a:alpha val="40000"/>
                    </a:prstClr>
                  </a:outerShdw>
                </a:effectLst>
                <a:latin typeface="Times New Roman" panose="02020603050405020304" pitchFamily="18" charset="0"/>
                <a:cs typeface="Times New Roman" panose="02020603050405020304" pitchFamily="18" charset="0"/>
              </a:rPr>
              <a:t>Introduction</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solidFill>
                  <a:srgbClr val="0066FF"/>
                </a:solidFill>
                <a:latin typeface="Times New Roman" panose="02020603050405020304" pitchFamily="18" charset="0"/>
                <a:cs typeface="Times New Roman" panose="02020603050405020304" pitchFamily="18" charset="0"/>
              </a:rPr>
              <a:t>In Palestine, the percentage of women’s participation in the workforce increased by twice since 2001 to 2018</a:t>
            </a:r>
            <a:r>
              <a:rPr lang="en-US" sz="2800" baseline="40000" dirty="0" smtClean="0">
                <a:solidFill>
                  <a:srgbClr val="0066FF"/>
                </a:solidFill>
                <a:latin typeface="Times New Roman" panose="02020603050405020304" pitchFamily="18" charset="0"/>
                <a:cs typeface="Times New Roman" panose="02020603050405020304" pitchFamily="18" charset="0"/>
              </a:rPr>
              <a:t>[1]</a:t>
            </a:r>
            <a:r>
              <a:rPr lang="en-US" dirty="0" smtClean="0">
                <a:solidFill>
                  <a:srgbClr val="0066FF"/>
                </a:solidFill>
                <a:latin typeface="Times New Roman" panose="02020603050405020304" pitchFamily="18" charset="0"/>
                <a:cs typeface="Times New Roman" panose="02020603050405020304" pitchFamily="18" charset="0"/>
              </a:rPr>
              <a:t>. So, the existence of childcare institutions becomes an essential thing.</a:t>
            </a:r>
          </a:p>
          <a:p>
            <a:r>
              <a:rPr lang="en-US" dirty="0" smtClean="0">
                <a:solidFill>
                  <a:srgbClr val="0066FF"/>
                </a:solidFill>
                <a:latin typeface="Times New Roman" panose="02020603050405020304" pitchFamily="18" charset="0"/>
                <a:cs typeface="Times New Roman" panose="02020603050405020304" pitchFamily="18" charset="0"/>
              </a:rPr>
              <a:t>Ensuring children's safety and reassuring their parents about them is a duty of these institutions. </a:t>
            </a:r>
            <a:r>
              <a:rPr lang="en-US" dirty="0">
                <a:solidFill>
                  <a:srgbClr val="0066FF"/>
                </a:solidFill>
                <a:latin typeface="Times New Roman" panose="02020603050405020304" pitchFamily="18" charset="0"/>
                <a:cs typeface="Times New Roman" panose="02020603050405020304" pitchFamily="18" charset="0"/>
              </a:rPr>
              <a:t>A</a:t>
            </a:r>
            <a:r>
              <a:rPr lang="en-US" dirty="0" smtClean="0">
                <a:solidFill>
                  <a:srgbClr val="0066FF"/>
                </a:solidFill>
                <a:latin typeface="Times New Roman" panose="02020603050405020304" pitchFamily="18" charset="0"/>
                <a:cs typeface="Times New Roman" panose="02020603050405020304" pitchFamily="18" charset="0"/>
              </a:rPr>
              <a:t>n application that eases the communication between parents and these institution and make them comfortable about their children is an important thing to have.</a:t>
            </a:r>
          </a:p>
          <a:p>
            <a:endParaRPr lang="en-US" dirty="0" smtClean="0">
              <a:solidFill>
                <a:srgbClr val="0066FF"/>
              </a:solidFill>
              <a:latin typeface="Times New Roman" panose="02020603050405020304" pitchFamily="18" charset="0"/>
              <a:cs typeface="Times New Roman" panose="02020603050405020304" pitchFamily="18" charset="0"/>
            </a:endParaRPr>
          </a:p>
        </p:txBody>
      </p:sp>
      <p:sp>
        <p:nvSpPr>
          <p:cNvPr id="4" name="Rectangle 3"/>
          <p:cNvSpPr/>
          <p:nvPr/>
        </p:nvSpPr>
        <p:spPr>
          <a:xfrm>
            <a:off x="0" y="6597352"/>
            <a:ext cx="9144000" cy="260648"/>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7" name="Picture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841882" y="5589239"/>
            <a:ext cx="1395473" cy="1395473"/>
          </a:xfrm>
          <a:prstGeom prst="rect">
            <a:avLst/>
          </a:prstGeom>
        </p:spPr>
      </p:pic>
    </p:spTree>
    <p:extLst>
      <p:ext uri="{BB962C8B-B14F-4D97-AF65-F5344CB8AC3E}">
        <p14:creationId xmlns:p14="http://schemas.microsoft.com/office/powerpoint/2010/main" val="2474063278"/>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n>
                  <a:solidFill>
                    <a:schemeClr val="tx1">
                      <a:alpha val="98000"/>
                    </a:schemeClr>
                  </a:solidFill>
                </a:ln>
                <a:solidFill>
                  <a:srgbClr val="F7ABE7"/>
                </a:solidFill>
                <a:effectLst>
                  <a:glow rad="63500">
                    <a:schemeClr val="accent1">
                      <a:satMod val="175000"/>
                      <a:alpha val="40000"/>
                    </a:schemeClr>
                  </a:glow>
                  <a:outerShdw blurRad="50800" dist="38100" dir="2700000" algn="tl" rotWithShape="0">
                    <a:prstClr val="black">
                      <a:alpha val="40000"/>
                    </a:prstClr>
                  </a:outerShdw>
                </a:effectLst>
                <a:latin typeface="Times New Roman" panose="02020603050405020304" pitchFamily="18" charset="0"/>
                <a:cs typeface="Times New Roman" panose="02020603050405020304" pitchFamily="18" charset="0"/>
              </a:rPr>
              <a:t>App’s Idea</a:t>
            </a:r>
            <a:endParaRPr lang="en-US" dirty="0"/>
          </a:p>
        </p:txBody>
      </p:sp>
      <p:sp>
        <p:nvSpPr>
          <p:cNvPr id="3" name="Content Placeholder 2"/>
          <p:cNvSpPr>
            <a:spLocks noGrp="1"/>
          </p:cNvSpPr>
          <p:nvPr>
            <p:ph idx="1"/>
          </p:nvPr>
        </p:nvSpPr>
        <p:spPr/>
        <p:txBody>
          <a:bodyPr>
            <a:normAutofit lnSpcReduction="10000"/>
          </a:bodyPr>
          <a:lstStyle/>
          <a:p>
            <a:pPr marL="0" indent="0">
              <a:buNone/>
            </a:pPr>
            <a:r>
              <a:rPr lang="en-US" dirty="0" smtClean="0">
                <a:ln>
                  <a:solidFill>
                    <a:schemeClr val="tx1">
                      <a:alpha val="98000"/>
                    </a:schemeClr>
                  </a:solidFill>
                </a:ln>
                <a:solidFill>
                  <a:srgbClr val="F7ABE7"/>
                </a:solidFill>
                <a:effectLst>
                  <a:glow rad="63500">
                    <a:schemeClr val="accent1">
                      <a:satMod val="175000"/>
                      <a:alpha val="40000"/>
                    </a:schemeClr>
                  </a:glow>
                  <a:outerShdw blurRad="50800" dist="38100" dir="2700000" algn="tl" rotWithShape="0">
                    <a:prstClr val="black">
                      <a:alpha val="40000"/>
                    </a:prstClr>
                  </a:outerShdw>
                </a:effectLst>
                <a:latin typeface="Times New Roman" panose="02020603050405020304" pitchFamily="18" charset="0"/>
                <a:cs typeface="Times New Roman" panose="02020603050405020304" pitchFamily="18" charset="0"/>
              </a:rPr>
              <a:t>Kids Zone:</a:t>
            </a:r>
          </a:p>
          <a:p>
            <a:pPr marL="0" indent="0">
              <a:buNone/>
            </a:pPr>
            <a:r>
              <a:rPr lang="en-US" dirty="0" smtClean="0">
                <a:solidFill>
                  <a:srgbClr val="0066FF"/>
                </a:solidFill>
                <a:latin typeface="Times New Roman" panose="02020603050405020304" pitchFamily="18" charset="0"/>
                <a:cs typeface="Times New Roman" panose="02020603050405020304" pitchFamily="18" charset="0"/>
              </a:rPr>
              <a:t>It is a mobile application that facilitate the communication process between parents and pre-school institutions. Also, eases the process of students’ registration and management of the institution. As well as, make the parent more comfortable through enabling them monitoring all their children’s activities in the kindergartens and </a:t>
            </a:r>
            <a:r>
              <a:rPr lang="en-US" dirty="0" err="1" smtClean="0">
                <a:solidFill>
                  <a:srgbClr val="0066FF"/>
                </a:solidFill>
                <a:latin typeface="Times New Roman" panose="02020603050405020304" pitchFamily="18" charset="0"/>
                <a:cs typeface="Times New Roman" panose="02020603050405020304" pitchFamily="18" charset="0"/>
              </a:rPr>
              <a:t>creches</a:t>
            </a:r>
            <a:r>
              <a:rPr lang="en-US" dirty="0" smtClean="0">
                <a:solidFill>
                  <a:srgbClr val="0066FF"/>
                </a:solidFill>
                <a:latin typeface="Times New Roman" panose="02020603050405020304" pitchFamily="18" charset="0"/>
                <a:cs typeface="Times New Roman" panose="02020603050405020304" pitchFamily="18" charset="0"/>
              </a:rPr>
              <a:t>.</a:t>
            </a:r>
            <a:endParaRPr lang="en-US" dirty="0"/>
          </a:p>
        </p:txBody>
      </p:sp>
      <p:sp>
        <p:nvSpPr>
          <p:cNvPr id="4" name="Rectangle 3"/>
          <p:cNvSpPr/>
          <p:nvPr/>
        </p:nvSpPr>
        <p:spPr>
          <a:xfrm>
            <a:off x="0" y="6597352"/>
            <a:ext cx="9144000" cy="260648"/>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6" name="Picture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841882" y="5561919"/>
            <a:ext cx="1395473" cy="1395473"/>
          </a:xfrm>
          <a:prstGeom prst="rect">
            <a:avLst/>
          </a:prstGeom>
        </p:spPr>
      </p:pic>
    </p:spTree>
    <p:extLst>
      <p:ext uri="{BB962C8B-B14F-4D97-AF65-F5344CB8AC3E}">
        <p14:creationId xmlns:p14="http://schemas.microsoft.com/office/powerpoint/2010/main" val="3490189112"/>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n>
                  <a:solidFill>
                    <a:schemeClr val="tx1">
                      <a:alpha val="98000"/>
                    </a:schemeClr>
                  </a:solidFill>
                </a:ln>
                <a:solidFill>
                  <a:srgbClr val="F7ABE7"/>
                </a:solidFill>
                <a:effectLst>
                  <a:glow rad="63500">
                    <a:schemeClr val="accent1">
                      <a:satMod val="175000"/>
                      <a:alpha val="40000"/>
                    </a:schemeClr>
                  </a:glow>
                  <a:outerShdw blurRad="50800" dist="38100" dir="2700000" algn="tl" rotWithShape="0">
                    <a:prstClr val="black">
                      <a:alpha val="40000"/>
                    </a:prstClr>
                  </a:outerShdw>
                </a:effectLst>
                <a:latin typeface="Times New Roman" panose="02020603050405020304" pitchFamily="18" charset="0"/>
                <a:cs typeface="Times New Roman" panose="02020603050405020304" pitchFamily="18" charset="0"/>
              </a:rPr>
              <a:t>Used Tools</a:t>
            </a:r>
            <a:endParaRPr lang="en-US" dirty="0"/>
          </a:p>
        </p:txBody>
      </p:sp>
      <p:sp>
        <p:nvSpPr>
          <p:cNvPr id="3" name="Content Placeholder 2"/>
          <p:cNvSpPr>
            <a:spLocks noGrp="1"/>
          </p:cNvSpPr>
          <p:nvPr>
            <p:ph idx="1"/>
          </p:nvPr>
        </p:nvSpPr>
        <p:spPr/>
        <p:txBody>
          <a:bodyPr>
            <a:normAutofit/>
          </a:bodyPr>
          <a:lstStyle/>
          <a:p>
            <a:r>
              <a:rPr lang="en-US" sz="2800" dirty="0" smtClean="0">
                <a:solidFill>
                  <a:srgbClr val="0066FF"/>
                </a:solidFill>
                <a:latin typeface="Times New Roman" panose="02020603050405020304" pitchFamily="18" charset="0"/>
                <a:cs typeface="Times New Roman" panose="02020603050405020304" pitchFamily="18" charset="0"/>
              </a:rPr>
              <a:t>React Native</a:t>
            </a:r>
          </a:p>
          <a:p>
            <a:r>
              <a:rPr lang="en-US" sz="2800" dirty="0" smtClean="0">
                <a:solidFill>
                  <a:srgbClr val="0066FF"/>
                </a:solidFill>
                <a:latin typeface="Times New Roman" panose="02020603050405020304" pitchFamily="18" charset="0"/>
                <a:cs typeface="Times New Roman" panose="02020603050405020304" pitchFamily="18" charset="0"/>
              </a:rPr>
              <a:t>Node.js</a:t>
            </a:r>
          </a:p>
          <a:p>
            <a:r>
              <a:rPr lang="en-US" sz="2800" dirty="0" smtClean="0">
                <a:solidFill>
                  <a:srgbClr val="0066FF"/>
                </a:solidFill>
                <a:latin typeface="Times New Roman" panose="02020603050405020304" pitchFamily="18" charset="0"/>
                <a:cs typeface="Times New Roman" panose="02020603050405020304" pitchFamily="18" charset="0"/>
              </a:rPr>
              <a:t>MySQL</a:t>
            </a:r>
          </a:p>
          <a:p>
            <a:r>
              <a:rPr lang="en-US" sz="2800" dirty="0" smtClean="0">
                <a:solidFill>
                  <a:srgbClr val="0066FF"/>
                </a:solidFill>
                <a:latin typeface="Times New Roman" panose="02020603050405020304" pitchFamily="18" charset="0"/>
                <a:cs typeface="Times New Roman" panose="02020603050405020304" pitchFamily="18" charset="0"/>
              </a:rPr>
              <a:t>Firebase</a:t>
            </a:r>
          </a:p>
          <a:p>
            <a:endParaRPr lang="en-US" sz="2800" dirty="0"/>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3861046"/>
            <a:ext cx="2104222" cy="1486107"/>
          </a:xfrm>
          <a:prstGeom prst="rect">
            <a:avLst/>
          </a:prstGeom>
        </p:spPr>
      </p:pic>
      <p:pic>
        <p:nvPicPr>
          <p:cNvPr id="7" name="Pictur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104222" y="3893548"/>
            <a:ext cx="2376264" cy="1453605"/>
          </a:xfrm>
          <a:prstGeom prst="rect">
            <a:avLst/>
          </a:prstGeom>
        </p:spPr>
      </p:pic>
      <p:pic>
        <p:nvPicPr>
          <p:cNvPr id="9" name="Picture 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515510" y="3939196"/>
            <a:ext cx="2564495" cy="1329806"/>
          </a:xfrm>
          <a:prstGeom prst="rect">
            <a:avLst/>
          </a:prstGeom>
        </p:spPr>
      </p:pic>
      <p:pic>
        <p:nvPicPr>
          <p:cNvPr id="10" name="Picture 9"/>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080958" y="3746849"/>
            <a:ext cx="1714500" cy="1714500"/>
          </a:xfrm>
          <a:prstGeom prst="rect">
            <a:avLst/>
          </a:prstGeom>
        </p:spPr>
      </p:pic>
      <p:sp>
        <p:nvSpPr>
          <p:cNvPr id="11" name="Rectangle 10"/>
          <p:cNvSpPr/>
          <p:nvPr/>
        </p:nvSpPr>
        <p:spPr>
          <a:xfrm>
            <a:off x="0" y="6597352"/>
            <a:ext cx="9144000" cy="260648"/>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3" name="Picture 12"/>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7841882" y="5589239"/>
            <a:ext cx="1395473" cy="1395473"/>
          </a:xfrm>
          <a:prstGeom prst="rect">
            <a:avLst/>
          </a:prstGeom>
        </p:spPr>
      </p:pic>
    </p:spTree>
    <p:extLst>
      <p:ext uri="{BB962C8B-B14F-4D97-AF65-F5344CB8AC3E}">
        <p14:creationId xmlns:p14="http://schemas.microsoft.com/office/powerpoint/2010/main" val="2618942262"/>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n>
                  <a:solidFill>
                    <a:schemeClr val="tx1">
                      <a:alpha val="98000"/>
                    </a:schemeClr>
                  </a:solidFill>
                </a:ln>
                <a:solidFill>
                  <a:srgbClr val="F7ABE7"/>
                </a:solidFill>
                <a:effectLst>
                  <a:glow rad="63500">
                    <a:schemeClr val="accent1">
                      <a:satMod val="175000"/>
                      <a:alpha val="40000"/>
                    </a:schemeClr>
                  </a:glow>
                  <a:outerShdw blurRad="50800" dist="38100" dir="2700000" algn="tl" rotWithShape="0">
                    <a:prstClr val="black">
                      <a:alpha val="40000"/>
                    </a:prstClr>
                  </a:outerShdw>
                </a:effectLst>
                <a:latin typeface="Times New Roman" panose="02020603050405020304" pitchFamily="18" charset="0"/>
                <a:cs typeface="Times New Roman" panose="02020603050405020304" pitchFamily="18" charset="0"/>
              </a:rPr>
              <a:t>User’s segment</a:t>
            </a:r>
            <a:endParaRPr lang="en-US" dirty="0"/>
          </a:p>
        </p:txBody>
      </p:sp>
      <p:pic>
        <p:nvPicPr>
          <p:cNvPr id="4" name="Content Placeholder 3"/>
          <p:cNvPicPr>
            <a:picLocks noGrp="1" noChangeAspect="1"/>
          </p:cNvPicPr>
          <p:nvPr>
            <p:ph idx="1"/>
          </p:nvPr>
        </p:nvPicPr>
        <p:blipFill rotWithShape="1">
          <a:blip r:embed="rId2">
            <a:extLst>
              <a:ext uri="{28A0092B-C50C-407E-A947-70E740481C1C}">
                <a14:useLocalDpi xmlns:a14="http://schemas.microsoft.com/office/drawing/2010/main" val="0"/>
              </a:ext>
            </a:extLst>
          </a:blip>
          <a:srcRect b="8188"/>
          <a:stretch/>
        </p:blipFill>
        <p:spPr>
          <a:xfrm>
            <a:off x="2181374" y="2276872"/>
            <a:ext cx="2203537" cy="2023120"/>
          </a:xfrm>
        </p:spPr>
      </p:pic>
      <p:sp>
        <p:nvSpPr>
          <p:cNvPr id="6" name="TextBox 5"/>
          <p:cNvSpPr txBox="1"/>
          <p:nvPr/>
        </p:nvSpPr>
        <p:spPr>
          <a:xfrm>
            <a:off x="2483768" y="4436803"/>
            <a:ext cx="1512168" cy="369332"/>
          </a:xfrm>
          <a:prstGeom prst="rect">
            <a:avLst/>
          </a:prstGeom>
          <a:noFill/>
        </p:spPr>
        <p:txBody>
          <a:bodyPr wrap="square" rtlCol="0">
            <a:spAutoFit/>
          </a:bodyPr>
          <a:lstStyle/>
          <a:p>
            <a:pPr algn="ctr"/>
            <a:r>
              <a:rPr lang="en-US" dirty="0" smtClean="0">
                <a:solidFill>
                  <a:srgbClr val="0066FF"/>
                </a:solidFill>
                <a:latin typeface="Times New Roman" panose="02020603050405020304" pitchFamily="18" charset="0"/>
                <a:cs typeface="Times New Roman" panose="02020603050405020304" pitchFamily="18" charset="0"/>
              </a:rPr>
              <a:t>Parents</a:t>
            </a:r>
          </a:p>
        </p:txBody>
      </p:sp>
      <p:pic>
        <p:nvPicPr>
          <p:cNvPr id="8" name="Picture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97273" y="2276872"/>
            <a:ext cx="1984101" cy="2023120"/>
          </a:xfrm>
          <a:prstGeom prst="rect">
            <a:avLst/>
          </a:prstGeom>
        </p:spPr>
      </p:pic>
      <p:sp>
        <p:nvSpPr>
          <p:cNvPr id="9" name="TextBox 8"/>
          <p:cNvSpPr txBox="1"/>
          <p:nvPr/>
        </p:nvSpPr>
        <p:spPr>
          <a:xfrm>
            <a:off x="539552" y="4413060"/>
            <a:ext cx="1512168" cy="369332"/>
          </a:xfrm>
          <a:prstGeom prst="rect">
            <a:avLst/>
          </a:prstGeom>
          <a:noFill/>
        </p:spPr>
        <p:txBody>
          <a:bodyPr wrap="square" rtlCol="0">
            <a:spAutoFit/>
          </a:bodyPr>
          <a:lstStyle/>
          <a:p>
            <a:pPr algn="ctr"/>
            <a:r>
              <a:rPr lang="en-US" dirty="0" smtClean="0">
                <a:solidFill>
                  <a:srgbClr val="0066FF"/>
                </a:solidFill>
                <a:latin typeface="Times New Roman" panose="02020603050405020304" pitchFamily="18" charset="0"/>
                <a:cs typeface="Times New Roman" panose="02020603050405020304" pitchFamily="18" charset="0"/>
              </a:rPr>
              <a:t>Manager</a:t>
            </a:r>
          </a:p>
        </p:txBody>
      </p:sp>
      <p:pic>
        <p:nvPicPr>
          <p:cNvPr id="10" name="Picture 9"/>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355976" y="2276872"/>
            <a:ext cx="1944216" cy="1971345"/>
          </a:xfrm>
          <a:prstGeom prst="rect">
            <a:avLst/>
          </a:prstGeom>
        </p:spPr>
      </p:pic>
      <p:sp>
        <p:nvSpPr>
          <p:cNvPr id="11" name="TextBox 10"/>
          <p:cNvSpPr txBox="1"/>
          <p:nvPr/>
        </p:nvSpPr>
        <p:spPr>
          <a:xfrm>
            <a:off x="4572000" y="4429488"/>
            <a:ext cx="1512168" cy="369332"/>
          </a:xfrm>
          <a:prstGeom prst="rect">
            <a:avLst/>
          </a:prstGeom>
          <a:noFill/>
        </p:spPr>
        <p:txBody>
          <a:bodyPr wrap="square" rtlCol="0">
            <a:spAutoFit/>
          </a:bodyPr>
          <a:lstStyle/>
          <a:p>
            <a:pPr algn="ctr"/>
            <a:r>
              <a:rPr lang="en-US" dirty="0" smtClean="0">
                <a:solidFill>
                  <a:srgbClr val="0066FF"/>
                </a:solidFill>
                <a:latin typeface="Times New Roman" panose="02020603050405020304" pitchFamily="18" charset="0"/>
                <a:cs typeface="Times New Roman" panose="02020603050405020304" pitchFamily="18" charset="0"/>
              </a:rPr>
              <a:t>Teachers</a:t>
            </a:r>
          </a:p>
        </p:txBody>
      </p:sp>
      <p:pic>
        <p:nvPicPr>
          <p:cNvPr id="12" name="Picture 11"/>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300192" y="2305172"/>
            <a:ext cx="2276475" cy="2009775"/>
          </a:xfrm>
          <a:prstGeom prst="rect">
            <a:avLst/>
          </a:prstGeom>
        </p:spPr>
      </p:pic>
      <p:sp>
        <p:nvSpPr>
          <p:cNvPr id="13" name="TextBox 12"/>
          <p:cNvSpPr txBox="1"/>
          <p:nvPr/>
        </p:nvSpPr>
        <p:spPr>
          <a:xfrm>
            <a:off x="6995758" y="4444118"/>
            <a:ext cx="1512168" cy="369332"/>
          </a:xfrm>
          <a:prstGeom prst="rect">
            <a:avLst/>
          </a:prstGeom>
          <a:noFill/>
        </p:spPr>
        <p:txBody>
          <a:bodyPr wrap="square" rtlCol="0">
            <a:spAutoFit/>
          </a:bodyPr>
          <a:lstStyle/>
          <a:p>
            <a:pPr algn="ctr"/>
            <a:r>
              <a:rPr lang="en-US" dirty="0" smtClean="0">
                <a:solidFill>
                  <a:srgbClr val="0066FF"/>
                </a:solidFill>
                <a:latin typeface="Times New Roman" panose="02020603050405020304" pitchFamily="18" charset="0"/>
                <a:cs typeface="Times New Roman" panose="02020603050405020304" pitchFamily="18" charset="0"/>
              </a:rPr>
              <a:t>Bus Driver</a:t>
            </a:r>
          </a:p>
        </p:txBody>
      </p:sp>
      <p:pic>
        <p:nvPicPr>
          <p:cNvPr id="14" name="Picture 13"/>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7841882" y="5589239"/>
            <a:ext cx="1395473" cy="1395473"/>
          </a:xfrm>
          <a:prstGeom prst="rect">
            <a:avLst/>
          </a:prstGeom>
        </p:spPr>
      </p:pic>
      <p:sp>
        <p:nvSpPr>
          <p:cNvPr id="15" name="Rectangle 14"/>
          <p:cNvSpPr/>
          <p:nvPr/>
        </p:nvSpPr>
        <p:spPr>
          <a:xfrm>
            <a:off x="0" y="6597352"/>
            <a:ext cx="9144000" cy="260648"/>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38107204"/>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n>
                  <a:solidFill>
                    <a:schemeClr val="tx1">
                      <a:alpha val="98000"/>
                    </a:schemeClr>
                  </a:solidFill>
                </a:ln>
                <a:solidFill>
                  <a:srgbClr val="F7ABE7"/>
                </a:solidFill>
                <a:effectLst>
                  <a:glow rad="63500">
                    <a:schemeClr val="accent1">
                      <a:satMod val="175000"/>
                      <a:alpha val="40000"/>
                    </a:schemeClr>
                  </a:glow>
                  <a:outerShdw blurRad="50800" dist="38100" dir="2700000" algn="tl" rotWithShape="0">
                    <a:prstClr val="black">
                      <a:alpha val="40000"/>
                    </a:prstClr>
                  </a:outerShdw>
                </a:effectLst>
                <a:latin typeface="Times New Roman" panose="02020603050405020304" pitchFamily="18" charset="0"/>
                <a:cs typeface="Times New Roman" panose="02020603050405020304" pitchFamily="18" charset="0"/>
              </a:rPr>
              <a:t>Features</a:t>
            </a:r>
            <a:endParaRPr lang="en-US" dirty="0"/>
          </a:p>
        </p:txBody>
      </p:sp>
      <p:sp>
        <p:nvSpPr>
          <p:cNvPr id="3" name="Content Placeholder 2"/>
          <p:cNvSpPr>
            <a:spLocks noGrp="1"/>
          </p:cNvSpPr>
          <p:nvPr>
            <p:ph idx="1"/>
          </p:nvPr>
        </p:nvSpPr>
        <p:spPr/>
        <p:txBody>
          <a:bodyPr>
            <a:normAutofit fontScale="92500" lnSpcReduction="10000"/>
          </a:bodyPr>
          <a:lstStyle/>
          <a:p>
            <a:pPr>
              <a:buFont typeface="Wingdings" panose="05000000000000000000" pitchFamily="2" charset="2"/>
              <a:buChar char="v"/>
            </a:pPr>
            <a:r>
              <a:rPr lang="en-US" dirty="0" smtClean="0">
                <a:ln>
                  <a:solidFill>
                    <a:schemeClr val="tx1">
                      <a:alpha val="98000"/>
                    </a:schemeClr>
                  </a:solidFill>
                </a:ln>
                <a:solidFill>
                  <a:srgbClr val="F7ABE7"/>
                </a:solidFill>
                <a:effectLst>
                  <a:glow rad="63500">
                    <a:schemeClr val="accent1">
                      <a:satMod val="175000"/>
                      <a:alpha val="40000"/>
                    </a:schemeClr>
                  </a:glow>
                  <a:outerShdw blurRad="50800" dist="38100" dir="2700000" algn="tl" rotWithShape="0">
                    <a:prstClr val="black">
                      <a:alpha val="40000"/>
                    </a:prstClr>
                  </a:outerShdw>
                </a:effectLst>
                <a:latin typeface="Times New Roman" panose="02020603050405020304" pitchFamily="18" charset="0"/>
                <a:cs typeface="Times New Roman" panose="02020603050405020304" pitchFamily="18" charset="0"/>
              </a:rPr>
              <a:t>Manager</a:t>
            </a:r>
          </a:p>
          <a:p>
            <a:pPr>
              <a:buFont typeface="Wingdings" panose="05000000000000000000" pitchFamily="2" charset="2"/>
              <a:buChar char="ü"/>
            </a:pPr>
            <a:r>
              <a:rPr lang="en-US" dirty="0" smtClean="0">
                <a:solidFill>
                  <a:srgbClr val="0066FF"/>
                </a:solidFill>
                <a:latin typeface="Times New Roman" panose="02020603050405020304" pitchFamily="18" charset="0"/>
                <a:cs typeface="Times New Roman" panose="02020603050405020304" pitchFamily="18" charset="0"/>
              </a:rPr>
              <a:t>Students, parents and employees registration.</a:t>
            </a:r>
          </a:p>
          <a:p>
            <a:pPr>
              <a:buFont typeface="Wingdings" panose="05000000000000000000" pitchFamily="2" charset="2"/>
              <a:buChar char="ü"/>
            </a:pPr>
            <a:r>
              <a:rPr lang="en-US" dirty="0" smtClean="0">
                <a:solidFill>
                  <a:srgbClr val="0066FF"/>
                </a:solidFill>
                <a:latin typeface="Times New Roman" panose="02020603050405020304" pitchFamily="18" charset="0"/>
                <a:cs typeface="Times New Roman" panose="02020603050405020304" pitchFamily="18" charset="0"/>
              </a:rPr>
              <a:t> Creating events.</a:t>
            </a:r>
          </a:p>
          <a:p>
            <a:pPr>
              <a:buFont typeface="Wingdings" panose="05000000000000000000" pitchFamily="2" charset="2"/>
              <a:buChar char="ü"/>
            </a:pPr>
            <a:r>
              <a:rPr lang="en-US" dirty="0" smtClean="0">
                <a:solidFill>
                  <a:srgbClr val="0066FF"/>
                </a:solidFill>
                <a:latin typeface="Times New Roman" panose="02020603050405020304" pitchFamily="18" charset="0"/>
                <a:cs typeface="Times New Roman" panose="02020603050405020304" pitchFamily="18" charset="0"/>
              </a:rPr>
              <a:t>Searching.</a:t>
            </a:r>
          </a:p>
          <a:p>
            <a:pPr>
              <a:buFont typeface="Wingdings" panose="05000000000000000000" pitchFamily="2" charset="2"/>
              <a:buChar char="ü"/>
            </a:pPr>
            <a:r>
              <a:rPr lang="en-US" dirty="0">
                <a:solidFill>
                  <a:srgbClr val="0066FF"/>
                </a:solidFill>
                <a:latin typeface="Times New Roman" panose="02020603050405020304" pitchFamily="18" charset="0"/>
                <a:cs typeface="Times New Roman" panose="02020603050405020304" pitchFamily="18" charset="0"/>
              </a:rPr>
              <a:t>Viewing all </a:t>
            </a:r>
            <a:r>
              <a:rPr lang="en-US" dirty="0" smtClean="0">
                <a:solidFill>
                  <a:srgbClr val="0066FF"/>
                </a:solidFill>
                <a:latin typeface="Times New Roman" panose="02020603050405020304" pitchFamily="18" charset="0"/>
                <a:cs typeface="Times New Roman" panose="02020603050405020304" pitchFamily="18" charset="0"/>
              </a:rPr>
              <a:t>the institution’s information (Sections, parents, children, drivers,…).</a:t>
            </a:r>
          </a:p>
          <a:p>
            <a:pPr>
              <a:buFont typeface="Wingdings" panose="05000000000000000000" pitchFamily="2" charset="2"/>
              <a:buChar char="ü"/>
            </a:pPr>
            <a:r>
              <a:rPr lang="en-US" dirty="0" smtClean="0">
                <a:solidFill>
                  <a:srgbClr val="0066FF"/>
                </a:solidFill>
                <a:latin typeface="Times New Roman" panose="02020603050405020304" pitchFamily="18" charset="0"/>
                <a:cs typeface="Times New Roman" panose="02020603050405020304" pitchFamily="18" charset="0"/>
              </a:rPr>
              <a:t>Adding, removing and editing sections.</a:t>
            </a:r>
          </a:p>
          <a:p>
            <a:pPr>
              <a:buFont typeface="Wingdings" panose="05000000000000000000" pitchFamily="2" charset="2"/>
              <a:buChar char="ü"/>
            </a:pPr>
            <a:r>
              <a:rPr lang="en-US" dirty="0" smtClean="0">
                <a:solidFill>
                  <a:srgbClr val="0066FF"/>
                </a:solidFill>
                <a:latin typeface="Times New Roman" panose="02020603050405020304" pitchFamily="18" charset="0"/>
                <a:cs typeface="Times New Roman" panose="02020603050405020304" pitchFamily="18" charset="0"/>
              </a:rPr>
              <a:t>Arranging students on groups for coming and leaving by the bus.</a:t>
            </a:r>
          </a:p>
          <a:p>
            <a:endParaRPr lang="en-US" dirty="0" smtClean="0">
              <a:solidFill>
                <a:srgbClr val="0066FF"/>
              </a:solidFill>
              <a:latin typeface="Times New Roman" panose="02020603050405020304" pitchFamily="18" charset="0"/>
              <a:cs typeface="Times New Roman" panose="02020603050405020304" pitchFamily="18" charset="0"/>
            </a:endParaRPr>
          </a:p>
          <a:p>
            <a:pPr marL="0" indent="0">
              <a:buNone/>
            </a:pPr>
            <a:endParaRPr lang="en-US" dirty="0"/>
          </a:p>
        </p:txBody>
      </p:sp>
      <p:sp>
        <p:nvSpPr>
          <p:cNvPr id="4" name="Rectangle 3"/>
          <p:cNvSpPr/>
          <p:nvPr/>
        </p:nvSpPr>
        <p:spPr>
          <a:xfrm>
            <a:off x="0" y="6597352"/>
            <a:ext cx="9144000" cy="260648"/>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5" name="Pictur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841882" y="5589239"/>
            <a:ext cx="1395473" cy="1395473"/>
          </a:xfrm>
          <a:prstGeom prst="rect">
            <a:avLst/>
          </a:prstGeom>
        </p:spPr>
      </p:pic>
    </p:spTree>
    <p:extLst>
      <p:ext uri="{BB962C8B-B14F-4D97-AF65-F5344CB8AC3E}">
        <p14:creationId xmlns:p14="http://schemas.microsoft.com/office/powerpoint/2010/main" val="2426937694"/>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n>
                  <a:solidFill>
                    <a:schemeClr val="tx1">
                      <a:alpha val="98000"/>
                    </a:schemeClr>
                  </a:solidFill>
                </a:ln>
                <a:solidFill>
                  <a:srgbClr val="F7ABE7"/>
                </a:solidFill>
                <a:effectLst>
                  <a:glow rad="63500">
                    <a:schemeClr val="accent1">
                      <a:satMod val="175000"/>
                      <a:alpha val="40000"/>
                    </a:schemeClr>
                  </a:glow>
                  <a:outerShdw blurRad="50800" dist="38100" dir="2700000" algn="tl" rotWithShape="0">
                    <a:prstClr val="black">
                      <a:alpha val="40000"/>
                    </a:prstClr>
                  </a:outerShdw>
                </a:effectLst>
                <a:latin typeface="Times New Roman" panose="02020603050405020304" pitchFamily="18" charset="0"/>
                <a:cs typeface="Times New Roman" panose="02020603050405020304" pitchFamily="18" charset="0"/>
              </a:rPr>
              <a:t>Features</a:t>
            </a:r>
            <a:endParaRPr lang="en-US" dirty="0"/>
          </a:p>
        </p:txBody>
      </p:sp>
      <p:sp>
        <p:nvSpPr>
          <p:cNvPr id="3" name="Content Placeholder 2"/>
          <p:cNvSpPr>
            <a:spLocks noGrp="1"/>
          </p:cNvSpPr>
          <p:nvPr>
            <p:ph idx="1"/>
          </p:nvPr>
        </p:nvSpPr>
        <p:spPr/>
        <p:txBody>
          <a:bodyPr>
            <a:normAutofit fontScale="85000" lnSpcReduction="10000"/>
          </a:bodyPr>
          <a:lstStyle/>
          <a:p>
            <a:pPr>
              <a:buFont typeface="Wingdings" panose="05000000000000000000" pitchFamily="2" charset="2"/>
              <a:buChar char="v"/>
            </a:pPr>
            <a:r>
              <a:rPr lang="en-US" dirty="0" smtClean="0">
                <a:ln>
                  <a:solidFill>
                    <a:schemeClr val="tx1">
                      <a:alpha val="98000"/>
                    </a:schemeClr>
                  </a:solidFill>
                </a:ln>
                <a:solidFill>
                  <a:srgbClr val="F7ABE7"/>
                </a:solidFill>
                <a:effectLst>
                  <a:glow rad="63500">
                    <a:schemeClr val="accent1">
                      <a:satMod val="175000"/>
                      <a:alpha val="40000"/>
                    </a:schemeClr>
                  </a:glow>
                  <a:outerShdw blurRad="50800" dist="38100" dir="2700000" algn="tl" rotWithShape="0">
                    <a:prstClr val="black">
                      <a:alpha val="40000"/>
                    </a:prstClr>
                  </a:outerShdw>
                </a:effectLst>
                <a:latin typeface="Times New Roman" panose="02020603050405020304" pitchFamily="18" charset="0"/>
                <a:cs typeface="Times New Roman" panose="02020603050405020304" pitchFamily="18" charset="0"/>
              </a:rPr>
              <a:t>Teachers</a:t>
            </a:r>
          </a:p>
          <a:p>
            <a:pPr>
              <a:buFont typeface="Wingdings" panose="05000000000000000000" pitchFamily="2" charset="2"/>
              <a:buChar char="ü"/>
            </a:pPr>
            <a:r>
              <a:rPr lang="en-US" dirty="0" smtClean="0">
                <a:solidFill>
                  <a:srgbClr val="0066FF"/>
                </a:solidFill>
                <a:latin typeface="Times New Roman" panose="02020603050405020304" pitchFamily="18" charset="0"/>
                <a:cs typeface="Times New Roman" panose="02020603050405020304" pitchFamily="18" charset="0"/>
              </a:rPr>
              <a:t>Taking attendance.</a:t>
            </a:r>
          </a:p>
          <a:p>
            <a:pPr>
              <a:buFont typeface="Wingdings" panose="05000000000000000000" pitchFamily="2" charset="2"/>
              <a:buChar char="ü"/>
            </a:pPr>
            <a:r>
              <a:rPr lang="en-US" dirty="0" smtClean="0">
                <a:solidFill>
                  <a:srgbClr val="0066FF"/>
                </a:solidFill>
                <a:latin typeface="Times New Roman" panose="02020603050405020304" pitchFamily="18" charset="0"/>
                <a:cs typeface="Times New Roman" panose="02020603050405020304" pitchFamily="18" charset="0"/>
              </a:rPr>
              <a:t>Searching.</a:t>
            </a:r>
          </a:p>
          <a:p>
            <a:pPr>
              <a:buFont typeface="Wingdings" panose="05000000000000000000" pitchFamily="2" charset="2"/>
              <a:buChar char="ü"/>
            </a:pPr>
            <a:r>
              <a:rPr lang="en-US" dirty="0" smtClean="0">
                <a:solidFill>
                  <a:srgbClr val="0066FF"/>
                </a:solidFill>
                <a:latin typeface="Times New Roman" panose="02020603050405020304" pitchFamily="18" charset="0"/>
                <a:cs typeface="Times New Roman" panose="02020603050405020304" pitchFamily="18" charset="0"/>
              </a:rPr>
              <a:t> Updating children’s activities (Sleep, food, health, tasks, learning, …)</a:t>
            </a:r>
          </a:p>
          <a:p>
            <a:pPr>
              <a:buFont typeface="Wingdings" panose="05000000000000000000" pitchFamily="2" charset="2"/>
              <a:buChar char="ü"/>
            </a:pPr>
            <a:r>
              <a:rPr lang="en-US" dirty="0" smtClean="0">
                <a:solidFill>
                  <a:srgbClr val="0066FF"/>
                </a:solidFill>
                <a:latin typeface="Times New Roman" panose="02020603050405020304" pitchFamily="18" charset="0"/>
                <a:cs typeface="Times New Roman" panose="02020603050405020304" pitchFamily="18" charset="0"/>
              </a:rPr>
              <a:t>Sending and receiving notes.</a:t>
            </a:r>
          </a:p>
          <a:p>
            <a:pPr>
              <a:buFont typeface="Wingdings" panose="05000000000000000000" pitchFamily="2" charset="2"/>
              <a:buChar char="ü"/>
            </a:pPr>
            <a:r>
              <a:rPr lang="en-US" dirty="0" smtClean="0">
                <a:solidFill>
                  <a:srgbClr val="0066FF"/>
                </a:solidFill>
                <a:latin typeface="Times New Roman" panose="02020603050405020304" pitchFamily="18" charset="0"/>
                <a:cs typeface="Times New Roman" panose="02020603050405020304" pitchFamily="18" charset="0"/>
              </a:rPr>
              <a:t>Sending children’s photos to their parents.</a:t>
            </a:r>
          </a:p>
          <a:p>
            <a:pPr>
              <a:buFont typeface="Wingdings" panose="05000000000000000000" pitchFamily="2" charset="2"/>
              <a:buChar char="ü"/>
            </a:pPr>
            <a:r>
              <a:rPr lang="en-US" dirty="0" smtClean="0">
                <a:solidFill>
                  <a:srgbClr val="0066FF"/>
                </a:solidFill>
                <a:latin typeface="Times New Roman" panose="02020603050405020304" pitchFamily="18" charset="0"/>
                <a:cs typeface="Times New Roman" panose="02020603050405020304" pitchFamily="18" charset="0"/>
              </a:rPr>
              <a:t>Viewing their student’s and student’s parents information.</a:t>
            </a:r>
          </a:p>
          <a:p>
            <a:pPr>
              <a:buFont typeface="Wingdings" panose="05000000000000000000" pitchFamily="2" charset="2"/>
              <a:buChar char="ü"/>
            </a:pPr>
            <a:r>
              <a:rPr lang="en-US" dirty="0" smtClean="0">
                <a:solidFill>
                  <a:srgbClr val="0066FF"/>
                </a:solidFill>
                <a:latin typeface="Times New Roman" panose="02020603050405020304" pitchFamily="18" charset="0"/>
                <a:cs typeface="Times New Roman" panose="02020603050405020304" pitchFamily="18" charset="0"/>
              </a:rPr>
              <a:t>Viewing events (Daily, weekly and monthly events)</a:t>
            </a:r>
          </a:p>
        </p:txBody>
      </p:sp>
      <p:sp>
        <p:nvSpPr>
          <p:cNvPr id="4" name="Rectangle 3"/>
          <p:cNvSpPr/>
          <p:nvPr/>
        </p:nvSpPr>
        <p:spPr>
          <a:xfrm>
            <a:off x="0" y="6597352"/>
            <a:ext cx="9144000" cy="260648"/>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5" name="Pictur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841882" y="5589239"/>
            <a:ext cx="1395473" cy="1395473"/>
          </a:xfrm>
          <a:prstGeom prst="rect">
            <a:avLst/>
          </a:prstGeom>
        </p:spPr>
      </p:pic>
    </p:spTree>
    <p:extLst>
      <p:ext uri="{BB962C8B-B14F-4D97-AF65-F5344CB8AC3E}">
        <p14:creationId xmlns:p14="http://schemas.microsoft.com/office/powerpoint/2010/main" val="3500095256"/>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n>
                  <a:solidFill>
                    <a:schemeClr val="tx1">
                      <a:alpha val="98000"/>
                    </a:schemeClr>
                  </a:solidFill>
                </a:ln>
                <a:solidFill>
                  <a:srgbClr val="F7ABE7"/>
                </a:solidFill>
                <a:effectLst>
                  <a:glow rad="63500">
                    <a:schemeClr val="accent1">
                      <a:satMod val="175000"/>
                      <a:alpha val="40000"/>
                    </a:schemeClr>
                  </a:glow>
                  <a:outerShdw blurRad="50800" dist="38100" dir="2700000" algn="tl" rotWithShape="0">
                    <a:prstClr val="black">
                      <a:alpha val="40000"/>
                    </a:prstClr>
                  </a:outerShdw>
                </a:effectLst>
                <a:latin typeface="Times New Roman" panose="02020603050405020304" pitchFamily="18" charset="0"/>
                <a:cs typeface="Times New Roman" panose="02020603050405020304" pitchFamily="18" charset="0"/>
              </a:rPr>
              <a:t>Features</a:t>
            </a:r>
            <a:endParaRPr lang="en-US" dirty="0"/>
          </a:p>
        </p:txBody>
      </p:sp>
      <p:sp>
        <p:nvSpPr>
          <p:cNvPr id="3" name="Content Placeholder 2"/>
          <p:cNvSpPr>
            <a:spLocks noGrp="1"/>
          </p:cNvSpPr>
          <p:nvPr>
            <p:ph idx="1"/>
          </p:nvPr>
        </p:nvSpPr>
        <p:spPr/>
        <p:txBody>
          <a:bodyPr>
            <a:normAutofit fontScale="85000" lnSpcReduction="10000"/>
          </a:bodyPr>
          <a:lstStyle/>
          <a:p>
            <a:pPr>
              <a:buFont typeface="Wingdings" panose="05000000000000000000" pitchFamily="2" charset="2"/>
              <a:buChar char="v"/>
            </a:pPr>
            <a:r>
              <a:rPr lang="en-US" dirty="0" smtClean="0">
                <a:ln>
                  <a:solidFill>
                    <a:schemeClr val="tx1">
                      <a:alpha val="98000"/>
                    </a:schemeClr>
                  </a:solidFill>
                </a:ln>
                <a:solidFill>
                  <a:srgbClr val="F7ABE7"/>
                </a:solidFill>
                <a:effectLst>
                  <a:glow rad="63500">
                    <a:schemeClr val="accent1">
                      <a:satMod val="175000"/>
                      <a:alpha val="40000"/>
                    </a:schemeClr>
                  </a:glow>
                  <a:outerShdw blurRad="50800" dist="38100" dir="2700000" algn="tl" rotWithShape="0">
                    <a:prstClr val="black">
                      <a:alpha val="40000"/>
                    </a:prstClr>
                  </a:outerShdw>
                </a:effectLst>
                <a:latin typeface="Times New Roman" panose="02020603050405020304" pitchFamily="18" charset="0"/>
                <a:cs typeface="Times New Roman" panose="02020603050405020304" pitchFamily="18" charset="0"/>
              </a:rPr>
              <a:t>Parents</a:t>
            </a:r>
          </a:p>
          <a:p>
            <a:pPr>
              <a:buFont typeface="Wingdings" panose="05000000000000000000" pitchFamily="2" charset="2"/>
              <a:buChar char="ü"/>
            </a:pPr>
            <a:r>
              <a:rPr lang="en-US" dirty="0" smtClean="0">
                <a:solidFill>
                  <a:srgbClr val="0066FF"/>
                </a:solidFill>
                <a:latin typeface="Times New Roman" panose="02020603050405020304" pitchFamily="18" charset="0"/>
                <a:cs typeface="Times New Roman" panose="02020603050405020304" pitchFamily="18" charset="0"/>
              </a:rPr>
              <a:t>Monitoring their children activities.</a:t>
            </a:r>
          </a:p>
          <a:p>
            <a:pPr>
              <a:buFont typeface="Wingdings" panose="05000000000000000000" pitchFamily="2" charset="2"/>
              <a:buChar char="ü"/>
            </a:pPr>
            <a:r>
              <a:rPr lang="en-US" dirty="0" smtClean="0">
                <a:solidFill>
                  <a:srgbClr val="0066FF"/>
                </a:solidFill>
                <a:latin typeface="Times New Roman" panose="02020603050405020304" pitchFamily="18" charset="0"/>
                <a:cs typeface="Times New Roman" panose="02020603050405020304" pitchFamily="18" charset="0"/>
              </a:rPr>
              <a:t>Searching.</a:t>
            </a:r>
          </a:p>
          <a:p>
            <a:pPr>
              <a:buFont typeface="Wingdings" panose="05000000000000000000" pitchFamily="2" charset="2"/>
              <a:buChar char="ü"/>
            </a:pPr>
            <a:r>
              <a:rPr lang="en-US" dirty="0" smtClean="0">
                <a:solidFill>
                  <a:srgbClr val="0066FF"/>
                </a:solidFill>
                <a:latin typeface="Times New Roman" panose="02020603050405020304" pitchFamily="18" charset="0"/>
                <a:cs typeface="Times New Roman" panose="02020603050405020304" pitchFamily="18" charset="0"/>
              </a:rPr>
              <a:t>Sending and receiving notes.</a:t>
            </a:r>
          </a:p>
          <a:p>
            <a:pPr>
              <a:buFont typeface="Wingdings" panose="05000000000000000000" pitchFamily="2" charset="2"/>
              <a:buChar char="ü"/>
            </a:pPr>
            <a:r>
              <a:rPr lang="en-US" dirty="0" smtClean="0">
                <a:solidFill>
                  <a:srgbClr val="0066FF"/>
                </a:solidFill>
                <a:latin typeface="Times New Roman" panose="02020603050405020304" pitchFamily="18" charset="0"/>
                <a:cs typeface="Times New Roman" panose="02020603050405020304" pitchFamily="18" charset="0"/>
              </a:rPr>
              <a:t>Keep tracking of their children location in the bus during coming and leaving.</a:t>
            </a:r>
          </a:p>
          <a:p>
            <a:pPr>
              <a:buFont typeface="Wingdings" panose="05000000000000000000" pitchFamily="2" charset="2"/>
              <a:buChar char="ü"/>
            </a:pPr>
            <a:r>
              <a:rPr lang="en-US" dirty="0" smtClean="0">
                <a:solidFill>
                  <a:srgbClr val="0066FF"/>
                </a:solidFill>
                <a:latin typeface="Times New Roman" panose="02020603050405020304" pitchFamily="18" charset="0"/>
                <a:cs typeface="Times New Roman" panose="02020603050405020304" pitchFamily="18" charset="0"/>
              </a:rPr>
              <a:t>View Daily, weekly and monthly events.</a:t>
            </a:r>
          </a:p>
          <a:p>
            <a:pPr>
              <a:buFont typeface="Wingdings" panose="05000000000000000000" pitchFamily="2" charset="2"/>
              <a:buChar char="ü"/>
            </a:pPr>
            <a:r>
              <a:rPr lang="en-US" dirty="0" smtClean="0">
                <a:solidFill>
                  <a:srgbClr val="0066FF"/>
                </a:solidFill>
                <a:latin typeface="Times New Roman" panose="02020603050405020304" pitchFamily="18" charset="0"/>
                <a:cs typeface="Times New Roman" panose="02020603050405020304" pitchFamily="18" charset="0"/>
              </a:rPr>
              <a:t>View their children’s teachers and bus driver profiles. </a:t>
            </a:r>
          </a:p>
          <a:p>
            <a:pPr>
              <a:buFont typeface="Wingdings" panose="05000000000000000000" pitchFamily="2" charset="2"/>
              <a:buChar char="ü"/>
            </a:pPr>
            <a:r>
              <a:rPr lang="en-US" dirty="0" smtClean="0">
                <a:solidFill>
                  <a:srgbClr val="0066FF"/>
                </a:solidFill>
                <a:latin typeface="Times New Roman" panose="02020603050405020304" pitchFamily="18" charset="0"/>
                <a:cs typeface="Times New Roman" panose="02020603050405020304" pitchFamily="18" charset="0"/>
              </a:rPr>
              <a:t>View their children’s photos.</a:t>
            </a:r>
          </a:p>
          <a:p>
            <a:pPr>
              <a:buFont typeface="Wingdings" panose="05000000000000000000" pitchFamily="2" charset="2"/>
              <a:buChar char="ü"/>
            </a:pPr>
            <a:r>
              <a:rPr lang="en-US" dirty="0" smtClean="0">
                <a:solidFill>
                  <a:srgbClr val="0066FF"/>
                </a:solidFill>
                <a:latin typeface="Times New Roman" panose="02020603050405020304" pitchFamily="18" charset="0"/>
                <a:cs typeface="Times New Roman" panose="02020603050405020304" pitchFamily="18" charset="0"/>
              </a:rPr>
              <a:t>The app provides parent’s suitable games for children.</a:t>
            </a:r>
            <a:endParaRPr lang="en-US" dirty="0"/>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841882" y="5589239"/>
            <a:ext cx="1395473" cy="1395473"/>
          </a:xfrm>
          <a:prstGeom prst="rect">
            <a:avLst/>
          </a:prstGeom>
        </p:spPr>
      </p:pic>
      <p:sp>
        <p:nvSpPr>
          <p:cNvPr id="5" name="Rectangle 4"/>
          <p:cNvSpPr/>
          <p:nvPr/>
        </p:nvSpPr>
        <p:spPr>
          <a:xfrm>
            <a:off x="0" y="6597352"/>
            <a:ext cx="9144000" cy="260648"/>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706714343"/>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574</TotalTime>
  <Words>434</Words>
  <Application>Microsoft Office PowerPoint</Application>
  <PresentationFormat>On-screen Show (4:3)</PresentationFormat>
  <Paragraphs>77</Paragraphs>
  <Slides>15</Slides>
  <Notes>1</Notes>
  <HiddenSlides>0</HiddenSlides>
  <MMClips>0</MMClips>
  <ScaleCrop>false</ScaleCrop>
  <HeadingPairs>
    <vt:vector size="4" baseType="variant">
      <vt:variant>
        <vt:lpstr>Theme</vt:lpstr>
      </vt:variant>
      <vt:variant>
        <vt:i4>1</vt:i4>
      </vt:variant>
      <vt:variant>
        <vt:lpstr>Slide Titles</vt:lpstr>
      </vt:variant>
      <vt:variant>
        <vt:i4>15</vt:i4>
      </vt:variant>
    </vt:vector>
  </HeadingPairs>
  <TitlesOfParts>
    <vt:vector size="16" baseType="lpstr">
      <vt:lpstr>Office Theme</vt:lpstr>
      <vt:lpstr>PowerPoint Presentation</vt:lpstr>
      <vt:lpstr>Outline:</vt:lpstr>
      <vt:lpstr>Introduction</vt:lpstr>
      <vt:lpstr>App’s Idea</vt:lpstr>
      <vt:lpstr>Used Tools</vt:lpstr>
      <vt:lpstr>User’s segment</vt:lpstr>
      <vt:lpstr>Features</vt:lpstr>
      <vt:lpstr>Features</vt:lpstr>
      <vt:lpstr>Features</vt:lpstr>
      <vt:lpstr>Features</vt:lpstr>
      <vt:lpstr>Challenges</vt:lpstr>
      <vt:lpstr>Future Work</vt:lpstr>
      <vt:lpstr>PowerPoint Presentation</vt:lpstr>
      <vt:lpstr>References</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Najwa Dwaikat</dc:creator>
  <cp:lastModifiedBy>Najwa Dwaikat</cp:lastModifiedBy>
  <cp:revision>34</cp:revision>
  <dcterms:created xsi:type="dcterms:W3CDTF">2020-05-29T18:02:41Z</dcterms:created>
  <dcterms:modified xsi:type="dcterms:W3CDTF">2020-05-31T17:04:24Z</dcterms:modified>
</cp:coreProperties>
</file>