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 id="2147483651" r:id="rId2"/>
    <p:sldMasterId id="2147483653" r:id="rId3"/>
    <p:sldMasterId id="2147483720" r:id="rId4"/>
    <p:sldMasterId id="2147483735" r:id="rId5"/>
  </p:sldMasterIdLst>
  <p:notesMasterIdLst>
    <p:notesMasterId r:id="rId37"/>
  </p:notesMasterIdLst>
  <p:handoutMasterIdLst>
    <p:handoutMasterId r:id="rId38"/>
  </p:handoutMasterIdLst>
  <p:sldIdLst>
    <p:sldId id="302" r:id="rId6"/>
    <p:sldId id="313" r:id="rId7"/>
    <p:sldId id="263" r:id="rId8"/>
    <p:sldId id="276" r:id="rId9"/>
    <p:sldId id="315" r:id="rId10"/>
    <p:sldId id="317" r:id="rId11"/>
    <p:sldId id="305" r:id="rId12"/>
    <p:sldId id="306" r:id="rId13"/>
    <p:sldId id="307" r:id="rId14"/>
    <p:sldId id="308" r:id="rId15"/>
    <p:sldId id="309" r:id="rId16"/>
    <p:sldId id="310" r:id="rId17"/>
    <p:sldId id="311" r:id="rId18"/>
    <p:sldId id="303" r:id="rId19"/>
    <p:sldId id="261" r:id="rId20"/>
    <p:sldId id="297" r:id="rId21"/>
    <p:sldId id="298" r:id="rId22"/>
    <p:sldId id="299" r:id="rId23"/>
    <p:sldId id="301" r:id="rId24"/>
    <p:sldId id="280" r:id="rId25"/>
    <p:sldId id="300" r:id="rId26"/>
    <p:sldId id="288" r:id="rId27"/>
    <p:sldId id="292" r:id="rId28"/>
    <p:sldId id="289" r:id="rId29"/>
    <p:sldId id="278" r:id="rId30"/>
    <p:sldId id="326" r:id="rId31"/>
    <p:sldId id="323" r:id="rId32"/>
    <p:sldId id="324" r:id="rId33"/>
    <p:sldId id="325" r:id="rId34"/>
    <p:sldId id="327" r:id="rId35"/>
    <p:sldId id="262" r:id="rId36"/>
  </p:sldIdLst>
  <p:sldSz cx="9144000" cy="5143500" type="screen16x9"/>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29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966" y="84"/>
      </p:cViewPr>
      <p:guideLst>
        <p:guide orient="horz" pos="1620"/>
        <p:guide pos="2880"/>
      </p:guideLst>
    </p:cSldViewPr>
  </p:slideViewPr>
  <p:notesTextViewPr>
    <p:cViewPr>
      <p:scale>
        <a:sx n="1" d="1"/>
        <a:sy n="1" d="1"/>
      </p:scale>
      <p:origin x="0" y="0"/>
    </p:cViewPr>
  </p:notesTextViewPr>
  <p:notesViewPr>
    <p:cSldViewPr showGuides="1">
      <p:cViewPr varScale="1">
        <p:scale>
          <a:sx n="83" d="100"/>
          <a:sy n="83" d="100"/>
        </p:scale>
        <p:origin x="-319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4C8FC7-CB78-44FC-9D9A-8E5F6AC55293}"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lang="en-US"/>
        </a:p>
      </dgm:t>
    </dgm:pt>
    <dgm:pt modelId="{F56A2379-148D-486B-979A-6486D8488758}">
      <dgm:prSet phldrT="[Text]" custT="1"/>
      <dgm:spPr/>
      <dgm:t>
        <a:bodyPr/>
        <a:lstStyle/>
        <a:p>
          <a:r>
            <a:rPr lang="en-US" sz="1800" dirty="0">
              <a:latin typeface="Times New Roman" panose="02020603050405020304" pitchFamily="18" charset="0"/>
              <a:cs typeface="Times New Roman" panose="02020603050405020304" pitchFamily="18" charset="0"/>
            </a:rPr>
            <a:t>The role of logistics in business has increased, as it affects customer selection, product design, and vendor selection.</a:t>
          </a:r>
          <a:endParaRPr lang="en-US" sz="1800" dirty="0"/>
        </a:p>
      </dgm:t>
    </dgm:pt>
    <dgm:pt modelId="{0CD1D211-D97C-47BC-A427-EB5E83271CEC}" type="parTrans" cxnId="{5E977B6D-E4AF-49A3-AB58-8A89353425A1}">
      <dgm:prSet/>
      <dgm:spPr/>
      <dgm:t>
        <a:bodyPr/>
        <a:lstStyle/>
        <a:p>
          <a:endParaRPr lang="en-US"/>
        </a:p>
      </dgm:t>
    </dgm:pt>
    <dgm:pt modelId="{97D757BF-FCCB-4A9E-A26F-22E4EFA13AED}" type="sibTrans" cxnId="{5E977B6D-E4AF-49A3-AB58-8A89353425A1}">
      <dgm:prSet/>
      <dgm:spPr/>
      <dgm:t>
        <a:bodyPr/>
        <a:lstStyle/>
        <a:p>
          <a:endParaRPr lang="en-US"/>
        </a:p>
      </dgm:t>
    </dgm:pt>
    <dgm:pt modelId="{58A0E23B-FBD2-467B-9A08-27902415EC47}">
      <dgm:prSet phldrT="[Text]" phldr="1" custT="1"/>
      <dgm:spPr/>
      <dgm:t>
        <a:bodyPr/>
        <a:lstStyle/>
        <a:p>
          <a:endParaRPr lang="en-US" sz="3600"/>
        </a:p>
      </dgm:t>
    </dgm:pt>
    <dgm:pt modelId="{B5853CEB-76A7-454C-B0FB-5300E94CEF71}" type="parTrans" cxnId="{B0CF8F39-5DB9-4542-B8A9-0D4C6E4FE95D}">
      <dgm:prSet/>
      <dgm:spPr/>
      <dgm:t>
        <a:bodyPr/>
        <a:lstStyle/>
        <a:p>
          <a:endParaRPr lang="en-US"/>
        </a:p>
      </dgm:t>
    </dgm:pt>
    <dgm:pt modelId="{675C5308-6651-4DF7-B65F-E7772144C1F1}" type="sibTrans" cxnId="{B0CF8F39-5DB9-4542-B8A9-0D4C6E4FE95D}">
      <dgm:prSet/>
      <dgm:spPr/>
      <dgm:t>
        <a:bodyPr/>
        <a:lstStyle/>
        <a:p>
          <a:endParaRPr lang="en-US"/>
        </a:p>
      </dgm:t>
    </dgm:pt>
    <dgm:pt modelId="{21F78D2D-7AE2-43E2-A622-B33BD091FBC7}">
      <dgm:prSet phldrT="[Text]" custT="1"/>
      <dgm:spPr/>
      <dgm:t>
        <a:bodyPr/>
        <a:lstStyle/>
        <a:p>
          <a:r>
            <a:rPr lang="en-US" sz="1800" dirty="0">
              <a:latin typeface="Times New Roman" panose="02020603050405020304" pitchFamily="18" charset="0"/>
              <a:cs typeface="Times New Roman" panose="02020603050405020304" pitchFamily="18" charset="0"/>
            </a:rPr>
            <a:t>Logistics is the part of the supply chain operations</a:t>
          </a:r>
          <a:endParaRPr lang="en-US" sz="1800" dirty="0"/>
        </a:p>
      </dgm:t>
    </dgm:pt>
    <dgm:pt modelId="{89194EB3-AA07-49ED-8A00-F17D4412ADC7}" type="parTrans" cxnId="{53C8DE21-EF56-4A9D-828E-CC17170727C1}">
      <dgm:prSet/>
      <dgm:spPr/>
      <dgm:t>
        <a:bodyPr/>
        <a:lstStyle/>
        <a:p>
          <a:endParaRPr lang="en-US"/>
        </a:p>
      </dgm:t>
    </dgm:pt>
    <dgm:pt modelId="{28F28DF6-E324-44D6-AEB8-20F753489E53}" type="sibTrans" cxnId="{53C8DE21-EF56-4A9D-828E-CC17170727C1}">
      <dgm:prSet/>
      <dgm:spPr/>
      <dgm:t>
        <a:bodyPr/>
        <a:lstStyle/>
        <a:p>
          <a:endParaRPr lang="en-US"/>
        </a:p>
      </dgm:t>
    </dgm:pt>
    <dgm:pt modelId="{48D502DE-7AD3-428D-9DF7-7A8500E17817}">
      <dgm:prSet phldrT="[Text]" phldr="1" custT="1"/>
      <dgm:spPr/>
      <dgm:t>
        <a:bodyPr/>
        <a:lstStyle/>
        <a:p>
          <a:endParaRPr lang="en-US" sz="3600"/>
        </a:p>
      </dgm:t>
    </dgm:pt>
    <dgm:pt modelId="{96A8E759-51E5-4858-852F-E9D4B131B2E7}" type="parTrans" cxnId="{C94321E5-B393-4FC9-96E3-318D206A8729}">
      <dgm:prSet/>
      <dgm:spPr/>
      <dgm:t>
        <a:bodyPr/>
        <a:lstStyle/>
        <a:p>
          <a:endParaRPr lang="en-US"/>
        </a:p>
      </dgm:t>
    </dgm:pt>
    <dgm:pt modelId="{E4FBFB0E-41A7-48E5-833A-A7D1E5CDBCE9}" type="sibTrans" cxnId="{C94321E5-B393-4FC9-96E3-318D206A8729}">
      <dgm:prSet/>
      <dgm:spPr/>
      <dgm:t>
        <a:bodyPr/>
        <a:lstStyle/>
        <a:p>
          <a:endParaRPr lang="en-US"/>
        </a:p>
      </dgm:t>
    </dgm:pt>
    <dgm:pt modelId="{0F715635-7099-48D5-8D85-83E6A69CC9A3}">
      <dgm:prSet phldrT="[Text]" custT="1"/>
      <dgm:spPr/>
      <dgm:t>
        <a:bodyPr/>
        <a:lstStyle/>
        <a:p>
          <a:endParaRPr lang="en-US" sz="1800" dirty="0"/>
        </a:p>
      </dgm:t>
    </dgm:pt>
    <dgm:pt modelId="{00F0D1D8-5067-4F73-8E57-5DC05A9F5405}" type="parTrans" cxnId="{552D9885-AE9B-4168-807F-4C2E2B71B9DD}">
      <dgm:prSet/>
      <dgm:spPr/>
      <dgm:t>
        <a:bodyPr/>
        <a:lstStyle/>
        <a:p>
          <a:endParaRPr lang="en-US"/>
        </a:p>
      </dgm:t>
    </dgm:pt>
    <dgm:pt modelId="{C70EB9C6-264A-49FC-AF37-7A555EE1B976}" type="sibTrans" cxnId="{552D9885-AE9B-4168-807F-4C2E2B71B9DD}">
      <dgm:prSet/>
      <dgm:spPr/>
      <dgm:t>
        <a:bodyPr/>
        <a:lstStyle/>
        <a:p>
          <a:endParaRPr lang="en-US"/>
        </a:p>
      </dgm:t>
    </dgm:pt>
    <dgm:pt modelId="{52959439-C499-4BE0-A919-4B69EE164DD3}">
      <dgm:prSet custT="1"/>
      <dgm:spPr/>
      <dgm:t>
        <a:bodyPr/>
        <a:lstStyle/>
        <a:p>
          <a:endParaRPr lang="en-US" sz="1800" dirty="0">
            <a:latin typeface="Times New Roman" panose="02020603050405020304" pitchFamily="18" charset="0"/>
            <a:cs typeface="Times New Roman" panose="02020603050405020304" pitchFamily="18" charset="0"/>
          </a:endParaRPr>
        </a:p>
      </dgm:t>
    </dgm:pt>
    <dgm:pt modelId="{4FF6D056-4A78-4599-BD69-1C94EF2B2559}" type="parTrans" cxnId="{18A9AE9A-C217-4ADE-8D1D-1C5518579DA1}">
      <dgm:prSet/>
      <dgm:spPr/>
      <dgm:t>
        <a:bodyPr/>
        <a:lstStyle/>
        <a:p>
          <a:endParaRPr lang="en-US"/>
        </a:p>
      </dgm:t>
    </dgm:pt>
    <dgm:pt modelId="{06CC535F-F5F4-4324-B728-B581A3C0ED15}" type="sibTrans" cxnId="{18A9AE9A-C217-4ADE-8D1D-1C5518579DA1}">
      <dgm:prSet/>
      <dgm:spPr/>
      <dgm:t>
        <a:bodyPr/>
        <a:lstStyle/>
        <a:p>
          <a:endParaRPr lang="en-US"/>
        </a:p>
      </dgm:t>
    </dgm:pt>
    <dgm:pt modelId="{5ECA66FE-FBC7-4E23-8C8B-46E0DE6BD805}">
      <dgm:prSet custT="1"/>
      <dgm:spPr/>
      <dgm:t>
        <a:bodyPr/>
        <a:lstStyle/>
        <a:p>
          <a:r>
            <a:rPr lang="en-US" sz="1800" dirty="0">
              <a:latin typeface="Times New Roman" panose="02020603050405020304" pitchFamily="18" charset="0"/>
              <a:cs typeface="Times New Roman" panose="02020603050405020304" pitchFamily="18" charset="0"/>
            </a:rPr>
            <a:t>It is considered one of the most important processes that contribute to the success or failure of the facility.</a:t>
          </a:r>
        </a:p>
      </dgm:t>
    </dgm:pt>
    <dgm:pt modelId="{E8ABBE9E-3D03-47CC-919D-BEA2A59B8A65}" type="parTrans" cxnId="{20E48435-16FF-4AA8-A841-FB50AB4CEF67}">
      <dgm:prSet/>
      <dgm:spPr/>
      <dgm:t>
        <a:bodyPr/>
        <a:lstStyle/>
        <a:p>
          <a:endParaRPr lang="en-US"/>
        </a:p>
      </dgm:t>
    </dgm:pt>
    <dgm:pt modelId="{4E185A21-7FC5-4D6E-B459-C533E15D01B7}" type="sibTrans" cxnId="{20E48435-16FF-4AA8-A841-FB50AB4CEF67}">
      <dgm:prSet/>
      <dgm:spPr/>
      <dgm:t>
        <a:bodyPr/>
        <a:lstStyle/>
        <a:p>
          <a:endParaRPr lang="en-US"/>
        </a:p>
      </dgm:t>
    </dgm:pt>
    <dgm:pt modelId="{13FC6D6C-FC6A-4061-9C39-E91DDA001128}">
      <dgm:prSet phldrT="[Text]" custT="1"/>
      <dgm:spPr/>
      <dgm:t>
        <a:bodyPr/>
        <a:lstStyle/>
        <a:p>
          <a:endParaRPr lang="en-US" sz="1800" dirty="0"/>
        </a:p>
      </dgm:t>
    </dgm:pt>
    <dgm:pt modelId="{1DD84722-FB25-4168-97FF-5BE5B5D0E35F}" type="parTrans" cxnId="{1E8E1BC3-C029-4E9F-97E4-CB75386F6643}">
      <dgm:prSet/>
      <dgm:spPr/>
      <dgm:t>
        <a:bodyPr/>
        <a:lstStyle/>
        <a:p>
          <a:endParaRPr lang="en-US"/>
        </a:p>
      </dgm:t>
    </dgm:pt>
    <dgm:pt modelId="{3D27CF7C-312E-4FEB-8237-604283DB465C}" type="sibTrans" cxnId="{1E8E1BC3-C029-4E9F-97E4-CB75386F6643}">
      <dgm:prSet/>
      <dgm:spPr/>
      <dgm:t>
        <a:bodyPr/>
        <a:lstStyle/>
        <a:p>
          <a:endParaRPr lang="en-US"/>
        </a:p>
      </dgm:t>
    </dgm:pt>
    <dgm:pt modelId="{3D4F5862-29FE-4F29-AE81-A746F579F356}">
      <dgm:prSet phldrT="[Text]" phldr="1" custT="1"/>
      <dgm:spPr/>
      <dgm:t>
        <a:bodyPr/>
        <a:lstStyle/>
        <a:p>
          <a:endParaRPr lang="en-US" sz="3600" dirty="0"/>
        </a:p>
      </dgm:t>
    </dgm:pt>
    <dgm:pt modelId="{C7EE2E59-30EE-41FF-A7E7-CF401AC74EAC}" type="sibTrans" cxnId="{42B04EDF-02B5-465A-BCAB-D0455D2793D8}">
      <dgm:prSet/>
      <dgm:spPr/>
      <dgm:t>
        <a:bodyPr/>
        <a:lstStyle/>
        <a:p>
          <a:endParaRPr lang="en-US"/>
        </a:p>
      </dgm:t>
    </dgm:pt>
    <dgm:pt modelId="{52E58C0F-79FF-4489-B205-6CAF1CA43D70}" type="parTrans" cxnId="{42B04EDF-02B5-465A-BCAB-D0455D2793D8}">
      <dgm:prSet/>
      <dgm:spPr/>
      <dgm:t>
        <a:bodyPr/>
        <a:lstStyle/>
        <a:p>
          <a:endParaRPr lang="en-US"/>
        </a:p>
      </dgm:t>
    </dgm:pt>
    <dgm:pt modelId="{9DDDE43C-291C-4AE5-9D98-5616ADC5A76A}" type="pres">
      <dgm:prSet presAssocID="{DB4C8FC7-CB78-44FC-9D9A-8E5F6AC55293}" presName="linearFlow" presStyleCnt="0">
        <dgm:presLayoutVars>
          <dgm:dir/>
          <dgm:animLvl val="lvl"/>
          <dgm:resizeHandles val="exact"/>
        </dgm:presLayoutVars>
      </dgm:prSet>
      <dgm:spPr/>
    </dgm:pt>
    <dgm:pt modelId="{612B61D9-DCB5-4D3C-A842-983CDFA0112C}" type="pres">
      <dgm:prSet presAssocID="{3D4F5862-29FE-4F29-AE81-A746F579F356}" presName="composite" presStyleCnt="0"/>
      <dgm:spPr/>
    </dgm:pt>
    <dgm:pt modelId="{6F6EB644-B000-4A90-9D06-3F7152442177}" type="pres">
      <dgm:prSet presAssocID="{3D4F5862-29FE-4F29-AE81-A746F579F356}" presName="parentText" presStyleLbl="alignNode1" presStyleIdx="0" presStyleCnt="3">
        <dgm:presLayoutVars>
          <dgm:chMax val="1"/>
          <dgm:bulletEnabled val="1"/>
        </dgm:presLayoutVars>
      </dgm:prSet>
      <dgm:spPr/>
    </dgm:pt>
    <dgm:pt modelId="{77D570F7-A517-4592-A00C-6DE08E143F6A}" type="pres">
      <dgm:prSet presAssocID="{3D4F5862-29FE-4F29-AE81-A746F579F356}" presName="descendantText" presStyleLbl="alignAcc1" presStyleIdx="0" presStyleCnt="3" custScaleY="120142" custLinFactNeighborX="1431" custLinFactNeighborY="17343">
        <dgm:presLayoutVars>
          <dgm:bulletEnabled val="1"/>
        </dgm:presLayoutVars>
      </dgm:prSet>
      <dgm:spPr/>
    </dgm:pt>
    <dgm:pt modelId="{6CDA7D82-5F2B-4B26-AFFB-1801F8C2B47A}" type="pres">
      <dgm:prSet presAssocID="{C7EE2E59-30EE-41FF-A7E7-CF401AC74EAC}" presName="sp" presStyleCnt="0"/>
      <dgm:spPr/>
    </dgm:pt>
    <dgm:pt modelId="{FCD3CE62-0A7C-48D7-BC09-6F4D5936DFF6}" type="pres">
      <dgm:prSet presAssocID="{58A0E23B-FBD2-467B-9A08-27902415EC47}" presName="composite" presStyleCnt="0"/>
      <dgm:spPr/>
    </dgm:pt>
    <dgm:pt modelId="{F249C46D-CF74-4AF3-AE35-61F7BDBAF6C9}" type="pres">
      <dgm:prSet presAssocID="{58A0E23B-FBD2-467B-9A08-27902415EC47}" presName="parentText" presStyleLbl="alignNode1" presStyleIdx="1" presStyleCnt="3">
        <dgm:presLayoutVars>
          <dgm:chMax val="1"/>
          <dgm:bulletEnabled val="1"/>
        </dgm:presLayoutVars>
      </dgm:prSet>
      <dgm:spPr/>
    </dgm:pt>
    <dgm:pt modelId="{09F7D363-2F77-48FA-88B6-D73FBD4C1BC1}" type="pres">
      <dgm:prSet presAssocID="{58A0E23B-FBD2-467B-9A08-27902415EC47}" presName="descendantText" presStyleLbl="alignAcc1" presStyleIdx="1" presStyleCnt="3">
        <dgm:presLayoutVars>
          <dgm:bulletEnabled val="1"/>
        </dgm:presLayoutVars>
      </dgm:prSet>
      <dgm:spPr/>
    </dgm:pt>
    <dgm:pt modelId="{0D12F8C0-3A1F-4A12-AB44-D82B41CB6557}" type="pres">
      <dgm:prSet presAssocID="{675C5308-6651-4DF7-B65F-E7772144C1F1}" presName="sp" presStyleCnt="0"/>
      <dgm:spPr/>
    </dgm:pt>
    <dgm:pt modelId="{32340F4C-B200-440D-B29D-84CD58A2195F}" type="pres">
      <dgm:prSet presAssocID="{48D502DE-7AD3-428D-9DF7-7A8500E17817}" presName="composite" presStyleCnt="0"/>
      <dgm:spPr/>
    </dgm:pt>
    <dgm:pt modelId="{FBE125CF-8147-4D58-BD58-B650D952228F}" type="pres">
      <dgm:prSet presAssocID="{48D502DE-7AD3-428D-9DF7-7A8500E17817}" presName="parentText" presStyleLbl="alignNode1" presStyleIdx="2" presStyleCnt="3">
        <dgm:presLayoutVars>
          <dgm:chMax val="1"/>
          <dgm:bulletEnabled val="1"/>
        </dgm:presLayoutVars>
      </dgm:prSet>
      <dgm:spPr/>
    </dgm:pt>
    <dgm:pt modelId="{ED3C52B0-0143-4396-88A9-754F02EF5C60}" type="pres">
      <dgm:prSet presAssocID="{48D502DE-7AD3-428D-9DF7-7A8500E17817}" presName="descendantText" presStyleLbl="alignAcc1" presStyleIdx="2" presStyleCnt="3">
        <dgm:presLayoutVars>
          <dgm:bulletEnabled val="1"/>
        </dgm:presLayoutVars>
      </dgm:prSet>
      <dgm:spPr/>
    </dgm:pt>
  </dgm:ptLst>
  <dgm:cxnLst>
    <dgm:cxn modelId="{47059811-4776-4FD5-8E7C-3B2E91C3A506}" type="presOf" srcId="{52959439-C499-4BE0-A919-4B69EE164DD3}" destId="{77D570F7-A517-4592-A00C-6DE08E143F6A}" srcOrd="0" destOrd="1" presId="urn:microsoft.com/office/officeart/2005/8/layout/chevron2"/>
    <dgm:cxn modelId="{53C8DE21-EF56-4A9D-828E-CC17170727C1}" srcId="{58A0E23B-FBD2-467B-9A08-27902415EC47}" destId="{21F78D2D-7AE2-43E2-A622-B33BD091FBC7}" srcOrd="0" destOrd="0" parTransId="{89194EB3-AA07-49ED-8A00-F17D4412ADC7}" sibTransId="{28F28DF6-E324-44D6-AEB8-20F753489E53}"/>
    <dgm:cxn modelId="{20E48435-16FF-4AA8-A841-FB50AB4CEF67}" srcId="{48D502DE-7AD3-428D-9DF7-7A8500E17817}" destId="{5ECA66FE-FBC7-4E23-8C8B-46E0DE6BD805}" srcOrd="1" destOrd="0" parTransId="{E8ABBE9E-3D03-47CC-919D-BEA2A59B8A65}" sibTransId="{4E185A21-7FC5-4D6E-B459-C533E15D01B7}"/>
    <dgm:cxn modelId="{B0CF8F39-5DB9-4542-B8A9-0D4C6E4FE95D}" srcId="{DB4C8FC7-CB78-44FC-9D9A-8E5F6AC55293}" destId="{58A0E23B-FBD2-467B-9A08-27902415EC47}" srcOrd="1" destOrd="0" parTransId="{B5853CEB-76A7-454C-B0FB-5300E94CEF71}" sibTransId="{675C5308-6651-4DF7-B65F-E7772144C1F1}"/>
    <dgm:cxn modelId="{6283C23F-2BD0-426D-926B-C85E47CF1EC8}" type="presOf" srcId="{13FC6D6C-FC6A-4061-9C39-E91DDA001128}" destId="{ED3C52B0-0143-4396-88A9-754F02EF5C60}" srcOrd="0" destOrd="2" presId="urn:microsoft.com/office/officeart/2005/8/layout/chevron2"/>
    <dgm:cxn modelId="{368C7543-CDA5-4930-89F6-30FEFA9965F1}" type="presOf" srcId="{DB4C8FC7-CB78-44FC-9D9A-8E5F6AC55293}" destId="{9DDDE43C-291C-4AE5-9D98-5616ADC5A76A}" srcOrd="0" destOrd="0" presId="urn:microsoft.com/office/officeart/2005/8/layout/chevron2"/>
    <dgm:cxn modelId="{A8A3E363-2CE2-485A-A591-64F29DC55424}" type="presOf" srcId="{21F78D2D-7AE2-43E2-A622-B33BD091FBC7}" destId="{09F7D363-2F77-48FA-88B6-D73FBD4C1BC1}" srcOrd="0" destOrd="0" presId="urn:microsoft.com/office/officeart/2005/8/layout/chevron2"/>
    <dgm:cxn modelId="{5E977B6D-E4AF-49A3-AB58-8A89353425A1}" srcId="{3D4F5862-29FE-4F29-AE81-A746F579F356}" destId="{F56A2379-148D-486B-979A-6486D8488758}" srcOrd="0" destOrd="0" parTransId="{0CD1D211-D97C-47BC-A427-EB5E83271CEC}" sibTransId="{97D757BF-FCCB-4A9E-A26F-22E4EFA13AED}"/>
    <dgm:cxn modelId="{0AC42050-4547-436F-8F0F-1B1B918C7CEF}" type="presOf" srcId="{5ECA66FE-FBC7-4E23-8C8B-46E0DE6BD805}" destId="{ED3C52B0-0143-4396-88A9-754F02EF5C60}" srcOrd="0" destOrd="1" presId="urn:microsoft.com/office/officeart/2005/8/layout/chevron2"/>
    <dgm:cxn modelId="{13654E7A-D8D6-43F4-B215-2393A442BBAE}" type="presOf" srcId="{58A0E23B-FBD2-467B-9A08-27902415EC47}" destId="{F249C46D-CF74-4AF3-AE35-61F7BDBAF6C9}" srcOrd="0" destOrd="0" presId="urn:microsoft.com/office/officeart/2005/8/layout/chevron2"/>
    <dgm:cxn modelId="{552D9885-AE9B-4168-807F-4C2E2B71B9DD}" srcId="{48D502DE-7AD3-428D-9DF7-7A8500E17817}" destId="{0F715635-7099-48D5-8D85-83E6A69CC9A3}" srcOrd="0" destOrd="0" parTransId="{00F0D1D8-5067-4F73-8E57-5DC05A9F5405}" sibTransId="{C70EB9C6-264A-49FC-AF37-7A555EE1B976}"/>
    <dgm:cxn modelId="{18A9AE9A-C217-4ADE-8D1D-1C5518579DA1}" srcId="{3D4F5862-29FE-4F29-AE81-A746F579F356}" destId="{52959439-C499-4BE0-A919-4B69EE164DD3}" srcOrd="1" destOrd="0" parTransId="{4FF6D056-4A78-4599-BD69-1C94EF2B2559}" sibTransId="{06CC535F-F5F4-4324-B728-B581A3C0ED15}"/>
    <dgm:cxn modelId="{A595C9AC-16A7-435A-8A8C-3B766E676A91}" type="presOf" srcId="{0F715635-7099-48D5-8D85-83E6A69CC9A3}" destId="{ED3C52B0-0143-4396-88A9-754F02EF5C60}" srcOrd="0" destOrd="0" presId="urn:microsoft.com/office/officeart/2005/8/layout/chevron2"/>
    <dgm:cxn modelId="{FEE04BB4-1D58-4F8B-90E6-E5EB1DAF703D}" type="presOf" srcId="{48D502DE-7AD3-428D-9DF7-7A8500E17817}" destId="{FBE125CF-8147-4D58-BD58-B650D952228F}" srcOrd="0" destOrd="0" presId="urn:microsoft.com/office/officeart/2005/8/layout/chevron2"/>
    <dgm:cxn modelId="{44B9FCC2-9274-4395-834F-0EDAB90C4FB3}" type="presOf" srcId="{3D4F5862-29FE-4F29-AE81-A746F579F356}" destId="{6F6EB644-B000-4A90-9D06-3F7152442177}" srcOrd="0" destOrd="0" presId="urn:microsoft.com/office/officeart/2005/8/layout/chevron2"/>
    <dgm:cxn modelId="{1E8E1BC3-C029-4E9F-97E4-CB75386F6643}" srcId="{48D502DE-7AD3-428D-9DF7-7A8500E17817}" destId="{13FC6D6C-FC6A-4061-9C39-E91DDA001128}" srcOrd="2" destOrd="0" parTransId="{1DD84722-FB25-4168-97FF-5BE5B5D0E35F}" sibTransId="{3D27CF7C-312E-4FEB-8237-604283DB465C}"/>
    <dgm:cxn modelId="{42B04EDF-02B5-465A-BCAB-D0455D2793D8}" srcId="{DB4C8FC7-CB78-44FC-9D9A-8E5F6AC55293}" destId="{3D4F5862-29FE-4F29-AE81-A746F579F356}" srcOrd="0" destOrd="0" parTransId="{52E58C0F-79FF-4489-B205-6CAF1CA43D70}" sibTransId="{C7EE2E59-30EE-41FF-A7E7-CF401AC74EAC}"/>
    <dgm:cxn modelId="{C94321E5-B393-4FC9-96E3-318D206A8729}" srcId="{DB4C8FC7-CB78-44FC-9D9A-8E5F6AC55293}" destId="{48D502DE-7AD3-428D-9DF7-7A8500E17817}" srcOrd="2" destOrd="0" parTransId="{96A8E759-51E5-4858-852F-E9D4B131B2E7}" sibTransId="{E4FBFB0E-41A7-48E5-833A-A7D1E5CDBCE9}"/>
    <dgm:cxn modelId="{6C520FFA-FDDB-46E1-8C81-F32BA8CBEAA5}" type="presOf" srcId="{F56A2379-148D-486B-979A-6486D8488758}" destId="{77D570F7-A517-4592-A00C-6DE08E143F6A}" srcOrd="0" destOrd="0" presId="urn:microsoft.com/office/officeart/2005/8/layout/chevron2"/>
    <dgm:cxn modelId="{A4642615-57F6-4DD9-9F9F-D44D25C038DC}" type="presParOf" srcId="{9DDDE43C-291C-4AE5-9D98-5616ADC5A76A}" destId="{612B61D9-DCB5-4D3C-A842-983CDFA0112C}" srcOrd="0" destOrd="0" presId="urn:microsoft.com/office/officeart/2005/8/layout/chevron2"/>
    <dgm:cxn modelId="{15BBED72-7EE7-4D19-B874-F30A57211BAF}" type="presParOf" srcId="{612B61D9-DCB5-4D3C-A842-983CDFA0112C}" destId="{6F6EB644-B000-4A90-9D06-3F7152442177}" srcOrd="0" destOrd="0" presId="urn:microsoft.com/office/officeart/2005/8/layout/chevron2"/>
    <dgm:cxn modelId="{D4859032-39F1-44B5-8FFB-117E37EB22D2}" type="presParOf" srcId="{612B61D9-DCB5-4D3C-A842-983CDFA0112C}" destId="{77D570F7-A517-4592-A00C-6DE08E143F6A}" srcOrd="1" destOrd="0" presId="urn:microsoft.com/office/officeart/2005/8/layout/chevron2"/>
    <dgm:cxn modelId="{E44BEDBD-3177-4105-985E-ACBBD795406D}" type="presParOf" srcId="{9DDDE43C-291C-4AE5-9D98-5616ADC5A76A}" destId="{6CDA7D82-5F2B-4B26-AFFB-1801F8C2B47A}" srcOrd="1" destOrd="0" presId="urn:microsoft.com/office/officeart/2005/8/layout/chevron2"/>
    <dgm:cxn modelId="{581AB4D5-F7C5-48E3-B8B6-DB01C39FCE00}" type="presParOf" srcId="{9DDDE43C-291C-4AE5-9D98-5616ADC5A76A}" destId="{FCD3CE62-0A7C-48D7-BC09-6F4D5936DFF6}" srcOrd="2" destOrd="0" presId="urn:microsoft.com/office/officeart/2005/8/layout/chevron2"/>
    <dgm:cxn modelId="{6D202DC8-A75B-49BC-8EC9-416F6C63E988}" type="presParOf" srcId="{FCD3CE62-0A7C-48D7-BC09-6F4D5936DFF6}" destId="{F249C46D-CF74-4AF3-AE35-61F7BDBAF6C9}" srcOrd="0" destOrd="0" presId="urn:microsoft.com/office/officeart/2005/8/layout/chevron2"/>
    <dgm:cxn modelId="{3ED05EB8-99C3-4613-AACE-60D5FA40D702}" type="presParOf" srcId="{FCD3CE62-0A7C-48D7-BC09-6F4D5936DFF6}" destId="{09F7D363-2F77-48FA-88B6-D73FBD4C1BC1}" srcOrd="1" destOrd="0" presId="urn:microsoft.com/office/officeart/2005/8/layout/chevron2"/>
    <dgm:cxn modelId="{23C279E5-F107-40B0-8E97-0EE949766404}" type="presParOf" srcId="{9DDDE43C-291C-4AE5-9D98-5616ADC5A76A}" destId="{0D12F8C0-3A1F-4A12-AB44-D82B41CB6557}" srcOrd="3" destOrd="0" presId="urn:microsoft.com/office/officeart/2005/8/layout/chevron2"/>
    <dgm:cxn modelId="{B98819F6-440F-4F91-8AB5-CC0A3B32E03E}" type="presParOf" srcId="{9DDDE43C-291C-4AE5-9D98-5616ADC5A76A}" destId="{32340F4C-B200-440D-B29D-84CD58A2195F}" srcOrd="4" destOrd="0" presId="urn:microsoft.com/office/officeart/2005/8/layout/chevron2"/>
    <dgm:cxn modelId="{63A1F5F0-DBB3-4F79-81F3-CF1CB9779A55}" type="presParOf" srcId="{32340F4C-B200-440D-B29D-84CD58A2195F}" destId="{FBE125CF-8147-4D58-BD58-B650D952228F}" srcOrd="0" destOrd="0" presId="urn:microsoft.com/office/officeart/2005/8/layout/chevron2"/>
    <dgm:cxn modelId="{710FEC64-91ED-4057-A382-142475AF7FD2}" type="presParOf" srcId="{32340F4C-B200-440D-B29D-84CD58A2195F}" destId="{ED3C52B0-0143-4396-88A9-754F02EF5C6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B3B505-500E-4C93-8AA4-F1C700A6621E}" type="doc">
      <dgm:prSet loTypeId="urn:microsoft.com/office/officeart/2008/layout/VerticalAccentList" loCatId="list" qsTypeId="urn:microsoft.com/office/officeart/2005/8/quickstyle/simple1" qsCatId="simple" csTypeId="urn:microsoft.com/office/officeart/2005/8/colors/colorful2" csCatId="colorful" phldr="1"/>
      <dgm:spPr/>
      <dgm:t>
        <a:bodyPr/>
        <a:lstStyle/>
        <a:p>
          <a:endParaRPr lang="en-US"/>
        </a:p>
      </dgm:t>
    </dgm:pt>
    <dgm:pt modelId="{5CD34CE1-BF2D-450B-9915-A9C77BA2F280}">
      <dgm:prSet phldrT="[Text]" custT="1"/>
      <dgm:spPr/>
      <dgm:t>
        <a:bodyPr/>
        <a:lstStyle/>
        <a:p>
          <a:r>
            <a:rPr lang="en-US" sz="2800" dirty="0">
              <a:latin typeface="Times New Roman" panose="02020603050405020304" pitchFamily="18" charset="0"/>
              <a:cs typeface="Times New Roman" panose="02020603050405020304" pitchFamily="18" charset="0"/>
            </a:rPr>
            <a:t>Research objectives</a:t>
          </a:r>
          <a:endParaRPr lang="en-US" sz="2800" dirty="0"/>
        </a:p>
      </dgm:t>
    </dgm:pt>
    <dgm:pt modelId="{3FF1D962-FFAA-463C-954B-5BF084977E2D}" type="parTrans" cxnId="{8C113B06-B4B5-4256-9725-68F9E3B580B4}">
      <dgm:prSet/>
      <dgm:spPr/>
      <dgm:t>
        <a:bodyPr/>
        <a:lstStyle/>
        <a:p>
          <a:endParaRPr lang="en-US"/>
        </a:p>
      </dgm:t>
    </dgm:pt>
    <dgm:pt modelId="{D999D3A4-8B25-4658-8CE1-D79D2D613989}" type="sibTrans" cxnId="{8C113B06-B4B5-4256-9725-68F9E3B580B4}">
      <dgm:prSet/>
      <dgm:spPr/>
      <dgm:t>
        <a:bodyPr/>
        <a:lstStyle/>
        <a:p>
          <a:endParaRPr lang="en-US"/>
        </a:p>
      </dgm:t>
    </dgm:pt>
    <dgm:pt modelId="{6C85FF88-DE41-4BD3-A192-1A16362F5456}">
      <dgm:prSet phldrT="[Text]"/>
      <dgm:spPr/>
      <dgm:t>
        <a:bodyPr/>
        <a:lstStyle/>
        <a:p>
          <a:r>
            <a:rPr lang="en-US" dirty="0">
              <a:latin typeface="Times New Roman" panose="02020603050405020304" pitchFamily="18" charset="0"/>
              <a:cs typeface="Times New Roman" panose="02020603050405020304" pitchFamily="18" charset="0"/>
            </a:rPr>
            <a:t>Measuring the level of quality of medical logistics services and determining the level of patient satisfaction with them. </a:t>
          </a:r>
          <a:endParaRPr lang="en-US" dirty="0"/>
        </a:p>
      </dgm:t>
    </dgm:pt>
    <dgm:pt modelId="{2BFD0B08-157F-4DB2-B6B3-8C80F3A62332}" type="parTrans" cxnId="{1F859FF8-C45D-41AE-874A-938BABCB5814}">
      <dgm:prSet/>
      <dgm:spPr/>
      <dgm:t>
        <a:bodyPr/>
        <a:lstStyle/>
        <a:p>
          <a:endParaRPr lang="en-US"/>
        </a:p>
      </dgm:t>
    </dgm:pt>
    <dgm:pt modelId="{03079ED3-DA85-4FA8-8C6A-7ABD02995C29}" type="sibTrans" cxnId="{1F859FF8-C45D-41AE-874A-938BABCB5814}">
      <dgm:prSet/>
      <dgm:spPr/>
      <dgm:t>
        <a:bodyPr/>
        <a:lstStyle/>
        <a:p>
          <a:endParaRPr lang="en-US"/>
        </a:p>
      </dgm:t>
    </dgm:pt>
    <dgm:pt modelId="{7FCDC7F7-6C36-4C5B-9250-B61EF918C42B}">
      <dgm:prSet phldrT="[Text]"/>
      <dgm:spPr/>
      <dgm:t>
        <a:bodyPr/>
        <a:lstStyle/>
        <a:p>
          <a:r>
            <a:rPr lang="en-US" dirty="0">
              <a:latin typeface="Times New Roman" panose="02020603050405020304" pitchFamily="18" charset="0"/>
              <a:cs typeface="Times New Roman" panose="02020603050405020304" pitchFamily="18" charset="0"/>
            </a:rPr>
            <a:t>Identify the most important elements and main determinants of the medical services provided.</a:t>
          </a:r>
          <a:endParaRPr lang="en-US" dirty="0"/>
        </a:p>
      </dgm:t>
    </dgm:pt>
    <dgm:pt modelId="{09666297-BF60-414E-BCA8-89638FADAED3}" type="parTrans" cxnId="{5F7B7987-F0CB-47EC-BD58-4A5401B6C100}">
      <dgm:prSet/>
      <dgm:spPr/>
      <dgm:t>
        <a:bodyPr/>
        <a:lstStyle/>
        <a:p>
          <a:endParaRPr lang="en-US"/>
        </a:p>
      </dgm:t>
    </dgm:pt>
    <dgm:pt modelId="{1F242D5A-8B1D-43CA-8272-3ECD2F6C1B08}" type="sibTrans" cxnId="{5F7B7987-F0CB-47EC-BD58-4A5401B6C100}">
      <dgm:prSet/>
      <dgm:spPr/>
      <dgm:t>
        <a:bodyPr/>
        <a:lstStyle/>
        <a:p>
          <a:endParaRPr lang="en-US"/>
        </a:p>
      </dgm:t>
    </dgm:pt>
    <dgm:pt modelId="{D1CA9A25-386E-4803-883B-E82884A7864E}">
      <dgm:prSet phldrT="[Text]"/>
      <dgm:spPr/>
      <dgm:t>
        <a:bodyPr/>
        <a:lstStyle/>
        <a:p>
          <a:r>
            <a:rPr lang="en-US" dirty="0">
              <a:latin typeface="Times New Roman" panose="02020603050405020304" pitchFamily="18" charset="0"/>
              <a:cs typeface="Times New Roman" panose="02020603050405020304" pitchFamily="18" charset="0"/>
            </a:rPr>
            <a:t>Identify the impact of the quality of medical services.</a:t>
          </a:r>
          <a:endParaRPr lang="en-US" dirty="0"/>
        </a:p>
      </dgm:t>
    </dgm:pt>
    <dgm:pt modelId="{1EDA99DA-301A-400B-9019-594AE54B721C}" type="parTrans" cxnId="{938402A3-203A-40D8-BEC4-049303A80C05}">
      <dgm:prSet/>
      <dgm:spPr/>
      <dgm:t>
        <a:bodyPr/>
        <a:lstStyle/>
        <a:p>
          <a:endParaRPr lang="en-US"/>
        </a:p>
      </dgm:t>
    </dgm:pt>
    <dgm:pt modelId="{A7ACEC69-E52D-4536-9954-8EA34751DEE1}" type="sibTrans" cxnId="{938402A3-203A-40D8-BEC4-049303A80C05}">
      <dgm:prSet/>
      <dgm:spPr/>
      <dgm:t>
        <a:bodyPr/>
        <a:lstStyle/>
        <a:p>
          <a:endParaRPr lang="en-US"/>
        </a:p>
      </dgm:t>
    </dgm:pt>
    <dgm:pt modelId="{9251B678-DFCA-43CA-9E48-572453E8BAF0}">
      <dgm:prSet phldrT="[Text]"/>
      <dgm:spPr/>
      <dgm:t>
        <a:bodyPr/>
        <a:lstStyle/>
        <a:p>
          <a:r>
            <a:rPr lang="en-US" dirty="0">
              <a:latin typeface="Times New Roman" panose="02020603050405020304" pitchFamily="18" charset="0"/>
              <a:cs typeface="Times New Roman" panose="02020603050405020304" pitchFamily="18" charset="0"/>
            </a:rPr>
            <a:t> In the end, we will come up with recommendations that will help the hospital administration in improving the quality of  medical logistics services provided to the patient.</a:t>
          </a:r>
          <a:endParaRPr lang="en-US" dirty="0"/>
        </a:p>
      </dgm:t>
    </dgm:pt>
    <dgm:pt modelId="{1C747487-AB76-45C0-8996-5A476E1831AC}" type="sibTrans" cxnId="{E51E5023-07FF-4C44-AE9D-F1A9A69DB8B5}">
      <dgm:prSet/>
      <dgm:spPr/>
      <dgm:t>
        <a:bodyPr/>
        <a:lstStyle/>
        <a:p>
          <a:endParaRPr lang="en-US"/>
        </a:p>
      </dgm:t>
    </dgm:pt>
    <dgm:pt modelId="{94352015-661A-4EFF-A5FE-53CDC6E88CB1}" type="parTrans" cxnId="{E51E5023-07FF-4C44-AE9D-F1A9A69DB8B5}">
      <dgm:prSet/>
      <dgm:spPr/>
      <dgm:t>
        <a:bodyPr/>
        <a:lstStyle/>
        <a:p>
          <a:endParaRPr lang="en-US"/>
        </a:p>
      </dgm:t>
    </dgm:pt>
    <dgm:pt modelId="{3E994BC7-AF09-4E2A-8F02-45520DE8737E}" type="pres">
      <dgm:prSet presAssocID="{26B3B505-500E-4C93-8AA4-F1C700A6621E}" presName="Name0" presStyleCnt="0">
        <dgm:presLayoutVars>
          <dgm:chMax/>
          <dgm:chPref/>
          <dgm:dir/>
        </dgm:presLayoutVars>
      </dgm:prSet>
      <dgm:spPr/>
    </dgm:pt>
    <dgm:pt modelId="{6E07D103-2616-40A6-B847-DC818603D288}" type="pres">
      <dgm:prSet presAssocID="{5CD34CE1-BF2D-450B-9915-A9C77BA2F280}" presName="parenttextcomposite" presStyleCnt="0"/>
      <dgm:spPr/>
    </dgm:pt>
    <dgm:pt modelId="{D7036E4A-0494-40E0-9833-66D3459F5E04}" type="pres">
      <dgm:prSet presAssocID="{5CD34CE1-BF2D-450B-9915-A9C77BA2F280}" presName="parenttext" presStyleLbl="revTx" presStyleIdx="0" presStyleCnt="3">
        <dgm:presLayoutVars>
          <dgm:chMax/>
          <dgm:chPref val="2"/>
          <dgm:bulletEnabled val="1"/>
        </dgm:presLayoutVars>
      </dgm:prSet>
      <dgm:spPr/>
    </dgm:pt>
    <dgm:pt modelId="{47668796-D33D-4743-B4E6-79E8157D062A}" type="pres">
      <dgm:prSet presAssocID="{5CD34CE1-BF2D-450B-9915-A9C77BA2F280}" presName="composite" presStyleCnt="0"/>
      <dgm:spPr/>
    </dgm:pt>
    <dgm:pt modelId="{6B75D2A7-0B21-47A1-9232-3D7323DD3DE7}" type="pres">
      <dgm:prSet presAssocID="{5CD34CE1-BF2D-450B-9915-A9C77BA2F280}" presName="chevron1" presStyleLbl="alignNode1" presStyleIdx="0" presStyleCnt="21"/>
      <dgm:spPr/>
    </dgm:pt>
    <dgm:pt modelId="{05177A81-44B9-4C6F-994E-6B9B5A86FFDF}" type="pres">
      <dgm:prSet presAssocID="{5CD34CE1-BF2D-450B-9915-A9C77BA2F280}" presName="chevron2" presStyleLbl="alignNode1" presStyleIdx="1" presStyleCnt="21"/>
      <dgm:spPr/>
    </dgm:pt>
    <dgm:pt modelId="{6D3F25F4-8035-4A20-8511-CF43BA065956}" type="pres">
      <dgm:prSet presAssocID="{5CD34CE1-BF2D-450B-9915-A9C77BA2F280}" presName="chevron3" presStyleLbl="alignNode1" presStyleIdx="2" presStyleCnt="21"/>
      <dgm:spPr/>
    </dgm:pt>
    <dgm:pt modelId="{40F4D3DC-FE9A-47F9-BCD6-C8A6CBE7B74F}" type="pres">
      <dgm:prSet presAssocID="{5CD34CE1-BF2D-450B-9915-A9C77BA2F280}" presName="chevron4" presStyleLbl="alignNode1" presStyleIdx="3" presStyleCnt="21"/>
      <dgm:spPr/>
    </dgm:pt>
    <dgm:pt modelId="{9425FDD7-77AC-4A23-B5EC-318BE0EADE62}" type="pres">
      <dgm:prSet presAssocID="{5CD34CE1-BF2D-450B-9915-A9C77BA2F280}" presName="chevron5" presStyleLbl="alignNode1" presStyleIdx="4" presStyleCnt="21"/>
      <dgm:spPr/>
    </dgm:pt>
    <dgm:pt modelId="{C3074F0E-8A52-4D0D-86BD-C82566C909F8}" type="pres">
      <dgm:prSet presAssocID="{5CD34CE1-BF2D-450B-9915-A9C77BA2F280}" presName="chevron6" presStyleLbl="alignNode1" presStyleIdx="5" presStyleCnt="21"/>
      <dgm:spPr/>
    </dgm:pt>
    <dgm:pt modelId="{E417BF79-14DB-49CD-B6EC-4804AB242869}" type="pres">
      <dgm:prSet presAssocID="{5CD34CE1-BF2D-450B-9915-A9C77BA2F280}" presName="chevron7" presStyleLbl="alignNode1" presStyleIdx="6" presStyleCnt="21"/>
      <dgm:spPr/>
    </dgm:pt>
    <dgm:pt modelId="{B611E059-B2A5-4543-ACC7-132319B39B96}" type="pres">
      <dgm:prSet presAssocID="{5CD34CE1-BF2D-450B-9915-A9C77BA2F280}" presName="childtext" presStyleLbl="solidFgAcc1" presStyleIdx="0" presStyleCnt="2">
        <dgm:presLayoutVars>
          <dgm:chMax/>
          <dgm:chPref val="0"/>
          <dgm:bulletEnabled val="1"/>
        </dgm:presLayoutVars>
      </dgm:prSet>
      <dgm:spPr/>
    </dgm:pt>
    <dgm:pt modelId="{20099A42-B15F-4C8F-ACA5-C5416BC44B13}" type="pres">
      <dgm:prSet presAssocID="{D999D3A4-8B25-4658-8CE1-D79D2D613989}" presName="sibTrans" presStyleCnt="0"/>
      <dgm:spPr/>
    </dgm:pt>
    <dgm:pt modelId="{4D9DDD2B-BD80-4143-BB72-6E63B65B97AB}" type="pres">
      <dgm:prSet presAssocID="{7FCDC7F7-6C36-4C5B-9250-B61EF918C42B}" presName="parenttextcomposite" presStyleCnt="0"/>
      <dgm:spPr/>
    </dgm:pt>
    <dgm:pt modelId="{8EAF2D39-E39E-41C0-946A-88D8262794EA}" type="pres">
      <dgm:prSet presAssocID="{7FCDC7F7-6C36-4C5B-9250-B61EF918C42B}" presName="parenttext" presStyleLbl="revTx" presStyleIdx="1" presStyleCnt="3">
        <dgm:presLayoutVars>
          <dgm:chMax/>
          <dgm:chPref val="2"/>
          <dgm:bulletEnabled val="1"/>
        </dgm:presLayoutVars>
      </dgm:prSet>
      <dgm:spPr/>
    </dgm:pt>
    <dgm:pt modelId="{91674217-2774-4F3D-A367-4087B2200906}" type="pres">
      <dgm:prSet presAssocID="{7FCDC7F7-6C36-4C5B-9250-B61EF918C42B}" presName="parallelogramComposite" presStyleCnt="0"/>
      <dgm:spPr/>
    </dgm:pt>
    <dgm:pt modelId="{D595FE15-0684-46A6-A720-BC5430C56D4F}" type="pres">
      <dgm:prSet presAssocID="{7FCDC7F7-6C36-4C5B-9250-B61EF918C42B}" presName="parallelogram1" presStyleLbl="alignNode1" presStyleIdx="7" presStyleCnt="21"/>
      <dgm:spPr/>
    </dgm:pt>
    <dgm:pt modelId="{18AA47B7-D92C-4B19-B7BE-3F17DC564060}" type="pres">
      <dgm:prSet presAssocID="{7FCDC7F7-6C36-4C5B-9250-B61EF918C42B}" presName="parallelogram2" presStyleLbl="alignNode1" presStyleIdx="8" presStyleCnt="21"/>
      <dgm:spPr/>
    </dgm:pt>
    <dgm:pt modelId="{394E3F73-3D00-4891-B4FB-19893A5883EC}" type="pres">
      <dgm:prSet presAssocID="{7FCDC7F7-6C36-4C5B-9250-B61EF918C42B}" presName="parallelogram3" presStyleLbl="alignNode1" presStyleIdx="9" presStyleCnt="21"/>
      <dgm:spPr/>
    </dgm:pt>
    <dgm:pt modelId="{4EF168EB-1376-46E3-90C0-A7C3F120B313}" type="pres">
      <dgm:prSet presAssocID="{7FCDC7F7-6C36-4C5B-9250-B61EF918C42B}" presName="parallelogram4" presStyleLbl="alignNode1" presStyleIdx="10" presStyleCnt="21"/>
      <dgm:spPr/>
    </dgm:pt>
    <dgm:pt modelId="{EF38F6EB-17AA-44AB-BD83-25538BFC21A5}" type="pres">
      <dgm:prSet presAssocID="{7FCDC7F7-6C36-4C5B-9250-B61EF918C42B}" presName="parallelogram5" presStyleLbl="alignNode1" presStyleIdx="11" presStyleCnt="21"/>
      <dgm:spPr/>
    </dgm:pt>
    <dgm:pt modelId="{39AD321E-C25A-478C-8A6A-A5CEF4D4047C}" type="pres">
      <dgm:prSet presAssocID="{7FCDC7F7-6C36-4C5B-9250-B61EF918C42B}" presName="parallelogram6" presStyleLbl="alignNode1" presStyleIdx="12" presStyleCnt="21"/>
      <dgm:spPr/>
    </dgm:pt>
    <dgm:pt modelId="{08636861-C8A3-4C5D-9F4E-AFB65141492C}" type="pres">
      <dgm:prSet presAssocID="{7FCDC7F7-6C36-4C5B-9250-B61EF918C42B}" presName="parallelogram7" presStyleLbl="alignNode1" presStyleIdx="13" presStyleCnt="21"/>
      <dgm:spPr/>
    </dgm:pt>
    <dgm:pt modelId="{2B4D6B4D-A4C4-411E-BEDF-4844A453A1A9}" type="pres">
      <dgm:prSet presAssocID="{1F242D5A-8B1D-43CA-8272-3ECD2F6C1B08}" presName="sibTrans" presStyleCnt="0"/>
      <dgm:spPr/>
    </dgm:pt>
    <dgm:pt modelId="{510C3E62-B9F9-4EAD-BD0F-3010F77BE433}" type="pres">
      <dgm:prSet presAssocID="{D1CA9A25-386E-4803-883B-E82884A7864E}" presName="parenttextcomposite" presStyleCnt="0"/>
      <dgm:spPr/>
    </dgm:pt>
    <dgm:pt modelId="{638C0934-34A2-4309-8EEA-A922CA62545B}" type="pres">
      <dgm:prSet presAssocID="{D1CA9A25-386E-4803-883B-E82884A7864E}" presName="parenttext" presStyleLbl="revTx" presStyleIdx="2" presStyleCnt="3">
        <dgm:presLayoutVars>
          <dgm:chMax/>
          <dgm:chPref val="2"/>
          <dgm:bulletEnabled val="1"/>
        </dgm:presLayoutVars>
      </dgm:prSet>
      <dgm:spPr/>
    </dgm:pt>
    <dgm:pt modelId="{53F6DB27-2D90-42D8-9315-AA00F0753841}" type="pres">
      <dgm:prSet presAssocID="{D1CA9A25-386E-4803-883B-E82884A7864E}" presName="composite" presStyleCnt="0"/>
      <dgm:spPr/>
    </dgm:pt>
    <dgm:pt modelId="{A2C1ADFA-D7BB-4D93-BD4C-09B9BA4894F8}" type="pres">
      <dgm:prSet presAssocID="{D1CA9A25-386E-4803-883B-E82884A7864E}" presName="chevron1" presStyleLbl="alignNode1" presStyleIdx="14" presStyleCnt="21"/>
      <dgm:spPr/>
    </dgm:pt>
    <dgm:pt modelId="{3009E576-524A-49A5-9AC2-12212F30D53A}" type="pres">
      <dgm:prSet presAssocID="{D1CA9A25-386E-4803-883B-E82884A7864E}" presName="chevron2" presStyleLbl="alignNode1" presStyleIdx="15" presStyleCnt="21"/>
      <dgm:spPr/>
    </dgm:pt>
    <dgm:pt modelId="{2DCD6CF1-89C8-4D4C-914B-840DD1A4B2A9}" type="pres">
      <dgm:prSet presAssocID="{D1CA9A25-386E-4803-883B-E82884A7864E}" presName="chevron3" presStyleLbl="alignNode1" presStyleIdx="16" presStyleCnt="21"/>
      <dgm:spPr/>
    </dgm:pt>
    <dgm:pt modelId="{BD5A81FC-77DD-4508-934A-F712A7AE70E0}" type="pres">
      <dgm:prSet presAssocID="{D1CA9A25-386E-4803-883B-E82884A7864E}" presName="chevron4" presStyleLbl="alignNode1" presStyleIdx="17" presStyleCnt="21"/>
      <dgm:spPr/>
    </dgm:pt>
    <dgm:pt modelId="{96901C56-8DAA-4DDC-BA83-C16F28D9BE50}" type="pres">
      <dgm:prSet presAssocID="{D1CA9A25-386E-4803-883B-E82884A7864E}" presName="chevron5" presStyleLbl="alignNode1" presStyleIdx="18" presStyleCnt="21"/>
      <dgm:spPr/>
    </dgm:pt>
    <dgm:pt modelId="{09BC807E-37EB-4869-A4E1-DB88B10E8E75}" type="pres">
      <dgm:prSet presAssocID="{D1CA9A25-386E-4803-883B-E82884A7864E}" presName="chevron6" presStyleLbl="alignNode1" presStyleIdx="19" presStyleCnt="21"/>
      <dgm:spPr/>
    </dgm:pt>
    <dgm:pt modelId="{1A1540C6-404F-4F65-AE8F-8E298726DE98}" type="pres">
      <dgm:prSet presAssocID="{D1CA9A25-386E-4803-883B-E82884A7864E}" presName="chevron7" presStyleLbl="alignNode1" presStyleIdx="20" presStyleCnt="21"/>
      <dgm:spPr/>
    </dgm:pt>
    <dgm:pt modelId="{F5ED72FE-819E-4ED1-9F72-8F2A7475FAAE}" type="pres">
      <dgm:prSet presAssocID="{D1CA9A25-386E-4803-883B-E82884A7864E}" presName="childtext" presStyleLbl="solidFgAcc1" presStyleIdx="1" presStyleCnt="2">
        <dgm:presLayoutVars>
          <dgm:chMax/>
          <dgm:chPref val="0"/>
          <dgm:bulletEnabled val="1"/>
        </dgm:presLayoutVars>
      </dgm:prSet>
      <dgm:spPr/>
    </dgm:pt>
  </dgm:ptLst>
  <dgm:cxnLst>
    <dgm:cxn modelId="{8C113B06-B4B5-4256-9725-68F9E3B580B4}" srcId="{26B3B505-500E-4C93-8AA4-F1C700A6621E}" destId="{5CD34CE1-BF2D-450B-9915-A9C77BA2F280}" srcOrd="0" destOrd="0" parTransId="{3FF1D962-FFAA-463C-954B-5BF084977E2D}" sibTransId="{D999D3A4-8B25-4658-8CE1-D79D2D613989}"/>
    <dgm:cxn modelId="{E51E5023-07FF-4C44-AE9D-F1A9A69DB8B5}" srcId="{D1CA9A25-386E-4803-883B-E82884A7864E}" destId="{9251B678-DFCA-43CA-9E48-572453E8BAF0}" srcOrd="0" destOrd="0" parTransId="{94352015-661A-4EFF-A5FE-53CDC6E88CB1}" sibTransId="{1C747487-AB76-45C0-8996-5A476E1831AC}"/>
    <dgm:cxn modelId="{2D51B929-4BC9-4A1C-BC8C-BDA16F74C9FC}" type="presOf" srcId="{7FCDC7F7-6C36-4C5B-9250-B61EF918C42B}" destId="{8EAF2D39-E39E-41C0-946A-88D8262794EA}" srcOrd="0" destOrd="0" presId="urn:microsoft.com/office/officeart/2008/layout/VerticalAccentList"/>
    <dgm:cxn modelId="{FE8A1047-EC7A-4B39-B394-156C93DC8147}" type="presOf" srcId="{6C85FF88-DE41-4BD3-A192-1A16362F5456}" destId="{B611E059-B2A5-4543-ACC7-132319B39B96}" srcOrd="0" destOrd="0" presId="urn:microsoft.com/office/officeart/2008/layout/VerticalAccentList"/>
    <dgm:cxn modelId="{246A077F-3A67-4D37-96E2-6FF795749D0D}" type="presOf" srcId="{26B3B505-500E-4C93-8AA4-F1C700A6621E}" destId="{3E994BC7-AF09-4E2A-8F02-45520DE8737E}" srcOrd="0" destOrd="0" presId="urn:microsoft.com/office/officeart/2008/layout/VerticalAccentList"/>
    <dgm:cxn modelId="{5F7B7987-F0CB-47EC-BD58-4A5401B6C100}" srcId="{26B3B505-500E-4C93-8AA4-F1C700A6621E}" destId="{7FCDC7F7-6C36-4C5B-9250-B61EF918C42B}" srcOrd="1" destOrd="0" parTransId="{09666297-BF60-414E-BCA8-89638FADAED3}" sibTransId="{1F242D5A-8B1D-43CA-8272-3ECD2F6C1B08}"/>
    <dgm:cxn modelId="{A331788D-898F-41D7-922A-87C63CA87F1B}" type="presOf" srcId="{9251B678-DFCA-43CA-9E48-572453E8BAF0}" destId="{F5ED72FE-819E-4ED1-9F72-8F2A7475FAAE}" srcOrd="0" destOrd="0" presId="urn:microsoft.com/office/officeart/2008/layout/VerticalAccentList"/>
    <dgm:cxn modelId="{938402A3-203A-40D8-BEC4-049303A80C05}" srcId="{26B3B505-500E-4C93-8AA4-F1C700A6621E}" destId="{D1CA9A25-386E-4803-883B-E82884A7864E}" srcOrd="2" destOrd="0" parTransId="{1EDA99DA-301A-400B-9019-594AE54B721C}" sibTransId="{A7ACEC69-E52D-4536-9954-8EA34751DEE1}"/>
    <dgm:cxn modelId="{023352B4-4215-4556-A059-C54E7ED328E8}" type="presOf" srcId="{5CD34CE1-BF2D-450B-9915-A9C77BA2F280}" destId="{D7036E4A-0494-40E0-9833-66D3459F5E04}" srcOrd="0" destOrd="0" presId="urn:microsoft.com/office/officeart/2008/layout/VerticalAccentList"/>
    <dgm:cxn modelId="{83A84DD5-7D5E-485E-BD52-3796A4A672E6}" type="presOf" srcId="{D1CA9A25-386E-4803-883B-E82884A7864E}" destId="{638C0934-34A2-4309-8EEA-A922CA62545B}" srcOrd="0" destOrd="0" presId="urn:microsoft.com/office/officeart/2008/layout/VerticalAccentList"/>
    <dgm:cxn modelId="{1F859FF8-C45D-41AE-874A-938BABCB5814}" srcId="{5CD34CE1-BF2D-450B-9915-A9C77BA2F280}" destId="{6C85FF88-DE41-4BD3-A192-1A16362F5456}" srcOrd="0" destOrd="0" parTransId="{2BFD0B08-157F-4DB2-B6B3-8C80F3A62332}" sibTransId="{03079ED3-DA85-4FA8-8C6A-7ABD02995C29}"/>
    <dgm:cxn modelId="{4B6DC836-BBD1-4707-864B-65445373CC6F}" type="presParOf" srcId="{3E994BC7-AF09-4E2A-8F02-45520DE8737E}" destId="{6E07D103-2616-40A6-B847-DC818603D288}" srcOrd="0" destOrd="0" presId="urn:microsoft.com/office/officeart/2008/layout/VerticalAccentList"/>
    <dgm:cxn modelId="{E7E57F02-8B43-4E27-8B1A-CB602487045F}" type="presParOf" srcId="{6E07D103-2616-40A6-B847-DC818603D288}" destId="{D7036E4A-0494-40E0-9833-66D3459F5E04}" srcOrd="0" destOrd="0" presId="urn:microsoft.com/office/officeart/2008/layout/VerticalAccentList"/>
    <dgm:cxn modelId="{9D0FBEAC-3551-49FA-A2AB-B36E01BCA98F}" type="presParOf" srcId="{3E994BC7-AF09-4E2A-8F02-45520DE8737E}" destId="{47668796-D33D-4743-B4E6-79E8157D062A}" srcOrd="1" destOrd="0" presId="urn:microsoft.com/office/officeart/2008/layout/VerticalAccentList"/>
    <dgm:cxn modelId="{9E078939-9C66-4C1B-AA50-B41C022A7B7F}" type="presParOf" srcId="{47668796-D33D-4743-B4E6-79E8157D062A}" destId="{6B75D2A7-0B21-47A1-9232-3D7323DD3DE7}" srcOrd="0" destOrd="0" presId="urn:microsoft.com/office/officeart/2008/layout/VerticalAccentList"/>
    <dgm:cxn modelId="{7EB16F59-843C-422D-AE7F-4F1F10C99097}" type="presParOf" srcId="{47668796-D33D-4743-B4E6-79E8157D062A}" destId="{05177A81-44B9-4C6F-994E-6B9B5A86FFDF}" srcOrd="1" destOrd="0" presId="urn:microsoft.com/office/officeart/2008/layout/VerticalAccentList"/>
    <dgm:cxn modelId="{B327BE76-8220-43F7-A003-C73AEDFF7FCF}" type="presParOf" srcId="{47668796-D33D-4743-B4E6-79E8157D062A}" destId="{6D3F25F4-8035-4A20-8511-CF43BA065956}" srcOrd="2" destOrd="0" presId="urn:microsoft.com/office/officeart/2008/layout/VerticalAccentList"/>
    <dgm:cxn modelId="{20931779-CF81-48C5-A0EF-5F6D45641FA4}" type="presParOf" srcId="{47668796-D33D-4743-B4E6-79E8157D062A}" destId="{40F4D3DC-FE9A-47F9-BCD6-C8A6CBE7B74F}" srcOrd="3" destOrd="0" presId="urn:microsoft.com/office/officeart/2008/layout/VerticalAccentList"/>
    <dgm:cxn modelId="{A63921CD-0A98-4769-897D-66907B87F17A}" type="presParOf" srcId="{47668796-D33D-4743-B4E6-79E8157D062A}" destId="{9425FDD7-77AC-4A23-B5EC-318BE0EADE62}" srcOrd="4" destOrd="0" presId="urn:microsoft.com/office/officeart/2008/layout/VerticalAccentList"/>
    <dgm:cxn modelId="{B37CB8B3-7A4D-4180-85C5-B6DC19E69EB3}" type="presParOf" srcId="{47668796-D33D-4743-B4E6-79E8157D062A}" destId="{C3074F0E-8A52-4D0D-86BD-C82566C909F8}" srcOrd="5" destOrd="0" presId="urn:microsoft.com/office/officeart/2008/layout/VerticalAccentList"/>
    <dgm:cxn modelId="{68DF58D6-2A7D-4FD5-80EA-D54B5F689DA8}" type="presParOf" srcId="{47668796-D33D-4743-B4E6-79E8157D062A}" destId="{E417BF79-14DB-49CD-B6EC-4804AB242869}" srcOrd="6" destOrd="0" presId="urn:microsoft.com/office/officeart/2008/layout/VerticalAccentList"/>
    <dgm:cxn modelId="{260662F7-8163-40D8-977A-6C4D565F6258}" type="presParOf" srcId="{47668796-D33D-4743-B4E6-79E8157D062A}" destId="{B611E059-B2A5-4543-ACC7-132319B39B96}" srcOrd="7" destOrd="0" presId="urn:microsoft.com/office/officeart/2008/layout/VerticalAccentList"/>
    <dgm:cxn modelId="{649CA962-4BE8-4902-B23D-AE11354A9689}" type="presParOf" srcId="{3E994BC7-AF09-4E2A-8F02-45520DE8737E}" destId="{20099A42-B15F-4C8F-ACA5-C5416BC44B13}" srcOrd="2" destOrd="0" presId="urn:microsoft.com/office/officeart/2008/layout/VerticalAccentList"/>
    <dgm:cxn modelId="{F28602BD-3525-487E-8560-E2573BFF6701}" type="presParOf" srcId="{3E994BC7-AF09-4E2A-8F02-45520DE8737E}" destId="{4D9DDD2B-BD80-4143-BB72-6E63B65B97AB}" srcOrd="3" destOrd="0" presId="urn:microsoft.com/office/officeart/2008/layout/VerticalAccentList"/>
    <dgm:cxn modelId="{C2392592-8560-40E6-B078-C4B4E40909AA}" type="presParOf" srcId="{4D9DDD2B-BD80-4143-BB72-6E63B65B97AB}" destId="{8EAF2D39-E39E-41C0-946A-88D8262794EA}" srcOrd="0" destOrd="0" presId="urn:microsoft.com/office/officeart/2008/layout/VerticalAccentList"/>
    <dgm:cxn modelId="{FD82CF03-20A4-4A8B-8BBE-1CF9855F44BB}" type="presParOf" srcId="{3E994BC7-AF09-4E2A-8F02-45520DE8737E}" destId="{91674217-2774-4F3D-A367-4087B2200906}" srcOrd="4" destOrd="0" presId="urn:microsoft.com/office/officeart/2008/layout/VerticalAccentList"/>
    <dgm:cxn modelId="{3B6777D0-DBD7-407C-B6ED-B7FDC24679BF}" type="presParOf" srcId="{91674217-2774-4F3D-A367-4087B2200906}" destId="{D595FE15-0684-46A6-A720-BC5430C56D4F}" srcOrd="0" destOrd="0" presId="urn:microsoft.com/office/officeart/2008/layout/VerticalAccentList"/>
    <dgm:cxn modelId="{E5625EF2-D45A-4560-9B6C-616AE8DBBC9D}" type="presParOf" srcId="{91674217-2774-4F3D-A367-4087B2200906}" destId="{18AA47B7-D92C-4B19-B7BE-3F17DC564060}" srcOrd="1" destOrd="0" presId="urn:microsoft.com/office/officeart/2008/layout/VerticalAccentList"/>
    <dgm:cxn modelId="{85413ECE-2E1D-4720-9349-5FA50CCA8B02}" type="presParOf" srcId="{91674217-2774-4F3D-A367-4087B2200906}" destId="{394E3F73-3D00-4891-B4FB-19893A5883EC}" srcOrd="2" destOrd="0" presId="urn:microsoft.com/office/officeart/2008/layout/VerticalAccentList"/>
    <dgm:cxn modelId="{05279FDC-AC8E-4CF7-B66E-4F0C2AF8B1AE}" type="presParOf" srcId="{91674217-2774-4F3D-A367-4087B2200906}" destId="{4EF168EB-1376-46E3-90C0-A7C3F120B313}" srcOrd="3" destOrd="0" presId="urn:microsoft.com/office/officeart/2008/layout/VerticalAccentList"/>
    <dgm:cxn modelId="{C992C2E5-FA0A-46A7-B1D0-27B8D17F001F}" type="presParOf" srcId="{91674217-2774-4F3D-A367-4087B2200906}" destId="{EF38F6EB-17AA-44AB-BD83-25538BFC21A5}" srcOrd="4" destOrd="0" presId="urn:microsoft.com/office/officeart/2008/layout/VerticalAccentList"/>
    <dgm:cxn modelId="{D84EABCA-1503-47EB-9BD1-3FD6AC8646F3}" type="presParOf" srcId="{91674217-2774-4F3D-A367-4087B2200906}" destId="{39AD321E-C25A-478C-8A6A-A5CEF4D4047C}" srcOrd="5" destOrd="0" presId="urn:microsoft.com/office/officeart/2008/layout/VerticalAccentList"/>
    <dgm:cxn modelId="{F4BCA43D-41D9-413C-89FC-C2C2D1E32758}" type="presParOf" srcId="{91674217-2774-4F3D-A367-4087B2200906}" destId="{08636861-C8A3-4C5D-9F4E-AFB65141492C}" srcOrd="6" destOrd="0" presId="urn:microsoft.com/office/officeart/2008/layout/VerticalAccentList"/>
    <dgm:cxn modelId="{FCB858A8-C5FC-4674-8AB0-A722D8AA9E80}" type="presParOf" srcId="{3E994BC7-AF09-4E2A-8F02-45520DE8737E}" destId="{2B4D6B4D-A4C4-411E-BEDF-4844A453A1A9}" srcOrd="5" destOrd="0" presId="urn:microsoft.com/office/officeart/2008/layout/VerticalAccentList"/>
    <dgm:cxn modelId="{AF5D49F7-16AF-41B7-B469-96342D10685C}" type="presParOf" srcId="{3E994BC7-AF09-4E2A-8F02-45520DE8737E}" destId="{510C3E62-B9F9-4EAD-BD0F-3010F77BE433}" srcOrd="6" destOrd="0" presId="urn:microsoft.com/office/officeart/2008/layout/VerticalAccentList"/>
    <dgm:cxn modelId="{6B8D24AD-B609-4241-847D-8A08A3E59F95}" type="presParOf" srcId="{510C3E62-B9F9-4EAD-BD0F-3010F77BE433}" destId="{638C0934-34A2-4309-8EEA-A922CA62545B}" srcOrd="0" destOrd="0" presId="urn:microsoft.com/office/officeart/2008/layout/VerticalAccentList"/>
    <dgm:cxn modelId="{F7A5E7EF-47F6-4EE4-BC5F-1A58D3DCF6C0}" type="presParOf" srcId="{3E994BC7-AF09-4E2A-8F02-45520DE8737E}" destId="{53F6DB27-2D90-42D8-9315-AA00F0753841}" srcOrd="7" destOrd="0" presId="urn:microsoft.com/office/officeart/2008/layout/VerticalAccentList"/>
    <dgm:cxn modelId="{75D0BCE2-F460-4F3C-84E2-D3CD8B0E024D}" type="presParOf" srcId="{53F6DB27-2D90-42D8-9315-AA00F0753841}" destId="{A2C1ADFA-D7BB-4D93-BD4C-09B9BA4894F8}" srcOrd="0" destOrd="0" presId="urn:microsoft.com/office/officeart/2008/layout/VerticalAccentList"/>
    <dgm:cxn modelId="{C17633FE-2F74-42C5-A390-C2A98119CD3A}" type="presParOf" srcId="{53F6DB27-2D90-42D8-9315-AA00F0753841}" destId="{3009E576-524A-49A5-9AC2-12212F30D53A}" srcOrd="1" destOrd="0" presId="urn:microsoft.com/office/officeart/2008/layout/VerticalAccentList"/>
    <dgm:cxn modelId="{D865E1F4-F1ED-4943-A4A1-731A33039532}" type="presParOf" srcId="{53F6DB27-2D90-42D8-9315-AA00F0753841}" destId="{2DCD6CF1-89C8-4D4C-914B-840DD1A4B2A9}" srcOrd="2" destOrd="0" presId="urn:microsoft.com/office/officeart/2008/layout/VerticalAccentList"/>
    <dgm:cxn modelId="{8140D45F-2F25-4279-8C0B-A1BFC055DDB0}" type="presParOf" srcId="{53F6DB27-2D90-42D8-9315-AA00F0753841}" destId="{BD5A81FC-77DD-4508-934A-F712A7AE70E0}" srcOrd="3" destOrd="0" presId="urn:microsoft.com/office/officeart/2008/layout/VerticalAccentList"/>
    <dgm:cxn modelId="{B6F56516-EEDB-4C17-BA24-9298A9B6A50C}" type="presParOf" srcId="{53F6DB27-2D90-42D8-9315-AA00F0753841}" destId="{96901C56-8DAA-4DDC-BA83-C16F28D9BE50}" srcOrd="4" destOrd="0" presId="urn:microsoft.com/office/officeart/2008/layout/VerticalAccentList"/>
    <dgm:cxn modelId="{0725B957-7A6F-41D4-B632-97E5F7879395}" type="presParOf" srcId="{53F6DB27-2D90-42D8-9315-AA00F0753841}" destId="{09BC807E-37EB-4869-A4E1-DB88B10E8E75}" srcOrd="5" destOrd="0" presId="urn:microsoft.com/office/officeart/2008/layout/VerticalAccentList"/>
    <dgm:cxn modelId="{FCFF354F-DBAA-42D4-8629-0CE687DD6D78}" type="presParOf" srcId="{53F6DB27-2D90-42D8-9315-AA00F0753841}" destId="{1A1540C6-404F-4F65-AE8F-8E298726DE98}" srcOrd="6" destOrd="0" presId="urn:microsoft.com/office/officeart/2008/layout/VerticalAccentList"/>
    <dgm:cxn modelId="{8A7A3ED2-0442-47B2-8A18-22CD20335424}" type="presParOf" srcId="{53F6DB27-2D90-42D8-9315-AA00F0753841}" destId="{F5ED72FE-819E-4ED1-9F72-8F2A7475FAAE}"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6EB644-B000-4A90-9D06-3F7152442177}">
      <dsp:nvSpPr>
        <dsp:cNvPr id="0" name=""/>
        <dsp:cNvSpPr/>
      </dsp:nvSpPr>
      <dsp:spPr>
        <a:xfrm rot="5400000">
          <a:off x="-185896" y="271328"/>
          <a:ext cx="1239310" cy="867517"/>
        </a:xfrm>
        <a:prstGeom prst="chevron">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endParaRPr lang="en-US" sz="3600" kern="1200" dirty="0"/>
        </a:p>
      </dsp:txBody>
      <dsp:txXfrm rot="-5400000">
        <a:off x="1" y="519191"/>
        <a:ext cx="867517" cy="371793"/>
      </dsp:txXfrm>
    </dsp:sp>
    <dsp:sp modelId="{77D570F7-A517-4592-A00C-6DE08E143F6A}">
      <dsp:nvSpPr>
        <dsp:cNvPr id="0" name=""/>
        <dsp:cNvSpPr/>
      </dsp:nvSpPr>
      <dsp:spPr>
        <a:xfrm rot="5400000">
          <a:off x="2780686" y="-1769157"/>
          <a:ext cx="967806" cy="4794143"/>
        </a:xfrm>
        <a:prstGeom prst="round2Same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Times New Roman" panose="02020603050405020304" pitchFamily="18" charset="0"/>
              <a:cs typeface="Times New Roman" panose="02020603050405020304" pitchFamily="18" charset="0"/>
            </a:rPr>
            <a:t>The role of logistics in business has increased, as it affects customer selection, product design, and vendor selection.</a:t>
          </a:r>
          <a:endParaRPr lang="en-US" sz="1800" kern="1200" dirty="0"/>
        </a:p>
        <a:p>
          <a:pPr marL="171450" lvl="1" indent="-171450" algn="l" defTabSz="800100">
            <a:lnSpc>
              <a:spcPct val="90000"/>
            </a:lnSpc>
            <a:spcBef>
              <a:spcPct val="0"/>
            </a:spcBef>
            <a:spcAft>
              <a:spcPct val="15000"/>
            </a:spcAft>
            <a:buChar char="•"/>
          </a:pPr>
          <a:endParaRPr lang="en-US" sz="1800" kern="1200" dirty="0">
            <a:latin typeface="Times New Roman" panose="02020603050405020304" pitchFamily="18" charset="0"/>
            <a:cs typeface="Times New Roman" panose="02020603050405020304" pitchFamily="18" charset="0"/>
          </a:endParaRPr>
        </a:p>
      </dsp:txBody>
      <dsp:txXfrm rot="-5400000">
        <a:off x="867518" y="191255"/>
        <a:ext cx="4746899" cy="873318"/>
      </dsp:txXfrm>
    </dsp:sp>
    <dsp:sp modelId="{F249C46D-CF74-4AF3-AE35-61F7BDBAF6C9}">
      <dsp:nvSpPr>
        <dsp:cNvPr id="0" name=""/>
        <dsp:cNvSpPr/>
      </dsp:nvSpPr>
      <dsp:spPr>
        <a:xfrm rot="5400000">
          <a:off x="-185896" y="1316487"/>
          <a:ext cx="1239310" cy="867517"/>
        </a:xfrm>
        <a:prstGeom prst="chevron">
          <a:avLst/>
        </a:prstGeom>
        <a:solidFill>
          <a:schemeClr val="accent5">
            <a:hueOff val="-3379271"/>
            <a:satOff val="-8710"/>
            <a:lumOff val="-5883"/>
            <a:alphaOff val="0"/>
          </a:schemeClr>
        </a:solidFill>
        <a:ln w="12700" cap="flat" cmpd="sng" algn="ctr">
          <a:solidFill>
            <a:schemeClr val="accent5">
              <a:hueOff val="-3379271"/>
              <a:satOff val="-8710"/>
              <a:lumOff val="-588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1" y="1564350"/>
        <a:ext cx="867517" cy="371793"/>
      </dsp:txXfrm>
    </dsp:sp>
    <dsp:sp modelId="{09F7D363-2F77-48FA-88B6-D73FBD4C1BC1}">
      <dsp:nvSpPr>
        <dsp:cNvPr id="0" name=""/>
        <dsp:cNvSpPr/>
      </dsp:nvSpPr>
      <dsp:spPr>
        <a:xfrm rot="5400000">
          <a:off x="2861813" y="-863704"/>
          <a:ext cx="805551" cy="4794143"/>
        </a:xfrm>
        <a:prstGeom prst="round2SameRect">
          <a:avLst/>
        </a:prstGeom>
        <a:solidFill>
          <a:schemeClr val="lt1">
            <a:alpha val="90000"/>
            <a:hueOff val="0"/>
            <a:satOff val="0"/>
            <a:lumOff val="0"/>
            <a:alphaOff val="0"/>
          </a:schemeClr>
        </a:solidFill>
        <a:ln w="12700" cap="flat" cmpd="sng" algn="ctr">
          <a:solidFill>
            <a:schemeClr val="accent5">
              <a:hueOff val="-3379271"/>
              <a:satOff val="-8710"/>
              <a:lumOff val="-588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Times New Roman" panose="02020603050405020304" pitchFamily="18" charset="0"/>
              <a:cs typeface="Times New Roman" panose="02020603050405020304" pitchFamily="18" charset="0"/>
            </a:rPr>
            <a:t>Logistics is the part of the supply chain operations</a:t>
          </a:r>
          <a:endParaRPr lang="en-US" sz="1800" kern="1200" dirty="0"/>
        </a:p>
      </dsp:txBody>
      <dsp:txXfrm rot="-5400000">
        <a:off x="867517" y="1169916"/>
        <a:ext cx="4754819" cy="726903"/>
      </dsp:txXfrm>
    </dsp:sp>
    <dsp:sp modelId="{FBE125CF-8147-4D58-BD58-B650D952228F}">
      <dsp:nvSpPr>
        <dsp:cNvPr id="0" name=""/>
        <dsp:cNvSpPr/>
      </dsp:nvSpPr>
      <dsp:spPr>
        <a:xfrm rot="5400000">
          <a:off x="-185896" y="2361647"/>
          <a:ext cx="1239310" cy="867517"/>
        </a:xfrm>
        <a:prstGeom prst="chevron">
          <a:avLst/>
        </a:prstGeom>
        <a:solidFill>
          <a:schemeClr val="accent5">
            <a:hueOff val="-6758543"/>
            <a:satOff val="-17419"/>
            <a:lumOff val="-11765"/>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1" y="2609510"/>
        <a:ext cx="867517" cy="371793"/>
      </dsp:txXfrm>
    </dsp:sp>
    <dsp:sp modelId="{ED3C52B0-0143-4396-88A9-754F02EF5C60}">
      <dsp:nvSpPr>
        <dsp:cNvPr id="0" name=""/>
        <dsp:cNvSpPr/>
      </dsp:nvSpPr>
      <dsp:spPr>
        <a:xfrm rot="5400000">
          <a:off x="2861813" y="181454"/>
          <a:ext cx="805551" cy="4794143"/>
        </a:xfrm>
        <a:prstGeom prst="round2SameRect">
          <a:avLst/>
        </a:prstGeom>
        <a:solidFill>
          <a:schemeClr val="lt1">
            <a:alpha val="90000"/>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endParaRPr lang="en-US" sz="1800" kern="1200" dirty="0"/>
        </a:p>
        <a:p>
          <a:pPr marL="171450" lvl="1" indent="-171450" algn="l" defTabSz="800100">
            <a:lnSpc>
              <a:spcPct val="90000"/>
            </a:lnSpc>
            <a:spcBef>
              <a:spcPct val="0"/>
            </a:spcBef>
            <a:spcAft>
              <a:spcPct val="15000"/>
            </a:spcAft>
            <a:buChar char="•"/>
          </a:pPr>
          <a:r>
            <a:rPr lang="en-US" sz="1800" kern="1200" dirty="0">
              <a:latin typeface="Times New Roman" panose="02020603050405020304" pitchFamily="18" charset="0"/>
              <a:cs typeface="Times New Roman" panose="02020603050405020304" pitchFamily="18" charset="0"/>
            </a:rPr>
            <a:t>It is considered one of the most important processes that contribute to the success or failure of the facility.</a:t>
          </a:r>
        </a:p>
        <a:p>
          <a:pPr marL="171450" lvl="1" indent="-171450" algn="l" defTabSz="800100">
            <a:lnSpc>
              <a:spcPct val="90000"/>
            </a:lnSpc>
            <a:spcBef>
              <a:spcPct val="0"/>
            </a:spcBef>
            <a:spcAft>
              <a:spcPct val="15000"/>
            </a:spcAft>
            <a:buChar char="•"/>
          </a:pPr>
          <a:endParaRPr lang="en-US" sz="1800" kern="1200" dirty="0"/>
        </a:p>
      </dsp:txBody>
      <dsp:txXfrm rot="-5400000">
        <a:off x="867517" y="2215074"/>
        <a:ext cx="4754819" cy="7269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036E4A-0494-40E0-9833-66D3459F5E04}">
      <dsp:nvSpPr>
        <dsp:cNvPr id="0" name=""/>
        <dsp:cNvSpPr/>
      </dsp:nvSpPr>
      <dsp:spPr>
        <a:xfrm>
          <a:off x="93153" y="43185"/>
          <a:ext cx="5395400" cy="490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marL="0" lvl="0" indent="0" algn="l" defTabSz="1244600">
            <a:lnSpc>
              <a:spcPct val="90000"/>
            </a:lnSpc>
            <a:spcBef>
              <a:spcPct val="0"/>
            </a:spcBef>
            <a:spcAft>
              <a:spcPct val="35000"/>
            </a:spcAft>
            <a:buNone/>
          </a:pPr>
          <a:r>
            <a:rPr lang="en-US" sz="2800" kern="1200" dirty="0">
              <a:latin typeface="Times New Roman" panose="02020603050405020304" pitchFamily="18" charset="0"/>
              <a:cs typeface="Times New Roman" panose="02020603050405020304" pitchFamily="18" charset="0"/>
            </a:rPr>
            <a:t>Research objectives</a:t>
          </a:r>
          <a:endParaRPr lang="en-US" sz="2800" kern="1200" dirty="0"/>
        </a:p>
      </dsp:txBody>
      <dsp:txXfrm>
        <a:off x="93153" y="43185"/>
        <a:ext cx="5395400" cy="490490"/>
      </dsp:txXfrm>
    </dsp:sp>
    <dsp:sp modelId="{6B75D2A7-0B21-47A1-9232-3D7323DD3DE7}">
      <dsp:nvSpPr>
        <dsp:cNvPr id="0" name=""/>
        <dsp:cNvSpPr/>
      </dsp:nvSpPr>
      <dsp:spPr>
        <a:xfrm>
          <a:off x="93153" y="533676"/>
          <a:ext cx="1262523" cy="999148"/>
        </a:xfrm>
        <a:prstGeom prst="chevron">
          <a:avLst>
            <a:gd name="adj" fmla="val 7061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5177A81-44B9-4C6F-994E-6B9B5A86FFDF}">
      <dsp:nvSpPr>
        <dsp:cNvPr id="0" name=""/>
        <dsp:cNvSpPr/>
      </dsp:nvSpPr>
      <dsp:spPr>
        <a:xfrm>
          <a:off x="851506" y="533676"/>
          <a:ext cx="1262523" cy="999148"/>
        </a:xfrm>
        <a:prstGeom prst="chevron">
          <a:avLst>
            <a:gd name="adj" fmla="val 70610"/>
          </a:avLst>
        </a:prstGeom>
        <a:solidFill>
          <a:schemeClr val="accent2">
            <a:hueOff val="-72768"/>
            <a:satOff val="-4196"/>
            <a:lumOff val="431"/>
            <a:alphaOff val="0"/>
          </a:schemeClr>
        </a:solidFill>
        <a:ln w="12700" cap="flat" cmpd="sng" algn="ctr">
          <a:solidFill>
            <a:schemeClr val="accent2">
              <a:hueOff val="-72768"/>
              <a:satOff val="-4196"/>
              <a:lumOff val="43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D3F25F4-8035-4A20-8511-CF43BA065956}">
      <dsp:nvSpPr>
        <dsp:cNvPr id="0" name=""/>
        <dsp:cNvSpPr/>
      </dsp:nvSpPr>
      <dsp:spPr>
        <a:xfrm>
          <a:off x="1610459" y="533676"/>
          <a:ext cx="1262523" cy="999148"/>
        </a:xfrm>
        <a:prstGeom prst="chevron">
          <a:avLst>
            <a:gd name="adj" fmla="val 70610"/>
          </a:avLst>
        </a:prstGeom>
        <a:solidFill>
          <a:schemeClr val="accent2">
            <a:hueOff val="-145536"/>
            <a:satOff val="-8393"/>
            <a:lumOff val="863"/>
            <a:alphaOff val="0"/>
          </a:schemeClr>
        </a:solidFill>
        <a:ln w="12700" cap="flat" cmpd="sng" algn="ctr">
          <a:solidFill>
            <a:schemeClr val="accent2">
              <a:hueOff val="-145536"/>
              <a:satOff val="-8393"/>
              <a:lumOff val="86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0F4D3DC-FE9A-47F9-BCD6-C8A6CBE7B74F}">
      <dsp:nvSpPr>
        <dsp:cNvPr id="0" name=""/>
        <dsp:cNvSpPr/>
      </dsp:nvSpPr>
      <dsp:spPr>
        <a:xfrm>
          <a:off x="2368813" y="533676"/>
          <a:ext cx="1262523" cy="999148"/>
        </a:xfrm>
        <a:prstGeom prst="chevron">
          <a:avLst>
            <a:gd name="adj" fmla="val 70610"/>
          </a:avLst>
        </a:prstGeom>
        <a:solidFill>
          <a:schemeClr val="accent2">
            <a:hueOff val="-218304"/>
            <a:satOff val="-12589"/>
            <a:lumOff val="1294"/>
            <a:alphaOff val="0"/>
          </a:schemeClr>
        </a:solidFill>
        <a:ln w="12700" cap="flat" cmpd="sng" algn="ctr">
          <a:solidFill>
            <a:schemeClr val="accent2">
              <a:hueOff val="-218304"/>
              <a:satOff val="-12589"/>
              <a:lumOff val="129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425FDD7-77AC-4A23-B5EC-318BE0EADE62}">
      <dsp:nvSpPr>
        <dsp:cNvPr id="0" name=""/>
        <dsp:cNvSpPr/>
      </dsp:nvSpPr>
      <dsp:spPr>
        <a:xfrm>
          <a:off x="3127766" y="533676"/>
          <a:ext cx="1262523" cy="999148"/>
        </a:xfrm>
        <a:prstGeom prst="chevron">
          <a:avLst>
            <a:gd name="adj" fmla="val 70610"/>
          </a:avLst>
        </a:prstGeom>
        <a:solidFill>
          <a:schemeClr val="accent2">
            <a:hueOff val="-291073"/>
            <a:satOff val="-16786"/>
            <a:lumOff val="1726"/>
            <a:alphaOff val="0"/>
          </a:schemeClr>
        </a:solidFill>
        <a:ln w="12700" cap="flat" cmpd="sng" algn="ctr">
          <a:solidFill>
            <a:schemeClr val="accent2">
              <a:hueOff val="-291073"/>
              <a:satOff val="-16786"/>
              <a:lumOff val="172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074F0E-8A52-4D0D-86BD-C82566C909F8}">
      <dsp:nvSpPr>
        <dsp:cNvPr id="0" name=""/>
        <dsp:cNvSpPr/>
      </dsp:nvSpPr>
      <dsp:spPr>
        <a:xfrm>
          <a:off x="3886119" y="533676"/>
          <a:ext cx="1262523" cy="999148"/>
        </a:xfrm>
        <a:prstGeom prst="chevron">
          <a:avLst>
            <a:gd name="adj" fmla="val 70610"/>
          </a:avLst>
        </a:prstGeom>
        <a:solidFill>
          <a:schemeClr val="accent2">
            <a:hueOff val="-363841"/>
            <a:satOff val="-20982"/>
            <a:lumOff val="2157"/>
            <a:alphaOff val="0"/>
          </a:schemeClr>
        </a:solidFill>
        <a:ln w="12700" cap="flat" cmpd="sng" algn="ctr">
          <a:solidFill>
            <a:schemeClr val="accent2">
              <a:hueOff val="-363841"/>
              <a:satOff val="-20982"/>
              <a:lumOff val="215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417BF79-14DB-49CD-B6EC-4804AB242869}">
      <dsp:nvSpPr>
        <dsp:cNvPr id="0" name=""/>
        <dsp:cNvSpPr/>
      </dsp:nvSpPr>
      <dsp:spPr>
        <a:xfrm>
          <a:off x="4645073" y="533676"/>
          <a:ext cx="1262523" cy="999148"/>
        </a:xfrm>
        <a:prstGeom prst="chevron">
          <a:avLst>
            <a:gd name="adj" fmla="val 70610"/>
          </a:avLst>
        </a:prstGeom>
        <a:solidFill>
          <a:schemeClr val="accent2">
            <a:hueOff val="-436609"/>
            <a:satOff val="-25178"/>
            <a:lumOff val="2588"/>
            <a:alphaOff val="0"/>
          </a:schemeClr>
        </a:solidFill>
        <a:ln w="12700" cap="flat" cmpd="sng" algn="ctr">
          <a:solidFill>
            <a:schemeClr val="accent2">
              <a:hueOff val="-436609"/>
              <a:satOff val="-25178"/>
              <a:lumOff val="258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611E059-B2A5-4543-ACC7-132319B39B96}">
      <dsp:nvSpPr>
        <dsp:cNvPr id="0" name=""/>
        <dsp:cNvSpPr/>
      </dsp:nvSpPr>
      <dsp:spPr>
        <a:xfrm>
          <a:off x="93153" y="633590"/>
          <a:ext cx="5465541" cy="799318"/>
        </a:xfrm>
        <a:prstGeom prst="re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l" defTabSz="622300">
            <a:lnSpc>
              <a:spcPct val="90000"/>
            </a:lnSpc>
            <a:spcBef>
              <a:spcPct val="0"/>
            </a:spcBef>
            <a:spcAft>
              <a:spcPct val="35000"/>
            </a:spcAft>
            <a:buNone/>
          </a:pPr>
          <a:r>
            <a:rPr lang="en-US" sz="1400" kern="1200" dirty="0">
              <a:latin typeface="Times New Roman" panose="02020603050405020304" pitchFamily="18" charset="0"/>
              <a:cs typeface="Times New Roman" panose="02020603050405020304" pitchFamily="18" charset="0"/>
            </a:rPr>
            <a:t>Measuring the level of quality of medical logistics services and determining the level of patient satisfaction with them. </a:t>
          </a:r>
          <a:endParaRPr lang="en-US" sz="1400" kern="1200" dirty="0"/>
        </a:p>
      </dsp:txBody>
      <dsp:txXfrm>
        <a:off x="93153" y="633590"/>
        <a:ext cx="5465541" cy="799318"/>
      </dsp:txXfrm>
    </dsp:sp>
    <dsp:sp modelId="{8EAF2D39-E39E-41C0-946A-88D8262794EA}">
      <dsp:nvSpPr>
        <dsp:cNvPr id="0" name=""/>
        <dsp:cNvSpPr/>
      </dsp:nvSpPr>
      <dsp:spPr>
        <a:xfrm>
          <a:off x="93153" y="1609330"/>
          <a:ext cx="5395400" cy="490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b" anchorCtr="0">
          <a:noAutofit/>
        </a:bodyPr>
        <a:lstStyle/>
        <a:p>
          <a:pPr marL="0" lvl="0" indent="0" algn="l" defTabSz="622300">
            <a:lnSpc>
              <a:spcPct val="90000"/>
            </a:lnSpc>
            <a:spcBef>
              <a:spcPct val="0"/>
            </a:spcBef>
            <a:spcAft>
              <a:spcPct val="35000"/>
            </a:spcAft>
            <a:buNone/>
          </a:pPr>
          <a:r>
            <a:rPr lang="en-US" sz="1400" kern="1200" dirty="0">
              <a:latin typeface="Times New Roman" panose="02020603050405020304" pitchFamily="18" charset="0"/>
              <a:cs typeface="Times New Roman" panose="02020603050405020304" pitchFamily="18" charset="0"/>
            </a:rPr>
            <a:t>Identify the most important elements and main determinants of the medical services provided.</a:t>
          </a:r>
          <a:endParaRPr lang="en-US" sz="1400" kern="1200" dirty="0"/>
        </a:p>
      </dsp:txBody>
      <dsp:txXfrm>
        <a:off x="93153" y="1609330"/>
        <a:ext cx="5395400" cy="490490"/>
      </dsp:txXfrm>
    </dsp:sp>
    <dsp:sp modelId="{D595FE15-0684-46A6-A720-BC5430C56D4F}">
      <dsp:nvSpPr>
        <dsp:cNvPr id="0" name=""/>
        <dsp:cNvSpPr/>
      </dsp:nvSpPr>
      <dsp:spPr>
        <a:xfrm>
          <a:off x="93153" y="2099821"/>
          <a:ext cx="719386" cy="119897"/>
        </a:xfrm>
        <a:prstGeom prst="parallelogram">
          <a:avLst>
            <a:gd name="adj" fmla="val 140840"/>
          </a:avLst>
        </a:prstGeom>
        <a:solidFill>
          <a:schemeClr val="accent2">
            <a:hueOff val="-509377"/>
            <a:satOff val="-29375"/>
            <a:lumOff val="3020"/>
            <a:alphaOff val="0"/>
          </a:schemeClr>
        </a:solidFill>
        <a:ln w="12700" cap="flat" cmpd="sng" algn="ctr">
          <a:solidFill>
            <a:schemeClr val="accent2">
              <a:hueOff val="-509377"/>
              <a:satOff val="-29375"/>
              <a:lumOff val="302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8AA47B7-D92C-4B19-B7BE-3F17DC564060}">
      <dsp:nvSpPr>
        <dsp:cNvPr id="0" name=""/>
        <dsp:cNvSpPr/>
      </dsp:nvSpPr>
      <dsp:spPr>
        <a:xfrm>
          <a:off x="854504" y="2099821"/>
          <a:ext cx="719386" cy="119897"/>
        </a:xfrm>
        <a:prstGeom prst="parallelogram">
          <a:avLst>
            <a:gd name="adj" fmla="val 140840"/>
          </a:avLst>
        </a:prstGeom>
        <a:solidFill>
          <a:schemeClr val="accent2">
            <a:hueOff val="-582145"/>
            <a:satOff val="-33571"/>
            <a:lumOff val="3451"/>
            <a:alphaOff val="0"/>
          </a:schemeClr>
        </a:solidFill>
        <a:ln w="12700" cap="flat" cmpd="sng" algn="ctr">
          <a:solidFill>
            <a:schemeClr val="accent2">
              <a:hueOff val="-582145"/>
              <a:satOff val="-33571"/>
              <a:lumOff val="345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94E3F73-3D00-4891-B4FB-19893A5883EC}">
      <dsp:nvSpPr>
        <dsp:cNvPr id="0" name=""/>
        <dsp:cNvSpPr/>
      </dsp:nvSpPr>
      <dsp:spPr>
        <a:xfrm>
          <a:off x="1615855" y="2099821"/>
          <a:ext cx="719386" cy="119897"/>
        </a:xfrm>
        <a:prstGeom prst="parallelogram">
          <a:avLst>
            <a:gd name="adj" fmla="val 140840"/>
          </a:avLst>
        </a:prstGeom>
        <a:solidFill>
          <a:schemeClr val="accent2">
            <a:hueOff val="-654913"/>
            <a:satOff val="-37768"/>
            <a:lumOff val="3883"/>
            <a:alphaOff val="0"/>
          </a:schemeClr>
        </a:solidFill>
        <a:ln w="12700" cap="flat" cmpd="sng" algn="ctr">
          <a:solidFill>
            <a:schemeClr val="accent2">
              <a:hueOff val="-654913"/>
              <a:satOff val="-37768"/>
              <a:lumOff val="388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F168EB-1376-46E3-90C0-A7C3F120B313}">
      <dsp:nvSpPr>
        <dsp:cNvPr id="0" name=""/>
        <dsp:cNvSpPr/>
      </dsp:nvSpPr>
      <dsp:spPr>
        <a:xfrm>
          <a:off x="2377206" y="2099821"/>
          <a:ext cx="719386" cy="119897"/>
        </a:xfrm>
        <a:prstGeom prst="parallelogram">
          <a:avLst>
            <a:gd name="adj" fmla="val 140840"/>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38F6EB-17AA-44AB-BD83-25538BFC21A5}">
      <dsp:nvSpPr>
        <dsp:cNvPr id="0" name=""/>
        <dsp:cNvSpPr/>
      </dsp:nvSpPr>
      <dsp:spPr>
        <a:xfrm>
          <a:off x="3138557" y="2099821"/>
          <a:ext cx="719386" cy="119897"/>
        </a:xfrm>
        <a:prstGeom prst="parallelogram">
          <a:avLst>
            <a:gd name="adj" fmla="val 140840"/>
          </a:avLst>
        </a:prstGeom>
        <a:solidFill>
          <a:schemeClr val="accent2">
            <a:hueOff val="-800450"/>
            <a:satOff val="-46160"/>
            <a:lumOff val="4745"/>
            <a:alphaOff val="0"/>
          </a:schemeClr>
        </a:solidFill>
        <a:ln w="12700" cap="flat" cmpd="sng" algn="ctr">
          <a:solidFill>
            <a:schemeClr val="accent2">
              <a:hueOff val="-800450"/>
              <a:satOff val="-46160"/>
              <a:lumOff val="474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9AD321E-C25A-478C-8A6A-A5CEF4D4047C}">
      <dsp:nvSpPr>
        <dsp:cNvPr id="0" name=""/>
        <dsp:cNvSpPr/>
      </dsp:nvSpPr>
      <dsp:spPr>
        <a:xfrm>
          <a:off x="3899908" y="2099821"/>
          <a:ext cx="719386" cy="119897"/>
        </a:xfrm>
        <a:prstGeom prst="parallelogram">
          <a:avLst>
            <a:gd name="adj" fmla="val 140840"/>
          </a:avLst>
        </a:prstGeom>
        <a:solidFill>
          <a:schemeClr val="accent2">
            <a:hueOff val="-873218"/>
            <a:satOff val="-50357"/>
            <a:lumOff val="5177"/>
            <a:alphaOff val="0"/>
          </a:schemeClr>
        </a:solidFill>
        <a:ln w="12700" cap="flat" cmpd="sng" algn="ctr">
          <a:solidFill>
            <a:schemeClr val="accent2">
              <a:hueOff val="-873218"/>
              <a:satOff val="-50357"/>
              <a:lumOff val="517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8636861-C8A3-4C5D-9F4E-AFB65141492C}">
      <dsp:nvSpPr>
        <dsp:cNvPr id="0" name=""/>
        <dsp:cNvSpPr/>
      </dsp:nvSpPr>
      <dsp:spPr>
        <a:xfrm>
          <a:off x="4661259" y="2099821"/>
          <a:ext cx="719386" cy="119897"/>
        </a:xfrm>
        <a:prstGeom prst="parallelogram">
          <a:avLst>
            <a:gd name="adj" fmla="val 140840"/>
          </a:avLst>
        </a:prstGeom>
        <a:solidFill>
          <a:schemeClr val="accent2">
            <a:hueOff val="-945986"/>
            <a:satOff val="-54553"/>
            <a:lumOff val="5608"/>
            <a:alphaOff val="0"/>
          </a:schemeClr>
        </a:solidFill>
        <a:ln w="12700" cap="flat" cmpd="sng" algn="ctr">
          <a:solidFill>
            <a:schemeClr val="accent2">
              <a:hueOff val="-945986"/>
              <a:satOff val="-54553"/>
              <a:lumOff val="560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8C0934-34A2-4309-8EEA-A922CA62545B}">
      <dsp:nvSpPr>
        <dsp:cNvPr id="0" name=""/>
        <dsp:cNvSpPr/>
      </dsp:nvSpPr>
      <dsp:spPr>
        <a:xfrm>
          <a:off x="93153" y="2296225"/>
          <a:ext cx="5395400" cy="490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b" anchorCtr="0">
          <a:noAutofit/>
        </a:bodyPr>
        <a:lstStyle/>
        <a:p>
          <a:pPr marL="0" lvl="0" indent="0" algn="l" defTabSz="622300">
            <a:lnSpc>
              <a:spcPct val="90000"/>
            </a:lnSpc>
            <a:spcBef>
              <a:spcPct val="0"/>
            </a:spcBef>
            <a:spcAft>
              <a:spcPct val="35000"/>
            </a:spcAft>
            <a:buNone/>
          </a:pPr>
          <a:r>
            <a:rPr lang="en-US" sz="1400" kern="1200" dirty="0">
              <a:latin typeface="Times New Roman" panose="02020603050405020304" pitchFamily="18" charset="0"/>
              <a:cs typeface="Times New Roman" panose="02020603050405020304" pitchFamily="18" charset="0"/>
            </a:rPr>
            <a:t>Identify the impact of the quality of medical services.</a:t>
          </a:r>
          <a:endParaRPr lang="en-US" sz="1400" kern="1200" dirty="0"/>
        </a:p>
      </dsp:txBody>
      <dsp:txXfrm>
        <a:off x="93153" y="2296225"/>
        <a:ext cx="5395400" cy="490490"/>
      </dsp:txXfrm>
    </dsp:sp>
    <dsp:sp modelId="{A2C1ADFA-D7BB-4D93-BD4C-09B9BA4894F8}">
      <dsp:nvSpPr>
        <dsp:cNvPr id="0" name=""/>
        <dsp:cNvSpPr/>
      </dsp:nvSpPr>
      <dsp:spPr>
        <a:xfrm>
          <a:off x="93153" y="2786716"/>
          <a:ext cx="1262523" cy="999148"/>
        </a:xfrm>
        <a:prstGeom prst="chevron">
          <a:avLst>
            <a:gd name="adj" fmla="val 70610"/>
          </a:avLst>
        </a:prstGeom>
        <a:solidFill>
          <a:schemeClr val="accent2">
            <a:hueOff val="-1018754"/>
            <a:satOff val="-58750"/>
            <a:lumOff val="6040"/>
            <a:alphaOff val="0"/>
          </a:schemeClr>
        </a:solidFill>
        <a:ln w="12700" cap="flat" cmpd="sng" algn="ctr">
          <a:solidFill>
            <a:schemeClr val="accent2">
              <a:hueOff val="-1018754"/>
              <a:satOff val="-58750"/>
              <a:lumOff val="604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009E576-524A-49A5-9AC2-12212F30D53A}">
      <dsp:nvSpPr>
        <dsp:cNvPr id="0" name=""/>
        <dsp:cNvSpPr/>
      </dsp:nvSpPr>
      <dsp:spPr>
        <a:xfrm>
          <a:off x="851506" y="2786716"/>
          <a:ext cx="1262523" cy="999148"/>
        </a:xfrm>
        <a:prstGeom prst="chevron">
          <a:avLst>
            <a:gd name="adj" fmla="val 70610"/>
          </a:avLst>
        </a:prstGeom>
        <a:solidFill>
          <a:schemeClr val="accent2">
            <a:hueOff val="-1091522"/>
            <a:satOff val="-62946"/>
            <a:lumOff val="6471"/>
            <a:alphaOff val="0"/>
          </a:schemeClr>
        </a:solidFill>
        <a:ln w="12700" cap="flat" cmpd="sng" algn="ctr">
          <a:solidFill>
            <a:schemeClr val="accent2">
              <a:hueOff val="-1091522"/>
              <a:satOff val="-62946"/>
              <a:lumOff val="647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DCD6CF1-89C8-4D4C-914B-840DD1A4B2A9}">
      <dsp:nvSpPr>
        <dsp:cNvPr id="0" name=""/>
        <dsp:cNvSpPr/>
      </dsp:nvSpPr>
      <dsp:spPr>
        <a:xfrm>
          <a:off x="1610459" y="2786716"/>
          <a:ext cx="1262523" cy="999148"/>
        </a:xfrm>
        <a:prstGeom prst="chevron">
          <a:avLst>
            <a:gd name="adj" fmla="val 70610"/>
          </a:avLst>
        </a:prstGeom>
        <a:solidFill>
          <a:schemeClr val="accent2">
            <a:hueOff val="-1164290"/>
            <a:satOff val="-67142"/>
            <a:lumOff val="6902"/>
            <a:alphaOff val="0"/>
          </a:schemeClr>
        </a:solidFill>
        <a:ln w="12700" cap="flat" cmpd="sng" algn="ctr">
          <a:solidFill>
            <a:schemeClr val="accent2">
              <a:hueOff val="-1164290"/>
              <a:satOff val="-67142"/>
              <a:lumOff val="690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D5A81FC-77DD-4508-934A-F712A7AE70E0}">
      <dsp:nvSpPr>
        <dsp:cNvPr id="0" name=""/>
        <dsp:cNvSpPr/>
      </dsp:nvSpPr>
      <dsp:spPr>
        <a:xfrm>
          <a:off x="2368813" y="2786716"/>
          <a:ext cx="1262523" cy="999148"/>
        </a:xfrm>
        <a:prstGeom prst="chevron">
          <a:avLst>
            <a:gd name="adj" fmla="val 70610"/>
          </a:avLst>
        </a:prstGeom>
        <a:solidFill>
          <a:schemeClr val="accent2">
            <a:hueOff val="-1237059"/>
            <a:satOff val="-71339"/>
            <a:lumOff val="7334"/>
            <a:alphaOff val="0"/>
          </a:schemeClr>
        </a:solidFill>
        <a:ln w="12700" cap="flat" cmpd="sng" algn="ctr">
          <a:solidFill>
            <a:schemeClr val="accent2">
              <a:hueOff val="-1237059"/>
              <a:satOff val="-71339"/>
              <a:lumOff val="733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6901C56-8DAA-4DDC-BA83-C16F28D9BE50}">
      <dsp:nvSpPr>
        <dsp:cNvPr id="0" name=""/>
        <dsp:cNvSpPr/>
      </dsp:nvSpPr>
      <dsp:spPr>
        <a:xfrm>
          <a:off x="3127766" y="2786716"/>
          <a:ext cx="1262523" cy="999148"/>
        </a:xfrm>
        <a:prstGeom prst="chevron">
          <a:avLst>
            <a:gd name="adj" fmla="val 70610"/>
          </a:avLst>
        </a:prstGeom>
        <a:solidFill>
          <a:schemeClr val="accent2">
            <a:hueOff val="-1309827"/>
            <a:satOff val="-75535"/>
            <a:lumOff val="7765"/>
            <a:alphaOff val="0"/>
          </a:schemeClr>
        </a:solidFill>
        <a:ln w="12700" cap="flat" cmpd="sng" algn="ctr">
          <a:solidFill>
            <a:schemeClr val="accent2">
              <a:hueOff val="-1309827"/>
              <a:satOff val="-75535"/>
              <a:lumOff val="7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9BC807E-37EB-4869-A4E1-DB88B10E8E75}">
      <dsp:nvSpPr>
        <dsp:cNvPr id="0" name=""/>
        <dsp:cNvSpPr/>
      </dsp:nvSpPr>
      <dsp:spPr>
        <a:xfrm>
          <a:off x="3886119" y="2786716"/>
          <a:ext cx="1262523" cy="999148"/>
        </a:xfrm>
        <a:prstGeom prst="chevron">
          <a:avLst>
            <a:gd name="adj" fmla="val 70610"/>
          </a:avLst>
        </a:prstGeom>
        <a:solidFill>
          <a:schemeClr val="accent2">
            <a:hueOff val="-1382595"/>
            <a:satOff val="-79732"/>
            <a:lumOff val="8197"/>
            <a:alphaOff val="0"/>
          </a:schemeClr>
        </a:solidFill>
        <a:ln w="12700" cap="flat" cmpd="sng" algn="ctr">
          <a:solidFill>
            <a:schemeClr val="accent2">
              <a:hueOff val="-1382595"/>
              <a:satOff val="-79732"/>
              <a:lumOff val="819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A1540C6-404F-4F65-AE8F-8E298726DE98}">
      <dsp:nvSpPr>
        <dsp:cNvPr id="0" name=""/>
        <dsp:cNvSpPr/>
      </dsp:nvSpPr>
      <dsp:spPr>
        <a:xfrm>
          <a:off x="4645073" y="2786716"/>
          <a:ext cx="1262523" cy="999148"/>
        </a:xfrm>
        <a:prstGeom prst="chevron">
          <a:avLst>
            <a:gd name="adj" fmla="val 70610"/>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ED72FE-819E-4ED1-9F72-8F2A7475FAAE}">
      <dsp:nvSpPr>
        <dsp:cNvPr id="0" name=""/>
        <dsp:cNvSpPr/>
      </dsp:nvSpPr>
      <dsp:spPr>
        <a:xfrm>
          <a:off x="93153" y="2886631"/>
          <a:ext cx="5465541" cy="799318"/>
        </a:xfrm>
        <a:prstGeom prst="rect">
          <a:avLst/>
        </a:prstGeom>
        <a:solidFill>
          <a:schemeClr val="lt1">
            <a:hueOff val="0"/>
            <a:satOff val="0"/>
            <a:lumOff val="0"/>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l" defTabSz="622300">
            <a:lnSpc>
              <a:spcPct val="90000"/>
            </a:lnSpc>
            <a:spcBef>
              <a:spcPct val="0"/>
            </a:spcBef>
            <a:spcAft>
              <a:spcPct val="35000"/>
            </a:spcAft>
            <a:buNone/>
          </a:pPr>
          <a:r>
            <a:rPr lang="en-US" sz="1400" kern="1200" dirty="0">
              <a:latin typeface="Times New Roman" panose="02020603050405020304" pitchFamily="18" charset="0"/>
              <a:cs typeface="Times New Roman" panose="02020603050405020304" pitchFamily="18" charset="0"/>
            </a:rPr>
            <a:t> In the end, we will come up with recommendations that will help the hospital administration in improving the quality of  medical logistics services provided to the patient.</a:t>
          </a:r>
          <a:endParaRPr lang="en-US" sz="1400" kern="1200" dirty="0"/>
        </a:p>
      </dsp:txBody>
      <dsp:txXfrm>
        <a:off x="93153" y="2886631"/>
        <a:ext cx="5465541" cy="799318"/>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CA0D974-0561-4F94-B707-428AB29B216A}" type="datetimeFigureOut">
              <a:rPr lang="ko-KR" altLang="en-US" smtClean="0"/>
              <a:t>2022-05-26</a:t>
            </a:fld>
            <a:endParaRPr lang="ko-KR"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6C1FE7E-1921-4EFD-A381-47CA5A5D26F2}" type="slidenum">
              <a:rPr lang="ko-KR" altLang="en-US" smtClean="0"/>
              <a:t>‹#›</a:t>
            </a:fld>
            <a:endParaRPr lang="ko-KR" altLang="en-US"/>
          </a:p>
        </p:txBody>
      </p:sp>
    </p:spTree>
    <p:extLst>
      <p:ext uri="{BB962C8B-B14F-4D97-AF65-F5344CB8AC3E}">
        <p14:creationId xmlns:p14="http://schemas.microsoft.com/office/powerpoint/2010/main" val="3885666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C0B810-6FB8-4958-ACEA-EED1FE35CBDF}" type="datetimeFigureOut">
              <a:rPr lang="ko-KR" altLang="en-US" smtClean="0"/>
              <a:t>2022-05-26</a:t>
            </a:fld>
            <a:endParaRPr lang="ko-KR" altLang="en-US"/>
          </a:p>
        </p:txBody>
      </p:sp>
      <p:sp>
        <p:nvSpPr>
          <p:cNvPr id="4" name="슬라이드 이미지 개체 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2C2A06-9CFC-4017-A78E-791E0662E31D}" type="slidenum">
              <a:rPr lang="ko-KR" altLang="en-US" smtClean="0"/>
              <a:t>‹#›</a:t>
            </a:fld>
            <a:endParaRPr lang="ko-KR" altLang="en-US"/>
          </a:p>
        </p:txBody>
      </p:sp>
    </p:spTree>
    <p:extLst>
      <p:ext uri="{BB962C8B-B14F-4D97-AF65-F5344CB8AC3E}">
        <p14:creationId xmlns:p14="http://schemas.microsoft.com/office/powerpoint/2010/main" val="3766483149"/>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964C52-82B6-4A1E-9AD0-A462B5F206D5}" type="slidenum">
              <a:rPr lang="en-US" smtClean="0"/>
              <a:t>3</a:t>
            </a:fld>
            <a:endParaRPr lang="en-US"/>
          </a:p>
        </p:txBody>
      </p:sp>
    </p:spTree>
    <p:extLst>
      <p:ext uri="{BB962C8B-B14F-4D97-AF65-F5344CB8AC3E}">
        <p14:creationId xmlns:p14="http://schemas.microsoft.com/office/powerpoint/2010/main" val="26332466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E92C2A06-9CFC-4017-A78E-791E0662E31D}" type="slidenum">
              <a:rPr lang="ko-KR" altLang="en-US" smtClean="0"/>
              <a:t>22</a:t>
            </a:fld>
            <a:endParaRPr lang="ko-KR" altLang="en-US"/>
          </a:p>
        </p:txBody>
      </p:sp>
    </p:spTree>
    <p:extLst>
      <p:ext uri="{BB962C8B-B14F-4D97-AF65-F5344CB8AC3E}">
        <p14:creationId xmlns:p14="http://schemas.microsoft.com/office/powerpoint/2010/main" val="28548120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E92C2A06-9CFC-4017-A78E-791E0662E31D}" type="slidenum">
              <a:rPr lang="ko-KR" altLang="en-US" smtClean="0"/>
              <a:t>26</a:t>
            </a:fld>
            <a:endParaRPr lang="ko-KR" altLang="en-US"/>
          </a:p>
        </p:txBody>
      </p:sp>
    </p:spTree>
    <p:extLst>
      <p:ext uri="{BB962C8B-B14F-4D97-AF65-F5344CB8AC3E}">
        <p14:creationId xmlns:p14="http://schemas.microsoft.com/office/powerpoint/2010/main" val="1140838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endParaRPr lang="en-US" dirty="0"/>
          </a:p>
        </p:txBody>
      </p:sp>
      <p:sp>
        <p:nvSpPr>
          <p:cNvPr id="4" name="Slide Number Placeholder 3"/>
          <p:cNvSpPr>
            <a:spLocks noGrp="1"/>
          </p:cNvSpPr>
          <p:nvPr>
            <p:ph type="sldNum" sz="quarter" idx="10"/>
          </p:nvPr>
        </p:nvSpPr>
        <p:spPr/>
        <p:txBody>
          <a:bodyPr/>
          <a:lstStyle/>
          <a:p>
            <a:fld id="{A0D8832E-9ED6-4EEB-A9A9-492E4D8B8FEA}" type="slidenum">
              <a:rPr lang="en-US" smtClean="0"/>
              <a:pPr/>
              <a:t>8</a:t>
            </a:fld>
            <a:endParaRPr lang="en-US"/>
          </a:p>
        </p:txBody>
      </p:sp>
    </p:spTree>
    <p:extLst>
      <p:ext uri="{BB962C8B-B14F-4D97-AF65-F5344CB8AC3E}">
        <p14:creationId xmlns:p14="http://schemas.microsoft.com/office/powerpoint/2010/main" val="24522714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A0D8832E-9ED6-4EEB-A9A9-492E4D8B8FEA}" type="slidenum">
              <a:rPr lang="en-US" smtClean="0"/>
              <a:pPr/>
              <a:t>9</a:t>
            </a:fld>
            <a:endParaRPr lang="en-US"/>
          </a:p>
        </p:txBody>
      </p:sp>
    </p:spTree>
    <p:extLst>
      <p:ext uri="{BB962C8B-B14F-4D97-AF65-F5344CB8AC3E}">
        <p14:creationId xmlns:p14="http://schemas.microsoft.com/office/powerpoint/2010/main" val="4041928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D8832E-9ED6-4EEB-A9A9-492E4D8B8FEA}" type="slidenum">
              <a:rPr lang="en-US" smtClean="0"/>
              <a:pPr/>
              <a:t>10</a:t>
            </a:fld>
            <a:endParaRPr lang="en-US"/>
          </a:p>
        </p:txBody>
      </p:sp>
    </p:spTree>
    <p:extLst>
      <p:ext uri="{BB962C8B-B14F-4D97-AF65-F5344CB8AC3E}">
        <p14:creationId xmlns:p14="http://schemas.microsoft.com/office/powerpoint/2010/main" val="2679693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A0D8832E-9ED6-4EEB-A9A9-492E4D8B8FEA}" type="slidenum">
              <a:rPr lang="en-US" smtClean="0"/>
              <a:pPr/>
              <a:t>11</a:t>
            </a:fld>
            <a:endParaRPr lang="en-US"/>
          </a:p>
        </p:txBody>
      </p:sp>
    </p:spTree>
    <p:extLst>
      <p:ext uri="{BB962C8B-B14F-4D97-AF65-F5344CB8AC3E}">
        <p14:creationId xmlns:p14="http://schemas.microsoft.com/office/powerpoint/2010/main" val="17431720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D8832E-9ED6-4EEB-A9A9-492E4D8B8FEA}" type="slidenum">
              <a:rPr lang="en-US" smtClean="0"/>
              <a:pPr/>
              <a:t>12</a:t>
            </a:fld>
            <a:endParaRPr lang="en-US"/>
          </a:p>
        </p:txBody>
      </p:sp>
    </p:spTree>
    <p:extLst>
      <p:ext uri="{BB962C8B-B14F-4D97-AF65-F5344CB8AC3E}">
        <p14:creationId xmlns:p14="http://schemas.microsoft.com/office/powerpoint/2010/main" val="28209120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E92C2A06-9CFC-4017-A78E-791E0662E31D}" type="slidenum">
              <a:rPr lang="ko-KR" altLang="en-US" smtClean="0"/>
              <a:t>14</a:t>
            </a:fld>
            <a:endParaRPr lang="ko-KR" altLang="en-US"/>
          </a:p>
        </p:txBody>
      </p:sp>
    </p:spTree>
    <p:extLst>
      <p:ext uri="{BB962C8B-B14F-4D97-AF65-F5344CB8AC3E}">
        <p14:creationId xmlns:p14="http://schemas.microsoft.com/office/powerpoint/2010/main" val="37558812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E92C2A06-9CFC-4017-A78E-791E0662E31D}" type="slidenum">
              <a:rPr lang="ko-KR" altLang="en-US" smtClean="0"/>
              <a:t>17</a:t>
            </a:fld>
            <a:endParaRPr lang="ko-KR" altLang="en-US"/>
          </a:p>
        </p:txBody>
      </p:sp>
    </p:spTree>
    <p:extLst>
      <p:ext uri="{BB962C8B-B14F-4D97-AF65-F5344CB8AC3E}">
        <p14:creationId xmlns:p14="http://schemas.microsoft.com/office/powerpoint/2010/main" val="39037016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E92C2A06-9CFC-4017-A78E-791E0662E31D}" type="slidenum">
              <a:rPr lang="ko-KR" altLang="en-US" smtClean="0"/>
              <a:t>18</a:t>
            </a:fld>
            <a:endParaRPr lang="ko-KR" altLang="en-US"/>
          </a:p>
        </p:txBody>
      </p:sp>
    </p:spTree>
    <p:extLst>
      <p:ext uri="{BB962C8B-B14F-4D97-AF65-F5344CB8AC3E}">
        <p14:creationId xmlns:p14="http://schemas.microsoft.com/office/powerpoint/2010/main" val="2396138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gradFill flip="none" rotWithShape="1">
          <a:gsLst>
            <a:gs pos="0">
              <a:schemeClr val="bg1"/>
            </a:gs>
            <a:gs pos="100000">
              <a:schemeClr val="bg1">
                <a:lumMod val="9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3291830"/>
            <a:ext cx="9144000" cy="568445"/>
          </a:xfrm>
          <a:prstGeom prst="rect">
            <a:avLst/>
          </a:prstGeom>
        </p:spPr>
        <p:txBody>
          <a:bodyPr anchor="ctr"/>
          <a:lstStyle>
            <a:lvl1pPr marL="0" indent="0" algn="ctr">
              <a:lnSpc>
                <a:spcPct val="80000"/>
              </a:lnSpc>
              <a:buNone/>
              <a:defRPr sz="3600" b="0" baseline="0">
                <a:solidFill>
                  <a:schemeClr val="tx1">
                    <a:lumMod val="75000"/>
                    <a:lumOff val="25000"/>
                  </a:schemeClr>
                </a:solidFill>
                <a:latin typeface="+mj-lt"/>
                <a:cs typeface="Arial" pitchFamily="34" charset="0"/>
              </a:defRPr>
            </a:lvl1pPr>
          </a:lstStyle>
          <a:p>
            <a:pPr lvl="0"/>
            <a:r>
              <a:rPr lang="en-US" altLang="ko-KR" dirty="0"/>
              <a:t>Your Presentation Name Here</a:t>
            </a:r>
          </a:p>
        </p:txBody>
      </p:sp>
      <p:sp>
        <p:nvSpPr>
          <p:cNvPr id="11" name="Text Placeholder 9"/>
          <p:cNvSpPr>
            <a:spLocks noGrp="1"/>
          </p:cNvSpPr>
          <p:nvPr>
            <p:ph type="body" sz="quarter" idx="11" hasCustomPrompt="1"/>
          </p:nvPr>
        </p:nvSpPr>
        <p:spPr>
          <a:xfrm>
            <a:off x="-148" y="3856846"/>
            <a:ext cx="9144000" cy="432048"/>
          </a:xfrm>
          <a:prstGeom prst="rect">
            <a:avLst/>
          </a:prstGeom>
        </p:spPr>
        <p:txBody>
          <a:bodyPr anchor="ctr"/>
          <a:lstStyle>
            <a:lvl1pPr marL="0" indent="0" algn="ctr">
              <a:buNone/>
              <a:defRPr sz="1400" b="0" baseline="0">
                <a:solidFill>
                  <a:schemeClr val="tx1">
                    <a:lumMod val="75000"/>
                    <a:lumOff val="25000"/>
                  </a:schemeClr>
                </a:solidFill>
                <a:effectLst/>
                <a:latin typeface="+mn-lt"/>
                <a:ea typeface="+mj-ea"/>
                <a:cs typeface="Arial" pitchFamily="34" charset="0"/>
              </a:defRPr>
            </a:lvl1pPr>
          </a:lstStyle>
          <a:p>
            <a:pPr lvl="0"/>
            <a:r>
              <a:rPr lang="en-US" altLang="ko-KR" dirty="0"/>
              <a:t>Insert the title </a:t>
            </a:r>
          </a:p>
          <a:p>
            <a:pPr lvl="0"/>
            <a:r>
              <a:rPr lang="en-US" altLang="ko-KR" dirty="0"/>
              <a:t>of your subtitle Here</a:t>
            </a:r>
          </a:p>
        </p:txBody>
      </p:sp>
      <p:pic>
        <p:nvPicPr>
          <p:cNvPr id="1026" name="Picture 2" descr="E:\002-KIMS BUSINESS\007-02-Fullslidesppt-Contents\20161216\Stethoscope as symbol of medicine PowerPoint Templates\main-item-01.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59832" y="570538"/>
            <a:ext cx="3024336" cy="2244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2736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Agenda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Text Placeholder 9"/>
          <p:cNvSpPr>
            <a:spLocks noGrp="1"/>
          </p:cNvSpPr>
          <p:nvPr>
            <p:ph type="body" sz="quarter" idx="10" hasCustomPrompt="1"/>
          </p:nvPr>
        </p:nvSpPr>
        <p:spPr>
          <a:xfrm>
            <a:off x="323528" y="123478"/>
            <a:ext cx="7344816" cy="576064"/>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pic>
        <p:nvPicPr>
          <p:cNvPr id="4" name="Picture 2" descr="E:\002-KIMS BUSINESS\007-02-Fullslidesppt-Contents\20161216\Stethoscope as symbol of medicine PowerPoint Templates\main-item-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5373" y="123478"/>
            <a:ext cx="983526" cy="729962"/>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p:cNvCxnSpPr/>
          <p:nvPr userDrawn="1"/>
        </p:nvCxnSpPr>
        <p:spPr>
          <a:xfrm>
            <a:off x="-6032" y="817270"/>
            <a:ext cx="7674376"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1723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Agenda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Text Placeholder 9"/>
          <p:cNvSpPr>
            <a:spLocks noGrp="1"/>
          </p:cNvSpPr>
          <p:nvPr>
            <p:ph type="body" sz="quarter" idx="10" hasCustomPrompt="1"/>
          </p:nvPr>
        </p:nvSpPr>
        <p:spPr>
          <a:xfrm>
            <a:off x="323528" y="123478"/>
            <a:ext cx="7344816" cy="576064"/>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pic>
        <p:nvPicPr>
          <p:cNvPr id="4" name="Picture 2" descr="E:\002-KIMS BUSINESS\007-02-Fullslidesppt-Contents\20161216\Stethoscope as symbol of medicine PowerPoint Templates\main-item-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5373" y="123478"/>
            <a:ext cx="983526" cy="729962"/>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p:cNvCxnSpPr/>
          <p:nvPr userDrawn="1"/>
        </p:nvCxnSpPr>
        <p:spPr>
          <a:xfrm>
            <a:off x="-6032" y="817270"/>
            <a:ext cx="7674376"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Picture Placeholder 2"/>
          <p:cNvSpPr>
            <a:spLocks noGrp="1"/>
          </p:cNvSpPr>
          <p:nvPr>
            <p:ph type="pic" idx="1" hasCustomPrompt="1"/>
          </p:nvPr>
        </p:nvSpPr>
        <p:spPr>
          <a:xfrm>
            <a:off x="683568" y="1131590"/>
            <a:ext cx="1728192" cy="187220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9" name="Picture Placeholder 2"/>
          <p:cNvSpPr>
            <a:spLocks noGrp="1"/>
          </p:cNvSpPr>
          <p:nvPr>
            <p:ph type="pic" idx="11" hasCustomPrompt="1"/>
          </p:nvPr>
        </p:nvSpPr>
        <p:spPr>
          <a:xfrm>
            <a:off x="2699792" y="1131590"/>
            <a:ext cx="1728192" cy="187220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0" name="Picture Placeholder 2"/>
          <p:cNvSpPr>
            <a:spLocks noGrp="1"/>
          </p:cNvSpPr>
          <p:nvPr>
            <p:ph type="pic" idx="12" hasCustomPrompt="1"/>
          </p:nvPr>
        </p:nvSpPr>
        <p:spPr>
          <a:xfrm>
            <a:off x="4716016" y="1131590"/>
            <a:ext cx="1728192" cy="187220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1" name="Picture Placeholder 2"/>
          <p:cNvSpPr>
            <a:spLocks noGrp="1"/>
          </p:cNvSpPr>
          <p:nvPr>
            <p:ph type="pic" idx="13" hasCustomPrompt="1"/>
          </p:nvPr>
        </p:nvSpPr>
        <p:spPr>
          <a:xfrm>
            <a:off x="6732240" y="1131590"/>
            <a:ext cx="1728192" cy="187220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29167355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Agenda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Text Placeholder 9"/>
          <p:cNvSpPr>
            <a:spLocks noGrp="1"/>
          </p:cNvSpPr>
          <p:nvPr>
            <p:ph type="body" sz="quarter" idx="10" hasCustomPrompt="1"/>
          </p:nvPr>
        </p:nvSpPr>
        <p:spPr>
          <a:xfrm>
            <a:off x="107504" y="3075806"/>
            <a:ext cx="2808312" cy="1368400"/>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pic>
        <p:nvPicPr>
          <p:cNvPr id="8" name="Picture 2" descr="D:\Fullppt\PNG이미지\핸드폰2.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85336" y="925101"/>
            <a:ext cx="3168352" cy="3836811"/>
          </a:xfrm>
          <a:prstGeom prst="rect">
            <a:avLst/>
          </a:prstGeom>
          <a:noFill/>
          <a:extLst>
            <a:ext uri="{909E8E84-426E-40DD-AFC4-6F175D3DCCD1}">
              <a14:hiddenFill xmlns:a14="http://schemas.microsoft.com/office/drawing/2010/main">
                <a:solidFill>
                  <a:srgbClr val="FFFFFF"/>
                </a:solidFill>
              </a14:hiddenFill>
            </a:ext>
          </a:extLst>
        </p:spPr>
      </p:pic>
      <p:sp>
        <p:nvSpPr>
          <p:cNvPr id="9" name="Picture Placeholder 2"/>
          <p:cNvSpPr>
            <a:spLocks noGrp="1"/>
          </p:cNvSpPr>
          <p:nvPr>
            <p:ph type="pic" idx="1" hasCustomPrompt="1"/>
          </p:nvPr>
        </p:nvSpPr>
        <p:spPr>
          <a:xfrm>
            <a:off x="3662184" y="1061419"/>
            <a:ext cx="1827251" cy="282254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3253349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Images and Contents Layout">
    <p:spTree>
      <p:nvGrpSpPr>
        <p:cNvPr id="1" name=""/>
        <p:cNvGrpSpPr/>
        <p:nvPr/>
      </p:nvGrpSpPr>
      <p:grpSpPr>
        <a:xfrm>
          <a:off x="0" y="0"/>
          <a:ext cx="0" cy="0"/>
          <a:chOff x="0" y="0"/>
          <a:chExt cx="0" cy="0"/>
        </a:xfrm>
      </p:grpSpPr>
      <p:pic>
        <p:nvPicPr>
          <p:cNvPr id="5" name="Picture 2" descr="D:\Fullppt\PNG이미지\핸드폰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70880" y="1497141"/>
            <a:ext cx="2808312" cy="3400810"/>
          </a:xfrm>
          <a:prstGeom prst="rect">
            <a:avLst/>
          </a:prstGeom>
          <a:noFill/>
          <a:extLst>
            <a:ext uri="{909E8E84-426E-40DD-AFC4-6F175D3DCCD1}">
              <a14:hiddenFill xmlns:a14="http://schemas.microsoft.com/office/drawing/2010/main">
                <a:solidFill>
                  <a:srgbClr val="FFFFFF"/>
                </a:solidFill>
              </a14:hiddenFill>
            </a:ext>
          </a:extLst>
        </p:spPr>
      </p:pic>
      <p:sp>
        <p:nvSpPr>
          <p:cNvPr id="6" name="Picture Placeholder 2"/>
          <p:cNvSpPr>
            <a:spLocks noGrp="1"/>
          </p:cNvSpPr>
          <p:nvPr>
            <p:ph type="pic" idx="1" hasCustomPrompt="1"/>
          </p:nvPr>
        </p:nvSpPr>
        <p:spPr>
          <a:xfrm>
            <a:off x="3755527" y="1635289"/>
            <a:ext cx="1619609" cy="250179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Picture Placeholder 2"/>
          <p:cNvSpPr>
            <a:spLocks noGrp="1"/>
          </p:cNvSpPr>
          <p:nvPr>
            <p:ph type="pic" idx="12" hasCustomPrompt="1"/>
          </p:nvPr>
        </p:nvSpPr>
        <p:spPr>
          <a:xfrm>
            <a:off x="1964472" y="1635289"/>
            <a:ext cx="1619609" cy="250179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8" name="Picture Placeholder 2"/>
          <p:cNvSpPr>
            <a:spLocks noGrp="1"/>
          </p:cNvSpPr>
          <p:nvPr>
            <p:ph type="pic" idx="13" hasCustomPrompt="1"/>
          </p:nvPr>
        </p:nvSpPr>
        <p:spPr>
          <a:xfrm>
            <a:off x="249617" y="1635289"/>
            <a:ext cx="1619609" cy="250179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9" name="Picture Placeholder 2"/>
          <p:cNvSpPr>
            <a:spLocks noGrp="1"/>
          </p:cNvSpPr>
          <p:nvPr>
            <p:ph type="pic" idx="14" hasCustomPrompt="1"/>
          </p:nvPr>
        </p:nvSpPr>
        <p:spPr>
          <a:xfrm>
            <a:off x="5564872" y="1635289"/>
            <a:ext cx="1619609" cy="250179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2" name="Picture Placeholder 2"/>
          <p:cNvSpPr>
            <a:spLocks noGrp="1"/>
          </p:cNvSpPr>
          <p:nvPr>
            <p:ph type="pic" idx="15" hasCustomPrompt="1"/>
          </p:nvPr>
        </p:nvSpPr>
        <p:spPr>
          <a:xfrm>
            <a:off x="7288872" y="1635289"/>
            <a:ext cx="1619609" cy="250179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3" name="Text Placeholder 9">
            <a:extLst>
              <a:ext uri="{FF2B5EF4-FFF2-40B4-BE49-F238E27FC236}">
                <a16:creationId xmlns:a16="http://schemas.microsoft.com/office/drawing/2014/main" id="{A7341551-4697-41C7-A352-EF717005841A}"/>
              </a:ext>
            </a:extLst>
          </p:cNvPr>
          <p:cNvSpPr>
            <a:spLocks noGrp="1"/>
          </p:cNvSpPr>
          <p:nvPr>
            <p:ph type="body" sz="quarter" idx="10" hasCustomPrompt="1"/>
          </p:nvPr>
        </p:nvSpPr>
        <p:spPr>
          <a:xfrm>
            <a:off x="323528" y="123478"/>
            <a:ext cx="7344816" cy="576064"/>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pic>
        <p:nvPicPr>
          <p:cNvPr id="14" name="Picture 2" descr="E:\002-KIMS BUSINESS\007-02-Fullslidesppt-Contents\20161216\Stethoscope as symbol of medicine PowerPoint Templates\main-item-01.png">
            <a:extLst>
              <a:ext uri="{FF2B5EF4-FFF2-40B4-BE49-F238E27FC236}">
                <a16:creationId xmlns:a16="http://schemas.microsoft.com/office/drawing/2014/main" id="{704696FB-5704-44BE-A7C4-3766EFA77A69}"/>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5373" y="123478"/>
            <a:ext cx="983526" cy="729962"/>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Straight Connector 4">
            <a:extLst>
              <a:ext uri="{FF2B5EF4-FFF2-40B4-BE49-F238E27FC236}">
                <a16:creationId xmlns:a16="http://schemas.microsoft.com/office/drawing/2014/main" id="{112562F3-7C1E-4A0C-96A9-C0EE72521397}"/>
              </a:ext>
            </a:extLst>
          </p:cNvPr>
          <p:cNvCxnSpPr/>
          <p:nvPr userDrawn="1"/>
        </p:nvCxnSpPr>
        <p:spPr>
          <a:xfrm>
            <a:off x="-6032" y="817270"/>
            <a:ext cx="7674376"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8669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Images and Contents Layout">
    <p:spTree>
      <p:nvGrpSpPr>
        <p:cNvPr id="1" name=""/>
        <p:cNvGrpSpPr/>
        <p:nvPr/>
      </p:nvGrpSpPr>
      <p:grpSpPr>
        <a:xfrm>
          <a:off x="0" y="0"/>
          <a:ext cx="0" cy="0"/>
          <a:chOff x="0" y="0"/>
          <a:chExt cx="0" cy="0"/>
        </a:xfrm>
      </p:grpSpPr>
      <p:pic>
        <p:nvPicPr>
          <p:cNvPr id="1026" name="Picture 2" descr="D:\Fullppt\005-PNG이미지\모니터.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788024" y="1280200"/>
            <a:ext cx="3600400" cy="3589865"/>
          </a:xfrm>
          <a:prstGeom prst="rect">
            <a:avLst/>
          </a:prstGeom>
          <a:noFill/>
          <a:extLst>
            <a:ext uri="{909E8E84-426E-40DD-AFC4-6F175D3DCCD1}">
              <a14:hiddenFill xmlns:a14="http://schemas.microsoft.com/office/drawing/2010/main">
                <a:solidFill>
                  <a:srgbClr val="FFFFFF"/>
                </a:solidFill>
              </a14:hiddenFill>
            </a:ext>
          </a:extLst>
        </p:spPr>
      </p:pic>
      <p:sp>
        <p:nvSpPr>
          <p:cNvPr id="6" name="Picture Placeholder 2"/>
          <p:cNvSpPr>
            <a:spLocks noGrp="1"/>
          </p:cNvSpPr>
          <p:nvPr>
            <p:ph type="pic" idx="1" hasCustomPrompt="1"/>
          </p:nvPr>
        </p:nvSpPr>
        <p:spPr>
          <a:xfrm>
            <a:off x="4932040" y="1408807"/>
            <a:ext cx="3312368" cy="2325885"/>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Text Placeholder 9">
            <a:extLst>
              <a:ext uri="{FF2B5EF4-FFF2-40B4-BE49-F238E27FC236}">
                <a16:creationId xmlns:a16="http://schemas.microsoft.com/office/drawing/2014/main" id="{3697A31B-4C32-45F0-9980-3B5F2D5511D1}"/>
              </a:ext>
            </a:extLst>
          </p:cNvPr>
          <p:cNvSpPr>
            <a:spLocks noGrp="1"/>
          </p:cNvSpPr>
          <p:nvPr>
            <p:ph type="body" sz="quarter" idx="10" hasCustomPrompt="1"/>
          </p:nvPr>
        </p:nvSpPr>
        <p:spPr>
          <a:xfrm>
            <a:off x="323528" y="123478"/>
            <a:ext cx="7344816" cy="576064"/>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pic>
        <p:nvPicPr>
          <p:cNvPr id="8" name="Picture 2" descr="E:\002-KIMS BUSINESS\007-02-Fullslidesppt-Contents\20161216\Stethoscope as symbol of medicine PowerPoint Templates\main-item-01.png">
            <a:extLst>
              <a:ext uri="{FF2B5EF4-FFF2-40B4-BE49-F238E27FC236}">
                <a16:creationId xmlns:a16="http://schemas.microsoft.com/office/drawing/2014/main" id="{2B3A4CC3-A1A4-42DB-A940-EBD20187FA2D}"/>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5373" y="123478"/>
            <a:ext cx="983526" cy="729962"/>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Connector 4">
            <a:extLst>
              <a:ext uri="{FF2B5EF4-FFF2-40B4-BE49-F238E27FC236}">
                <a16:creationId xmlns:a16="http://schemas.microsoft.com/office/drawing/2014/main" id="{1A83409A-F47A-4922-AEBE-AE222BBF71BF}"/>
              </a:ext>
            </a:extLst>
          </p:cNvPr>
          <p:cNvCxnSpPr/>
          <p:nvPr userDrawn="1"/>
        </p:nvCxnSpPr>
        <p:spPr>
          <a:xfrm>
            <a:off x="-6032" y="817270"/>
            <a:ext cx="7674376"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02331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Basic Layout">
    <p:bg>
      <p:bgPr>
        <a:solidFill>
          <a:schemeClr val="bg1">
            <a:lumMod val="95000"/>
          </a:schemeClr>
        </a:solid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1619672" y="3939902"/>
            <a:ext cx="2952328" cy="576064"/>
          </a:xfrm>
          <a:prstGeom prst="rect">
            <a:avLst/>
          </a:prstGeom>
        </p:spPr>
        <p:txBody>
          <a:bodyPr anchor="ctr"/>
          <a:lstStyle>
            <a:lvl1pPr marL="0" indent="0" algn="l">
              <a:buNone/>
              <a:defRPr sz="4000" b="0" baseline="0">
                <a:solidFill>
                  <a:schemeClr val="tx1">
                    <a:lumMod val="75000"/>
                    <a:lumOff val="25000"/>
                  </a:schemeClr>
                </a:solidFill>
                <a:latin typeface="+mj-lt"/>
                <a:cs typeface="Arial" pitchFamily="34" charset="0"/>
              </a:defRPr>
            </a:lvl1pPr>
          </a:lstStyle>
          <a:p>
            <a:pPr lvl="0"/>
            <a:r>
              <a:rPr lang="en-US" altLang="ko-KR" dirty="0"/>
              <a:t>BASIC</a:t>
            </a:r>
          </a:p>
        </p:txBody>
      </p:sp>
      <p:pic>
        <p:nvPicPr>
          <p:cNvPr id="4" name="Picture 2" descr="E:\002-KIMS BUSINESS\007-02-Fullslidesppt-Contents\20161216\Stethoscope as symbol of medicine PowerPoint Templates\main-item-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04006" y="3947522"/>
            <a:ext cx="776169" cy="57606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userDrawn="1"/>
        </p:nvSpPr>
        <p:spPr>
          <a:xfrm>
            <a:off x="539552" y="3723878"/>
            <a:ext cx="8064896" cy="100811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Picture Placeholder 2"/>
          <p:cNvSpPr>
            <a:spLocks noGrp="1"/>
          </p:cNvSpPr>
          <p:nvPr>
            <p:ph type="pic" idx="1" hasCustomPrompt="1"/>
          </p:nvPr>
        </p:nvSpPr>
        <p:spPr>
          <a:xfrm>
            <a:off x="539552" y="0"/>
            <a:ext cx="8064896" cy="336383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809822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Images and Contents Layout">
    <p:spTree>
      <p:nvGrpSpPr>
        <p:cNvPr id="1" name=""/>
        <p:cNvGrpSpPr/>
        <p:nvPr/>
      </p:nvGrpSpPr>
      <p:grpSpPr>
        <a:xfrm>
          <a:off x="0" y="0"/>
          <a:ext cx="0" cy="0"/>
          <a:chOff x="0" y="0"/>
          <a:chExt cx="0" cy="0"/>
        </a:xfrm>
      </p:grpSpPr>
      <p:sp>
        <p:nvSpPr>
          <p:cNvPr id="5" name="Picture Placeholder 2"/>
          <p:cNvSpPr>
            <a:spLocks noGrp="1"/>
          </p:cNvSpPr>
          <p:nvPr>
            <p:ph type="pic" idx="1" hasCustomPrompt="1"/>
          </p:nvPr>
        </p:nvSpPr>
        <p:spPr>
          <a:xfrm>
            <a:off x="2843808" y="0"/>
            <a:ext cx="3456384" cy="51435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3664610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Images and Contents Layout">
    <p:spTree>
      <p:nvGrpSpPr>
        <p:cNvPr id="1" name=""/>
        <p:cNvGrpSpPr/>
        <p:nvPr/>
      </p:nvGrpSpPr>
      <p:grpSpPr>
        <a:xfrm>
          <a:off x="0" y="0"/>
          <a:ext cx="0" cy="0"/>
          <a:chOff x="0" y="0"/>
          <a:chExt cx="0" cy="0"/>
        </a:xfrm>
      </p:grpSpPr>
      <p:sp>
        <p:nvSpPr>
          <p:cNvPr id="2" name="Rectangle 1"/>
          <p:cNvSpPr/>
          <p:nvPr userDrawn="1"/>
        </p:nvSpPr>
        <p:spPr>
          <a:xfrm>
            <a:off x="4575733" y="0"/>
            <a:ext cx="22860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Picture Placeholder 2"/>
          <p:cNvSpPr>
            <a:spLocks noGrp="1"/>
          </p:cNvSpPr>
          <p:nvPr>
            <p:ph type="pic" idx="10" hasCustomPrompt="1"/>
          </p:nvPr>
        </p:nvSpPr>
        <p:spPr>
          <a:xfrm>
            <a:off x="6858000" y="698778"/>
            <a:ext cx="2286000" cy="187220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Picture Placeholder 2"/>
          <p:cNvSpPr>
            <a:spLocks noGrp="1"/>
          </p:cNvSpPr>
          <p:nvPr>
            <p:ph type="pic" idx="11" hasCustomPrompt="1"/>
          </p:nvPr>
        </p:nvSpPr>
        <p:spPr>
          <a:xfrm>
            <a:off x="4575733" y="2578606"/>
            <a:ext cx="2286000" cy="187220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8" name="Picture Placeholder 2"/>
          <p:cNvSpPr>
            <a:spLocks noGrp="1"/>
          </p:cNvSpPr>
          <p:nvPr>
            <p:ph type="pic" idx="12" hasCustomPrompt="1"/>
          </p:nvPr>
        </p:nvSpPr>
        <p:spPr>
          <a:xfrm>
            <a:off x="2289428" y="699542"/>
            <a:ext cx="2286000" cy="187220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9" name="Picture Placeholder 2"/>
          <p:cNvSpPr>
            <a:spLocks noGrp="1"/>
          </p:cNvSpPr>
          <p:nvPr>
            <p:ph type="pic" idx="13" hasCustomPrompt="1"/>
          </p:nvPr>
        </p:nvSpPr>
        <p:spPr>
          <a:xfrm>
            <a:off x="0" y="2579370"/>
            <a:ext cx="2286000" cy="187220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5883809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1547664" y="406569"/>
            <a:ext cx="5004048" cy="576064"/>
          </a:xfrm>
          <a:prstGeom prst="rect">
            <a:avLst/>
          </a:prstGeom>
        </p:spPr>
        <p:txBody>
          <a:bodyPr anchor="ctr"/>
          <a:lstStyle>
            <a:lvl1pPr marL="0" indent="0" algn="l">
              <a:buNone/>
              <a:defRPr sz="3600" b="0" baseline="0">
                <a:latin typeface="+mj-lt"/>
                <a:cs typeface="Arial" pitchFamily="34" charset="0"/>
              </a:defRPr>
            </a:lvl1pPr>
          </a:lstStyle>
          <a:p>
            <a:pPr lvl="0"/>
            <a:r>
              <a:rPr lang="en-US" altLang="ko-KR" dirty="0"/>
              <a:t>IMAGES STYLE</a:t>
            </a:r>
          </a:p>
        </p:txBody>
      </p:sp>
      <p:pic>
        <p:nvPicPr>
          <p:cNvPr id="5" name="Picture 2" descr="E:\002-KIMS BUSINESS\007-02-Fullslidesppt-Contents\20161216\Stethoscope as symbol of medicine PowerPoint Templates\main-item-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87916" y="329620"/>
            <a:ext cx="983526" cy="729962"/>
          </a:xfrm>
          <a:prstGeom prst="rect">
            <a:avLst/>
          </a:prstGeom>
          <a:noFill/>
          <a:extLst>
            <a:ext uri="{909E8E84-426E-40DD-AFC4-6F175D3DCCD1}">
              <a14:hiddenFill xmlns:a14="http://schemas.microsoft.com/office/drawing/2010/main">
                <a:solidFill>
                  <a:srgbClr val="FFFFFF"/>
                </a:solidFill>
              </a14:hiddenFill>
            </a:ext>
          </a:extLst>
        </p:spPr>
      </p:pic>
      <p:sp>
        <p:nvSpPr>
          <p:cNvPr id="6" name="Picture Placeholder 2"/>
          <p:cNvSpPr>
            <a:spLocks noGrp="1"/>
          </p:cNvSpPr>
          <p:nvPr>
            <p:ph type="pic" idx="1" hasCustomPrompt="1"/>
          </p:nvPr>
        </p:nvSpPr>
        <p:spPr>
          <a:xfrm>
            <a:off x="0" y="2931790"/>
            <a:ext cx="9144000" cy="2211710"/>
          </a:xfrm>
          <a:prstGeom prst="rect">
            <a:avLst/>
          </a:prstGeom>
          <a:solidFill>
            <a:schemeClr val="bg1">
              <a:lumMod val="95000"/>
            </a:schemeClr>
          </a:solidFill>
        </p:spPr>
        <p:txBody>
          <a:bodyPr anchor="ctr"/>
          <a:lstStyle>
            <a:lvl1pPr marL="0" indent="0" algn="ctr">
              <a:buNone/>
              <a:defRPr sz="1200" strike="sngStrike" baseline="0">
                <a:solidFill>
                  <a:schemeClr val="tx1">
                    <a:lumMod val="75000"/>
                    <a:lumOff val="25000"/>
                  </a:schemeClr>
                </a:solidFill>
                <a:latin typeface="+mn-lt"/>
                <a:ea typeface="+mj-ea"/>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0059274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Images and Contents Layout">
    <p:spTree>
      <p:nvGrpSpPr>
        <p:cNvPr id="1" name=""/>
        <p:cNvGrpSpPr/>
        <p:nvPr/>
      </p:nvGrpSpPr>
      <p:grpSpPr>
        <a:xfrm>
          <a:off x="0" y="0"/>
          <a:ext cx="0" cy="0"/>
          <a:chOff x="0" y="0"/>
          <a:chExt cx="0" cy="0"/>
        </a:xfrm>
      </p:grpSpPr>
      <p:sp>
        <p:nvSpPr>
          <p:cNvPr id="5" name="Picture Placeholder 2"/>
          <p:cNvSpPr>
            <a:spLocks noGrp="1"/>
          </p:cNvSpPr>
          <p:nvPr>
            <p:ph type="pic" idx="12" hasCustomPrompt="1"/>
          </p:nvPr>
        </p:nvSpPr>
        <p:spPr>
          <a:xfrm>
            <a:off x="2051720" y="0"/>
            <a:ext cx="2286000" cy="2787774"/>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6" name="Picture Placeholder 2"/>
          <p:cNvSpPr>
            <a:spLocks noGrp="1"/>
          </p:cNvSpPr>
          <p:nvPr>
            <p:ph type="pic" idx="13" hasCustomPrompt="1"/>
          </p:nvPr>
        </p:nvSpPr>
        <p:spPr>
          <a:xfrm>
            <a:off x="4572000" y="2571750"/>
            <a:ext cx="4572000" cy="257175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pic>
        <p:nvPicPr>
          <p:cNvPr id="7" name="Picture 2" descr="E:\002-KIMS BUSINESS\007-02-Fullslidesppt-Contents\20161216\Stethoscope as symbol of medicine PowerPoint Templates\main-item-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10798" y="1561376"/>
            <a:ext cx="983526" cy="729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966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spTree>
      <p:nvGrpSpPr>
        <p:cNvPr id="1" name=""/>
        <p:cNvGrpSpPr/>
        <p:nvPr/>
      </p:nvGrpSpPr>
      <p:grpSpPr>
        <a:xfrm>
          <a:off x="0" y="0"/>
          <a:ext cx="0" cy="0"/>
          <a:chOff x="0" y="0"/>
          <a:chExt cx="0" cy="0"/>
        </a:xfrm>
      </p:grpSpPr>
      <p:sp>
        <p:nvSpPr>
          <p:cNvPr id="2" name="Rectangle 1"/>
          <p:cNvSpPr/>
          <p:nvPr userDrawn="1"/>
        </p:nvSpPr>
        <p:spPr>
          <a:xfrm>
            <a:off x="2987824" y="0"/>
            <a:ext cx="3168352"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 Placeholder 9"/>
          <p:cNvSpPr>
            <a:spLocks noGrp="1"/>
          </p:cNvSpPr>
          <p:nvPr>
            <p:ph type="body" sz="quarter" idx="10" hasCustomPrompt="1"/>
          </p:nvPr>
        </p:nvSpPr>
        <p:spPr>
          <a:xfrm>
            <a:off x="0" y="3363838"/>
            <a:ext cx="9144000" cy="576063"/>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Thank you</a:t>
            </a:r>
          </a:p>
        </p:txBody>
      </p:sp>
      <p:sp>
        <p:nvSpPr>
          <p:cNvPr id="11" name="Text Placeholder 9"/>
          <p:cNvSpPr>
            <a:spLocks noGrp="1"/>
          </p:cNvSpPr>
          <p:nvPr>
            <p:ph type="body" sz="quarter" idx="11" hasCustomPrompt="1"/>
          </p:nvPr>
        </p:nvSpPr>
        <p:spPr>
          <a:xfrm>
            <a:off x="-148" y="393990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pic>
        <p:nvPicPr>
          <p:cNvPr id="5" name="Picture 2" descr="E:\002-KIMS BUSINESS\007-02-Fullslidesppt-Contents\20161216\Stethoscope as symbol of medicine PowerPoint Templates\main-item-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563888" y="1013222"/>
            <a:ext cx="2016224" cy="1496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2477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hapes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242646" y="92609"/>
            <a:ext cx="8679898" cy="543185"/>
          </a:xfrm>
          <a:prstGeom prst="rect">
            <a:avLst/>
          </a:prstGeom>
        </p:spPr>
        <p:txBody>
          <a:bodyPr anchor="ctr"/>
          <a:lstStyle>
            <a:lvl1pPr marL="0" indent="0" algn="ctr">
              <a:buNone/>
              <a:defRPr sz="4050" b="0" baseline="0">
                <a:solidFill>
                  <a:schemeClr val="tx1">
                    <a:lumMod val="85000"/>
                    <a:lumOff val="15000"/>
                  </a:schemeClr>
                </a:solidFill>
                <a:latin typeface="+mj-lt"/>
                <a:cs typeface="Arial" pitchFamily="34" charset="0"/>
              </a:defRPr>
            </a:lvl1pPr>
          </a:lstStyle>
          <a:p>
            <a:r>
              <a:rPr lang="en-US" altLang="ko-KR" dirty="0"/>
              <a:t>Fully Editable Shapes</a:t>
            </a:r>
          </a:p>
        </p:txBody>
      </p:sp>
    </p:spTree>
    <p:extLst>
      <p:ext uri="{BB962C8B-B14F-4D97-AF65-F5344CB8AC3E}">
        <p14:creationId xmlns:p14="http://schemas.microsoft.com/office/powerpoint/2010/main" val="3703784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con se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200" b="0" baseline="0">
                <a:latin typeface="+mj-lt"/>
                <a:cs typeface="Arial" pitchFamily="34" charset="0"/>
              </a:defRPr>
            </a:lvl1pPr>
          </a:lstStyle>
          <a:p>
            <a:pPr lvl="0"/>
            <a:r>
              <a:rPr lang="en-US" altLang="ko-KR" dirty="0"/>
              <a:t>ICON SETS LAYOUT</a:t>
            </a:r>
          </a:p>
        </p:txBody>
      </p:sp>
      <p:sp>
        <p:nvSpPr>
          <p:cNvPr id="11" name="Rounded Rectangle 10"/>
          <p:cNvSpPr/>
          <p:nvPr userDrawn="1"/>
        </p:nvSpPr>
        <p:spPr>
          <a:xfrm>
            <a:off x="354008" y="1131589"/>
            <a:ext cx="2849840" cy="364917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 name="Rounded Rectangle 16"/>
          <p:cNvSpPr/>
          <p:nvPr userDrawn="1"/>
        </p:nvSpPr>
        <p:spPr>
          <a:xfrm>
            <a:off x="531932" y="1347500"/>
            <a:ext cx="108520" cy="3240473"/>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bg1"/>
              </a:solidFill>
            </a:endParaRPr>
          </a:p>
        </p:txBody>
      </p:sp>
      <p:sp>
        <p:nvSpPr>
          <p:cNvPr id="18" name="Half Frame 17"/>
          <p:cNvSpPr/>
          <p:nvPr userDrawn="1"/>
        </p:nvSpPr>
        <p:spPr>
          <a:xfrm rot="5400000">
            <a:off x="2592642" y="1238201"/>
            <a:ext cx="502331" cy="502331"/>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Tree>
    <p:extLst>
      <p:ext uri="{BB962C8B-B14F-4D97-AF65-F5344CB8AC3E}">
        <p14:creationId xmlns:p14="http://schemas.microsoft.com/office/powerpoint/2010/main" val="7381822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04135071"/>
      </p:ext>
    </p:extLst>
  </p:cSld>
  <p:clrMapOvr>
    <a:masterClrMapping/>
  </p:clrMapOvr>
  <p:transition spd="slow">
    <p:cove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over Slide layout">
    <p:bg>
      <p:bgPr>
        <a:gradFill flip="none" rotWithShape="1">
          <a:gsLst>
            <a:gs pos="0">
              <a:schemeClr val="bg1"/>
            </a:gs>
            <a:gs pos="100000">
              <a:schemeClr val="bg1">
                <a:lumMod val="9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3291830"/>
            <a:ext cx="9144000" cy="568445"/>
          </a:xfrm>
          <a:prstGeom prst="rect">
            <a:avLst/>
          </a:prstGeom>
        </p:spPr>
        <p:txBody>
          <a:bodyPr anchor="ctr"/>
          <a:lstStyle>
            <a:lvl1pPr marL="0" indent="0" algn="ctr">
              <a:lnSpc>
                <a:spcPct val="80000"/>
              </a:lnSpc>
              <a:buNone/>
              <a:defRPr sz="3600" b="0" baseline="0">
                <a:solidFill>
                  <a:schemeClr val="tx1">
                    <a:lumMod val="75000"/>
                    <a:lumOff val="25000"/>
                  </a:schemeClr>
                </a:solidFill>
                <a:latin typeface="+mj-lt"/>
                <a:cs typeface="Arial" pitchFamily="34" charset="0"/>
              </a:defRPr>
            </a:lvl1pPr>
          </a:lstStyle>
          <a:p>
            <a:pPr lvl="0"/>
            <a:r>
              <a:rPr lang="en-US" altLang="ko-KR" dirty="0"/>
              <a:t>Your Presentation Name Here</a:t>
            </a:r>
          </a:p>
        </p:txBody>
      </p:sp>
      <p:sp>
        <p:nvSpPr>
          <p:cNvPr id="11" name="Text Placeholder 9"/>
          <p:cNvSpPr>
            <a:spLocks noGrp="1"/>
          </p:cNvSpPr>
          <p:nvPr>
            <p:ph type="body" sz="quarter" idx="11" hasCustomPrompt="1"/>
          </p:nvPr>
        </p:nvSpPr>
        <p:spPr>
          <a:xfrm>
            <a:off x="-148" y="3856846"/>
            <a:ext cx="9144000" cy="432048"/>
          </a:xfrm>
          <a:prstGeom prst="rect">
            <a:avLst/>
          </a:prstGeom>
        </p:spPr>
        <p:txBody>
          <a:bodyPr anchor="ctr"/>
          <a:lstStyle>
            <a:lvl1pPr marL="0" indent="0" algn="ctr">
              <a:buNone/>
              <a:defRPr sz="1400" b="0" baseline="0">
                <a:solidFill>
                  <a:schemeClr val="tx1">
                    <a:lumMod val="75000"/>
                    <a:lumOff val="25000"/>
                  </a:schemeClr>
                </a:solidFill>
                <a:effectLst/>
                <a:latin typeface="+mn-lt"/>
                <a:ea typeface="+mj-ea"/>
                <a:cs typeface="Arial" pitchFamily="34" charset="0"/>
              </a:defRPr>
            </a:lvl1pPr>
          </a:lstStyle>
          <a:p>
            <a:pPr lvl="0"/>
            <a:r>
              <a:rPr lang="en-US" altLang="ko-KR" dirty="0"/>
              <a:t>Insert the title </a:t>
            </a:r>
          </a:p>
          <a:p>
            <a:pPr lvl="0"/>
            <a:r>
              <a:rPr lang="en-US" altLang="ko-KR" dirty="0"/>
              <a:t>of your subtitle Here</a:t>
            </a:r>
          </a:p>
        </p:txBody>
      </p:sp>
      <p:pic>
        <p:nvPicPr>
          <p:cNvPr id="1026" name="Picture 2" descr="E:\002-KIMS BUSINESS\007-02-Fullslidesppt-Contents\20161216\Stethoscope as symbol of medicine PowerPoint Templates\main-item-01.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59832" y="570538"/>
            <a:ext cx="3024336" cy="2244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77815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Break Layout">
    <p:spTree>
      <p:nvGrpSpPr>
        <p:cNvPr id="1" name=""/>
        <p:cNvGrpSpPr/>
        <p:nvPr/>
      </p:nvGrpSpPr>
      <p:grpSpPr>
        <a:xfrm>
          <a:off x="0" y="0"/>
          <a:ext cx="0" cy="0"/>
          <a:chOff x="0" y="0"/>
          <a:chExt cx="0" cy="0"/>
        </a:xfrm>
      </p:grpSpPr>
      <p:sp>
        <p:nvSpPr>
          <p:cNvPr id="2" name="Rectangle 1"/>
          <p:cNvSpPr/>
          <p:nvPr userDrawn="1"/>
        </p:nvSpPr>
        <p:spPr>
          <a:xfrm>
            <a:off x="3419872" y="1893198"/>
            <a:ext cx="5724128" cy="1368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 Placeholder 9"/>
          <p:cNvSpPr>
            <a:spLocks noGrp="1"/>
          </p:cNvSpPr>
          <p:nvPr>
            <p:ph type="body" sz="quarter" idx="10" hasCustomPrompt="1"/>
          </p:nvPr>
        </p:nvSpPr>
        <p:spPr>
          <a:xfrm>
            <a:off x="3707904" y="2139702"/>
            <a:ext cx="5436096" cy="576064"/>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SECTION BREAK</a:t>
            </a:r>
          </a:p>
        </p:txBody>
      </p:sp>
      <p:sp>
        <p:nvSpPr>
          <p:cNvPr id="11" name="Text Placeholder 9"/>
          <p:cNvSpPr>
            <a:spLocks noGrp="1"/>
          </p:cNvSpPr>
          <p:nvPr>
            <p:ph type="body" sz="quarter" idx="11" hasCustomPrompt="1"/>
          </p:nvPr>
        </p:nvSpPr>
        <p:spPr>
          <a:xfrm>
            <a:off x="3707904" y="2715766"/>
            <a:ext cx="5436096" cy="288032"/>
          </a:xfrm>
          <a:prstGeom prst="rect">
            <a:avLst/>
          </a:prstGeom>
        </p:spPr>
        <p:txBody>
          <a:bodyPr anchor="ctr"/>
          <a:lstStyle>
            <a:lvl1pPr marL="0" indent="0" algn="l">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pic>
        <p:nvPicPr>
          <p:cNvPr id="4" name="Picture 2" descr="E:\002-KIMS BUSINESS\007-02-Fullslidesppt-Contents\20161216\Stethoscope as symbol of medicine PowerPoint Templates\main-item-01.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2824" y="1745754"/>
            <a:ext cx="2231488" cy="165618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userDrawn="1"/>
        </p:nvSpPr>
        <p:spPr>
          <a:xfrm>
            <a:off x="0" y="1902008"/>
            <a:ext cx="467544" cy="1368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7382354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BE06F-7977-AA40-7940-106E3BD9AF4E}"/>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853AAA13-789A-1FB0-3DF3-F18E41AC5B15}"/>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43FB961-3FB4-DB10-857B-3C1DDF0B4C89}"/>
              </a:ext>
            </a:extLst>
          </p:cNvPr>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5" name="Footer Placeholder 4">
            <a:extLst>
              <a:ext uri="{FF2B5EF4-FFF2-40B4-BE49-F238E27FC236}">
                <a16:creationId xmlns:a16="http://schemas.microsoft.com/office/drawing/2014/main" id="{11EB3084-96BD-B616-B98C-C686B1A8A5C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E473B99-8825-338E-D806-73F2CE35E7D4}"/>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797201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FD7D9-DA6D-3968-7927-1E20CB976E2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BC3A725-E63B-DCD1-8D82-2AE75B735DB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B10797B-869A-EA34-E4B4-B1BC30FCF4F5}"/>
              </a:ext>
            </a:extLst>
          </p:cNvPr>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5" name="Footer Placeholder 4">
            <a:extLst>
              <a:ext uri="{FF2B5EF4-FFF2-40B4-BE49-F238E27FC236}">
                <a16:creationId xmlns:a16="http://schemas.microsoft.com/office/drawing/2014/main" id="{F09B0C53-2A6D-82D4-DAEC-C4AF6BA908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376753B-2D76-71BA-333B-B77B72BA1D0F}"/>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614844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BA494-53B9-9DCA-3F98-28E5BDD9573E}"/>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37C7797-2642-79CD-1CA1-5F127BE73523}"/>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A4E5DE9-5167-9197-DF14-964DBF241B84}"/>
              </a:ext>
            </a:extLst>
          </p:cNvPr>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5" name="Footer Placeholder 4">
            <a:extLst>
              <a:ext uri="{FF2B5EF4-FFF2-40B4-BE49-F238E27FC236}">
                <a16:creationId xmlns:a16="http://schemas.microsoft.com/office/drawing/2014/main" id="{07482F54-E5D0-0B4B-30F5-F639F3531A3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ED92F23-835B-BB0C-982A-B42A10DE0B17}"/>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73814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51B0B-151D-2692-1D47-FC0B17216E9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B047CF9-8929-1CD1-44C7-3FAE6680882F}"/>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BF5EA85-8A7D-7B9B-530F-4C79F3D88359}"/>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DC7D37E-D6A2-2532-0E94-DD2C14E1B24E}"/>
              </a:ext>
            </a:extLst>
          </p:cNvPr>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6" name="Footer Placeholder 5">
            <a:extLst>
              <a:ext uri="{FF2B5EF4-FFF2-40B4-BE49-F238E27FC236}">
                <a16:creationId xmlns:a16="http://schemas.microsoft.com/office/drawing/2014/main" id="{C5FFD641-4880-97EA-C4EC-5984FE4E982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E56B8B7-69AA-1629-8DB4-39B411203988}"/>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17362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2F244-3AD9-0B7F-A525-ACD3E77C7D67}"/>
              </a:ext>
            </a:extLst>
          </p:cNvPr>
          <p:cNvSpPr>
            <a:spLocks noGrp="1"/>
          </p:cNvSpPr>
          <p:nvPr>
            <p:ph type="title"/>
          </p:nvPr>
        </p:nvSpPr>
        <p:spPr>
          <a:xfrm>
            <a:off x="629841" y="273844"/>
            <a:ext cx="7886700" cy="99417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CED92CD-D27D-69B6-86F5-4F90EC85B64B}"/>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94950DE9-1C53-FAA0-0A60-80941C5F9EBE}"/>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CEDB84E-D77A-4E2F-432A-877F57BB0D2E}"/>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325DA095-F1A4-7D2C-110E-4B71B4EE6338}"/>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1E0C6AD-14FF-6223-E4B3-650B2882E988}"/>
              </a:ext>
            </a:extLst>
          </p:cNvPr>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8" name="Footer Placeholder 7">
            <a:extLst>
              <a:ext uri="{FF2B5EF4-FFF2-40B4-BE49-F238E27FC236}">
                <a16:creationId xmlns:a16="http://schemas.microsoft.com/office/drawing/2014/main" id="{F6327B60-5DE7-8EB6-71DA-6AF9991B1245}"/>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768467CF-FB97-EF29-F062-69780DEF25DF}"/>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77684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Agenda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Text Placeholder 9"/>
          <p:cNvSpPr>
            <a:spLocks noGrp="1"/>
          </p:cNvSpPr>
          <p:nvPr>
            <p:ph type="body" sz="quarter" idx="10" hasCustomPrompt="1"/>
          </p:nvPr>
        </p:nvSpPr>
        <p:spPr>
          <a:xfrm>
            <a:off x="323528" y="123478"/>
            <a:ext cx="7344816" cy="576064"/>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pic>
        <p:nvPicPr>
          <p:cNvPr id="4" name="Picture 2" descr="E:\002-KIMS BUSINESS\007-02-Fullslidesppt-Contents\20161216\Stethoscope as symbol of medicine PowerPoint Templates\main-item-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5373" y="123478"/>
            <a:ext cx="983526" cy="729962"/>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p:cNvCxnSpPr/>
          <p:nvPr userDrawn="1"/>
        </p:nvCxnSpPr>
        <p:spPr>
          <a:xfrm>
            <a:off x="-6032" y="817270"/>
            <a:ext cx="7674376"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632673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2147B-95EE-1BD4-CD08-64E04D32E0D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4E4095F-DF85-42B6-2E3C-7AF03547C810}"/>
              </a:ext>
            </a:extLst>
          </p:cNvPr>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4" name="Footer Placeholder 3">
            <a:extLst>
              <a:ext uri="{FF2B5EF4-FFF2-40B4-BE49-F238E27FC236}">
                <a16:creationId xmlns:a16="http://schemas.microsoft.com/office/drawing/2014/main" id="{93E7BD96-EC00-35EA-071F-78E63E2059EE}"/>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DAE9C736-5227-8ADB-799E-32CAC62A453D}"/>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893206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1206C7-5564-DF14-9537-B8091430B9FE}"/>
              </a:ext>
            </a:extLst>
          </p:cNvPr>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3" name="Footer Placeholder 2">
            <a:extLst>
              <a:ext uri="{FF2B5EF4-FFF2-40B4-BE49-F238E27FC236}">
                <a16:creationId xmlns:a16="http://schemas.microsoft.com/office/drawing/2014/main" id="{96273AAD-A790-2AC7-8139-5AB1F310D2FE}"/>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1E4906EE-D917-DD65-0230-FFABF2DDA26B}"/>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899037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CC7A2-7162-136F-50A9-D8A15CC9FED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15AC028-66B5-A77D-3C70-B9BB2BF1C61E}"/>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C010337-063B-E5A4-FC9C-DEEFC1834EFB}"/>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3F670232-C7AF-1CE0-E4A4-BC98574DA055}"/>
              </a:ext>
            </a:extLst>
          </p:cNvPr>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6" name="Footer Placeholder 5">
            <a:extLst>
              <a:ext uri="{FF2B5EF4-FFF2-40B4-BE49-F238E27FC236}">
                <a16:creationId xmlns:a16="http://schemas.microsoft.com/office/drawing/2014/main" id="{80BFE3E8-D28A-9525-17EF-19FBA619528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10A0912-2EF3-5FB4-A145-BD702E5D514C}"/>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81045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F2F18B-99C0-344A-2C73-590921710CD1}"/>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684678F-A3F3-6F92-574D-736AC4DEC159}"/>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68B3FF3C-F7DC-9D4E-ECDA-8952DA5D8B93}"/>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8DBD631F-7150-B3CB-EF83-010C5485BD28}"/>
              </a:ext>
            </a:extLst>
          </p:cNvPr>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6" name="Footer Placeholder 5">
            <a:extLst>
              <a:ext uri="{FF2B5EF4-FFF2-40B4-BE49-F238E27FC236}">
                <a16:creationId xmlns:a16="http://schemas.microsoft.com/office/drawing/2014/main" id="{35D61289-9695-CF6C-63F5-01B4A49DFCF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477EB0E-8096-905B-28FF-1684F7A84D58}"/>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1440521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8F96F-96DA-203C-F2B1-B5E27CB59B2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BA16A9C-2432-F490-E01D-67DB6A06A98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D96E407-AB7A-77B9-D535-A1F274F79755}"/>
              </a:ext>
            </a:extLst>
          </p:cNvPr>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5" name="Footer Placeholder 4">
            <a:extLst>
              <a:ext uri="{FF2B5EF4-FFF2-40B4-BE49-F238E27FC236}">
                <a16:creationId xmlns:a16="http://schemas.microsoft.com/office/drawing/2014/main" id="{5A4E93D7-E041-B759-AB94-616AD6580CF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4757CAA-D181-6C15-86F3-9FC4605A8550}"/>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035572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330CEC2-EB28-261A-F3B3-A9B06D91A0A0}"/>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01ECA3B-5DFA-6573-A6D1-989A39CA12DF}"/>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B5DF4F-5EB8-B027-3BC0-B1CDA8C8FB7D}"/>
              </a:ext>
            </a:extLst>
          </p:cNvPr>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5" name="Footer Placeholder 4">
            <a:extLst>
              <a:ext uri="{FF2B5EF4-FFF2-40B4-BE49-F238E27FC236}">
                <a16:creationId xmlns:a16="http://schemas.microsoft.com/office/drawing/2014/main" id="{3F6DE9FE-90FB-34ED-8E27-9AD60A5E07B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BBEDE21-2595-38CA-23D3-429830A4CA28}"/>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5230414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Agenda Layout">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54835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409575" y="-3572"/>
            <a:ext cx="3761184" cy="5147072"/>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196301" y="1035052"/>
            <a:ext cx="6430967" cy="1962149"/>
          </a:xfrm>
        </p:spPr>
        <p:txBody>
          <a:bodyPr anchor="b">
            <a:normAutofit/>
          </a:bodyPr>
          <a:lstStyle>
            <a:lvl1pPr algn="r">
              <a:defRPr sz="4500">
                <a:effectLst/>
              </a:defRPr>
            </a:lvl1pPr>
          </a:lstStyle>
          <a:p>
            <a:r>
              <a:rPr lang="en-US"/>
              <a:t>Click to edit Master title style</a:t>
            </a:r>
            <a:endParaRPr lang="en-US" dirty="0"/>
          </a:p>
        </p:txBody>
      </p:sp>
      <p:sp>
        <p:nvSpPr>
          <p:cNvPr id="3" name="Subtitle 2"/>
          <p:cNvSpPr>
            <a:spLocks noGrp="1"/>
          </p:cNvSpPr>
          <p:nvPr>
            <p:ph type="subTitle" idx="1"/>
          </p:nvPr>
        </p:nvSpPr>
        <p:spPr>
          <a:xfrm>
            <a:off x="3386533" y="2997200"/>
            <a:ext cx="5240734" cy="1041401"/>
          </a:xfrm>
        </p:spPr>
        <p:txBody>
          <a:bodyPr anchor="t">
            <a:normAutofit/>
          </a:bodyPr>
          <a:lstStyle>
            <a:lvl1pPr marL="0" indent="0" algn="r">
              <a:buNone/>
              <a:defRPr sz="1575">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5" name="Footer Placeholder 4"/>
          <p:cNvSpPr>
            <a:spLocks noGrp="1"/>
          </p:cNvSpPr>
          <p:nvPr>
            <p:ph type="ftr" sz="quarter" idx="11"/>
          </p:nvPr>
        </p:nvSpPr>
        <p:spPr>
          <a:xfrm>
            <a:off x="3999309" y="4412457"/>
            <a:ext cx="3243033" cy="273844"/>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0485703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213893" y="4400349"/>
            <a:ext cx="413375" cy="273844"/>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06038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9210" y="2000249"/>
            <a:ext cx="6698060" cy="1582787"/>
          </a:xfrm>
        </p:spPr>
        <p:txBody>
          <a:bodyPr anchor="b"/>
          <a:lstStyle>
            <a:lvl1pPr algn="r">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1929209" y="3583036"/>
            <a:ext cx="6698061" cy="645300"/>
          </a:xfrm>
        </p:spPr>
        <p:txBody>
          <a:bodyPr anchor="t">
            <a:normAutofit/>
          </a:bodyPr>
          <a:lstStyle>
            <a:lvl1pPr marL="0" indent="0" algn="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4531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Layout">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7571207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13234" y="514351"/>
            <a:ext cx="7514035" cy="131444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13235" y="2000250"/>
            <a:ext cx="3671291" cy="2343151"/>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955975" y="2000250"/>
            <a:ext cx="3671292" cy="2343150"/>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35130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329134" y="1993900"/>
            <a:ext cx="3455391" cy="432197"/>
          </a:xfrm>
        </p:spPr>
        <p:txBody>
          <a:bodyPr anchor="b">
            <a:noAutofit/>
          </a:bodyPr>
          <a:lstStyle>
            <a:lvl1pPr marL="0" indent="0">
              <a:buNone/>
              <a:defRPr sz="2100" b="0">
                <a:solidFill>
                  <a:schemeClr val="accent1">
                    <a:lumMod val="7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1113233" y="2501503"/>
            <a:ext cx="3671292" cy="1841897"/>
          </a:xfrm>
        </p:spPr>
        <p:txBody>
          <a:bodyPr anchor="t">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60366" y="2000250"/>
            <a:ext cx="3466903" cy="432197"/>
          </a:xfrm>
        </p:spPr>
        <p:txBody>
          <a:bodyPr anchor="b">
            <a:noAutofit/>
          </a:bodyPr>
          <a:lstStyle>
            <a:lvl1pPr marL="0" indent="0">
              <a:buNone/>
              <a:defRPr sz="2100" b="0">
                <a:solidFill>
                  <a:schemeClr val="accent1">
                    <a:lumMod val="7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955975" y="2501503"/>
            <a:ext cx="3671292" cy="1841897"/>
          </a:xfrm>
        </p:spPr>
        <p:txBody>
          <a:bodyPr anchor="t">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901284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856514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124452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234" y="1200150"/>
            <a:ext cx="2661841" cy="1028700"/>
          </a:xfrm>
        </p:spPr>
        <p:txBody>
          <a:bodyPr anchor="b">
            <a:normAutofit/>
          </a:bodyPr>
          <a:lstStyle>
            <a:lvl1pPr algn="ctr">
              <a:defRPr sz="1800" b="0"/>
            </a:lvl1pPr>
          </a:lstStyle>
          <a:p>
            <a:r>
              <a:rPr lang="en-US"/>
              <a:t>Click to edit Master title style</a:t>
            </a:r>
            <a:endParaRPr lang="en-US" dirty="0"/>
          </a:p>
        </p:txBody>
      </p:sp>
      <p:sp>
        <p:nvSpPr>
          <p:cNvPr id="3" name="Content Placeholder 2"/>
          <p:cNvSpPr>
            <a:spLocks noGrp="1"/>
          </p:cNvSpPr>
          <p:nvPr>
            <p:ph idx="1"/>
          </p:nvPr>
        </p:nvSpPr>
        <p:spPr>
          <a:xfrm>
            <a:off x="3946525" y="514350"/>
            <a:ext cx="4680743" cy="3829051"/>
          </a:xfrm>
        </p:spPr>
        <p:txBody>
          <a:bodyPr anchor="ctr">
            <a:normAutofit/>
          </a:bodyPr>
          <a:lstStyle>
            <a:lvl1pPr>
              <a:defRPr sz="1500"/>
            </a:lvl1pPr>
            <a:lvl2pPr>
              <a:defRPr sz="1350"/>
            </a:lvl2pPr>
            <a:lvl3pPr>
              <a:defRPr sz="1200"/>
            </a:lvl3pPr>
            <a:lvl4pPr>
              <a:defRPr sz="1050"/>
            </a:lvl4pPr>
            <a:lvl5pPr>
              <a:defRPr sz="1050"/>
            </a:lvl5pPr>
            <a:lvl6pPr>
              <a:defRPr sz="1050"/>
            </a:lvl6pPr>
            <a:lvl7pPr>
              <a:defRPr sz="1050"/>
            </a:lvl7pPr>
            <a:lvl8pPr>
              <a:defRPr sz="1050"/>
            </a:lvl8pPr>
            <a:lvl9pPr>
              <a:defRPr sz="10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3234" y="2228850"/>
            <a:ext cx="2661841" cy="1371600"/>
          </a:xfrm>
        </p:spPr>
        <p:txBody>
          <a:bodyPr>
            <a:normAutofit/>
          </a:bodyPr>
          <a:lstStyle>
            <a:lvl1pPr marL="0" indent="0" algn="ctr">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1699101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2043" y="1314449"/>
            <a:ext cx="4069619" cy="1028700"/>
          </a:xfrm>
        </p:spPr>
        <p:txBody>
          <a:bodyPr anchor="b">
            <a:normAutofit/>
          </a:bodyPr>
          <a:lstStyle>
            <a:lvl1pPr algn="ctr">
              <a:defRPr sz="21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5696011" y="685800"/>
            <a:ext cx="2460731" cy="3429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1112043" y="2343149"/>
            <a:ext cx="4069619" cy="1371600"/>
          </a:xfrm>
        </p:spPr>
        <p:txBody>
          <a:bodyPr>
            <a:normAutofit/>
          </a:bodyPr>
          <a:lstStyle>
            <a:lvl1pPr marL="0" indent="0" algn="ctr">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602400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234" y="3549649"/>
            <a:ext cx="7514033" cy="425054"/>
          </a:xfrm>
        </p:spPr>
        <p:txBody>
          <a:bodyPr anchor="b">
            <a:normAutofit/>
          </a:bodyPr>
          <a:lstStyle>
            <a:lvl1pPr algn="ctr">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9509" y="699084"/>
            <a:ext cx="6169458" cy="2373732"/>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1113234" y="3974702"/>
            <a:ext cx="7514033" cy="370284"/>
          </a:xfrm>
        </p:spPr>
        <p:txBody>
          <a:bodyPr>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CA495AD-95C3-4242-97BD-C2E5152885AC}" type="datetimeFigureOut">
              <a:rPr lang="en-GB" smtClean="0"/>
              <a:t>26/05/2022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871C589-2DAC-415B-8752-5224F1F1AEA7}" type="slidenum">
              <a:rPr lang="en-GB" smtClean="0"/>
              <a:t>‹#›</a:t>
            </a:fld>
            <a:endParaRPr lang="en-GB"/>
          </a:p>
        </p:txBody>
      </p:sp>
    </p:spTree>
    <p:extLst>
      <p:ext uri="{BB962C8B-B14F-4D97-AF65-F5344CB8AC3E}">
        <p14:creationId xmlns:p14="http://schemas.microsoft.com/office/powerpoint/2010/main" val="85651020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235" y="514350"/>
            <a:ext cx="7514033" cy="2286000"/>
          </a:xfrm>
        </p:spPr>
        <p:txBody>
          <a:bodyPr anchor="ctr">
            <a:normAutofit/>
          </a:bodyPr>
          <a:lstStyle>
            <a:lvl1pPr algn="ctr">
              <a:defRPr sz="2400" b="0" cap="none"/>
            </a:lvl1pPr>
          </a:lstStyle>
          <a:p>
            <a:r>
              <a:rPr lang="en-US"/>
              <a:t>Click to edit Master title style</a:t>
            </a:r>
            <a:endParaRPr lang="en-US" dirty="0"/>
          </a:p>
        </p:txBody>
      </p:sp>
      <p:sp>
        <p:nvSpPr>
          <p:cNvPr id="3" name="Text Placeholder 2"/>
          <p:cNvSpPr>
            <a:spLocks noGrp="1"/>
          </p:cNvSpPr>
          <p:nvPr>
            <p:ph type="body" idx="1"/>
          </p:nvPr>
        </p:nvSpPr>
        <p:spPr>
          <a:xfrm>
            <a:off x="1113234" y="3257550"/>
            <a:ext cx="7514035" cy="1085850"/>
          </a:xfrm>
        </p:spPr>
        <p:txBody>
          <a:bodyPr anchor="ctr">
            <a:normAutofit/>
          </a:bodyPr>
          <a:lstStyle>
            <a:lvl1pPr marL="0" indent="0" algn="ct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CA495AD-95C3-4242-97BD-C2E5152885AC}" type="datetimeFigureOut">
              <a:rPr lang="en-GB" smtClean="0"/>
              <a:t>26/05/2022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71C589-2DAC-415B-8752-5224F1F1AEA7}" type="slidenum">
              <a:rPr lang="en-GB" smtClean="0"/>
              <a:t>‹#›</a:t>
            </a:fld>
            <a:endParaRPr lang="en-GB"/>
          </a:p>
        </p:txBody>
      </p:sp>
    </p:spTree>
    <p:extLst>
      <p:ext uri="{BB962C8B-B14F-4D97-AF65-F5344CB8AC3E}">
        <p14:creationId xmlns:p14="http://schemas.microsoft.com/office/powerpoint/2010/main" val="304485214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198959" y="647267"/>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5" name="TextBox 14"/>
          <p:cNvSpPr txBox="1"/>
          <p:nvPr/>
        </p:nvSpPr>
        <p:spPr>
          <a:xfrm>
            <a:off x="8170069" y="2114549"/>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
        <p:nvSpPr>
          <p:cNvPr id="2" name="Title 1"/>
          <p:cNvSpPr>
            <a:spLocks noGrp="1"/>
          </p:cNvSpPr>
          <p:nvPr>
            <p:ph type="title"/>
          </p:nvPr>
        </p:nvSpPr>
        <p:spPr>
          <a:xfrm>
            <a:off x="1656159" y="514351"/>
            <a:ext cx="6742509" cy="2057399"/>
          </a:xfrm>
        </p:spPr>
        <p:txBody>
          <a:bodyPr anchor="ctr">
            <a:normAutofit/>
          </a:bodyPr>
          <a:lstStyle>
            <a:lvl1pPr algn="ctr">
              <a:defRPr sz="24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827609" y="2571749"/>
            <a:ext cx="6399611" cy="285750"/>
          </a:xfrm>
        </p:spPr>
        <p:txBody>
          <a:bodyPr anchor="ctr">
            <a:normAutofit/>
          </a:bodyPr>
          <a:lstStyle>
            <a:lvl1pPr marL="0" indent="0">
              <a:buFontTx/>
              <a:buNone/>
              <a:defRPr sz="1350"/>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1113234" y="3257550"/>
            <a:ext cx="7514033" cy="1085850"/>
          </a:xfrm>
        </p:spPr>
        <p:txBody>
          <a:bodyPr anchor="ctr">
            <a:normAutofit/>
          </a:bodyPr>
          <a:lstStyle>
            <a:lvl1pPr marL="0" indent="0" algn="ct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CA495AD-95C3-4242-97BD-C2E5152885AC}" type="datetimeFigureOut">
              <a:rPr lang="en-GB" smtClean="0"/>
              <a:t>26/05/2022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71C589-2DAC-415B-8752-5224F1F1AEA7}" type="slidenum">
              <a:rPr lang="en-GB" smtClean="0"/>
              <a:t>‹#›</a:t>
            </a:fld>
            <a:endParaRPr lang="en-GB"/>
          </a:p>
        </p:txBody>
      </p:sp>
    </p:spTree>
    <p:extLst>
      <p:ext uri="{BB962C8B-B14F-4D97-AF65-F5344CB8AC3E}">
        <p14:creationId xmlns:p14="http://schemas.microsoft.com/office/powerpoint/2010/main" val="304756226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13235" y="2481436"/>
            <a:ext cx="7514032" cy="1101600"/>
          </a:xfrm>
        </p:spPr>
        <p:txBody>
          <a:bodyPr anchor="b">
            <a:normAutofit/>
          </a:bodyPr>
          <a:lstStyle>
            <a:lvl1pPr algn="r">
              <a:defRPr sz="2400" b="0" cap="none"/>
            </a:lvl1pPr>
          </a:lstStyle>
          <a:p>
            <a:r>
              <a:rPr lang="en-US"/>
              <a:t>Click to edit Master title style</a:t>
            </a:r>
            <a:endParaRPr lang="en-US" dirty="0"/>
          </a:p>
        </p:txBody>
      </p:sp>
      <p:sp>
        <p:nvSpPr>
          <p:cNvPr id="3" name="Text Placeholder 2"/>
          <p:cNvSpPr>
            <a:spLocks noGrp="1"/>
          </p:cNvSpPr>
          <p:nvPr>
            <p:ph type="body" idx="1"/>
          </p:nvPr>
        </p:nvSpPr>
        <p:spPr>
          <a:xfrm>
            <a:off x="1113234" y="3583036"/>
            <a:ext cx="7514033" cy="645300"/>
          </a:xfrm>
        </p:spPr>
        <p:txBody>
          <a:bodyPr anchor="t">
            <a:normAutofit/>
          </a:bodyPr>
          <a:lstStyle>
            <a:lvl1pPr marL="0" indent="0" algn="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CA495AD-95C3-4242-97BD-C2E5152885AC}" type="datetimeFigureOut">
              <a:rPr lang="en-GB" smtClean="0"/>
              <a:t>26/05/2022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71C589-2DAC-415B-8752-5224F1F1AEA7}" type="slidenum">
              <a:rPr lang="en-GB" smtClean="0"/>
              <a:t>‹#›</a:t>
            </a:fld>
            <a:endParaRPr lang="en-GB"/>
          </a:p>
        </p:txBody>
      </p:sp>
    </p:spTree>
    <p:extLst>
      <p:ext uri="{BB962C8B-B14F-4D97-AF65-F5344CB8AC3E}">
        <p14:creationId xmlns:p14="http://schemas.microsoft.com/office/powerpoint/2010/main" val="3338740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Agenda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Text Placeholder 9"/>
          <p:cNvSpPr>
            <a:spLocks noGrp="1"/>
          </p:cNvSpPr>
          <p:nvPr>
            <p:ph type="body" sz="quarter" idx="10" hasCustomPrompt="1"/>
          </p:nvPr>
        </p:nvSpPr>
        <p:spPr>
          <a:xfrm>
            <a:off x="323528" y="123478"/>
            <a:ext cx="7344816" cy="576064"/>
          </a:xfrm>
          <a:prstGeom prst="rect">
            <a:avLst/>
          </a:prstGeom>
        </p:spPr>
        <p:txBody>
          <a:bodyPr anchor="ctr"/>
          <a:lstStyle>
            <a:lvl1pPr marL="0" indent="0" algn="l">
              <a:buNone/>
              <a:defRPr sz="3600" b="0" baseline="0">
                <a:latin typeface="+mj-lt"/>
                <a:cs typeface="Arial" pitchFamily="34" charset="0"/>
              </a:defRPr>
            </a:lvl1pPr>
          </a:lstStyle>
          <a:p>
            <a:pPr lvl="0"/>
            <a:r>
              <a:rPr lang="en-US" altLang="ko-KR" dirty="0"/>
              <a:t>BASIC LAYOUT</a:t>
            </a:r>
          </a:p>
        </p:txBody>
      </p:sp>
      <p:pic>
        <p:nvPicPr>
          <p:cNvPr id="4" name="Picture 2" descr="E:\002-KIMS BUSINESS\007-02-Fullslidesppt-Contents\20161216\Stethoscope as symbol of medicine PowerPoint Templates\main-item-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5373" y="123478"/>
            <a:ext cx="983526" cy="729962"/>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p:cNvCxnSpPr/>
          <p:nvPr userDrawn="1"/>
        </p:nvCxnSpPr>
        <p:spPr>
          <a:xfrm>
            <a:off x="-6032" y="817270"/>
            <a:ext cx="7674376"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463875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198959" y="647267"/>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5" name="TextBox 14"/>
          <p:cNvSpPr txBox="1"/>
          <p:nvPr/>
        </p:nvSpPr>
        <p:spPr>
          <a:xfrm>
            <a:off x="8170069" y="2114549"/>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
        <p:nvSpPr>
          <p:cNvPr id="2" name="Title 1"/>
          <p:cNvSpPr>
            <a:spLocks noGrp="1"/>
          </p:cNvSpPr>
          <p:nvPr>
            <p:ph type="title"/>
          </p:nvPr>
        </p:nvSpPr>
        <p:spPr>
          <a:xfrm>
            <a:off x="1656159" y="514351"/>
            <a:ext cx="6742509" cy="2057399"/>
          </a:xfrm>
        </p:spPr>
        <p:txBody>
          <a:bodyPr anchor="ctr">
            <a:normAutofit/>
          </a:bodyPr>
          <a:lstStyle>
            <a:lvl1pPr algn="ctr">
              <a:defRPr sz="24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113235" y="2914650"/>
            <a:ext cx="7514033" cy="666750"/>
          </a:xfrm>
        </p:spPr>
        <p:txBody>
          <a:bodyPr vert="horz" lIns="91440" tIns="45720" rIns="91440" bIns="45720" rtlCol="0" anchor="b">
            <a:normAutofit/>
          </a:bodyPr>
          <a:lstStyle>
            <a:lvl1pPr algn="r">
              <a:buNone/>
              <a:defRPr lang="en-US" sz="1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13234" y="3581400"/>
            <a:ext cx="7514033" cy="762000"/>
          </a:xfrm>
        </p:spPr>
        <p:txBody>
          <a:bodyPr anchor="t">
            <a:normAutofit/>
          </a:bodyPr>
          <a:lstStyle>
            <a:lvl1pPr marL="0" indent="0" algn="r">
              <a:buNone/>
              <a:defRPr sz="135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CA495AD-95C3-4242-97BD-C2E5152885AC}" type="datetimeFigureOut">
              <a:rPr lang="en-GB" smtClean="0"/>
              <a:t>26/05/2022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71C589-2DAC-415B-8752-5224F1F1AEA7}" type="slidenum">
              <a:rPr lang="en-GB" smtClean="0"/>
              <a:t>‹#›</a:t>
            </a:fld>
            <a:endParaRPr lang="en-GB"/>
          </a:p>
        </p:txBody>
      </p:sp>
    </p:spTree>
    <p:extLst>
      <p:ext uri="{BB962C8B-B14F-4D97-AF65-F5344CB8AC3E}">
        <p14:creationId xmlns:p14="http://schemas.microsoft.com/office/powerpoint/2010/main" val="65083334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13235" y="514350"/>
            <a:ext cx="7514034" cy="2045494"/>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113234" y="2628900"/>
            <a:ext cx="7514035" cy="628650"/>
          </a:xfrm>
        </p:spPr>
        <p:txBody>
          <a:bodyPr vert="horz" lIns="91440" tIns="45720" rIns="91440" bIns="45720" rtlCol="0" anchor="b">
            <a:normAutofit/>
          </a:bodyPr>
          <a:lstStyle>
            <a:lvl1pPr>
              <a:buNone/>
              <a:defRPr lang="en-US" sz="21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13234" y="3257550"/>
            <a:ext cx="7514035" cy="1085850"/>
          </a:xfrm>
        </p:spPr>
        <p:txBody>
          <a:bodyPr anchor="t">
            <a:normAutofit/>
          </a:bodyPr>
          <a:lstStyle>
            <a:lvl1pPr marL="0" indent="0" algn="l">
              <a:buNone/>
              <a:defRPr sz="135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CA495AD-95C3-4242-97BD-C2E5152885AC}" type="datetimeFigureOut">
              <a:rPr lang="en-GB" smtClean="0"/>
              <a:t>26/05/2022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71C589-2DAC-415B-8752-5224F1F1AEA7}" type="slidenum">
              <a:rPr lang="en-GB" smtClean="0"/>
              <a:t>‹#›</a:t>
            </a:fld>
            <a:endParaRPr lang="en-GB"/>
          </a:p>
        </p:txBody>
      </p:sp>
    </p:spTree>
    <p:extLst>
      <p:ext uri="{BB962C8B-B14F-4D97-AF65-F5344CB8AC3E}">
        <p14:creationId xmlns:p14="http://schemas.microsoft.com/office/powerpoint/2010/main" val="285558070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9225904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9492" y="514350"/>
            <a:ext cx="1327777" cy="382905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13234" y="514350"/>
            <a:ext cx="6014807" cy="382905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1291639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Agenda Layout">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2067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Agenda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Rectangle 2"/>
          <p:cNvSpPr/>
          <p:nvPr userDrawn="1"/>
        </p:nvSpPr>
        <p:spPr>
          <a:xfrm>
            <a:off x="2915816" y="0"/>
            <a:ext cx="6228184" cy="51435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Text Placeholder 9">
            <a:extLst>
              <a:ext uri="{FF2B5EF4-FFF2-40B4-BE49-F238E27FC236}">
                <a16:creationId xmlns:a16="http://schemas.microsoft.com/office/drawing/2014/main" id="{87013D31-6B1B-457D-A2E1-324A15BA2C59}"/>
              </a:ext>
            </a:extLst>
          </p:cNvPr>
          <p:cNvSpPr>
            <a:spLocks noGrp="1"/>
          </p:cNvSpPr>
          <p:nvPr>
            <p:ph type="body" sz="quarter" idx="10" hasCustomPrompt="1"/>
          </p:nvPr>
        </p:nvSpPr>
        <p:spPr>
          <a:xfrm>
            <a:off x="107504" y="2715766"/>
            <a:ext cx="2808312" cy="2088480"/>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584997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Agenda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3203848" y="0"/>
            <a:ext cx="5940152" cy="51435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Text Placeholder 9"/>
          <p:cNvSpPr>
            <a:spLocks noGrp="1"/>
          </p:cNvSpPr>
          <p:nvPr>
            <p:ph type="body" sz="quarter" idx="10" hasCustomPrompt="1"/>
          </p:nvPr>
        </p:nvSpPr>
        <p:spPr>
          <a:xfrm>
            <a:off x="3419872" y="123478"/>
            <a:ext cx="5544616" cy="576064"/>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6702730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Basic Layout">
    <p:bg>
      <p:bgPr>
        <a:solidFill>
          <a:schemeClr val="bg1"/>
        </a:solid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323528" y="123478"/>
            <a:ext cx="7344816" cy="576064"/>
          </a:xfrm>
          <a:prstGeom prst="rect">
            <a:avLst/>
          </a:prstGeom>
        </p:spPr>
        <p:txBody>
          <a:bodyPr anchor="ctr"/>
          <a:lstStyle>
            <a:lvl1pPr marL="0" indent="0" algn="l">
              <a:buNone/>
              <a:defRPr sz="3600" b="0" baseline="0">
                <a:latin typeface="+mj-lt"/>
                <a:cs typeface="Arial" pitchFamily="34" charset="0"/>
              </a:defRPr>
            </a:lvl1pPr>
          </a:lstStyle>
          <a:p>
            <a:pPr lvl="0"/>
            <a:r>
              <a:rPr lang="en-US" altLang="ko-KR" dirty="0"/>
              <a:t>BASIC LAYOUT</a:t>
            </a:r>
          </a:p>
        </p:txBody>
      </p:sp>
      <p:pic>
        <p:nvPicPr>
          <p:cNvPr id="4" name="Picture 2" descr="E:\002-KIMS BUSINESS\007-02-Fullslidesppt-Contents\20161216\Stethoscope as symbol of medicine PowerPoint Templates\main-item-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025373" y="123478"/>
            <a:ext cx="983526" cy="729962"/>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p:cNvCxnSpPr/>
          <p:nvPr userDrawn="1"/>
        </p:nvCxnSpPr>
        <p:spPr>
          <a:xfrm>
            <a:off x="-6032" y="817270"/>
            <a:ext cx="7674376"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8360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Basic Layout">
    <p:spTree>
      <p:nvGrpSpPr>
        <p:cNvPr id="1" name=""/>
        <p:cNvGrpSpPr/>
        <p:nvPr/>
      </p:nvGrpSpPr>
      <p:grpSpPr>
        <a:xfrm>
          <a:off x="0" y="0"/>
          <a:ext cx="0" cy="0"/>
          <a:chOff x="0" y="0"/>
          <a:chExt cx="0" cy="0"/>
        </a:xfrm>
      </p:grpSpPr>
      <p:sp>
        <p:nvSpPr>
          <p:cNvPr id="2" name="Rectangle 1"/>
          <p:cNvSpPr/>
          <p:nvPr userDrawn="1"/>
        </p:nvSpPr>
        <p:spPr>
          <a:xfrm>
            <a:off x="-6032" y="0"/>
            <a:ext cx="1841728"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 Placeholder 9"/>
          <p:cNvSpPr>
            <a:spLocks noGrp="1"/>
          </p:cNvSpPr>
          <p:nvPr>
            <p:ph type="body" sz="quarter" idx="10" hasCustomPrompt="1"/>
          </p:nvPr>
        </p:nvSpPr>
        <p:spPr>
          <a:xfrm>
            <a:off x="2051720" y="123478"/>
            <a:ext cx="6912768" cy="576064"/>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pic>
        <p:nvPicPr>
          <p:cNvPr id="4" name="Picture 2" descr="E:\002-KIMS BUSINESS\007-02-Fullslidesppt-Contents\20161216\Stethoscope as symbol of medicine PowerPoint Templates\main-item-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2000" y="3867894"/>
            <a:ext cx="1265664" cy="939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56664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18" Type="http://schemas.openxmlformats.org/officeDocument/2006/relationships/slideLayout" Target="../slideLayouts/slideLayout21.xml"/><Relationship Id="rId3" Type="http://schemas.openxmlformats.org/officeDocument/2006/relationships/slideLayout" Target="../slideLayouts/slideLayout6.xml"/><Relationship Id="rId21" Type="http://schemas.openxmlformats.org/officeDocument/2006/relationships/theme" Target="../theme/theme2.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slideLayout" Target="../slideLayouts/slideLayout20.xml"/><Relationship Id="rId2" Type="http://schemas.openxmlformats.org/officeDocument/2006/relationships/slideLayout" Target="../slideLayouts/slideLayout5.xml"/><Relationship Id="rId16" Type="http://schemas.openxmlformats.org/officeDocument/2006/relationships/slideLayout" Target="../slideLayouts/slideLayout19.xml"/><Relationship Id="rId20" Type="http://schemas.openxmlformats.org/officeDocument/2006/relationships/slideLayout" Target="../slideLayouts/slideLayout23.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slideLayout" Target="../slideLayouts/slideLayout18.xml"/><Relationship Id="rId10" Type="http://schemas.openxmlformats.org/officeDocument/2006/relationships/slideLayout" Target="../slideLayouts/slideLayout13.xml"/><Relationship Id="rId19" Type="http://schemas.openxmlformats.org/officeDocument/2006/relationships/slideLayout" Target="../slideLayouts/slideLayout22.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4.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slideLayout" Target="../slideLayouts/slideLayout5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10" Type="http://schemas.openxmlformats.org/officeDocument/2006/relationships/slideLayout" Target="../slideLayouts/slideLayout46.xml"/><Relationship Id="rId19" Type="http://schemas.openxmlformats.org/officeDocument/2006/relationships/theme" Target="../theme/theme5.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66830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1" r:id="rId3"/>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7555548"/>
      </p:ext>
    </p:extLst>
  </p:cSld>
  <p:clrMap bg1="lt1" tx1="dk1" bg2="lt2" tx2="dk2" accent1="accent1" accent2="accent2" accent3="accent3" accent4="accent4" accent5="accent5" accent6="accent6" hlink="hlink" folHlink="folHlink"/>
  <p:sldLayoutIdLst>
    <p:sldLayoutId id="2147483659" r:id="rId1"/>
    <p:sldLayoutId id="2147483662" r:id="rId2"/>
    <p:sldLayoutId id="2147483666" r:id="rId3"/>
    <p:sldLayoutId id="2147483667" r:id="rId4"/>
    <p:sldLayoutId id="2147483661" r:id="rId5"/>
    <p:sldLayoutId id="2147483660" r:id="rId6"/>
    <p:sldLayoutId id="2147483664" r:id="rId7"/>
    <p:sldLayoutId id="2147483677" r:id="rId8"/>
    <p:sldLayoutId id="2147483678" r:id="rId9"/>
    <p:sldLayoutId id="2147483669" r:id="rId10"/>
    <p:sldLayoutId id="2147483670" r:id="rId11"/>
    <p:sldLayoutId id="2147483679" r:id="rId12"/>
    <p:sldLayoutId id="2147483672" r:id="rId13"/>
    <p:sldLayoutId id="2147483673" r:id="rId14"/>
    <p:sldLayoutId id="2147483674" r:id="rId15"/>
    <p:sldLayoutId id="2147483675" r:id="rId16"/>
    <p:sldLayoutId id="2147483680" r:id="rId17"/>
    <p:sldLayoutId id="2147483656" r:id="rId18"/>
    <p:sldLayoutId id="2147483733" r:id="rId19"/>
    <p:sldLayoutId id="2147483734" r:id="rId20"/>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4710703"/>
      </p:ext>
    </p:extLst>
  </p:cSld>
  <p:clrMap bg1="lt1" tx1="dk1" bg2="lt2" tx2="dk2" accent1="accent1" accent2="accent2" accent3="accent3" accent4="accent4" accent5="accent5" accent6="accent6" hlink="hlink" folHlink="folHlink"/>
  <p:sldLayoutIdLst>
    <p:sldLayoutId id="2147483654" r:id="rId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6D1DBDA-D678-3044-DAD7-BEE44881FEFC}"/>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C5BD8FF-BE7E-AF2E-B836-9EE96D18768F}"/>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E85F5E9-E633-5944-5A2C-77C9260FE576}"/>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CA495AD-95C3-4242-97BD-C2E5152885AC}" type="datetimeFigureOut">
              <a:rPr lang="en-GB" smtClean="0"/>
              <a:t>26/05/2022</a:t>
            </a:fld>
            <a:endParaRPr lang="en-GB"/>
          </a:p>
        </p:txBody>
      </p:sp>
      <p:sp>
        <p:nvSpPr>
          <p:cNvPr id="5" name="Footer Placeholder 4">
            <a:extLst>
              <a:ext uri="{FF2B5EF4-FFF2-40B4-BE49-F238E27FC236}">
                <a16:creationId xmlns:a16="http://schemas.microsoft.com/office/drawing/2014/main" id="{9ED14809-3BF9-2E4C-9DD7-6DFAA23C3DB5}"/>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5EBEE84-4FC1-3246-1E5C-455693C58A51}"/>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871C589-2DAC-415B-8752-5224F1F1AEA7}" type="slidenum">
              <a:rPr lang="en-GB" smtClean="0"/>
              <a:t>‹#›</a:t>
            </a:fld>
            <a:endParaRPr lang="en-GB"/>
          </a:p>
        </p:txBody>
      </p:sp>
    </p:spTree>
    <p:extLst>
      <p:ext uri="{BB962C8B-B14F-4D97-AF65-F5344CB8AC3E}">
        <p14:creationId xmlns:p14="http://schemas.microsoft.com/office/powerpoint/2010/main" val="414462070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13109" y="0"/>
            <a:ext cx="1827610" cy="51435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113234" y="514351"/>
            <a:ext cx="7514035" cy="131444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13233" y="2000250"/>
            <a:ext cx="7514035" cy="234315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99492" y="4412457"/>
            <a:ext cx="857250" cy="273844"/>
          </a:xfrm>
          <a:prstGeom prst="rect">
            <a:avLst/>
          </a:prstGeom>
        </p:spPr>
        <p:txBody>
          <a:bodyPr vert="horz" lIns="91440" tIns="45720" rIns="91440" bIns="45720" rtlCol="0" anchor="ctr"/>
          <a:lstStyle>
            <a:lvl1pPr algn="r">
              <a:defRPr sz="750" b="0" i="0">
                <a:solidFill>
                  <a:schemeClr val="tx1"/>
                </a:solidFill>
                <a:effectLst/>
                <a:latin typeface="+mn-lt"/>
              </a:defRPr>
            </a:lvl1pPr>
          </a:lstStyle>
          <a:p>
            <a:fld id="{B61BEF0D-F0BB-DE4B-95CE-6DB70DBA9567}" type="datetimeFigureOut">
              <a:rPr lang="en-US" dirty="0"/>
              <a:pPr/>
              <a:t>5/26/2022</a:t>
            </a:fld>
            <a:endParaRPr lang="en-US" dirty="0"/>
          </a:p>
        </p:txBody>
      </p:sp>
      <p:sp>
        <p:nvSpPr>
          <p:cNvPr id="5" name="Footer Placeholder 4"/>
          <p:cNvSpPr>
            <a:spLocks noGrp="1"/>
          </p:cNvSpPr>
          <p:nvPr>
            <p:ph type="ftr" sz="quarter" idx="3"/>
          </p:nvPr>
        </p:nvSpPr>
        <p:spPr>
          <a:xfrm>
            <a:off x="1929210" y="4412457"/>
            <a:ext cx="5313133" cy="273844"/>
          </a:xfrm>
          <a:prstGeom prst="rect">
            <a:avLst/>
          </a:prstGeom>
        </p:spPr>
        <p:txBody>
          <a:bodyPr vert="horz" lIns="91440" tIns="45720" rIns="91440" bIns="45720" rtlCol="0" anchor="ctr"/>
          <a:lstStyle>
            <a:lvl1pPr algn="l">
              <a:defRPr sz="75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8213893" y="4412457"/>
            <a:ext cx="413375" cy="273844"/>
          </a:xfrm>
          <a:prstGeom prst="rect">
            <a:avLst/>
          </a:prstGeom>
        </p:spPr>
        <p:txBody>
          <a:bodyPr vert="horz" lIns="91440" tIns="45720" rIns="91440" bIns="45720" rtlCol="0" anchor="ctr"/>
          <a:lstStyle>
            <a:lvl1pPr algn="r">
              <a:defRPr sz="750" b="0" i="0">
                <a:solidFill>
                  <a:schemeClr val="tx1"/>
                </a:solidFill>
                <a:effectLst/>
                <a:latin typeface="+mn-lt"/>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3928606728"/>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 id="2147483750" r:id="rId15"/>
    <p:sldLayoutId id="2147483751" r:id="rId16"/>
    <p:sldLayoutId id="2147483752" r:id="rId17"/>
    <p:sldLayoutId id="2147483753" r:id="rId18"/>
  </p:sldLayoutIdLst>
  <p:txStyles>
    <p:titleStyle>
      <a:lvl1pPr algn="ctr" defTabSz="342900" rtl="0" eaLnBrk="1" latinLnBrk="0" hangingPunct="1">
        <a:spcBef>
          <a:spcPct val="0"/>
        </a:spcBef>
        <a:buNone/>
        <a:defRPr sz="3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14313" indent="-214313" algn="l" defTabSz="342900" rtl="0" eaLnBrk="1" latinLnBrk="0" hangingPunct="1">
        <a:spcBef>
          <a:spcPct val="20000"/>
        </a:spcBef>
        <a:spcAft>
          <a:spcPts val="450"/>
        </a:spcAft>
        <a:buClr>
          <a:schemeClr val="accent1">
            <a:lumMod val="75000"/>
          </a:schemeClr>
        </a:buClr>
        <a:buSzPct val="145000"/>
        <a:buFont typeface="Arial"/>
        <a:buChar char="•"/>
        <a:defRPr sz="1800" kern="1200" cap="none">
          <a:solidFill>
            <a:schemeClr val="tx1"/>
          </a:solidFill>
          <a:effectLst/>
          <a:latin typeface="+mn-lt"/>
          <a:ea typeface="+mn-ea"/>
          <a:cs typeface="+mn-cs"/>
        </a:defRPr>
      </a:lvl1pPr>
      <a:lvl2pPr marL="557213" indent="-214313" algn="l" defTabSz="342900" rtl="0" eaLnBrk="1" latinLnBrk="0" hangingPunct="1">
        <a:spcBef>
          <a:spcPct val="20000"/>
        </a:spcBef>
        <a:spcAft>
          <a:spcPts val="450"/>
        </a:spcAft>
        <a:buClr>
          <a:schemeClr val="accent1">
            <a:lumMod val="75000"/>
          </a:schemeClr>
        </a:buClr>
        <a:buSzPct val="145000"/>
        <a:buFont typeface="Arial"/>
        <a:buChar char="•"/>
        <a:defRPr sz="1500" kern="1200" cap="none">
          <a:solidFill>
            <a:schemeClr val="tx1"/>
          </a:solidFill>
          <a:effectLst/>
          <a:latin typeface="+mn-lt"/>
          <a:ea typeface="+mn-ea"/>
          <a:cs typeface="+mn-cs"/>
        </a:defRPr>
      </a:lvl2pPr>
      <a:lvl3pPr marL="900113" indent="-214313" algn="l" defTabSz="342900" rtl="0" eaLnBrk="1" latinLnBrk="0" hangingPunct="1">
        <a:spcBef>
          <a:spcPct val="20000"/>
        </a:spcBef>
        <a:spcAft>
          <a:spcPts val="450"/>
        </a:spcAft>
        <a:buClr>
          <a:schemeClr val="accent1">
            <a:lumMod val="75000"/>
          </a:schemeClr>
        </a:buClr>
        <a:buSzPct val="145000"/>
        <a:buFont typeface="Arial"/>
        <a:buChar char="•"/>
        <a:defRPr sz="1350" kern="1200" cap="none">
          <a:solidFill>
            <a:schemeClr val="tx1"/>
          </a:solidFill>
          <a:effectLst/>
          <a:latin typeface="+mn-lt"/>
          <a:ea typeface="+mn-ea"/>
          <a:cs typeface="+mn-cs"/>
        </a:defRPr>
      </a:lvl3pPr>
      <a:lvl4pPr marL="1157288" indent="-128588" algn="l" defTabSz="342900" rtl="0" eaLnBrk="1" latinLnBrk="0" hangingPunct="1">
        <a:spcBef>
          <a:spcPct val="20000"/>
        </a:spcBef>
        <a:spcAft>
          <a:spcPts val="450"/>
        </a:spcAft>
        <a:buClr>
          <a:schemeClr val="accent1">
            <a:lumMod val="75000"/>
          </a:schemeClr>
        </a:buClr>
        <a:buSzPct val="145000"/>
        <a:buFont typeface="Arial"/>
        <a:buChar char="•"/>
        <a:defRPr sz="1200" kern="1200" cap="none">
          <a:solidFill>
            <a:schemeClr val="tx1"/>
          </a:solidFill>
          <a:effectLst/>
          <a:latin typeface="+mn-lt"/>
          <a:ea typeface="+mn-ea"/>
          <a:cs typeface="+mn-cs"/>
        </a:defRPr>
      </a:lvl4pPr>
      <a:lvl5pPr marL="1500188" indent="-128588" algn="l" defTabSz="342900" rtl="0"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5pPr>
      <a:lvl6pPr marL="1885950" indent="-171450" algn="l" defTabSz="342900" rtl="0"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6pPr>
      <a:lvl7pPr marL="2228850" indent="-171450" algn="l" defTabSz="342900" rtl="0"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7pPr>
      <a:lvl8pPr marL="2571750" indent="-171450" algn="l" defTabSz="342900" rtl="0"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8pPr>
      <a:lvl9pPr marL="2914650" indent="-171450" algn="l" defTabSz="342900" rtl="0"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54.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26.xml"/><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5.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C:\Users\Roya\AppData\Local\Microsoft\Windows\INetCache\Content.MSO\38EC0591.tmp">
            <a:extLst>
              <a:ext uri="{FF2B5EF4-FFF2-40B4-BE49-F238E27FC236}">
                <a16:creationId xmlns:a16="http://schemas.microsoft.com/office/drawing/2014/main" id="{A2268910-BCBC-4B90-FFE8-BD23B8CFC422}"/>
              </a:ext>
            </a:extLst>
          </p:cNvPr>
          <p:cNvPicPr>
            <a:picLocks noChangeAspect="1"/>
          </p:cNvPicPr>
          <p:nvPr/>
        </p:nvPicPr>
        <p:blipFill>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4322501" y="50228"/>
            <a:ext cx="1435100" cy="1435100"/>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5" name="TextBox 14">
            <a:extLst>
              <a:ext uri="{FF2B5EF4-FFF2-40B4-BE49-F238E27FC236}">
                <a16:creationId xmlns:a16="http://schemas.microsoft.com/office/drawing/2014/main" id="{B7F0ECD6-EA6C-5A07-CD75-32381790F3A7}"/>
              </a:ext>
            </a:extLst>
          </p:cNvPr>
          <p:cNvSpPr txBox="1"/>
          <p:nvPr/>
        </p:nvSpPr>
        <p:spPr>
          <a:xfrm>
            <a:off x="1043607" y="1433451"/>
            <a:ext cx="7992889" cy="3693319"/>
          </a:xfrm>
          <a:prstGeom prst="rect">
            <a:avLst/>
          </a:prstGeom>
          <a:noFill/>
        </p:spPr>
        <p:txBody>
          <a:bodyPr wrap="square">
            <a:spAutoFit/>
          </a:bodyPr>
          <a:lstStyle/>
          <a:p>
            <a:pPr algn="ctr"/>
            <a:r>
              <a:rPr lang="en-US" sz="1800" b="1" i="1" dirty="0">
                <a:latin typeface="Arial Nova Cond" panose="020B0506020202020204" pitchFamily="34" charset="0"/>
                <a:ea typeface="Calibri" panose="020F0502020204030204" pitchFamily="34" charset="0"/>
                <a:cs typeface="Arial" panose="020B0604020202020204" pitchFamily="34" charset="0"/>
              </a:rPr>
              <a:t>An-Najah National University</a:t>
            </a:r>
            <a:br>
              <a:rPr lang="en-US" sz="1800" dirty="0">
                <a:latin typeface="Arial Nova Cond" panose="020B0506020202020204" pitchFamily="34" charset="0"/>
                <a:ea typeface="Calibri" panose="020F0502020204030204" pitchFamily="34" charset="0"/>
                <a:cs typeface="Arial" panose="020B0604020202020204" pitchFamily="34" charset="0"/>
              </a:rPr>
            </a:br>
            <a:r>
              <a:rPr lang="en-US" sz="1800" b="1" i="1" dirty="0">
                <a:latin typeface="Arial Nova Cond" panose="020B0506020202020204" pitchFamily="34" charset="0"/>
                <a:ea typeface="Calibri" panose="020F0502020204030204" pitchFamily="34" charset="0"/>
                <a:cs typeface="Arial" panose="020B0604020202020204" pitchFamily="34" charset="0"/>
              </a:rPr>
              <a:t>Faculty of Engineering and IT</a:t>
            </a:r>
            <a:br>
              <a:rPr lang="en-US" sz="1800" dirty="0">
                <a:latin typeface="Arial Nova Cond" panose="020B0506020202020204" pitchFamily="34" charset="0"/>
                <a:ea typeface="Calibri" panose="020F0502020204030204" pitchFamily="34" charset="0"/>
                <a:cs typeface="Arial" panose="020B0604020202020204" pitchFamily="34" charset="0"/>
              </a:rPr>
            </a:br>
            <a:r>
              <a:rPr lang="en-US" sz="1800" b="1" i="1" dirty="0">
                <a:latin typeface="Arial Nova Cond" panose="020B0506020202020204" pitchFamily="34" charset="0"/>
                <a:ea typeface="Calibri" panose="020F0502020204030204" pitchFamily="34" charset="0"/>
                <a:cs typeface="Arial" panose="020B0604020202020204" pitchFamily="34" charset="0"/>
              </a:rPr>
              <a:t> </a:t>
            </a:r>
            <a:r>
              <a:rPr lang="en-GB" sz="1800" b="1" i="1" dirty="0">
                <a:latin typeface="Arial Nova Cond" panose="020B0506020202020204" pitchFamily="34" charset="0"/>
                <a:ea typeface="Calibri" panose="020F0502020204030204" pitchFamily="34" charset="0"/>
                <a:cs typeface="Arial" panose="020B0604020202020204" pitchFamily="34" charset="0"/>
              </a:rPr>
              <a:t>Department of Industrial Engineering</a:t>
            </a:r>
            <a:br>
              <a:rPr lang="en-US" sz="1800" dirty="0">
                <a:latin typeface="Arial Nova Cond" panose="020B0506020202020204" pitchFamily="34" charset="0"/>
                <a:ea typeface="Calibri" panose="020F0502020204030204" pitchFamily="34" charset="0"/>
                <a:cs typeface="Arial" panose="020B0604020202020204" pitchFamily="34" charset="0"/>
              </a:rPr>
            </a:br>
            <a:r>
              <a:rPr lang="en-US" sz="1800" dirty="0">
                <a:latin typeface="Arial Nova Cond" panose="020B0506020202020204" pitchFamily="34" charset="0"/>
                <a:ea typeface="Calibri" panose="020F0502020204030204" pitchFamily="34" charset="0"/>
                <a:cs typeface="Arial" panose="020B0604020202020204" pitchFamily="34" charset="0"/>
              </a:rPr>
              <a:t>Graduation project 2</a:t>
            </a:r>
            <a:br>
              <a:rPr lang="en-GB" sz="1800" b="1" i="1" dirty="0">
                <a:latin typeface="Arial Nova Cond" panose="020B0506020202020204" pitchFamily="34" charset="0"/>
                <a:ea typeface="Calibri" panose="020F0502020204030204" pitchFamily="34" charset="0"/>
              </a:rPr>
            </a:br>
            <a:r>
              <a:rPr lang="en-GB" sz="1800" b="1" i="1" dirty="0">
                <a:latin typeface="Arial Nova Cond" panose="020B0506020202020204" pitchFamily="34" charset="0"/>
                <a:ea typeface="Calibri" panose="020F0502020204030204" pitchFamily="34" charset="0"/>
              </a:rPr>
              <a:t>Measuring the impact of  logistical management on the quality of care and patient satisfaction at An-Najah National University hospital as a case study</a:t>
            </a:r>
            <a:br>
              <a:rPr lang="en-GB" sz="1800" b="1" i="1" dirty="0">
                <a:latin typeface="Arial Nova Cond" panose="020B0506020202020204" pitchFamily="34" charset="0"/>
                <a:ea typeface="Calibri" panose="020F0502020204030204" pitchFamily="34" charset="0"/>
              </a:rPr>
            </a:br>
            <a:br>
              <a:rPr lang="en-GB" sz="1800" b="1" i="1" dirty="0">
                <a:latin typeface="Arial Nova Cond" panose="020B0506020202020204" pitchFamily="34" charset="0"/>
                <a:ea typeface="Calibri" panose="020F0502020204030204" pitchFamily="34" charset="0"/>
              </a:rPr>
            </a:br>
            <a:r>
              <a:rPr lang="en-GB" sz="1800" b="1" i="1" dirty="0">
                <a:latin typeface="Arial Nova Cond" panose="020B0506020202020204" pitchFamily="34" charset="0"/>
                <a:ea typeface="Calibri" panose="020F0502020204030204" pitchFamily="34" charset="0"/>
              </a:rPr>
              <a:t>Prepared by:</a:t>
            </a:r>
            <a:r>
              <a:rPr lang="en-GB" sz="1800" b="1" i="1" dirty="0">
                <a:solidFill>
                  <a:srgbClr val="0070C0"/>
                </a:solidFill>
                <a:latin typeface="Arial Nova Cond" panose="020B0506020202020204" pitchFamily="34" charset="0"/>
                <a:ea typeface="Calibri" panose="020F0502020204030204" pitchFamily="34" charset="0"/>
              </a:rPr>
              <a:t>  Hiba </a:t>
            </a:r>
            <a:r>
              <a:rPr lang="en-GB" sz="1800" b="1" i="1" dirty="0" err="1">
                <a:solidFill>
                  <a:srgbClr val="0070C0"/>
                </a:solidFill>
                <a:latin typeface="Arial Nova Cond" panose="020B0506020202020204" pitchFamily="34" charset="0"/>
                <a:ea typeface="Calibri" panose="020F0502020204030204" pitchFamily="34" charset="0"/>
              </a:rPr>
              <a:t>Qanaze</a:t>
            </a:r>
            <a:r>
              <a:rPr lang="en-GB" sz="1800" b="1" i="1" dirty="0">
                <a:solidFill>
                  <a:srgbClr val="0070C0"/>
                </a:solidFill>
                <a:latin typeface="Arial Nova Cond" panose="020B0506020202020204" pitchFamily="34" charset="0"/>
                <a:ea typeface="Calibri" panose="020F0502020204030204" pitchFamily="34" charset="0"/>
              </a:rPr>
              <a:t>’</a:t>
            </a:r>
            <a:br>
              <a:rPr lang="en-GB" sz="1800" b="1" i="1" dirty="0">
                <a:solidFill>
                  <a:srgbClr val="0070C0"/>
                </a:solidFill>
                <a:latin typeface="Arial Nova Cond" panose="020B0506020202020204" pitchFamily="34" charset="0"/>
                <a:ea typeface="Calibri" panose="020F0502020204030204" pitchFamily="34" charset="0"/>
              </a:rPr>
            </a:br>
            <a:r>
              <a:rPr lang="en-GB" sz="1800" b="1" i="1" dirty="0">
                <a:solidFill>
                  <a:srgbClr val="0070C0"/>
                </a:solidFill>
                <a:latin typeface="Arial Nova Cond" panose="020B0506020202020204" pitchFamily="34" charset="0"/>
                <a:ea typeface="Calibri" panose="020F0502020204030204" pitchFamily="34" charset="0"/>
              </a:rPr>
              <a:t>                      Ro’ya Qeblawy</a:t>
            </a:r>
            <a:br>
              <a:rPr lang="en-GB" sz="1800" b="1" i="1" dirty="0">
                <a:solidFill>
                  <a:srgbClr val="0070C0"/>
                </a:solidFill>
                <a:latin typeface="Arial Nova Cond" panose="020B0506020202020204" pitchFamily="34" charset="0"/>
                <a:ea typeface="Calibri" panose="020F0502020204030204" pitchFamily="34" charset="0"/>
              </a:rPr>
            </a:br>
            <a:r>
              <a:rPr lang="en-GB" sz="1800" b="1" i="1" dirty="0">
                <a:solidFill>
                  <a:srgbClr val="0070C0"/>
                </a:solidFill>
                <a:latin typeface="Arial Nova Cond" panose="020B0506020202020204" pitchFamily="34" charset="0"/>
                <a:ea typeface="Calibri" panose="020F0502020204030204" pitchFamily="34" charset="0"/>
              </a:rPr>
              <a:t>                      Rahaf </a:t>
            </a:r>
            <a:r>
              <a:rPr lang="en-GB" sz="1800" b="1" i="1" dirty="0" err="1">
                <a:solidFill>
                  <a:srgbClr val="0070C0"/>
                </a:solidFill>
                <a:latin typeface="Arial Nova Cond" panose="020B0506020202020204" pitchFamily="34" charset="0"/>
                <a:ea typeface="Calibri" panose="020F0502020204030204" pitchFamily="34" charset="0"/>
              </a:rPr>
              <a:t>Yadak</a:t>
            </a:r>
            <a:br>
              <a:rPr lang="en-GB" sz="1800" b="1" i="1" dirty="0">
                <a:solidFill>
                  <a:srgbClr val="0070C0"/>
                </a:solidFill>
                <a:latin typeface="Arial Nova Cond" panose="020B0506020202020204" pitchFamily="34" charset="0"/>
                <a:ea typeface="Calibri" panose="020F0502020204030204" pitchFamily="34" charset="0"/>
              </a:rPr>
            </a:br>
            <a:r>
              <a:rPr lang="en-GB" sz="1800" b="1" i="1" dirty="0">
                <a:solidFill>
                  <a:srgbClr val="0070C0"/>
                </a:solidFill>
                <a:latin typeface="Arial Nova Cond" panose="020B0506020202020204" pitchFamily="34" charset="0"/>
                <a:ea typeface="Calibri" panose="020F0502020204030204" pitchFamily="34" charset="0"/>
              </a:rPr>
              <a:t>                       Sewar Ayyash</a:t>
            </a:r>
            <a:br>
              <a:rPr lang="en-GB" sz="1800" b="1" i="1" dirty="0">
                <a:latin typeface="Arial Nova Cond" panose="020B0506020202020204" pitchFamily="34" charset="0"/>
                <a:ea typeface="Calibri" panose="020F0502020204030204" pitchFamily="34" charset="0"/>
              </a:rPr>
            </a:br>
            <a:r>
              <a:rPr lang="en-GB" sz="1800" b="1" i="1" dirty="0">
                <a:latin typeface="Arial Nova Cond" panose="020B0506020202020204" pitchFamily="34" charset="0"/>
                <a:ea typeface="Calibri" panose="020F0502020204030204" pitchFamily="34" charset="0"/>
              </a:rPr>
              <a:t>                    </a:t>
            </a:r>
            <a:br>
              <a:rPr lang="en-GB" sz="1800" b="1" i="1" dirty="0">
                <a:latin typeface="Arial Nova Cond" panose="020B0506020202020204" pitchFamily="34" charset="0"/>
                <a:ea typeface="Calibri" panose="020F0502020204030204" pitchFamily="34" charset="0"/>
              </a:rPr>
            </a:br>
            <a:r>
              <a:rPr lang="en-GB" sz="1800" b="1" i="1" dirty="0">
                <a:latin typeface="Arial Nova Cond" panose="020B0506020202020204" pitchFamily="34" charset="0"/>
                <a:ea typeface="Calibri" panose="020F0502020204030204" pitchFamily="34" charset="0"/>
              </a:rPr>
              <a:t>Supervisor :Eng. </a:t>
            </a:r>
            <a:r>
              <a:rPr lang="en-GB" sz="1800" b="1" i="1" dirty="0" err="1">
                <a:latin typeface="Arial Nova Cond" panose="020B0506020202020204" pitchFamily="34" charset="0"/>
                <a:ea typeface="Calibri" panose="020F0502020204030204" pitchFamily="34" charset="0"/>
              </a:rPr>
              <a:t>Walaa</a:t>
            </a:r>
            <a:r>
              <a:rPr lang="en-GB" sz="1800" b="1" i="1" dirty="0">
                <a:latin typeface="Arial Nova Cond" panose="020B0506020202020204" pitchFamily="34" charset="0"/>
                <a:ea typeface="Calibri" panose="020F0502020204030204" pitchFamily="34" charset="0"/>
              </a:rPr>
              <a:t>’ Johari</a:t>
            </a:r>
            <a:endParaRPr lang="en-GB" dirty="0"/>
          </a:p>
        </p:txBody>
      </p:sp>
    </p:spTree>
    <p:extLst>
      <p:ext uri="{BB962C8B-B14F-4D97-AF65-F5344CB8AC3E}">
        <p14:creationId xmlns:p14="http://schemas.microsoft.com/office/powerpoint/2010/main" val="40769054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4744898" y="1278800"/>
            <a:ext cx="0" cy="2585901"/>
          </a:xfrm>
          <a:prstGeom prst="line">
            <a:avLst/>
          </a:prstGeom>
          <a:ln w="28575" cap="rnd">
            <a:solidFill>
              <a:srgbClr val="002060"/>
            </a:solidFill>
            <a:prstDash val="sysDot"/>
            <a:bevel/>
          </a:ln>
        </p:spPr>
        <p:style>
          <a:lnRef idx="1">
            <a:schemeClr val="accent1"/>
          </a:lnRef>
          <a:fillRef idx="0">
            <a:schemeClr val="accent1"/>
          </a:fillRef>
          <a:effectRef idx="0">
            <a:schemeClr val="accent1"/>
          </a:effectRef>
          <a:fontRef idx="minor">
            <a:schemeClr val="tx1"/>
          </a:fontRef>
        </p:style>
      </p:cxnSp>
      <p:sp>
        <p:nvSpPr>
          <p:cNvPr id="23" name="Content Placeholder 23"/>
          <p:cNvSpPr>
            <a:spLocks noGrp="1"/>
          </p:cNvSpPr>
          <p:nvPr>
            <p:ph idx="1"/>
          </p:nvPr>
        </p:nvSpPr>
        <p:spPr>
          <a:xfrm>
            <a:off x="4744898" y="442054"/>
            <a:ext cx="2741749" cy="1238582"/>
          </a:xfrm>
          <a:prstGeom prst="rect">
            <a:avLst/>
          </a:prstGeom>
        </p:spPr>
        <p:txBody>
          <a:bodyPr>
            <a:normAutofit lnSpcReduction="10000"/>
          </a:bodyPr>
          <a:lstStyle/>
          <a:p>
            <a:pPr>
              <a:lnSpc>
                <a:spcPct val="110000"/>
              </a:lnSpc>
              <a:spcBef>
                <a:spcPts val="450"/>
              </a:spcBef>
              <a:spcAft>
                <a:spcPts val="450"/>
              </a:spcAft>
              <a:buFont typeface="Calibri" panose="020F0502020204030204" pitchFamily="34" charset="0"/>
              <a:buChar char="​"/>
            </a:pPr>
            <a:endParaRPr lang="ar-JO" sz="1350" i="1" dirty="0">
              <a:solidFill>
                <a:schemeClr val="accent6">
                  <a:lumMod val="75000"/>
                </a:schemeClr>
              </a:solidFill>
              <a:latin typeface="Georgia"/>
            </a:endParaRPr>
          </a:p>
          <a:p>
            <a:pPr>
              <a:lnSpc>
                <a:spcPct val="110000"/>
              </a:lnSpc>
              <a:spcBef>
                <a:spcPts val="450"/>
              </a:spcBef>
              <a:spcAft>
                <a:spcPts val="450"/>
              </a:spcAft>
              <a:buFont typeface="Calibri" panose="020F0502020204030204" pitchFamily="34" charset="0"/>
              <a:buChar char="​"/>
            </a:pPr>
            <a:r>
              <a:rPr lang="en-US" sz="1800" i="1" dirty="0">
                <a:solidFill>
                  <a:schemeClr val="accent6">
                    <a:lumMod val="75000"/>
                  </a:schemeClr>
                </a:solidFill>
                <a:latin typeface="Georgia"/>
              </a:rPr>
              <a:t>Stage </a:t>
            </a:r>
            <a:r>
              <a:rPr lang="en-US" i="1" dirty="0">
                <a:solidFill>
                  <a:schemeClr val="accent6">
                    <a:lumMod val="75000"/>
                  </a:schemeClr>
                </a:solidFill>
                <a:latin typeface="Georgia"/>
              </a:rPr>
              <a:t>03</a:t>
            </a:r>
            <a:r>
              <a:rPr lang="en-US" sz="1800" i="1" dirty="0">
                <a:solidFill>
                  <a:schemeClr val="accent6">
                    <a:lumMod val="75000"/>
                  </a:schemeClr>
                </a:solidFill>
                <a:latin typeface="Georgia"/>
              </a:rPr>
              <a:t>:</a:t>
            </a:r>
            <a:endParaRPr lang="ar-SA" sz="1800" i="1" dirty="0">
              <a:solidFill>
                <a:schemeClr val="accent6">
                  <a:lumMod val="75000"/>
                </a:schemeClr>
              </a:solidFill>
              <a:latin typeface="Georgia"/>
            </a:endParaRPr>
          </a:p>
          <a:p>
            <a:pPr>
              <a:lnSpc>
                <a:spcPct val="110000"/>
              </a:lnSpc>
              <a:spcBef>
                <a:spcPts val="450"/>
              </a:spcBef>
              <a:spcAft>
                <a:spcPts val="450"/>
              </a:spcAft>
              <a:buFont typeface="Calibri" panose="020F0502020204030204" pitchFamily="34" charset="0"/>
              <a:buChar char="​"/>
            </a:pPr>
            <a:r>
              <a:rPr lang="en-US" sz="1800" b="1" dirty="0">
                <a:solidFill>
                  <a:schemeClr val="accent6">
                    <a:lumMod val="75000"/>
                  </a:schemeClr>
                </a:solidFill>
                <a:latin typeface="Times New Roman" panose="02020603050405020304" pitchFamily="18" charset="0"/>
                <a:cs typeface="Times New Roman" panose="02020603050405020304" pitchFamily="18" charset="0"/>
              </a:rPr>
              <a:t>Sample size</a:t>
            </a:r>
            <a:endParaRPr lang="en-US" sz="1800" b="1" i="1" dirty="0">
              <a:solidFill>
                <a:schemeClr val="accent6">
                  <a:lumMod val="75000"/>
                </a:schemeClr>
              </a:solidFill>
              <a:latin typeface="Georgia"/>
            </a:endParaRPr>
          </a:p>
          <a:p>
            <a:pPr>
              <a:lnSpc>
                <a:spcPct val="110000"/>
              </a:lnSpc>
              <a:spcBef>
                <a:spcPts val="450"/>
              </a:spcBef>
              <a:spcAft>
                <a:spcPts val="450"/>
              </a:spcAft>
              <a:buFont typeface="Calibri" panose="020F0502020204030204" pitchFamily="34" charset="0"/>
              <a:buChar char="​"/>
            </a:pPr>
            <a:endParaRPr lang="en-US" sz="1350" i="1" dirty="0">
              <a:solidFill>
                <a:schemeClr val="accent6">
                  <a:lumMod val="75000"/>
                </a:schemeClr>
              </a:solidFill>
              <a:latin typeface="Georgia"/>
            </a:endParaRPr>
          </a:p>
        </p:txBody>
      </p:sp>
      <p:sp>
        <p:nvSpPr>
          <p:cNvPr id="4" name="Rectangle 3"/>
          <p:cNvSpPr/>
          <p:nvPr/>
        </p:nvSpPr>
        <p:spPr>
          <a:xfrm>
            <a:off x="4771970" y="1677628"/>
            <a:ext cx="3832478" cy="1477328"/>
          </a:xfrm>
          <a:prstGeom prst="rect">
            <a:avLst/>
          </a:prstGeom>
        </p:spPr>
        <p:txBody>
          <a:bodyPr wrap="square">
            <a:spAutoFit/>
          </a:bodyPr>
          <a:lstStyle/>
          <a:p>
            <a:r>
              <a:rPr lang="en-US" dirty="0">
                <a:latin typeface="Arial" panose="020B0604020202020204" pitchFamily="34" charset="0"/>
                <a:cs typeface="Arial" panose="020B0604020202020204" pitchFamily="34" charset="0"/>
              </a:rPr>
              <a:t>According to Thomas Simpson's equation, the sample size (n) was calculated, and the appropriate sample for the study was (351) beneficiaries as a minimum</a:t>
            </a:r>
          </a:p>
        </p:txBody>
      </p:sp>
      <mc:AlternateContent xmlns:mc="http://schemas.openxmlformats.org/markup-compatibility/2006" xmlns:a14="http://schemas.microsoft.com/office/drawing/2010/main">
        <mc:Choice Requires="a14">
          <p:sp>
            <p:nvSpPr>
              <p:cNvPr id="28" name="Rectangle 27"/>
              <p:cNvSpPr/>
              <p:nvPr/>
            </p:nvSpPr>
            <p:spPr>
              <a:xfrm>
                <a:off x="5281854" y="3221093"/>
                <a:ext cx="2530505" cy="64261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200" i="1">
                          <a:latin typeface="Cambria Math" panose="02040503050406030204" pitchFamily="18" charset="0"/>
                        </a:rPr>
                        <m:t>𝑛</m:t>
                      </m:r>
                      <m:r>
                        <a:rPr lang="en-US" sz="1200">
                          <a:latin typeface="Cambria Math" panose="02040503050406030204" pitchFamily="18" charset="0"/>
                        </a:rPr>
                        <m:t>= </m:t>
                      </m:r>
                      <m:f>
                        <m:fPr>
                          <m:ctrlPr>
                            <a:rPr lang="en-US" sz="1200" i="1">
                              <a:latin typeface="Cambria Math" panose="02040503050406030204" pitchFamily="18" charset="0"/>
                            </a:rPr>
                          </m:ctrlPr>
                        </m:fPr>
                        <m:num>
                          <m:d>
                            <m:dPr>
                              <m:begChr m:val=""/>
                              <m:ctrlPr>
                                <a:rPr lang="en-US" sz="1200" i="1">
                                  <a:latin typeface="Cambria Math" panose="02040503050406030204" pitchFamily="18" charset="0"/>
                                </a:rPr>
                              </m:ctrlPr>
                            </m:dPr>
                            <m:e>
                              <m:r>
                                <a:rPr lang="en-US" sz="1200" i="1">
                                  <a:latin typeface="Cambria Math" panose="02040503050406030204" pitchFamily="18" charset="0"/>
                                </a:rPr>
                                <m:t>𝑁𝑃</m:t>
                              </m:r>
                              <m:r>
                                <a:rPr lang="en-US" sz="1200">
                                  <a:latin typeface="Cambria Math" panose="02040503050406030204" pitchFamily="18" charset="0"/>
                                </a:rPr>
                                <m:t> (</m:t>
                              </m:r>
                              <m:r>
                                <a:rPr lang="en-US" sz="1200">
                                  <a:latin typeface="Cambria Math" panose="02040503050406030204" pitchFamily="18" charset="0"/>
                                </a:rPr>
                                <m:t>1</m:t>
                              </m:r>
                              <m:r>
                                <a:rPr lang="en-US" sz="1200">
                                  <a:latin typeface="Cambria Math" panose="02040503050406030204" pitchFamily="18" charset="0"/>
                                </a:rPr>
                                <m:t>−</m:t>
                              </m:r>
                              <m:r>
                                <a:rPr lang="en-US" sz="1200" i="1">
                                  <a:latin typeface="Cambria Math" panose="02040503050406030204" pitchFamily="18" charset="0"/>
                                </a:rPr>
                                <m:t>𝑃</m:t>
                              </m:r>
                            </m:e>
                          </m:d>
                        </m:num>
                        <m:den>
                          <m:d>
                            <m:dPr>
                              <m:begChr m:val=""/>
                              <m:ctrlPr>
                                <a:rPr lang="en-US" sz="1200" i="1">
                                  <a:latin typeface="Cambria Math" panose="02040503050406030204" pitchFamily="18" charset="0"/>
                                </a:rPr>
                              </m:ctrlPr>
                            </m:dPr>
                            <m:e>
                              <m:d>
                                <m:dPr>
                                  <m:ctrlPr>
                                    <a:rPr lang="en-US" sz="1200" i="1">
                                      <a:latin typeface="Cambria Math" panose="02040503050406030204" pitchFamily="18" charset="0"/>
                                    </a:rPr>
                                  </m:ctrlPr>
                                </m:dPr>
                                <m:e>
                                  <m:r>
                                    <a:rPr lang="en-US" sz="1200" i="1">
                                      <a:latin typeface="Cambria Math" panose="02040503050406030204" pitchFamily="18" charset="0"/>
                                    </a:rPr>
                                    <m:t>𝑁</m:t>
                                  </m:r>
                                  <m:r>
                                    <a:rPr lang="en-US" sz="1200">
                                      <a:latin typeface="Cambria Math" panose="02040503050406030204" pitchFamily="18" charset="0"/>
                                    </a:rPr>
                                    <m:t>−</m:t>
                                  </m:r>
                                  <m:r>
                                    <a:rPr lang="en-US" sz="1200">
                                      <a:latin typeface="Cambria Math" panose="02040503050406030204" pitchFamily="18" charset="0"/>
                                    </a:rPr>
                                    <m:t>1</m:t>
                                  </m:r>
                                </m:e>
                              </m:d>
                              <m:d>
                                <m:dPr>
                                  <m:ctrlPr>
                                    <a:rPr lang="en-US" sz="1200" i="1">
                                      <a:latin typeface="Cambria Math" panose="02040503050406030204" pitchFamily="18" charset="0"/>
                                    </a:rPr>
                                  </m:ctrlPr>
                                </m:dPr>
                                <m:e>
                                  <m:f>
                                    <m:fPr>
                                      <m:ctrlPr>
                                        <a:rPr lang="en-US" sz="1200" i="1">
                                          <a:latin typeface="Cambria Math" panose="02040503050406030204" pitchFamily="18" charset="0"/>
                                        </a:rPr>
                                      </m:ctrlPr>
                                    </m:fPr>
                                    <m:num>
                                      <m:sSup>
                                        <m:sSupPr>
                                          <m:ctrlPr>
                                            <a:rPr lang="en-US" sz="1200" i="1">
                                              <a:latin typeface="Cambria Math" panose="02040503050406030204" pitchFamily="18" charset="0"/>
                                            </a:rPr>
                                          </m:ctrlPr>
                                        </m:sSupPr>
                                        <m:e>
                                          <m:r>
                                            <a:rPr lang="en-US" sz="1200" i="1">
                                              <a:latin typeface="Cambria Math" panose="02040503050406030204" pitchFamily="18" charset="0"/>
                                            </a:rPr>
                                            <m:t>𝑑</m:t>
                                          </m:r>
                                        </m:e>
                                        <m:sup>
                                          <m:r>
                                            <a:rPr lang="en-US" sz="1200">
                                              <a:latin typeface="Cambria Math" panose="02040503050406030204" pitchFamily="18" charset="0"/>
                                            </a:rPr>
                                            <m:t>2</m:t>
                                          </m:r>
                                        </m:sup>
                                      </m:sSup>
                                    </m:num>
                                    <m:den>
                                      <m:sSup>
                                        <m:sSupPr>
                                          <m:ctrlPr>
                                            <a:rPr lang="en-US" sz="1200" i="1">
                                              <a:latin typeface="Cambria Math" panose="02040503050406030204" pitchFamily="18" charset="0"/>
                                            </a:rPr>
                                          </m:ctrlPr>
                                        </m:sSupPr>
                                        <m:e>
                                          <m:r>
                                            <a:rPr lang="en-US" sz="1200" i="1">
                                              <a:latin typeface="Cambria Math" panose="02040503050406030204" pitchFamily="18" charset="0"/>
                                            </a:rPr>
                                            <m:t>𝑧</m:t>
                                          </m:r>
                                        </m:e>
                                        <m:sup>
                                          <m:r>
                                            <a:rPr lang="en-US" sz="1200">
                                              <a:latin typeface="Cambria Math" panose="02040503050406030204" pitchFamily="18" charset="0"/>
                                            </a:rPr>
                                            <m:t>2</m:t>
                                          </m:r>
                                        </m:sup>
                                      </m:sSup>
                                    </m:den>
                                  </m:f>
                                </m:e>
                              </m:d>
                              <m:r>
                                <a:rPr lang="en-US" sz="1200">
                                  <a:latin typeface="Cambria Math" panose="02040503050406030204" pitchFamily="18" charset="0"/>
                                </a:rPr>
                                <m:t>+</m:t>
                              </m:r>
                              <m:r>
                                <a:rPr lang="en-US" sz="1200" i="1">
                                  <a:latin typeface="Cambria Math" panose="02040503050406030204" pitchFamily="18" charset="0"/>
                                </a:rPr>
                                <m:t>𝑃</m:t>
                              </m:r>
                              <m:r>
                                <a:rPr lang="en-US" sz="1200">
                                  <a:latin typeface="Cambria Math" panose="02040503050406030204" pitchFamily="18" charset="0"/>
                                </a:rPr>
                                <m:t>(</m:t>
                              </m:r>
                              <m:r>
                                <a:rPr lang="en-US" sz="1200">
                                  <a:latin typeface="Cambria Math" panose="02040503050406030204" pitchFamily="18" charset="0"/>
                                </a:rPr>
                                <m:t>1</m:t>
                              </m:r>
                              <m:r>
                                <a:rPr lang="en-US" sz="1200">
                                  <a:latin typeface="Cambria Math" panose="02040503050406030204" pitchFamily="18" charset="0"/>
                                </a:rPr>
                                <m:t>−</m:t>
                              </m:r>
                              <m:r>
                                <a:rPr lang="en-US" sz="1200" i="1">
                                  <a:latin typeface="Cambria Math" panose="02040503050406030204" pitchFamily="18" charset="0"/>
                                </a:rPr>
                                <m:t>𝑃</m:t>
                              </m:r>
                            </m:e>
                          </m:d>
                        </m:den>
                      </m:f>
                    </m:oMath>
                  </m:oMathPara>
                </a14:m>
                <a:endParaRPr lang="en-US" sz="1200" dirty="0"/>
              </a:p>
            </p:txBody>
          </p:sp>
        </mc:Choice>
        <mc:Fallback xmlns="">
          <p:sp>
            <p:nvSpPr>
              <p:cNvPr id="28" name="Rectangle 27"/>
              <p:cNvSpPr>
                <a:spLocks noRot="1" noChangeAspect="1" noMove="1" noResize="1" noEditPoints="1" noAdjustHandles="1" noChangeArrowheads="1" noChangeShapeType="1" noTextEdit="1"/>
              </p:cNvSpPr>
              <p:nvPr/>
            </p:nvSpPr>
            <p:spPr>
              <a:xfrm>
                <a:off x="5281854" y="3221093"/>
                <a:ext cx="2530505" cy="642612"/>
              </a:xfrm>
              <a:prstGeom prst="rect">
                <a:avLst/>
              </a:prstGeom>
              <a:blipFill>
                <a:blip r:embed="rId3"/>
                <a:stretch>
                  <a:fillRect t="-73585" r="-20433" b="-157547"/>
                </a:stretch>
              </a:blipFill>
            </p:spPr>
            <p:txBody>
              <a:bodyPr/>
              <a:lstStyle/>
              <a:p>
                <a:r>
                  <a:rPr lang="en-GB">
                    <a:noFill/>
                  </a:rPr>
                  <a:t> </a:t>
                </a:r>
              </a:p>
            </p:txBody>
          </p:sp>
        </mc:Fallback>
      </mc:AlternateContent>
      <p:pic>
        <p:nvPicPr>
          <p:cNvPr id="3" name="Picture 2">
            <a:extLst>
              <a:ext uri="{FF2B5EF4-FFF2-40B4-BE49-F238E27FC236}">
                <a16:creationId xmlns:a16="http://schemas.microsoft.com/office/drawing/2014/main" id="{F4F899C9-D073-477E-A30C-02F8A0FCF57E}"/>
              </a:ext>
            </a:extLst>
          </p:cNvPr>
          <p:cNvPicPr>
            <a:picLocks noChangeAspect="1"/>
          </p:cNvPicPr>
          <p:nvPr/>
        </p:nvPicPr>
        <p:blipFill>
          <a:blip r:embed="rId4"/>
          <a:stretch>
            <a:fillRect/>
          </a:stretch>
        </p:blipFill>
        <p:spPr>
          <a:xfrm>
            <a:off x="1237708" y="839366"/>
            <a:ext cx="3444486" cy="3638294"/>
          </a:xfrm>
          <a:prstGeom prst="rect">
            <a:avLst/>
          </a:prstGeom>
        </p:spPr>
      </p:pic>
    </p:spTree>
    <p:extLst>
      <p:ext uri="{BB962C8B-B14F-4D97-AF65-F5344CB8AC3E}">
        <p14:creationId xmlns:p14="http://schemas.microsoft.com/office/powerpoint/2010/main" val="38776098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4800600" y="836195"/>
            <a:ext cx="0" cy="3786051"/>
          </a:xfrm>
          <a:prstGeom prst="line">
            <a:avLst/>
          </a:prstGeom>
          <a:ln w="28575" cap="rnd">
            <a:solidFill>
              <a:srgbClr val="002060"/>
            </a:solidFill>
            <a:prstDash val="sysDot"/>
            <a:bevel/>
          </a:ln>
        </p:spPr>
        <p:style>
          <a:lnRef idx="1">
            <a:schemeClr val="accent1"/>
          </a:lnRef>
          <a:fillRef idx="0">
            <a:schemeClr val="accent1"/>
          </a:fillRef>
          <a:effectRef idx="0">
            <a:schemeClr val="accent1"/>
          </a:effectRef>
          <a:fontRef idx="minor">
            <a:schemeClr val="tx1"/>
          </a:fontRef>
        </p:style>
      </p:cxnSp>
      <p:sp>
        <p:nvSpPr>
          <p:cNvPr id="23" name="Content Placeholder 23"/>
          <p:cNvSpPr>
            <a:spLocks noGrp="1"/>
          </p:cNvSpPr>
          <p:nvPr>
            <p:ph idx="1"/>
          </p:nvPr>
        </p:nvSpPr>
        <p:spPr>
          <a:xfrm>
            <a:off x="4686300" y="836195"/>
            <a:ext cx="3414092" cy="3372531"/>
          </a:xfrm>
          <a:prstGeom prst="rect">
            <a:avLst/>
          </a:prstGeom>
        </p:spPr>
        <p:txBody>
          <a:bodyPr>
            <a:normAutofit/>
          </a:bodyPr>
          <a:lstStyle/>
          <a:p>
            <a:pPr marL="0" indent="0">
              <a:lnSpc>
                <a:spcPct val="110000"/>
              </a:lnSpc>
              <a:spcBef>
                <a:spcPts val="450"/>
              </a:spcBef>
              <a:spcAft>
                <a:spcPts val="450"/>
              </a:spcAft>
              <a:buNone/>
            </a:pPr>
            <a:r>
              <a:rPr lang="ar-SA" sz="1350" i="1" dirty="0">
                <a:solidFill>
                  <a:schemeClr val="accent1">
                    <a:lumMod val="75000"/>
                  </a:schemeClr>
                </a:solidFill>
                <a:latin typeface="Georgia"/>
              </a:rPr>
              <a:t>      </a:t>
            </a:r>
            <a:r>
              <a:rPr lang="en-US" sz="1800" i="1" dirty="0">
                <a:solidFill>
                  <a:schemeClr val="accent1">
                    <a:lumMod val="75000"/>
                  </a:schemeClr>
                </a:solidFill>
                <a:latin typeface="Georgia"/>
              </a:rPr>
              <a:t>Stage </a:t>
            </a:r>
            <a:r>
              <a:rPr lang="en-US" i="1" dirty="0">
                <a:solidFill>
                  <a:schemeClr val="accent1">
                    <a:lumMod val="75000"/>
                  </a:schemeClr>
                </a:solidFill>
                <a:latin typeface="Georgia"/>
              </a:rPr>
              <a:t>04</a:t>
            </a:r>
            <a:r>
              <a:rPr lang="en-US" sz="1800" i="1" dirty="0">
                <a:solidFill>
                  <a:schemeClr val="accent1">
                    <a:lumMod val="75000"/>
                  </a:schemeClr>
                </a:solidFill>
                <a:latin typeface="Georgia"/>
              </a:rPr>
              <a:t>:</a:t>
            </a:r>
            <a:endParaRPr lang="ar-SA" sz="1800" i="1" dirty="0">
              <a:solidFill>
                <a:schemeClr val="accent1">
                  <a:lumMod val="75000"/>
                </a:schemeClr>
              </a:solidFill>
              <a:latin typeface="Georgia"/>
            </a:endParaRPr>
          </a:p>
          <a:p>
            <a:pPr>
              <a:lnSpc>
                <a:spcPct val="110000"/>
              </a:lnSpc>
              <a:spcBef>
                <a:spcPts val="450"/>
              </a:spcBef>
              <a:spcAft>
                <a:spcPts val="450"/>
              </a:spcAft>
              <a:buFont typeface="Calibri" panose="020F0502020204030204" pitchFamily="34" charset="0"/>
              <a:buChar char="​"/>
            </a:pPr>
            <a:r>
              <a:rPr lang="en-US" sz="1800" b="1" dirty="0">
                <a:solidFill>
                  <a:schemeClr val="tx2">
                    <a:lumMod val="60000"/>
                    <a:lumOff val="40000"/>
                  </a:schemeClr>
                </a:solidFill>
                <a:latin typeface="Times New Roman" panose="02020603050405020304" pitchFamily="18" charset="0"/>
                <a:cs typeface="Times New Roman" panose="02020603050405020304" pitchFamily="18" charset="0"/>
              </a:rPr>
              <a:t>Study tool</a:t>
            </a:r>
            <a:endParaRPr lang="ar-SA" sz="1800" b="1" dirty="0">
              <a:solidFill>
                <a:schemeClr val="tx2">
                  <a:lumMod val="60000"/>
                  <a:lumOff val="40000"/>
                </a:schemeClr>
              </a:solidFill>
              <a:latin typeface="Times New Roman" panose="02020603050405020304" pitchFamily="18" charset="0"/>
              <a:cs typeface="Times New Roman" panose="02020603050405020304" pitchFamily="18" charset="0"/>
            </a:endParaRPr>
          </a:p>
          <a:p>
            <a:pPr>
              <a:lnSpc>
                <a:spcPct val="110000"/>
              </a:lnSpc>
              <a:spcBef>
                <a:spcPts val="450"/>
              </a:spcBef>
              <a:spcAft>
                <a:spcPts val="450"/>
              </a:spcAft>
              <a:buFont typeface="Calibri" panose="020F0502020204030204" pitchFamily="34" charset="0"/>
              <a:buChar char="​"/>
            </a:pPr>
            <a:r>
              <a:rPr lang="en-US" sz="1800" dirty="0">
                <a:latin typeface="Arial" panose="020B0604020202020204" pitchFamily="34" charset="0"/>
                <a:cs typeface="Arial" panose="020B0604020202020204" pitchFamily="34" charset="0"/>
              </a:rPr>
              <a:t>The study tool consists of questionnaires distributed to patients to determine their satisfaction with the quality of care and services provided to them, and to test hypotheses to assess patient satisfaction.</a:t>
            </a:r>
          </a:p>
        </p:txBody>
      </p:sp>
      <p:pic>
        <p:nvPicPr>
          <p:cNvPr id="3" name="Picture 2">
            <a:extLst>
              <a:ext uri="{FF2B5EF4-FFF2-40B4-BE49-F238E27FC236}">
                <a16:creationId xmlns:a16="http://schemas.microsoft.com/office/drawing/2014/main" id="{20A3AC91-FEEA-4A6E-857B-F0ADF876B25B}"/>
              </a:ext>
            </a:extLst>
          </p:cNvPr>
          <p:cNvPicPr>
            <a:picLocks noChangeAspect="1"/>
          </p:cNvPicPr>
          <p:nvPr/>
        </p:nvPicPr>
        <p:blipFill>
          <a:blip r:embed="rId3"/>
          <a:stretch>
            <a:fillRect/>
          </a:stretch>
        </p:blipFill>
        <p:spPr>
          <a:xfrm>
            <a:off x="1209825" y="836195"/>
            <a:ext cx="3419326" cy="3594227"/>
          </a:xfrm>
          <a:prstGeom prst="rect">
            <a:avLst/>
          </a:prstGeom>
        </p:spPr>
      </p:pic>
    </p:spTree>
    <p:extLst>
      <p:ext uri="{BB962C8B-B14F-4D97-AF65-F5344CB8AC3E}">
        <p14:creationId xmlns:p14="http://schemas.microsoft.com/office/powerpoint/2010/main" val="6259469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4686300" y="807005"/>
            <a:ext cx="0" cy="3786051"/>
          </a:xfrm>
          <a:prstGeom prst="line">
            <a:avLst/>
          </a:prstGeom>
          <a:ln w="28575" cap="rnd">
            <a:solidFill>
              <a:srgbClr val="002060"/>
            </a:solidFill>
            <a:prstDash val="sysDot"/>
            <a:beve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4819336" y="791078"/>
            <a:ext cx="4073129" cy="2246769"/>
          </a:xfrm>
          <a:prstGeom prst="rect">
            <a:avLst/>
          </a:prstGeom>
        </p:spPr>
        <p:txBody>
          <a:bodyPr wrap="square">
            <a:spAutoFit/>
          </a:bodyPr>
          <a:lstStyle/>
          <a:p>
            <a:r>
              <a:rPr lang="en-US" i="1" dirty="0">
                <a:solidFill>
                  <a:srgbClr val="00B0F0"/>
                </a:solidFill>
                <a:latin typeface="Georgia"/>
              </a:rPr>
              <a:t>Stage </a:t>
            </a:r>
            <a:r>
              <a:rPr lang="en-US" sz="2400" i="1" dirty="0">
                <a:solidFill>
                  <a:srgbClr val="00B0F0"/>
                </a:solidFill>
                <a:latin typeface="Georgia"/>
              </a:rPr>
              <a:t>05</a:t>
            </a:r>
            <a:r>
              <a:rPr lang="en-US" i="1" dirty="0">
                <a:solidFill>
                  <a:srgbClr val="00B0F0"/>
                </a:solidFill>
                <a:latin typeface="Georgia"/>
              </a:rPr>
              <a:t>:</a:t>
            </a:r>
            <a:endParaRPr lang="ar-SA" dirty="0">
              <a:latin typeface="Times New Roman" panose="02020603050405020304" pitchFamily="18" charset="0"/>
              <a:cs typeface="Times New Roman" panose="02020603050405020304" pitchFamily="18" charset="0"/>
            </a:endParaRPr>
          </a:p>
          <a:p>
            <a:r>
              <a:rPr lang="en-US" b="1" dirty="0">
                <a:solidFill>
                  <a:schemeClr val="tx2">
                    <a:lumMod val="75000"/>
                  </a:schemeClr>
                </a:solidFill>
                <a:latin typeface="Times New Roman" panose="02020603050405020304" pitchFamily="18" charset="0"/>
                <a:cs typeface="Times New Roman" panose="02020603050405020304" pitchFamily="18" charset="0"/>
              </a:rPr>
              <a:t>Data collection</a:t>
            </a:r>
            <a:endParaRPr lang="ar-SA" b="1" dirty="0">
              <a:solidFill>
                <a:schemeClr val="tx2">
                  <a:lumMod val="75000"/>
                </a:schemeClr>
              </a:solidFill>
              <a:latin typeface="Times New Roman" panose="02020603050405020304" pitchFamily="18" charset="0"/>
              <a:cs typeface="Times New Roman" panose="02020603050405020304" pitchFamily="18" charset="0"/>
            </a:endParaRPr>
          </a:p>
          <a:p>
            <a:endParaRPr lang="ar-SA" b="1" i="1" dirty="0">
              <a:solidFill>
                <a:schemeClr val="tx2">
                  <a:lumMod val="75000"/>
                </a:schemeClr>
              </a:solidFill>
              <a:latin typeface="Georgia"/>
            </a:endParaRPr>
          </a:p>
          <a:p>
            <a:r>
              <a:rPr lang="en-US" sz="2000" dirty="0">
                <a:latin typeface="Arial" panose="020B0604020202020204" pitchFamily="34" charset="0"/>
                <a:cs typeface="Arial" panose="020B0604020202020204" pitchFamily="34" charset="0"/>
              </a:rPr>
              <a:t>Data were collected through field visits to the hospital and the distribution of questionnaires to patients, or through the electronic version.</a:t>
            </a:r>
          </a:p>
        </p:txBody>
      </p:sp>
      <p:pic>
        <p:nvPicPr>
          <p:cNvPr id="4" name="Picture 3">
            <a:extLst>
              <a:ext uri="{FF2B5EF4-FFF2-40B4-BE49-F238E27FC236}">
                <a16:creationId xmlns:a16="http://schemas.microsoft.com/office/drawing/2014/main" id="{065E07EB-A896-46C0-8A4A-4B51C868D19D}"/>
              </a:ext>
            </a:extLst>
          </p:cNvPr>
          <p:cNvPicPr>
            <a:picLocks noChangeAspect="1"/>
          </p:cNvPicPr>
          <p:nvPr/>
        </p:nvPicPr>
        <p:blipFill>
          <a:blip r:embed="rId3"/>
          <a:stretch>
            <a:fillRect/>
          </a:stretch>
        </p:blipFill>
        <p:spPr>
          <a:xfrm>
            <a:off x="1191127" y="807005"/>
            <a:ext cx="3380874" cy="3609787"/>
          </a:xfrm>
          <a:prstGeom prst="rect">
            <a:avLst/>
          </a:prstGeom>
        </p:spPr>
      </p:pic>
    </p:spTree>
    <p:extLst>
      <p:ext uri="{BB962C8B-B14F-4D97-AF65-F5344CB8AC3E}">
        <p14:creationId xmlns:p14="http://schemas.microsoft.com/office/powerpoint/2010/main" val="2397333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4857750" y="960803"/>
            <a:ext cx="0" cy="3786051"/>
          </a:xfrm>
          <a:prstGeom prst="line">
            <a:avLst/>
          </a:prstGeom>
          <a:ln w="28575" cap="rnd">
            <a:solidFill>
              <a:srgbClr val="002060"/>
            </a:solidFill>
            <a:prstDash val="sysDot"/>
            <a:bevel/>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4961752" y="800100"/>
            <a:ext cx="3714697" cy="2469907"/>
          </a:xfrm>
          <a:prstGeom prst="rect">
            <a:avLst/>
          </a:prstGeom>
        </p:spPr>
        <p:txBody>
          <a:bodyPr wrap="square">
            <a:spAutoFit/>
          </a:bodyPr>
          <a:lstStyle/>
          <a:p>
            <a:endParaRPr lang="ar-SA" sz="1350" dirty="0">
              <a:latin typeface="Times New Roman" panose="02020603050405020304" pitchFamily="18" charset="0"/>
              <a:cs typeface="Times New Roman" panose="02020603050405020304" pitchFamily="18" charset="0"/>
            </a:endParaRPr>
          </a:p>
          <a:p>
            <a:r>
              <a:rPr lang="en-US" sz="1500" i="1" dirty="0">
                <a:solidFill>
                  <a:schemeClr val="accent2">
                    <a:lumMod val="50000"/>
                  </a:schemeClr>
                </a:solidFill>
                <a:latin typeface="Georgia"/>
              </a:rPr>
              <a:t>Stage </a:t>
            </a:r>
            <a:r>
              <a:rPr lang="en-US" sz="2100" i="1" dirty="0">
                <a:solidFill>
                  <a:schemeClr val="accent2">
                    <a:lumMod val="50000"/>
                  </a:schemeClr>
                </a:solidFill>
                <a:latin typeface="Georgia"/>
              </a:rPr>
              <a:t>06</a:t>
            </a:r>
            <a:r>
              <a:rPr lang="en-US" sz="1500" i="1" dirty="0">
                <a:solidFill>
                  <a:schemeClr val="accent2">
                    <a:lumMod val="50000"/>
                  </a:schemeClr>
                </a:solidFill>
                <a:latin typeface="Georgia"/>
              </a:rPr>
              <a:t>:</a:t>
            </a:r>
            <a:endParaRPr lang="ar-SA" sz="1500" i="1" dirty="0">
              <a:solidFill>
                <a:schemeClr val="accent2">
                  <a:lumMod val="50000"/>
                </a:schemeClr>
              </a:solidFill>
              <a:latin typeface="Georgia"/>
            </a:endParaRPr>
          </a:p>
          <a:p>
            <a:r>
              <a:rPr lang="en-US" sz="1500" b="1" dirty="0">
                <a:solidFill>
                  <a:schemeClr val="accent2">
                    <a:lumMod val="75000"/>
                  </a:schemeClr>
                </a:solidFill>
                <a:latin typeface="Times New Roman" panose="02020603050405020304" pitchFamily="18" charset="0"/>
                <a:cs typeface="Times New Roman" panose="02020603050405020304" pitchFamily="18" charset="0"/>
              </a:rPr>
              <a:t>Data analysis</a:t>
            </a:r>
            <a:endParaRPr lang="en-US" sz="1500" i="1" dirty="0">
              <a:solidFill>
                <a:schemeClr val="accent2">
                  <a:lumMod val="50000"/>
                </a:schemeClr>
              </a:solidFill>
              <a:latin typeface="Georgia"/>
            </a:endParaRPr>
          </a:p>
          <a:p>
            <a:endParaRPr lang="en-US" sz="1500"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The data collected and analyzed was entered into the Statistics and Analysis Program (SPSS), and thus the necessary operations were performed on the entered data.</a:t>
            </a:r>
            <a:endParaRPr lang="ar-SA"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F7AAF120-DBEF-42D6-99CF-8311305B48E0}"/>
              </a:ext>
            </a:extLst>
          </p:cNvPr>
          <p:cNvPicPr>
            <a:picLocks noChangeAspect="1"/>
          </p:cNvPicPr>
          <p:nvPr/>
        </p:nvPicPr>
        <p:blipFill>
          <a:blip r:embed="rId2"/>
          <a:stretch>
            <a:fillRect/>
          </a:stretch>
        </p:blipFill>
        <p:spPr>
          <a:xfrm>
            <a:off x="1302736" y="960803"/>
            <a:ext cx="3440712" cy="3583332"/>
          </a:xfrm>
          <a:prstGeom prst="rect">
            <a:avLst/>
          </a:prstGeom>
        </p:spPr>
      </p:pic>
    </p:spTree>
    <p:extLst>
      <p:ext uri="{BB962C8B-B14F-4D97-AF65-F5344CB8AC3E}">
        <p14:creationId xmlns:p14="http://schemas.microsoft.com/office/powerpoint/2010/main" val="8551735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0" y="3219822"/>
            <a:ext cx="9144000" cy="568445"/>
          </a:xfrm>
        </p:spPr>
        <p:txBody>
          <a:bodyPr/>
          <a:lstStyle/>
          <a:p>
            <a:r>
              <a:rPr lang="en-US" altLang="ko-KR" b="1" dirty="0">
                <a:ea typeface="맑은 고딕" pitchFamily="50" charset="-127"/>
              </a:rPr>
              <a:t>Results and Analysis</a:t>
            </a:r>
            <a:endParaRPr lang="en-US" altLang="ko-KR" b="1" dirty="0"/>
          </a:p>
        </p:txBody>
      </p:sp>
    </p:spTree>
    <p:extLst>
      <p:ext uri="{BB962C8B-B14F-4D97-AF65-F5344CB8AC3E}">
        <p14:creationId xmlns:p14="http://schemas.microsoft.com/office/powerpoint/2010/main" val="8658631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2555776" y="581814"/>
            <a:ext cx="6588224" cy="576064"/>
          </a:xfrm>
          <a:prstGeom prst="rect">
            <a:avLst/>
          </a:prstGeom>
        </p:spPr>
        <p:txBody>
          <a:bodyPr anchor="ctr"/>
          <a:lstStyle>
            <a:lvl1pPr algn="ctr" defTabSz="914400" rtl="0" eaLnBrk="1" latinLnBrk="1" hangingPunct="1">
              <a:spcBef>
                <a:spcPct val="0"/>
              </a:spcBef>
              <a:buNone/>
              <a:defRPr sz="4400" kern="1200">
                <a:solidFill>
                  <a:schemeClr val="tx1"/>
                </a:solidFill>
                <a:latin typeface="+mj-lt"/>
                <a:ea typeface="+mj-ea"/>
                <a:cs typeface="+mj-cs"/>
              </a:defRPr>
            </a:lvl1pPr>
          </a:lstStyle>
          <a:p>
            <a:pPr algn="l"/>
            <a:r>
              <a:rPr lang="en-US" sz="3600" dirty="0">
                <a:solidFill>
                  <a:schemeClr val="accent1"/>
                </a:solidFill>
                <a:cs typeface="Arial" pitchFamily="34" charset="0"/>
              </a:rPr>
              <a:t>Questionnaiere</a:t>
            </a:r>
            <a:r>
              <a:rPr lang="en-GB" sz="1800" dirty="0">
                <a:latin typeface="Times New Roman" panose="02020603050405020304" pitchFamily="18" charset="0"/>
              </a:rPr>
              <a:t> </a:t>
            </a:r>
            <a:r>
              <a:rPr lang="en-US" sz="3600" dirty="0">
                <a:solidFill>
                  <a:schemeClr val="accent1"/>
                </a:solidFill>
                <a:cs typeface="Arial" pitchFamily="34" charset="0"/>
              </a:rPr>
              <a:t>directions </a:t>
            </a:r>
            <a:endParaRPr lang="en-US" sz="3600" dirty="0">
              <a:solidFill>
                <a:schemeClr val="tx1">
                  <a:lumMod val="75000"/>
                  <a:lumOff val="25000"/>
                </a:schemeClr>
              </a:solidFill>
              <a:cs typeface="Arial" pitchFamily="34" charset="0"/>
            </a:endParaRPr>
          </a:p>
        </p:txBody>
      </p:sp>
      <p:pic>
        <p:nvPicPr>
          <p:cNvPr id="4" name="Picture 2" descr="E:\002-KIMS BUSINESS\007-02-Fullslidesppt-Contents\20161216\Stethoscope as symbol of medicine PowerPoint Templates\main-item-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67494"/>
            <a:ext cx="1816547" cy="1348220"/>
          </a:xfrm>
          <a:prstGeom prst="rect">
            <a:avLst/>
          </a:prstGeom>
          <a:noFill/>
          <a:extLst>
            <a:ext uri="{909E8E84-426E-40DD-AFC4-6F175D3DCCD1}">
              <a14:hiddenFill xmlns:a14="http://schemas.microsoft.com/office/drawing/2010/main">
                <a:solidFill>
                  <a:srgbClr val="FFFFFF"/>
                </a:solidFill>
              </a14:hiddenFill>
            </a:ext>
          </a:extLst>
        </p:spPr>
      </p:pic>
      <p:sp>
        <p:nvSpPr>
          <p:cNvPr id="2" name="Freeform 1"/>
          <p:cNvSpPr/>
          <p:nvPr/>
        </p:nvSpPr>
        <p:spPr>
          <a:xfrm>
            <a:off x="1943100" y="259080"/>
            <a:ext cx="365760" cy="4610100"/>
          </a:xfrm>
          <a:custGeom>
            <a:avLst/>
            <a:gdLst>
              <a:gd name="connsiteX0" fmla="*/ 0 w 365760"/>
              <a:gd name="connsiteY0" fmla="*/ 0 h 5013960"/>
              <a:gd name="connsiteX1" fmla="*/ 0 w 365760"/>
              <a:gd name="connsiteY1" fmla="*/ 502920 h 5013960"/>
              <a:gd name="connsiteX2" fmla="*/ 365760 w 365760"/>
              <a:gd name="connsiteY2" fmla="*/ 502920 h 5013960"/>
              <a:gd name="connsiteX3" fmla="*/ 365760 w 365760"/>
              <a:gd name="connsiteY3" fmla="*/ 1249680 h 5013960"/>
              <a:gd name="connsiteX4" fmla="*/ 7620 w 365760"/>
              <a:gd name="connsiteY4" fmla="*/ 1249680 h 5013960"/>
              <a:gd name="connsiteX5" fmla="*/ 7620 w 365760"/>
              <a:gd name="connsiteY5" fmla="*/ 5013960 h 5013960"/>
              <a:gd name="connsiteX0" fmla="*/ 0 w 365760"/>
              <a:gd name="connsiteY0" fmla="*/ 0 h 4762500"/>
              <a:gd name="connsiteX1" fmla="*/ 0 w 365760"/>
              <a:gd name="connsiteY1" fmla="*/ 251460 h 4762500"/>
              <a:gd name="connsiteX2" fmla="*/ 365760 w 365760"/>
              <a:gd name="connsiteY2" fmla="*/ 251460 h 4762500"/>
              <a:gd name="connsiteX3" fmla="*/ 365760 w 365760"/>
              <a:gd name="connsiteY3" fmla="*/ 998220 h 4762500"/>
              <a:gd name="connsiteX4" fmla="*/ 7620 w 365760"/>
              <a:gd name="connsiteY4" fmla="*/ 998220 h 4762500"/>
              <a:gd name="connsiteX5" fmla="*/ 7620 w 365760"/>
              <a:gd name="connsiteY5" fmla="*/ 4762500 h 4762500"/>
              <a:gd name="connsiteX0" fmla="*/ 0 w 365760"/>
              <a:gd name="connsiteY0" fmla="*/ 0 h 4610100"/>
              <a:gd name="connsiteX1" fmla="*/ 0 w 365760"/>
              <a:gd name="connsiteY1" fmla="*/ 251460 h 4610100"/>
              <a:gd name="connsiteX2" fmla="*/ 365760 w 365760"/>
              <a:gd name="connsiteY2" fmla="*/ 251460 h 4610100"/>
              <a:gd name="connsiteX3" fmla="*/ 365760 w 365760"/>
              <a:gd name="connsiteY3" fmla="*/ 998220 h 4610100"/>
              <a:gd name="connsiteX4" fmla="*/ 7620 w 365760"/>
              <a:gd name="connsiteY4" fmla="*/ 998220 h 4610100"/>
              <a:gd name="connsiteX5" fmla="*/ 7620 w 365760"/>
              <a:gd name="connsiteY5" fmla="*/ 4610100 h 461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60" h="4610100">
                <a:moveTo>
                  <a:pt x="0" y="0"/>
                </a:moveTo>
                <a:lnTo>
                  <a:pt x="0" y="251460"/>
                </a:lnTo>
                <a:lnTo>
                  <a:pt x="365760" y="251460"/>
                </a:lnTo>
                <a:lnTo>
                  <a:pt x="365760" y="998220"/>
                </a:lnTo>
                <a:lnTo>
                  <a:pt x="7620" y="998220"/>
                </a:lnTo>
                <a:lnTo>
                  <a:pt x="7620" y="4610100"/>
                </a:lnTo>
              </a:path>
            </a:pathLst>
          </a:custGeom>
          <a:ln w="34925">
            <a:solidFill>
              <a:schemeClr val="tx1">
                <a:lumMod val="75000"/>
                <a:lumOff val="25000"/>
              </a:schemeClr>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solidFill>
                <a:schemeClr val="tx1">
                  <a:lumMod val="75000"/>
                  <a:lumOff val="25000"/>
                </a:schemeClr>
              </a:solidFill>
            </a:endParaRPr>
          </a:p>
        </p:txBody>
      </p:sp>
      <p:sp>
        <p:nvSpPr>
          <p:cNvPr id="5" name="Rectangle 4"/>
          <p:cNvSpPr/>
          <p:nvPr/>
        </p:nvSpPr>
        <p:spPr>
          <a:xfrm>
            <a:off x="2627784" y="244634"/>
            <a:ext cx="6516216" cy="720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Rectangle 5"/>
          <p:cNvSpPr/>
          <p:nvPr/>
        </p:nvSpPr>
        <p:spPr>
          <a:xfrm>
            <a:off x="2627784" y="316104"/>
            <a:ext cx="6516216" cy="720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TextBox 6"/>
          <p:cNvSpPr txBox="1"/>
          <p:nvPr/>
        </p:nvSpPr>
        <p:spPr>
          <a:xfrm>
            <a:off x="2510743" y="1386278"/>
            <a:ext cx="862528" cy="646331"/>
          </a:xfrm>
          <a:prstGeom prst="rect">
            <a:avLst/>
          </a:prstGeom>
          <a:noFill/>
        </p:spPr>
        <p:txBody>
          <a:bodyPr wrap="square" rtlCol="0">
            <a:spAutoFit/>
          </a:bodyPr>
          <a:lstStyle/>
          <a:p>
            <a:pPr algn="ctr"/>
            <a:r>
              <a:rPr lang="en-US" altLang="ko-KR" sz="3600" dirty="0">
                <a:solidFill>
                  <a:schemeClr val="tx1">
                    <a:lumMod val="75000"/>
                    <a:lumOff val="25000"/>
                  </a:schemeClr>
                </a:solidFill>
                <a:cs typeface="Arial" pitchFamily="34" charset="0"/>
              </a:rPr>
              <a:t>01</a:t>
            </a:r>
            <a:endParaRPr lang="ko-KR" altLang="en-US" sz="3600" dirty="0">
              <a:solidFill>
                <a:schemeClr val="tx1">
                  <a:lumMod val="75000"/>
                  <a:lumOff val="25000"/>
                </a:schemeClr>
              </a:solidFill>
              <a:cs typeface="Arial" pitchFamily="34" charset="0"/>
            </a:endParaRPr>
          </a:p>
        </p:txBody>
      </p:sp>
      <p:sp>
        <p:nvSpPr>
          <p:cNvPr id="8" name="TextBox 7"/>
          <p:cNvSpPr txBox="1"/>
          <p:nvPr/>
        </p:nvSpPr>
        <p:spPr>
          <a:xfrm>
            <a:off x="2510743" y="2038761"/>
            <a:ext cx="862528" cy="646331"/>
          </a:xfrm>
          <a:prstGeom prst="rect">
            <a:avLst/>
          </a:prstGeom>
          <a:noFill/>
        </p:spPr>
        <p:txBody>
          <a:bodyPr wrap="square" rtlCol="0">
            <a:spAutoFit/>
          </a:bodyPr>
          <a:lstStyle/>
          <a:p>
            <a:pPr algn="ctr"/>
            <a:r>
              <a:rPr lang="en-US" altLang="ko-KR" sz="3600" dirty="0">
                <a:solidFill>
                  <a:schemeClr val="tx1">
                    <a:lumMod val="75000"/>
                    <a:lumOff val="25000"/>
                  </a:schemeClr>
                </a:solidFill>
                <a:cs typeface="Arial" pitchFamily="34" charset="0"/>
              </a:rPr>
              <a:t>02</a:t>
            </a:r>
            <a:endParaRPr lang="ko-KR" altLang="en-US" sz="3600" dirty="0">
              <a:solidFill>
                <a:schemeClr val="tx1">
                  <a:lumMod val="75000"/>
                  <a:lumOff val="25000"/>
                </a:schemeClr>
              </a:solidFill>
              <a:cs typeface="Arial" pitchFamily="34" charset="0"/>
            </a:endParaRPr>
          </a:p>
        </p:txBody>
      </p:sp>
      <p:sp>
        <p:nvSpPr>
          <p:cNvPr id="9" name="TextBox 8"/>
          <p:cNvSpPr txBox="1"/>
          <p:nvPr/>
        </p:nvSpPr>
        <p:spPr>
          <a:xfrm>
            <a:off x="2510743" y="2685328"/>
            <a:ext cx="862528" cy="646331"/>
          </a:xfrm>
          <a:prstGeom prst="rect">
            <a:avLst/>
          </a:prstGeom>
          <a:noFill/>
        </p:spPr>
        <p:txBody>
          <a:bodyPr wrap="square" rtlCol="0">
            <a:spAutoFit/>
          </a:bodyPr>
          <a:lstStyle/>
          <a:p>
            <a:pPr algn="ctr"/>
            <a:r>
              <a:rPr lang="en-US" altLang="ko-KR" sz="3600" dirty="0">
                <a:solidFill>
                  <a:schemeClr val="tx1">
                    <a:lumMod val="75000"/>
                    <a:lumOff val="25000"/>
                  </a:schemeClr>
                </a:solidFill>
                <a:cs typeface="Arial" pitchFamily="34" charset="0"/>
              </a:rPr>
              <a:t>03</a:t>
            </a:r>
            <a:endParaRPr lang="ko-KR" altLang="en-US" sz="3600" dirty="0">
              <a:solidFill>
                <a:schemeClr val="tx1">
                  <a:lumMod val="75000"/>
                  <a:lumOff val="25000"/>
                </a:schemeClr>
              </a:solidFill>
              <a:cs typeface="Arial" pitchFamily="34" charset="0"/>
            </a:endParaRPr>
          </a:p>
        </p:txBody>
      </p:sp>
      <p:sp>
        <p:nvSpPr>
          <p:cNvPr id="10" name="TextBox 9"/>
          <p:cNvSpPr txBox="1"/>
          <p:nvPr/>
        </p:nvSpPr>
        <p:spPr>
          <a:xfrm>
            <a:off x="2541209" y="3323587"/>
            <a:ext cx="862528" cy="646331"/>
          </a:xfrm>
          <a:prstGeom prst="rect">
            <a:avLst/>
          </a:prstGeom>
          <a:noFill/>
        </p:spPr>
        <p:txBody>
          <a:bodyPr wrap="square" rtlCol="0">
            <a:spAutoFit/>
          </a:bodyPr>
          <a:lstStyle/>
          <a:p>
            <a:pPr algn="ctr"/>
            <a:r>
              <a:rPr lang="en-US" altLang="ko-KR" sz="3600" dirty="0">
                <a:solidFill>
                  <a:schemeClr val="tx1">
                    <a:lumMod val="75000"/>
                    <a:lumOff val="25000"/>
                  </a:schemeClr>
                </a:solidFill>
                <a:cs typeface="Arial" pitchFamily="34" charset="0"/>
              </a:rPr>
              <a:t>04</a:t>
            </a:r>
            <a:endParaRPr lang="ko-KR" altLang="en-US" sz="3600" dirty="0">
              <a:solidFill>
                <a:schemeClr val="tx1">
                  <a:lumMod val="75000"/>
                  <a:lumOff val="25000"/>
                </a:schemeClr>
              </a:solidFill>
              <a:cs typeface="Arial" pitchFamily="34" charset="0"/>
            </a:endParaRPr>
          </a:p>
        </p:txBody>
      </p:sp>
      <p:sp>
        <p:nvSpPr>
          <p:cNvPr id="11" name="TextBox 10"/>
          <p:cNvSpPr txBox="1"/>
          <p:nvPr/>
        </p:nvSpPr>
        <p:spPr>
          <a:xfrm>
            <a:off x="2555776" y="3984012"/>
            <a:ext cx="862528" cy="646331"/>
          </a:xfrm>
          <a:prstGeom prst="rect">
            <a:avLst/>
          </a:prstGeom>
          <a:noFill/>
        </p:spPr>
        <p:txBody>
          <a:bodyPr wrap="square" rtlCol="0">
            <a:spAutoFit/>
          </a:bodyPr>
          <a:lstStyle/>
          <a:p>
            <a:pPr algn="ctr"/>
            <a:r>
              <a:rPr lang="en-US" altLang="ko-KR" sz="3600" dirty="0">
                <a:solidFill>
                  <a:schemeClr val="tx1">
                    <a:lumMod val="75000"/>
                    <a:lumOff val="25000"/>
                  </a:schemeClr>
                </a:solidFill>
                <a:cs typeface="Arial" pitchFamily="34" charset="0"/>
              </a:rPr>
              <a:t>05</a:t>
            </a:r>
            <a:endParaRPr lang="ko-KR" altLang="en-US" sz="3600" dirty="0">
              <a:solidFill>
                <a:schemeClr val="tx1">
                  <a:lumMod val="75000"/>
                  <a:lumOff val="25000"/>
                </a:schemeClr>
              </a:solidFill>
              <a:cs typeface="Arial" pitchFamily="34" charset="0"/>
            </a:endParaRPr>
          </a:p>
        </p:txBody>
      </p:sp>
      <p:sp>
        <p:nvSpPr>
          <p:cNvPr id="12" name="TextBox 11"/>
          <p:cNvSpPr txBox="1"/>
          <p:nvPr/>
        </p:nvSpPr>
        <p:spPr>
          <a:xfrm>
            <a:off x="3645051" y="1478132"/>
            <a:ext cx="4896544" cy="369332"/>
          </a:xfrm>
          <a:prstGeom prst="rect">
            <a:avLst/>
          </a:prstGeom>
          <a:noFill/>
        </p:spPr>
        <p:txBody>
          <a:bodyPr wrap="square" rtlCol="0">
            <a:spAutoFit/>
          </a:bodyPr>
          <a:lstStyle/>
          <a:p>
            <a:r>
              <a:rPr lang="en-US" altLang="ko-KR" dirty="0">
                <a:solidFill>
                  <a:schemeClr val="tx1">
                    <a:lumMod val="75000"/>
                    <a:lumOff val="25000"/>
                  </a:schemeClr>
                </a:solidFill>
                <a:cs typeface="Arial" pitchFamily="34" charset="0"/>
              </a:rPr>
              <a:t>Personal Information of patients</a:t>
            </a:r>
          </a:p>
        </p:txBody>
      </p:sp>
      <p:sp>
        <p:nvSpPr>
          <p:cNvPr id="13" name="TextBox 12"/>
          <p:cNvSpPr txBox="1"/>
          <p:nvPr/>
        </p:nvSpPr>
        <p:spPr>
          <a:xfrm>
            <a:off x="3645051" y="2167718"/>
            <a:ext cx="4896544" cy="369332"/>
          </a:xfrm>
          <a:prstGeom prst="rect">
            <a:avLst/>
          </a:prstGeom>
          <a:noFill/>
        </p:spPr>
        <p:txBody>
          <a:bodyPr wrap="square" rtlCol="0">
            <a:spAutoFit/>
          </a:bodyPr>
          <a:lstStyle/>
          <a:p>
            <a:r>
              <a:rPr lang="en-US" altLang="ko-KR" dirty="0">
                <a:solidFill>
                  <a:srgbClr val="FF0000"/>
                </a:solidFill>
                <a:cs typeface="Arial" pitchFamily="34" charset="0"/>
              </a:rPr>
              <a:t>Physical accessibility</a:t>
            </a:r>
          </a:p>
        </p:txBody>
      </p:sp>
      <p:sp>
        <p:nvSpPr>
          <p:cNvPr id="14" name="TextBox 13"/>
          <p:cNvSpPr txBox="1"/>
          <p:nvPr/>
        </p:nvSpPr>
        <p:spPr>
          <a:xfrm>
            <a:off x="3645051" y="2857304"/>
            <a:ext cx="4896544" cy="369332"/>
          </a:xfrm>
          <a:prstGeom prst="rect">
            <a:avLst/>
          </a:prstGeom>
          <a:noFill/>
        </p:spPr>
        <p:txBody>
          <a:bodyPr wrap="square" rtlCol="0">
            <a:spAutoFit/>
          </a:bodyPr>
          <a:lstStyle/>
          <a:p>
            <a:r>
              <a:rPr lang="en-US" altLang="ko-KR" dirty="0">
                <a:cs typeface="Arial" pitchFamily="34" charset="0"/>
              </a:rPr>
              <a:t>Waiting time</a:t>
            </a:r>
          </a:p>
        </p:txBody>
      </p:sp>
      <p:sp>
        <p:nvSpPr>
          <p:cNvPr id="15" name="TextBox 14"/>
          <p:cNvSpPr txBox="1"/>
          <p:nvPr/>
        </p:nvSpPr>
        <p:spPr>
          <a:xfrm>
            <a:off x="3645051" y="3311980"/>
            <a:ext cx="4896544" cy="646331"/>
          </a:xfrm>
          <a:prstGeom prst="rect">
            <a:avLst/>
          </a:prstGeom>
          <a:noFill/>
        </p:spPr>
        <p:txBody>
          <a:bodyPr wrap="square" rtlCol="0">
            <a:spAutoFit/>
          </a:bodyPr>
          <a:lstStyle/>
          <a:p>
            <a:r>
              <a:rPr lang="en-GB" altLang="ko-KR" dirty="0">
                <a:solidFill>
                  <a:schemeClr val="accent1"/>
                </a:solidFill>
                <a:cs typeface="Arial" pitchFamily="34" charset="0"/>
              </a:rPr>
              <a:t>Services provided in the departments such as food, facilities and cleanliness</a:t>
            </a:r>
            <a:endParaRPr lang="en-US" altLang="ko-KR" dirty="0">
              <a:solidFill>
                <a:schemeClr val="accent1"/>
              </a:solidFill>
              <a:cs typeface="Arial" pitchFamily="34" charset="0"/>
            </a:endParaRPr>
          </a:p>
        </p:txBody>
      </p:sp>
      <p:sp>
        <p:nvSpPr>
          <p:cNvPr id="16" name="TextBox 15"/>
          <p:cNvSpPr txBox="1"/>
          <p:nvPr/>
        </p:nvSpPr>
        <p:spPr>
          <a:xfrm>
            <a:off x="3645051" y="4115565"/>
            <a:ext cx="4896544" cy="369332"/>
          </a:xfrm>
          <a:prstGeom prst="rect">
            <a:avLst/>
          </a:prstGeom>
          <a:noFill/>
        </p:spPr>
        <p:txBody>
          <a:bodyPr wrap="square" rtlCol="0">
            <a:spAutoFit/>
          </a:bodyPr>
          <a:lstStyle/>
          <a:p>
            <a:r>
              <a:rPr lang="en-US" altLang="ko-KR" dirty="0">
                <a:solidFill>
                  <a:schemeClr val="tx1">
                    <a:lumMod val="75000"/>
                    <a:lumOff val="25000"/>
                  </a:schemeClr>
                </a:solidFill>
                <a:cs typeface="Arial" pitchFamily="34" charset="0"/>
              </a:rPr>
              <a:t>Administrative and financial procedures</a:t>
            </a:r>
          </a:p>
        </p:txBody>
      </p:sp>
    </p:spTree>
    <p:extLst>
      <p:ext uri="{BB962C8B-B14F-4D97-AF65-F5344CB8AC3E}">
        <p14:creationId xmlns:p14="http://schemas.microsoft.com/office/powerpoint/2010/main" val="1095055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2555776" y="581814"/>
            <a:ext cx="6588224" cy="576064"/>
          </a:xfrm>
          <a:prstGeom prst="rect">
            <a:avLst/>
          </a:prstGeom>
        </p:spPr>
        <p:txBody>
          <a:bodyPr anchor="ctr"/>
          <a:lstStyle>
            <a:lvl1pPr algn="ctr" defTabSz="914400" rtl="0" eaLnBrk="1" latinLnBrk="1" hangingPunct="1">
              <a:spcBef>
                <a:spcPct val="0"/>
              </a:spcBef>
              <a:buNone/>
              <a:defRPr sz="4400" kern="1200">
                <a:solidFill>
                  <a:schemeClr val="tx1"/>
                </a:solidFill>
                <a:latin typeface="+mj-lt"/>
                <a:ea typeface="+mj-ea"/>
                <a:cs typeface="+mj-cs"/>
              </a:defRPr>
            </a:lvl1pPr>
          </a:lstStyle>
          <a:p>
            <a:pPr algn="l"/>
            <a:r>
              <a:rPr lang="en-US" sz="3600" dirty="0">
                <a:solidFill>
                  <a:schemeClr val="accent1"/>
                </a:solidFill>
                <a:cs typeface="Arial" pitchFamily="34" charset="0"/>
              </a:rPr>
              <a:t>Questionnaiere</a:t>
            </a:r>
            <a:r>
              <a:rPr lang="en-GB" sz="1800" dirty="0">
                <a:latin typeface="Times New Roman" panose="02020603050405020304" pitchFamily="18" charset="0"/>
              </a:rPr>
              <a:t> </a:t>
            </a:r>
            <a:r>
              <a:rPr lang="en-US" sz="3600" dirty="0">
                <a:solidFill>
                  <a:schemeClr val="accent1"/>
                </a:solidFill>
                <a:cs typeface="Arial" pitchFamily="34" charset="0"/>
              </a:rPr>
              <a:t>directions </a:t>
            </a:r>
            <a:endParaRPr lang="en-US" sz="3600" dirty="0">
              <a:solidFill>
                <a:schemeClr val="tx1">
                  <a:lumMod val="75000"/>
                  <a:lumOff val="25000"/>
                </a:schemeClr>
              </a:solidFill>
              <a:cs typeface="Arial" pitchFamily="34" charset="0"/>
            </a:endParaRPr>
          </a:p>
        </p:txBody>
      </p:sp>
      <p:pic>
        <p:nvPicPr>
          <p:cNvPr id="4" name="Picture 2" descr="E:\002-KIMS BUSINESS\007-02-Fullslidesppt-Contents\20161216\Stethoscope as symbol of medicine PowerPoint Templates\main-item-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67494"/>
            <a:ext cx="1816547" cy="1348220"/>
          </a:xfrm>
          <a:prstGeom prst="rect">
            <a:avLst/>
          </a:prstGeom>
          <a:noFill/>
          <a:extLst>
            <a:ext uri="{909E8E84-426E-40DD-AFC4-6F175D3DCCD1}">
              <a14:hiddenFill xmlns:a14="http://schemas.microsoft.com/office/drawing/2010/main">
                <a:solidFill>
                  <a:srgbClr val="FFFFFF"/>
                </a:solidFill>
              </a14:hiddenFill>
            </a:ext>
          </a:extLst>
        </p:spPr>
      </p:pic>
      <p:sp>
        <p:nvSpPr>
          <p:cNvPr id="2" name="Freeform 1"/>
          <p:cNvSpPr/>
          <p:nvPr/>
        </p:nvSpPr>
        <p:spPr>
          <a:xfrm>
            <a:off x="1943100" y="259080"/>
            <a:ext cx="365760" cy="4610100"/>
          </a:xfrm>
          <a:custGeom>
            <a:avLst/>
            <a:gdLst>
              <a:gd name="connsiteX0" fmla="*/ 0 w 365760"/>
              <a:gd name="connsiteY0" fmla="*/ 0 h 5013960"/>
              <a:gd name="connsiteX1" fmla="*/ 0 w 365760"/>
              <a:gd name="connsiteY1" fmla="*/ 502920 h 5013960"/>
              <a:gd name="connsiteX2" fmla="*/ 365760 w 365760"/>
              <a:gd name="connsiteY2" fmla="*/ 502920 h 5013960"/>
              <a:gd name="connsiteX3" fmla="*/ 365760 w 365760"/>
              <a:gd name="connsiteY3" fmla="*/ 1249680 h 5013960"/>
              <a:gd name="connsiteX4" fmla="*/ 7620 w 365760"/>
              <a:gd name="connsiteY4" fmla="*/ 1249680 h 5013960"/>
              <a:gd name="connsiteX5" fmla="*/ 7620 w 365760"/>
              <a:gd name="connsiteY5" fmla="*/ 5013960 h 5013960"/>
              <a:gd name="connsiteX0" fmla="*/ 0 w 365760"/>
              <a:gd name="connsiteY0" fmla="*/ 0 h 4762500"/>
              <a:gd name="connsiteX1" fmla="*/ 0 w 365760"/>
              <a:gd name="connsiteY1" fmla="*/ 251460 h 4762500"/>
              <a:gd name="connsiteX2" fmla="*/ 365760 w 365760"/>
              <a:gd name="connsiteY2" fmla="*/ 251460 h 4762500"/>
              <a:gd name="connsiteX3" fmla="*/ 365760 w 365760"/>
              <a:gd name="connsiteY3" fmla="*/ 998220 h 4762500"/>
              <a:gd name="connsiteX4" fmla="*/ 7620 w 365760"/>
              <a:gd name="connsiteY4" fmla="*/ 998220 h 4762500"/>
              <a:gd name="connsiteX5" fmla="*/ 7620 w 365760"/>
              <a:gd name="connsiteY5" fmla="*/ 4762500 h 4762500"/>
              <a:gd name="connsiteX0" fmla="*/ 0 w 365760"/>
              <a:gd name="connsiteY0" fmla="*/ 0 h 4610100"/>
              <a:gd name="connsiteX1" fmla="*/ 0 w 365760"/>
              <a:gd name="connsiteY1" fmla="*/ 251460 h 4610100"/>
              <a:gd name="connsiteX2" fmla="*/ 365760 w 365760"/>
              <a:gd name="connsiteY2" fmla="*/ 251460 h 4610100"/>
              <a:gd name="connsiteX3" fmla="*/ 365760 w 365760"/>
              <a:gd name="connsiteY3" fmla="*/ 998220 h 4610100"/>
              <a:gd name="connsiteX4" fmla="*/ 7620 w 365760"/>
              <a:gd name="connsiteY4" fmla="*/ 998220 h 4610100"/>
              <a:gd name="connsiteX5" fmla="*/ 7620 w 365760"/>
              <a:gd name="connsiteY5" fmla="*/ 4610100 h 461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60" h="4610100">
                <a:moveTo>
                  <a:pt x="0" y="0"/>
                </a:moveTo>
                <a:lnTo>
                  <a:pt x="0" y="251460"/>
                </a:lnTo>
                <a:lnTo>
                  <a:pt x="365760" y="251460"/>
                </a:lnTo>
                <a:lnTo>
                  <a:pt x="365760" y="998220"/>
                </a:lnTo>
                <a:lnTo>
                  <a:pt x="7620" y="998220"/>
                </a:lnTo>
                <a:lnTo>
                  <a:pt x="7620" y="4610100"/>
                </a:lnTo>
              </a:path>
            </a:pathLst>
          </a:custGeom>
          <a:ln w="34925">
            <a:solidFill>
              <a:schemeClr val="tx1">
                <a:lumMod val="75000"/>
                <a:lumOff val="25000"/>
              </a:schemeClr>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solidFill>
                <a:schemeClr val="tx1">
                  <a:lumMod val="75000"/>
                  <a:lumOff val="25000"/>
                </a:schemeClr>
              </a:solidFill>
            </a:endParaRPr>
          </a:p>
        </p:txBody>
      </p:sp>
      <p:sp>
        <p:nvSpPr>
          <p:cNvPr id="5" name="Rectangle 4"/>
          <p:cNvSpPr/>
          <p:nvPr/>
        </p:nvSpPr>
        <p:spPr>
          <a:xfrm>
            <a:off x="2627784" y="244634"/>
            <a:ext cx="6516216" cy="720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Rectangle 5"/>
          <p:cNvSpPr/>
          <p:nvPr/>
        </p:nvSpPr>
        <p:spPr>
          <a:xfrm>
            <a:off x="2627784" y="316104"/>
            <a:ext cx="6516216" cy="720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TextBox 6"/>
          <p:cNvSpPr txBox="1"/>
          <p:nvPr/>
        </p:nvSpPr>
        <p:spPr>
          <a:xfrm>
            <a:off x="2510743" y="1386278"/>
            <a:ext cx="862528" cy="646331"/>
          </a:xfrm>
          <a:prstGeom prst="rect">
            <a:avLst/>
          </a:prstGeom>
          <a:noFill/>
        </p:spPr>
        <p:txBody>
          <a:bodyPr wrap="square" rtlCol="0">
            <a:spAutoFit/>
          </a:bodyPr>
          <a:lstStyle/>
          <a:p>
            <a:pPr algn="ctr"/>
            <a:r>
              <a:rPr lang="en-US" altLang="ko-KR" sz="3600" dirty="0">
                <a:solidFill>
                  <a:schemeClr val="tx1">
                    <a:lumMod val="75000"/>
                    <a:lumOff val="25000"/>
                  </a:schemeClr>
                </a:solidFill>
                <a:cs typeface="Arial" pitchFamily="34" charset="0"/>
              </a:rPr>
              <a:t>06</a:t>
            </a:r>
            <a:endParaRPr lang="ko-KR" altLang="en-US" sz="3600" dirty="0">
              <a:solidFill>
                <a:schemeClr val="tx1">
                  <a:lumMod val="75000"/>
                  <a:lumOff val="25000"/>
                </a:schemeClr>
              </a:solidFill>
              <a:cs typeface="Arial" pitchFamily="34" charset="0"/>
            </a:endParaRPr>
          </a:p>
        </p:txBody>
      </p:sp>
      <p:sp>
        <p:nvSpPr>
          <p:cNvPr id="8" name="TextBox 7"/>
          <p:cNvSpPr txBox="1"/>
          <p:nvPr/>
        </p:nvSpPr>
        <p:spPr>
          <a:xfrm>
            <a:off x="2510743" y="2118484"/>
            <a:ext cx="862528" cy="646331"/>
          </a:xfrm>
          <a:prstGeom prst="rect">
            <a:avLst/>
          </a:prstGeom>
          <a:noFill/>
        </p:spPr>
        <p:txBody>
          <a:bodyPr wrap="square" rtlCol="0">
            <a:spAutoFit/>
          </a:bodyPr>
          <a:lstStyle/>
          <a:p>
            <a:pPr algn="ctr"/>
            <a:r>
              <a:rPr lang="en-US" altLang="ko-KR" sz="3600" dirty="0">
                <a:solidFill>
                  <a:schemeClr val="tx1">
                    <a:lumMod val="75000"/>
                    <a:lumOff val="25000"/>
                  </a:schemeClr>
                </a:solidFill>
                <a:cs typeface="Arial" pitchFamily="34" charset="0"/>
              </a:rPr>
              <a:t>07</a:t>
            </a:r>
            <a:endParaRPr lang="ko-KR" altLang="en-US" sz="3600" dirty="0">
              <a:solidFill>
                <a:schemeClr val="tx1">
                  <a:lumMod val="75000"/>
                  <a:lumOff val="25000"/>
                </a:schemeClr>
              </a:solidFill>
              <a:cs typeface="Arial" pitchFamily="34" charset="0"/>
            </a:endParaRPr>
          </a:p>
        </p:txBody>
      </p:sp>
      <p:sp>
        <p:nvSpPr>
          <p:cNvPr id="12" name="TextBox 11"/>
          <p:cNvSpPr txBox="1"/>
          <p:nvPr/>
        </p:nvSpPr>
        <p:spPr>
          <a:xfrm>
            <a:off x="3440360" y="1478265"/>
            <a:ext cx="4896544" cy="369332"/>
          </a:xfrm>
          <a:prstGeom prst="rect">
            <a:avLst/>
          </a:prstGeom>
          <a:noFill/>
        </p:spPr>
        <p:txBody>
          <a:bodyPr wrap="square" rtlCol="0">
            <a:spAutoFit/>
          </a:bodyPr>
          <a:lstStyle/>
          <a:p>
            <a:r>
              <a:rPr lang="en-US" altLang="ko-KR" dirty="0">
                <a:solidFill>
                  <a:schemeClr val="tx1">
                    <a:lumMod val="75000"/>
                    <a:lumOff val="25000"/>
                  </a:schemeClr>
                </a:solidFill>
                <a:cs typeface="Arial" pitchFamily="34" charset="0"/>
              </a:rPr>
              <a:t>Quality control</a:t>
            </a:r>
          </a:p>
        </p:txBody>
      </p:sp>
      <p:sp>
        <p:nvSpPr>
          <p:cNvPr id="13" name="TextBox 12"/>
          <p:cNvSpPr txBox="1"/>
          <p:nvPr/>
        </p:nvSpPr>
        <p:spPr>
          <a:xfrm>
            <a:off x="3440360" y="2163507"/>
            <a:ext cx="4896544" cy="369332"/>
          </a:xfrm>
          <a:prstGeom prst="rect">
            <a:avLst/>
          </a:prstGeom>
          <a:noFill/>
        </p:spPr>
        <p:txBody>
          <a:bodyPr wrap="square" rtlCol="0">
            <a:spAutoFit/>
          </a:bodyPr>
          <a:lstStyle/>
          <a:p>
            <a:r>
              <a:rPr lang="en-US" altLang="ko-KR" dirty="0">
                <a:solidFill>
                  <a:srgbClr val="FF0000"/>
                </a:solidFill>
                <a:cs typeface="Arial" pitchFamily="34" charset="0"/>
              </a:rPr>
              <a:t>Patients satisfaction</a:t>
            </a:r>
          </a:p>
        </p:txBody>
      </p:sp>
      <p:sp>
        <p:nvSpPr>
          <p:cNvPr id="14" name="TextBox 13"/>
          <p:cNvSpPr txBox="1"/>
          <p:nvPr/>
        </p:nvSpPr>
        <p:spPr>
          <a:xfrm>
            <a:off x="3443100" y="2858195"/>
            <a:ext cx="4896544" cy="646331"/>
          </a:xfrm>
          <a:prstGeom prst="rect">
            <a:avLst/>
          </a:prstGeom>
          <a:noFill/>
        </p:spPr>
        <p:txBody>
          <a:bodyPr wrap="square" rtlCol="0">
            <a:spAutoFit/>
          </a:bodyPr>
          <a:lstStyle/>
          <a:p>
            <a:r>
              <a:rPr lang="en-GB" altLang="ko-KR">
                <a:cs typeface="Arial" pitchFamily="34" charset="0"/>
              </a:rPr>
              <a:t>Open question for suggestions and improvements</a:t>
            </a:r>
            <a:endParaRPr lang="en-US" altLang="ko-KR" dirty="0">
              <a:cs typeface="Arial" pitchFamily="34" charset="0"/>
            </a:endParaRPr>
          </a:p>
        </p:txBody>
      </p:sp>
      <p:sp>
        <p:nvSpPr>
          <p:cNvPr id="17" name="TextBox 16">
            <a:extLst>
              <a:ext uri="{FF2B5EF4-FFF2-40B4-BE49-F238E27FC236}">
                <a16:creationId xmlns:a16="http://schemas.microsoft.com/office/drawing/2014/main" id="{CBFCC1C0-0F35-4FC1-D508-C82257E65C15}"/>
              </a:ext>
            </a:extLst>
          </p:cNvPr>
          <p:cNvSpPr txBox="1"/>
          <p:nvPr/>
        </p:nvSpPr>
        <p:spPr>
          <a:xfrm>
            <a:off x="2555776" y="2850690"/>
            <a:ext cx="862528" cy="646331"/>
          </a:xfrm>
          <a:prstGeom prst="rect">
            <a:avLst/>
          </a:prstGeom>
          <a:noFill/>
        </p:spPr>
        <p:txBody>
          <a:bodyPr wrap="square" rtlCol="0">
            <a:spAutoFit/>
          </a:bodyPr>
          <a:lstStyle/>
          <a:p>
            <a:pPr algn="ctr"/>
            <a:r>
              <a:rPr lang="en-US" altLang="ko-KR" sz="3600" dirty="0">
                <a:solidFill>
                  <a:schemeClr val="tx1">
                    <a:lumMod val="75000"/>
                    <a:lumOff val="25000"/>
                  </a:schemeClr>
                </a:solidFill>
                <a:cs typeface="Arial" pitchFamily="34" charset="0"/>
              </a:rPr>
              <a:t>0</a:t>
            </a:r>
            <a:r>
              <a:rPr lang="ar-SA" altLang="ko-KR" sz="3600" dirty="0">
                <a:solidFill>
                  <a:schemeClr val="tx1">
                    <a:lumMod val="75000"/>
                    <a:lumOff val="25000"/>
                  </a:schemeClr>
                </a:solidFill>
                <a:cs typeface="Arial" pitchFamily="34" charset="0"/>
              </a:rPr>
              <a:t>8</a:t>
            </a:r>
            <a:endParaRPr lang="ko-KR" altLang="en-US" sz="3600" dirty="0">
              <a:solidFill>
                <a:schemeClr val="tx1">
                  <a:lumMod val="75000"/>
                  <a:lumOff val="25000"/>
                </a:schemeClr>
              </a:solidFill>
              <a:cs typeface="Arial" pitchFamily="34" charset="0"/>
            </a:endParaRPr>
          </a:p>
        </p:txBody>
      </p:sp>
    </p:spTree>
    <p:extLst>
      <p:ext uri="{BB962C8B-B14F-4D97-AF65-F5344CB8AC3E}">
        <p14:creationId xmlns:p14="http://schemas.microsoft.com/office/powerpoint/2010/main" val="27695552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3600" dirty="0">
                <a:effectLst/>
                <a:latin typeface="Times New Roman" panose="02020603050405020304" pitchFamily="18" charset="0"/>
                <a:ea typeface="Times New Roman" panose="02020603050405020304" pitchFamily="18" charset="0"/>
              </a:rPr>
              <a:t>Personal information consist of:</a:t>
            </a:r>
            <a:endParaRPr lang="ko-KR" altLang="en-US" dirty="0">
              <a:solidFill>
                <a:schemeClr val="tx1">
                  <a:lumMod val="75000"/>
                  <a:lumOff val="25000"/>
                </a:schemeClr>
              </a:solidFill>
            </a:endParaRPr>
          </a:p>
        </p:txBody>
      </p:sp>
      <p:sp>
        <p:nvSpPr>
          <p:cNvPr id="18" name="Oval 17"/>
          <p:cNvSpPr/>
          <p:nvPr/>
        </p:nvSpPr>
        <p:spPr>
          <a:xfrm>
            <a:off x="367158" y="2867317"/>
            <a:ext cx="485364" cy="4853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9" name="Oval 18"/>
          <p:cNvSpPr/>
          <p:nvPr/>
        </p:nvSpPr>
        <p:spPr>
          <a:xfrm>
            <a:off x="323528" y="1246920"/>
            <a:ext cx="485364" cy="4853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0" name="Oval 19"/>
          <p:cNvSpPr/>
          <p:nvPr/>
        </p:nvSpPr>
        <p:spPr>
          <a:xfrm>
            <a:off x="386786" y="3846776"/>
            <a:ext cx="485364" cy="4853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1" name="Oval 20"/>
          <p:cNvSpPr/>
          <p:nvPr/>
        </p:nvSpPr>
        <p:spPr>
          <a:xfrm>
            <a:off x="355157" y="2036980"/>
            <a:ext cx="485364" cy="4853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2" name="TextBox 21"/>
          <p:cNvSpPr txBox="1"/>
          <p:nvPr/>
        </p:nvSpPr>
        <p:spPr>
          <a:xfrm>
            <a:off x="291899" y="1304936"/>
            <a:ext cx="548622" cy="369332"/>
          </a:xfrm>
          <a:prstGeom prst="rect">
            <a:avLst/>
          </a:prstGeom>
          <a:noFill/>
        </p:spPr>
        <p:txBody>
          <a:bodyPr wrap="square" rtlCol="0">
            <a:spAutoFit/>
          </a:bodyPr>
          <a:lstStyle/>
          <a:p>
            <a:pPr algn="ctr"/>
            <a:r>
              <a:rPr lang="en-US" altLang="ko-KR" b="1" dirty="0">
                <a:solidFill>
                  <a:schemeClr val="bg1"/>
                </a:solidFill>
                <a:cs typeface="Arial" pitchFamily="34" charset="0"/>
              </a:rPr>
              <a:t>01</a:t>
            </a:r>
            <a:endParaRPr lang="ko-KR" altLang="en-US" b="1" dirty="0">
              <a:solidFill>
                <a:schemeClr val="bg1"/>
              </a:solidFill>
              <a:cs typeface="Arial" pitchFamily="34" charset="0"/>
            </a:endParaRPr>
          </a:p>
        </p:txBody>
      </p:sp>
      <p:sp>
        <p:nvSpPr>
          <p:cNvPr id="23" name="TextBox 22"/>
          <p:cNvSpPr txBox="1"/>
          <p:nvPr/>
        </p:nvSpPr>
        <p:spPr>
          <a:xfrm>
            <a:off x="291899" y="2077257"/>
            <a:ext cx="548622" cy="369332"/>
          </a:xfrm>
          <a:prstGeom prst="rect">
            <a:avLst/>
          </a:prstGeom>
          <a:noFill/>
        </p:spPr>
        <p:txBody>
          <a:bodyPr wrap="square" rtlCol="0">
            <a:spAutoFit/>
          </a:bodyPr>
          <a:lstStyle/>
          <a:p>
            <a:pPr algn="ctr"/>
            <a:r>
              <a:rPr lang="en-US" altLang="ko-KR" b="1" dirty="0">
                <a:solidFill>
                  <a:schemeClr val="bg1"/>
                </a:solidFill>
                <a:cs typeface="Arial" pitchFamily="34" charset="0"/>
              </a:rPr>
              <a:t>02</a:t>
            </a:r>
            <a:endParaRPr lang="ko-KR" altLang="en-US" b="1" dirty="0">
              <a:solidFill>
                <a:schemeClr val="bg1"/>
              </a:solidFill>
              <a:cs typeface="Arial" pitchFamily="34" charset="0"/>
            </a:endParaRPr>
          </a:p>
        </p:txBody>
      </p:sp>
      <p:sp>
        <p:nvSpPr>
          <p:cNvPr id="24" name="TextBox 23"/>
          <p:cNvSpPr txBox="1"/>
          <p:nvPr/>
        </p:nvSpPr>
        <p:spPr>
          <a:xfrm>
            <a:off x="355157" y="2925333"/>
            <a:ext cx="548622" cy="369332"/>
          </a:xfrm>
          <a:prstGeom prst="rect">
            <a:avLst/>
          </a:prstGeom>
          <a:noFill/>
        </p:spPr>
        <p:txBody>
          <a:bodyPr wrap="square" rtlCol="0">
            <a:spAutoFit/>
          </a:bodyPr>
          <a:lstStyle/>
          <a:p>
            <a:pPr algn="ctr"/>
            <a:r>
              <a:rPr lang="en-US" altLang="ko-KR" b="1" dirty="0">
                <a:solidFill>
                  <a:schemeClr val="bg1"/>
                </a:solidFill>
                <a:cs typeface="Arial" pitchFamily="34" charset="0"/>
              </a:rPr>
              <a:t>03</a:t>
            </a:r>
            <a:endParaRPr lang="ko-KR" altLang="en-US" b="1" dirty="0">
              <a:solidFill>
                <a:schemeClr val="bg1"/>
              </a:solidFill>
              <a:cs typeface="Arial" pitchFamily="34" charset="0"/>
            </a:endParaRPr>
          </a:p>
        </p:txBody>
      </p:sp>
      <p:sp>
        <p:nvSpPr>
          <p:cNvPr id="25" name="TextBox 24"/>
          <p:cNvSpPr txBox="1"/>
          <p:nvPr/>
        </p:nvSpPr>
        <p:spPr>
          <a:xfrm>
            <a:off x="355157" y="3896580"/>
            <a:ext cx="548622" cy="369332"/>
          </a:xfrm>
          <a:prstGeom prst="rect">
            <a:avLst/>
          </a:prstGeom>
          <a:noFill/>
        </p:spPr>
        <p:txBody>
          <a:bodyPr wrap="square" rtlCol="0">
            <a:spAutoFit/>
          </a:bodyPr>
          <a:lstStyle/>
          <a:p>
            <a:pPr algn="ctr"/>
            <a:r>
              <a:rPr lang="en-US" altLang="ko-KR" b="1" dirty="0">
                <a:solidFill>
                  <a:schemeClr val="bg1"/>
                </a:solidFill>
                <a:cs typeface="Arial" pitchFamily="34" charset="0"/>
              </a:rPr>
              <a:t>04</a:t>
            </a:r>
            <a:endParaRPr lang="ko-KR" altLang="en-US" b="1" dirty="0">
              <a:solidFill>
                <a:schemeClr val="bg1"/>
              </a:solidFill>
              <a:cs typeface="Arial" pitchFamily="34" charset="0"/>
            </a:endParaRPr>
          </a:p>
        </p:txBody>
      </p:sp>
      <p:sp>
        <p:nvSpPr>
          <p:cNvPr id="32" name="TextBox 31">
            <a:extLst>
              <a:ext uri="{FF2B5EF4-FFF2-40B4-BE49-F238E27FC236}">
                <a16:creationId xmlns:a16="http://schemas.microsoft.com/office/drawing/2014/main" id="{291A754D-AD9D-83CB-D5C2-2B450CA92B89}"/>
              </a:ext>
            </a:extLst>
          </p:cNvPr>
          <p:cNvSpPr txBox="1"/>
          <p:nvPr/>
        </p:nvSpPr>
        <p:spPr>
          <a:xfrm>
            <a:off x="1070243" y="1167128"/>
            <a:ext cx="4104456" cy="577850"/>
          </a:xfrm>
          <a:prstGeom prst="rect">
            <a:avLst/>
          </a:prstGeom>
          <a:noFill/>
        </p:spPr>
        <p:txBody>
          <a:bodyPr wrap="square">
            <a:spAutoFit/>
          </a:bodyPr>
          <a:lstStyle/>
          <a:p>
            <a:pPr marR="0" lvl="0" algn="just" defTabSz="914400" rtl="0" eaLnBrk="1" fontAlgn="auto" latinLnBrk="1" hangingPunct="1">
              <a:lnSpc>
                <a:spcPct val="150000"/>
              </a:lnSpc>
              <a:spcBef>
                <a:spcPts val="0"/>
              </a:spcBef>
              <a:spcAft>
                <a:spcPts val="0"/>
              </a:spcAft>
              <a:buClrTx/>
              <a:buSzTx/>
              <a:tabLst/>
              <a:defRPr/>
            </a:pPr>
            <a:r>
              <a:rPr kumimoji="0" lang="en-US" sz="2400" b="0" i="0" u="none" strike="noStrike" kern="1200" cap="none" spc="0" normalizeH="0" baseline="0" noProof="0" dirty="0">
                <a:ln>
                  <a:noFill/>
                </a:ln>
                <a:solidFill>
                  <a:prstClr val="black"/>
                </a:solidFill>
                <a:effectLst/>
                <a:uLnTx/>
                <a:uFillTx/>
                <a:latin typeface="+mj-lt"/>
                <a:ea typeface="Times New Roman" panose="02020603050405020304" pitchFamily="18" charset="0"/>
                <a:cs typeface="+mn-cs"/>
              </a:rPr>
              <a:t>Gender: male or female</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rPr>
              <a:t>.</a:t>
            </a:r>
            <a:endParaRPr kumimoji="0" lang="en-GB" sz="12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34" name="TextBox 33">
            <a:extLst>
              <a:ext uri="{FF2B5EF4-FFF2-40B4-BE49-F238E27FC236}">
                <a16:creationId xmlns:a16="http://schemas.microsoft.com/office/drawing/2014/main" id="{746D722E-18DF-1F9B-023C-578328BC9461}"/>
              </a:ext>
            </a:extLst>
          </p:cNvPr>
          <p:cNvSpPr txBox="1"/>
          <p:nvPr/>
        </p:nvSpPr>
        <p:spPr>
          <a:xfrm>
            <a:off x="1115616" y="1943248"/>
            <a:ext cx="1035483" cy="577850"/>
          </a:xfrm>
          <a:prstGeom prst="rect">
            <a:avLst/>
          </a:prstGeom>
          <a:noFill/>
        </p:spPr>
        <p:txBody>
          <a:bodyPr wrap="square">
            <a:spAutoFit/>
          </a:bodyPr>
          <a:lstStyle/>
          <a:p>
            <a:pPr marR="0" lvl="0" algn="just">
              <a:lnSpc>
                <a:spcPct val="150000"/>
              </a:lnSpc>
              <a:spcBef>
                <a:spcPts val="0"/>
              </a:spcBef>
              <a:spcAft>
                <a:spcPts val="0"/>
              </a:spcAft>
            </a:pPr>
            <a:r>
              <a:rPr lang="en-US" sz="2400" dirty="0">
                <a:solidFill>
                  <a:schemeClr val="accent1"/>
                </a:solidFill>
                <a:effectLst/>
                <a:latin typeface="+mj-lt"/>
                <a:ea typeface="Times New Roman" panose="02020603050405020304" pitchFamily="18" charset="0"/>
              </a:rPr>
              <a:t>Age</a:t>
            </a:r>
          </a:p>
        </p:txBody>
      </p:sp>
      <p:sp>
        <p:nvSpPr>
          <p:cNvPr id="36" name="TextBox 35">
            <a:extLst>
              <a:ext uri="{FF2B5EF4-FFF2-40B4-BE49-F238E27FC236}">
                <a16:creationId xmlns:a16="http://schemas.microsoft.com/office/drawing/2014/main" id="{5BEAB9D4-3090-7C20-A525-1D0693140249}"/>
              </a:ext>
            </a:extLst>
          </p:cNvPr>
          <p:cNvSpPr txBox="1"/>
          <p:nvPr/>
        </p:nvSpPr>
        <p:spPr>
          <a:xfrm>
            <a:off x="1070243" y="2790414"/>
            <a:ext cx="2932920" cy="577850"/>
          </a:xfrm>
          <a:prstGeom prst="rect">
            <a:avLst/>
          </a:prstGeom>
          <a:noFill/>
        </p:spPr>
        <p:txBody>
          <a:bodyPr wrap="square">
            <a:spAutoFit/>
          </a:bodyPr>
          <a:lstStyle/>
          <a:p>
            <a:pPr marR="0" lvl="0" algn="just" defTabSz="914400" rtl="0" eaLnBrk="1" fontAlgn="auto" latinLnBrk="1" hangingPunct="1">
              <a:lnSpc>
                <a:spcPct val="150000"/>
              </a:lnSpc>
              <a:spcBef>
                <a:spcPts val="0"/>
              </a:spcBef>
              <a:spcAft>
                <a:spcPts val="0"/>
              </a:spcAft>
              <a:buClrTx/>
              <a:buSzTx/>
              <a:tabLst/>
              <a:defRPr/>
            </a:pPr>
            <a:r>
              <a:rPr kumimoji="0" lang="en-US" sz="2400" b="0" i="0" u="none" strike="noStrike" kern="1200" cap="none" spc="0" normalizeH="0" baseline="0" noProof="0" dirty="0">
                <a:ln>
                  <a:noFill/>
                </a:ln>
                <a:solidFill>
                  <a:prstClr val="black"/>
                </a:solidFill>
                <a:effectLst/>
                <a:uLnTx/>
                <a:uFillTx/>
                <a:latin typeface="+mj-lt"/>
                <a:ea typeface="Times New Roman" panose="02020603050405020304" pitchFamily="18" charset="0"/>
                <a:cs typeface="+mn-cs"/>
              </a:rPr>
              <a:t>Monthly income</a:t>
            </a:r>
          </a:p>
        </p:txBody>
      </p:sp>
      <p:sp>
        <p:nvSpPr>
          <p:cNvPr id="38" name="TextBox 37">
            <a:extLst>
              <a:ext uri="{FF2B5EF4-FFF2-40B4-BE49-F238E27FC236}">
                <a16:creationId xmlns:a16="http://schemas.microsoft.com/office/drawing/2014/main" id="{FDCB810C-0C95-6A93-8101-20F294F7580C}"/>
              </a:ext>
            </a:extLst>
          </p:cNvPr>
          <p:cNvSpPr txBox="1"/>
          <p:nvPr/>
        </p:nvSpPr>
        <p:spPr>
          <a:xfrm>
            <a:off x="1070243" y="3799429"/>
            <a:ext cx="4437861" cy="496996"/>
          </a:xfrm>
          <a:prstGeom prst="rect">
            <a:avLst/>
          </a:prstGeom>
          <a:noFill/>
        </p:spPr>
        <p:txBody>
          <a:bodyPr wrap="square">
            <a:spAutoFit/>
          </a:bodyPr>
          <a:lstStyle/>
          <a:p>
            <a:pPr marR="0" lvl="0" algn="just">
              <a:lnSpc>
                <a:spcPct val="150000"/>
              </a:lnSpc>
              <a:spcBef>
                <a:spcPts val="0"/>
              </a:spcBef>
              <a:spcAft>
                <a:spcPts val="0"/>
              </a:spcAft>
            </a:pPr>
            <a:r>
              <a:rPr lang="en-US" sz="2000" dirty="0">
                <a:solidFill>
                  <a:schemeClr val="accent1"/>
                </a:solidFill>
                <a:effectLst/>
                <a:latin typeface="+mj-lt"/>
                <a:ea typeface="Times New Roman" panose="02020603050405020304" pitchFamily="18" charset="0"/>
              </a:rPr>
              <a:t>Duration of dealing with the hospital</a:t>
            </a:r>
            <a:endParaRPr lang="en-GB" sz="2000" dirty="0">
              <a:solidFill>
                <a:schemeClr val="accent1"/>
              </a:solidFill>
              <a:effectLst/>
              <a:latin typeface="+mj-lt"/>
              <a:ea typeface="Times New Roman" panose="02020603050405020304" pitchFamily="18" charset="0"/>
            </a:endParaRPr>
          </a:p>
        </p:txBody>
      </p:sp>
    </p:spTree>
    <p:extLst>
      <p:ext uri="{BB962C8B-B14F-4D97-AF65-F5344CB8AC3E}">
        <p14:creationId xmlns:p14="http://schemas.microsoft.com/office/powerpoint/2010/main" val="1532318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3600" dirty="0">
                <a:effectLst/>
                <a:latin typeface="Times New Roman" panose="02020603050405020304" pitchFamily="18" charset="0"/>
                <a:ea typeface="Times New Roman" panose="02020603050405020304" pitchFamily="18" charset="0"/>
              </a:rPr>
              <a:t>Personal information consist of:</a:t>
            </a:r>
            <a:endParaRPr lang="ko-KR" altLang="en-US" dirty="0">
              <a:solidFill>
                <a:schemeClr val="tx1">
                  <a:lumMod val="75000"/>
                  <a:lumOff val="25000"/>
                </a:schemeClr>
              </a:solidFill>
            </a:endParaRPr>
          </a:p>
        </p:txBody>
      </p:sp>
      <p:sp>
        <p:nvSpPr>
          <p:cNvPr id="19" name="Oval 18"/>
          <p:cNvSpPr/>
          <p:nvPr/>
        </p:nvSpPr>
        <p:spPr>
          <a:xfrm>
            <a:off x="539552" y="1348103"/>
            <a:ext cx="485364" cy="4853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1" name="Oval 20"/>
          <p:cNvSpPr/>
          <p:nvPr/>
        </p:nvSpPr>
        <p:spPr>
          <a:xfrm>
            <a:off x="640123" y="3067352"/>
            <a:ext cx="485364" cy="4853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2" name="TextBox 21"/>
          <p:cNvSpPr txBox="1"/>
          <p:nvPr/>
        </p:nvSpPr>
        <p:spPr>
          <a:xfrm>
            <a:off x="507923" y="1384288"/>
            <a:ext cx="548622" cy="369332"/>
          </a:xfrm>
          <a:prstGeom prst="rect">
            <a:avLst/>
          </a:prstGeom>
          <a:noFill/>
        </p:spPr>
        <p:txBody>
          <a:bodyPr wrap="square" rtlCol="0">
            <a:spAutoFit/>
          </a:bodyPr>
          <a:lstStyle/>
          <a:p>
            <a:pPr algn="ctr"/>
            <a:r>
              <a:rPr lang="en-US" altLang="ko-KR" b="1" dirty="0">
                <a:solidFill>
                  <a:schemeClr val="bg1"/>
                </a:solidFill>
                <a:cs typeface="Arial" pitchFamily="34" charset="0"/>
              </a:rPr>
              <a:t>05</a:t>
            </a:r>
            <a:endParaRPr lang="ko-KR" altLang="en-US" b="1" dirty="0">
              <a:solidFill>
                <a:schemeClr val="bg1"/>
              </a:solidFill>
              <a:cs typeface="Arial" pitchFamily="34" charset="0"/>
            </a:endParaRPr>
          </a:p>
        </p:txBody>
      </p:sp>
      <p:sp>
        <p:nvSpPr>
          <p:cNvPr id="23" name="TextBox 22"/>
          <p:cNvSpPr txBox="1"/>
          <p:nvPr/>
        </p:nvSpPr>
        <p:spPr>
          <a:xfrm>
            <a:off x="590527" y="3125368"/>
            <a:ext cx="548622" cy="369332"/>
          </a:xfrm>
          <a:prstGeom prst="rect">
            <a:avLst/>
          </a:prstGeom>
          <a:noFill/>
        </p:spPr>
        <p:txBody>
          <a:bodyPr wrap="square" rtlCol="0">
            <a:spAutoFit/>
          </a:bodyPr>
          <a:lstStyle/>
          <a:p>
            <a:pPr algn="ctr"/>
            <a:r>
              <a:rPr lang="en-US" altLang="ko-KR" b="1" dirty="0">
                <a:solidFill>
                  <a:schemeClr val="bg1"/>
                </a:solidFill>
                <a:cs typeface="Arial" pitchFamily="34" charset="0"/>
              </a:rPr>
              <a:t>06</a:t>
            </a:r>
            <a:endParaRPr lang="ko-KR" altLang="en-US" b="1" dirty="0">
              <a:solidFill>
                <a:schemeClr val="bg1"/>
              </a:solidFill>
              <a:cs typeface="Arial" pitchFamily="34" charset="0"/>
            </a:endParaRPr>
          </a:p>
        </p:txBody>
      </p:sp>
      <p:sp>
        <p:nvSpPr>
          <p:cNvPr id="25" name="TextBox 24"/>
          <p:cNvSpPr txBox="1"/>
          <p:nvPr/>
        </p:nvSpPr>
        <p:spPr>
          <a:xfrm>
            <a:off x="4450090" y="4193637"/>
            <a:ext cx="548622" cy="369332"/>
          </a:xfrm>
          <a:prstGeom prst="rect">
            <a:avLst/>
          </a:prstGeom>
          <a:noFill/>
        </p:spPr>
        <p:txBody>
          <a:bodyPr wrap="square" rtlCol="0">
            <a:spAutoFit/>
          </a:bodyPr>
          <a:lstStyle/>
          <a:p>
            <a:pPr algn="ctr"/>
            <a:r>
              <a:rPr lang="en-US" altLang="ko-KR" b="1" dirty="0">
                <a:solidFill>
                  <a:schemeClr val="bg1"/>
                </a:solidFill>
                <a:cs typeface="Arial" pitchFamily="34" charset="0"/>
              </a:rPr>
              <a:t>04</a:t>
            </a:r>
            <a:endParaRPr lang="ko-KR" altLang="en-US" b="1" dirty="0">
              <a:solidFill>
                <a:schemeClr val="bg1"/>
              </a:solidFill>
              <a:cs typeface="Arial" pitchFamily="34" charset="0"/>
            </a:endParaRPr>
          </a:p>
        </p:txBody>
      </p:sp>
      <p:sp>
        <p:nvSpPr>
          <p:cNvPr id="40" name="TextBox 39">
            <a:extLst>
              <a:ext uri="{FF2B5EF4-FFF2-40B4-BE49-F238E27FC236}">
                <a16:creationId xmlns:a16="http://schemas.microsoft.com/office/drawing/2014/main" id="{5EEA7EA5-91FB-076D-3517-0EC1357DFD4C}"/>
              </a:ext>
            </a:extLst>
          </p:cNvPr>
          <p:cNvSpPr txBox="1"/>
          <p:nvPr/>
        </p:nvSpPr>
        <p:spPr>
          <a:xfrm>
            <a:off x="1187624" y="1294818"/>
            <a:ext cx="6408712" cy="1420325"/>
          </a:xfrm>
          <a:prstGeom prst="rect">
            <a:avLst/>
          </a:prstGeom>
          <a:noFill/>
        </p:spPr>
        <p:txBody>
          <a:bodyPr wrap="square">
            <a:spAutoFit/>
          </a:bodyPr>
          <a:lstStyle/>
          <a:p>
            <a:pPr marR="0" lvl="0" algn="just">
              <a:lnSpc>
                <a:spcPct val="150000"/>
              </a:lnSpc>
              <a:spcBef>
                <a:spcPts val="0"/>
              </a:spcBef>
              <a:spcAft>
                <a:spcPts val="0"/>
              </a:spcAft>
            </a:pPr>
            <a:r>
              <a:rPr lang="en-US" sz="2000" dirty="0">
                <a:effectLst/>
                <a:latin typeface="+mj-lt"/>
                <a:ea typeface="Times New Roman" panose="02020603050405020304" pitchFamily="18" charset="0"/>
              </a:rPr>
              <a:t>Department type:</a:t>
            </a:r>
          </a:p>
          <a:p>
            <a:pPr marR="0" lvl="0" algn="just">
              <a:lnSpc>
                <a:spcPct val="150000"/>
              </a:lnSpc>
              <a:spcBef>
                <a:spcPts val="0"/>
              </a:spcBef>
              <a:spcAft>
                <a:spcPts val="0"/>
              </a:spcAft>
            </a:pPr>
            <a:r>
              <a:rPr lang="en-US" sz="2000" dirty="0">
                <a:effectLst/>
                <a:latin typeface="+mj-lt"/>
                <a:ea typeface="Times New Roman" panose="02020603050405020304" pitchFamily="18" charset="0"/>
              </a:rPr>
              <a:t>Oncology department, Department of Ophthalmology, </a:t>
            </a:r>
            <a:r>
              <a:rPr lang="en-US" sz="2000" dirty="0">
                <a:latin typeface="+mj-lt"/>
                <a:ea typeface="Times New Roman" panose="02020603050405020304" pitchFamily="18" charset="0"/>
              </a:rPr>
              <a:t>Dialysis</a:t>
            </a:r>
            <a:r>
              <a:rPr lang="en-US" sz="2000" dirty="0">
                <a:effectLst/>
                <a:latin typeface="+mj-lt"/>
                <a:ea typeface="Times New Roman" panose="02020603050405020304" pitchFamily="18" charset="0"/>
              </a:rPr>
              <a:t> department and other.</a:t>
            </a:r>
            <a:endParaRPr lang="en-GB" sz="2000" dirty="0">
              <a:effectLst/>
              <a:latin typeface="+mj-lt"/>
              <a:ea typeface="Times New Roman" panose="02020603050405020304" pitchFamily="18" charset="0"/>
            </a:endParaRPr>
          </a:p>
        </p:txBody>
      </p:sp>
      <p:sp>
        <p:nvSpPr>
          <p:cNvPr id="42" name="TextBox 41">
            <a:extLst>
              <a:ext uri="{FF2B5EF4-FFF2-40B4-BE49-F238E27FC236}">
                <a16:creationId xmlns:a16="http://schemas.microsoft.com/office/drawing/2014/main" id="{7679A2E3-DF57-F21E-9311-16C8E007C29C}"/>
              </a:ext>
            </a:extLst>
          </p:cNvPr>
          <p:cNvSpPr txBox="1"/>
          <p:nvPr/>
        </p:nvSpPr>
        <p:spPr>
          <a:xfrm>
            <a:off x="1187624" y="2951977"/>
            <a:ext cx="6192688" cy="958660"/>
          </a:xfrm>
          <a:prstGeom prst="rect">
            <a:avLst/>
          </a:prstGeom>
          <a:noFill/>
        </p:spPr>
        <p:txBody>
          <a:bodyPr wrap="square">
            <a:spAutoFit/>
          </a:bodyPr>
          <a:lstStyle/>
          <a:p>
            <a:pPr marR="0" lvl="0" algn="just">
              <a:lnSpc>
                <a:spcPct val="150000"/>
              </a:lnSpc>
              <a:spcBef>
                <a:spcPts val="0"/>
              </a:spcBef>
              <a:spcAft>
                <a:spcPts val="1000"/>
              </a:spcAft>
            </a:pPr>
            <a:r>
              <a:rPr lang="en-US" sz="2000" dirty="0">
                <a:solidFill>
                  <a:schemeClr val="accent1"/>
                </a:solidFill>
                <a:effectLst/>
                <a:latin typeface="+mj-lt"/>
                <a:ea typeface="Times New Roman" panose="02020603050405020304" pitchFamily="18" charset="0"/>
              </a:rPr>
              <a:t>Financial transaction method: Cash, government insurance and private insurance.</a:t>
            </a:r>
            <a:endParaRPr lang="en-GB" sz="2000" dirty="0">
              <a:solidFill>
                <a:schemeClr val="accent1"/>
              </a:solidFill>
              <a:effectLst/>
              <a:latin typeface="+mj-lt"/>
              <a:ea typeface="Times New Roman" panose="02020603050405020304" pitchFamily="18" charset="0"/>
            </a:endParaRPr>
          </a:p>
        </p:txBody>
      </p:sp>
    </p:spTree>
    <p:extLst>
      <p:ext uri="{BB962C8B-B14F-4D97-AF65-F5344CB8AC3E}">
        <p14:creationId xmlns:p14="http://schemas.microsoft.com/office/powerpoint/2010/main" val="31623054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Testing Hypothesis</a:t>
            </a:r>
            <a:endParaRPr lang="ko-KR" altLang="en-US" dirty="0"/>
          </a:p>
        </p:txBody>
      </p:sp>
      <p:grpSp>
        <p:nvGrpSpPr>
          <p:cNvPr id="14" name="Group 13"/>
          <p:cNvGrpSpPr/>
          <p:nvPr/>
        </p:nvGrpSpPr>
        <p:grpSpPr>
          <a:xfrm>
            <a:off x="1475656" y="817270"/>
            <a:ext cx="7056784" cy="3914720"/>
            <a:chOff x="1475656" y="817270"/>
            <a:chExt cx="7056784" cy="3914720"/>
          </a:xfrm>
        </p:grpSpPr>
        <p:cxnSp>
          <p:nvCxnSpPr>
            <p:cNvPr id="4" name="Straight Connector 3"/>
            <p:cNvCxnSpPr/>
            <p:nvPr/>
          </p:nvCxnSpPr>
          <p:spPr>
            <a:xfrm>
              <a:off x="2123728" y="817270"/>
              <a:ext cx="6408712"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8532440" y="817270"/>
              <a:ext cx="0" cy="391472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475656" y="4731990"/>
              <a:ext cx="7056784"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129388" y="817270"/>
              <a:ext cx="0" cy="1466448"/>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2057380" y="2283718"/>
              <a:ext cx="144016" cy="144016"/>
            </a:xfrm>
            <a:prstGeom prst="ellipse">
              <a:avLst/>
            </a:prstGeom>
            <a:solidFill>
              <a:srgbClr val="FD29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Oval 12"/>
            <p:cNvSpPr/>
            <p:nvPr/>
          </p:nvSpPr>
          <p:spPr>
            <a:xfrm>
              <a:off x="1992394" y="2226352"/>
              <a:ext cx="273988" cy="273988"/>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21" name="TextBox 20">
            <a:extLst>
              <a:ext uri="{FF2B5EF4-FFF2-40B4-BE49-F238E27FC236}">
                <a16:creationId xmlns:a16="http://schemas.microsoft.com/office/drawing/2014/main" id="{D988A740-BA8F-450E-596F-7443AB3FE2A7}"/>
              </a:ext>
            </a:extLst>
          </p:cNvPr>
          <p:cNvSpPr txBox="1"/>
          <p:nvPr/>
        </p:nvSpPr>
        <p:spPr>
          <a:xfrm>
            <a:off x="2295650" y="1129556"/>
            <a:ext cx="6171803" cy="3693319"/>
          </a:xfrm>
          <a:prstGeom prst="rect">
            <a:avLst/>
          </a:prstGeom>
          <a:noFill/>
        </p:spPr>
        <p:txBody>
          <a:bodyPr wrap="square">
            <a:spAutoFit/>
          </a:bodyPr>
          <a:lstStyle/>
          <a:p>
            <a:pPr marL="342900" indent="-342900" algn="just">
              <a:buFont typeface="+mj-lt"/>
              <a:buAutoNum type="arabicPeriod"/>
            </a:pPr>
            <a:r>
              <a:rPr lang="en-GB" dirty="0"/>
              <a:t>An investigation was conducted about the relationship  between patients' personal information, namely gender and others with the seven axes.</a:t>
            </a:r>
          </a:p>
          <a:p>
            <a:pPr marL="342900" indent="-342900" algn="just">
              <a:buFont typeface="+mj-lt"/>
              <a:buAutoNum type="arabicPeriod"/>
            </a:pPr>
            <a:endParaRPr lang="en-GB" dirty="0"/>
          </a:p>
          <a:p>
            <a:pPr marL="342900" indent="-342900" algn="just">
              <a:buFont typeface="+mj-lt"/>
              <a:buAutoNum type="arabicPeriod"/>
            </a:pPr>
            <a:r>
              <a:rPr lang="en-GB" dirty="0"/>
              <a:t> </a:t>
            </a:r>
            <a:r>
              <a:rPr lang="en-US" dirty="0"/>
              <a:t>I</a:t>
            </a:r>
            <a:r>
              <a:rPr lang="en-GB" dirty="0"/>
              <a:t>n order to examine these relationships.</a:t>
            </a:r>
          </a:p>
          <a:p>
            <a:pPr marL="342900" indent="-342900" algn="just">
              <a:buFont typeface="+mj-lt"/>
              <a:buAutoNum type="arabicPeriod"/>
            </a:pPr>
            <a:endParaRPr lang="en-GB" dirty="0"/>
          </a:p>
          <a:p>
            <a:pPr marL="342900" indent="-342900" algn="just">
              <a:buFont typeface="+mj-lt"/>
              <a:buAutoNum type="arabicPeriod"/>
            </a:pPr>
            <a:r>
              <a:rPr lang="en-GB" dirty="0"/>
              <a:t> The hypotheses were identified and tested for the        directions mentioned in this study.</a:t>
            </a:r>
          </a:p>
          <a:p>
            <a:pPr marL="342900" indent="-342900" algn="just">
              <a:buFont typeface="+mj-lt"/>
              <a:buAutoNum type="arabicPeriod"/>
            </a:pPr>
            <a:endParaRPr lang="en-GB" dirty="0"/>
          </a:p>
          <a:p>
            <a:pPr marL="342900" indent="-342900" algn="just">
              <a:buFont typeface="+mj-lt"/>
              <a:buAutoNum type="arabicPeriod"/>
            </a:pPr>
            <a:r>
              <a:rPr lang="en-GB" dirty="0"/>
              <a:t>The hypotheses were tested By using SPSS program and analysis made by using t- test and one way ANOVA and LSD test.</a:t>
            </a:r>
          </a:p>
          <a:p>
            <a:pPr marL="342900" indent="-342900" algn="just">
              <a:buFont typeface="+mj-lt"/>
              <a:buAutoNum type="arabicPeriod"/>
            </a:pPr>
            <a:endParaRPr lang="en-GB" dirty="0"/>
          </a:p>
        </p:txBody>
      </p:sp>
    </p:spTree>
    <p:extLst>
      <p:ext uri="{BB962C8B-B14F-4D97-AF65-F5344CB8AC3E}">
        <p14:creationId xmlns:p14="http://schemas.microsoft.com/office/powerpoint/2010/main" val="2125596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 Diagonal Corner Rectangle 2"/>
          <p:cNvSpPr/>
          <p:nvPr/>
        </p:nvSpPr>
        <p:spPr>
          <a:xfrm>
            <a:off x="2057400" y="680936"/>
            <a:ext cx="400050" cy="3696284"/>
          </a:xfrm>
          <a:custGeom>
            <a:avLst/>
            <a:gdLst>
              <a:gd name="connsiteX0" fmla="*/ 88902 w 533400"/>
              <a:gd name="connsiteY0" fmla="*/ 0 h 5791200"/>
              <a:gd name="connsiteX1" fmla="*/ 533400 w 533400"/>
              <a:gd name="connsiteY1" fmla="*/ 0 h 5791200"/>
              <a:gd name="connsiteX2" fmla="*/ 533400 w 533400"/>
              <a:gd name="connsiteY2" fmla="*/ 0 h 5791200"/>
              <a:gd name="connsiteX3" fmla="*/ 533400 w 533400"/>
              <a:gd name="connsiteY3" fmla="*/ 5702298 h 5791200"/>
              <a:gd name="connsiteX4" fmla="*/ 444498 w 533400"/>
              <a:gd name="connsiteY4" fmla="*/ 5791200 h 5791200"/>
              <a:gd name="connsiteX5" fmla="*/ 0 w 533400"/>
              <a:gd name="connsiteY5" fmla="*/ 5791200 h 5791200"/>
              <a:gd name="connsiteX6" fmla="*/ 0 w 533400"/>
              <a:gd name="connsiteY6" fmla="*/ 5791200 h 5791200"/>
              <a:gd name="connsiteX7" fmla="*/ 0 w 533400"/>
              <a:gd name="connsiteY7" fmla="*/ 88902 h 5791200"/>
              <a:gd name="connsiteX8" fmla="*/ 88902 w 533400"/>
              <a:gd name="connsiteY8" fmla="*/ 0 h 5791200"/>
              <a:gd name="connsiteX0" fmla="*/ 88902 w 533400"/>
              <a:gd name="connsiteY0" fmla="*/ 0 h 5791200"/>
              <a:gd name="connsiteX1" fmla="*/ 533400 w 533400"/>
              <a:gd name="connsiteY1" fmla="*/ 0 h 5791200"/>
              <a:gd name="connsiteX2" fmla="*/ 533400 w 533400"/>
              <a:gd name="connsiteY2" fmla="*/ 0 h 5791200"/>
              <a:gd name="connsiteX3" fmla="*/ 533400 w 533400"/>
              <a:gd name="connsiteY3" fmla="*/ 5702298 h 5791200"/>
              <a:gd name="connsiteX4" fmla="*/ 444498 w 533400"/>
              <a:gd name="connsiteY4" fmla="*/ 5791200 h 5791200"/>
              <a:gd name="connsiteX5" fmla="*/ 0 w 533400"/>
              <a:gd name="connsiteY5" fmla="*/ 5791200 h 5791200"/>
              <a:gd name="connsiteX6" fmla="*/ 0 w 533400"/>
              <a:gd name="connsiteY6" fmla="*/ 4654815 h 5791200"/>
              <a:gd name="connsiteX7" fmla="*/ 0 w 533400"/>
              <a:gd name="connsiteY7" fmla="*/ 88902 h 5791200"/>
              <a:gd name="connsiteX8" fmla="*/ 88902 w 533400"/>
              <a:gd name="connsiteY8" fmla="*/ 0 h 579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400" h="5791200">
                <a:moveTo>
                  <a:pt x="88902" y="0"/>
                </a:moveTo>
                <a:lnTo>
                  <a:pt x="533400" y="0"/>
                </a:lnTo>
                <a:lnTo>
                  <a:pt x="533400" y="0"/>
                </a:lnTo>
                <a:lnTo>
                  <a:pt x="533400" y="5702298"/>
                </a:lnTo>
                <a:cubicBezTo>
                  <a:pt x="533400" y="5751397"/>
                  <a:pt x="493597" y="5791200"/>
                  <a:pt x="444498" y="5791200"/>
                </a:cubicBezTo>
                <a:lnTo>
                  <a:pt x="0" y="5791200"/>
                </a:lnTo>
                <a:lnTo>
                  <a:pt x="0" y="4654815"/>
                </a:lnTo>
                <a:lnTo>
                  <a:pt x="0" y="88902"/>
                </a:lnTo>
                <a:cubicBezTo>
                  <a:pt x="0" y="39803"/>
                  <a:pt x="39803" y="0"/>
                  <a:pt x="88902" y="0"/>
                </a:cubicBezTo>
                <a:close/>
              </a:path>
            </a:pathLst>
          </a:custGeom>
          <a:solidFill>
            <a:schemeClr val="accent1">
              <a:lumMod val="50000"/>
              <a:alpha val="70000"/>
            </a:schemeClr>
          </a:solidFill>
          <a:ln>
            <a:solidFill>
              <a:schemeClr val="accent3">
                <a:lumMod val="50000"/>
              </a:schemeClr>
            </a:solidFill>
          </a:ln>
          <a:scene3d>
            <a:camera prst="orthographicFront"/>
            <a:lightRig rig="threePt" dir="t">
              <a:rot lat="0" lon="0" rev="2400000"/>
            </a:lightRig>
          </a:scene3d>
          <a:sp3d extrusionH="12700" contourW="12700">
            <a:bevelT w="3175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prstClr val="white"/>
              </a:solidFill>
            </a:endParaRPr>
          </a:p>
        </p:txBody>
      </p:sp>
      <p:sp>
        <p:nvSpPr>
          <p:cNvPr id="6" name="TextBox 5"/>
          <p:cNvSpPr txBox="1"/>
          <p:nvPr/>
        </p:nvSpPr>
        <p:spPr>
          <a:xfrm rot="16200000">
            <a:off x="1664742" y="2415309"/>
            <a:ext cx="1109599" cy="461665"/>
          </a:xfrm>
          <a:prstGeom prst="rect">
            <a:avLst/>
          </a:prstGeom>
          <a:noFill/>
          <a:effectLst>
            <a:glow rad="127000">
              <a:schemeClr val="accent1">
                <a:alpha val="0"/>
              </a:schemeClr>
            </a:glow>
            <a:softEdge rad="0"/>
          </a:effectLst>
        </p:spPr>
        <p:txBody>
          <a:bodyPr wrap="none" rtlCol="0">
            <a:spAutoFit/>
          </a:bodyPr>
          <a:lstStyle/>
          <a:p>
            <a:r>
              <a:rPr lang="en-US" sz="2400" dirty="0">
                <a:solidFill>
                  <a:prstClr val="white"/>
                </a:solidFill>
              </a:rPr>
              <a:t>Outline</a:t>
            </a:r>
          </a:p>
        </p:txBody>
      </p:sp>
      <p:grpSp>
        <p:nvGrpSpPr>
          <p:cNvPr id="2" name="Group 1"/>
          <p:cNvGrpSpPr/>
          <p:nvPr/>
        </p:nvGrpSpPr>
        <p:grpSpPr>
          <a:xfrm>
            <a:off x="2806595" y="422752"/>
            <a:ext cx="4505500" cy="3703320"/>
            <a:chOff x="2230896" y="907915"/>
            <a:chExt cx="5617704" cy="5043247"/>
          </a:xfrm>
        </p:grpSpPr>
        <p:sp>
          <p:nvSpPr>
            <p:cNvPr id="13" name="Round Diagonal Corner Rectangle 6"/>
            <p:cNvSpPr/>
            <p:nvPr/>
          </p:nvSpPr>
          <p:spPr>
            <a:xfrm>
              <a:off x="2256642" y="1764446"/>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1">
                <a:lumMod val="60000"/>
                <a:lumOff val="4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prstClr val="white"/>
                </a:solidFill>
              </a:endParaRPr>
            </a:p>
          </p:txBody>
        </p:sp>
        <p:sp>
          <p:nvSpPr>
            <p:cNvPr id="14" name="Rectangle 8"/>
            <p:cNvSpPr/>
            <p:nvPr/>
          </p:nvSpPr>
          <p:spPr>
            <a:xfrm>
              <a:off x="3103236" y="1960668"/>
              <a:ext cx="4745364"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chemeClr val="bg1">
                <a:lumMod val="95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prstClr val="white"/>
                </a:solidFill>
              </a:endParaRPr>
            </a:p>
          </p:txBody>
        </p:sp>
        <p:sp>
          <p:nvSpPr>
            <p:cNvPr id="10" name="Round Diagonal Corner Rectangle 6"/>
            <p:cNvSpPr/>
            <p:nvPr/>
          </p:nvSpPr>
          <p:spPr>
            <a:xfrm>
              <a:off x="2296928" y="4555688"/>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bg2">
                <a:lumMod val="9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prstClr val="white"/>
                </a:solidFill>
              </a:endParaRPr>
            </a:p>
          </p:txBody>
        </p:sp>
        <p:sp>
          <p:nvSpPr>
            <p:cNvPr id="17" name="Rectangle 8"/>
            <p:cNvSpPr/>
            <p:nvPr/>
          </p:nvSpPr>
          <p:spPr>
            <a:xfrm>
              <a:off x="3098266" y="4627668"/>
              <a:ext cx="4750334"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rgbClr val="D9D9D9">
                <a:alpha val="90000"/>
              </a:srgb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prstClr val="white"/>
                </a:solidFill>
              </a:endParaRPr>
            </a:p>
          </p:txBody>
        </p:sp>
        <p:sp>
          <p:nvSpPr>
            <p:cNvPr id="31" name="Hexagon 30"/>
            <p:cNvSpPr/>
            <p:nvPr/>
          </p:nvSpPr>
          <p:spPr>
            <a:xfrm>
              <a:off x="2307170" y="1795665"/>
              <a:ext cx="448736" cy="386842"/>
            </a:xfrm>
            <a:prstGeom prst="hexagon">
              <a:avLst/>
            </a:prstGeom>
            <a:solidFill>
              <a:schemeClr val="bg1">
                <a:lumMod val="85000"/>
                <a:alpha val="8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17375E"/>
                  </a:solidFill>
                </a:rPr>
                <a:t>2</a:t>
              </a:r>
            </a:p>
          </p:txBody>
        </p:sp>
        <p:grpSp>
          <p:nvGrpSpPr>
            <p:cNvPr id="20" name="Group 19"/>
            <p:cNvGrpSpPr/>
            <p:nvPr/>
          </p:nvGrpSpPr>
          <p:grpSpPr>
            <a:xfrm>
              <a:off x="2248105" y="907915"/>
              <a:ext cx="5600495" cy="685800"/>
              <a:chOff x="987693" y="909435"/>
              <a:chExt cx="5600495" cy="685800"/>
            </a:xfrm>
          </p:grpSpPr>
          <p:sp>
            <p:nvSpPr>
              <p:cNvPr id="7" name="Round Diagonal Corner Rectangle 6"/>
              <p:cNvSpPr/>
              <p:nvPr/>
            </p:nvSpPr>
            <p:spPr>
              <a:xfrm>
                <a:off x="987693" y="909435"/>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2">
                  <a:lumMod val="60000"/>
                  <a:lumOff val="4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prstClr val="white"/>
                  </a:solidFill>
                </a:endParaRPr>
              </a:p>
            </p:txBody>
          </p:sp>
          <p:sp>
            <p:nvSpPr>
              <p:cNvPr id="9" name="Rectangle 8"/>
              <p:cNvSpPr/>
              <p:nvPr/>
            </p:nvSpPr>
            <p:spPr>
              <a:xfrm>
                <a:off x="1834287" y="1123988"/>
                <a:ext cx="4753901"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rgbClr val="D9D9D9">
                  <a:alpha val="90000"/>
                </a:srgb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prstClr val="white"/>
                  </a:solidFill>
                </a:endParaRPr>
              </a:p>
            </p:txBody>
          </p:sp>
        </p:grpSp>
        <p:sp>
          <p:nvSpPr>
            <p:cNvPr id="26" name="Hexagon 25"/>
            <p:cNvSpPr/>
            <p:nvPr/>
          </p:nvSpPr>
          <p:spPr>
            <a:xfrm>
              <a:off x="2270011" y="966556"/>
              <a:ext cx="448736" cy="386842"/>
            </a:xfrm>
            <a:prstGeom prst="hexagon">
              <a:avLst/>
            </a:prstGeom>
            <a:solidFill>
              <a:srgbClr val="FFFFFF">
                <a:alpha val="80000"/>
              </a:srgb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17375E"/>
                  </a:solidFill>
                </a:rPr>
                <a:t>1</a:t>
              </a:r>
            </a:p>
          </p:txBody>
        </p:sp>
        <p:sp>
          <p:nvSpPr>
            <p:cNvPr id="32" name="TextBox 31"/>
            <p:cNvSpPr txBox="1"/>
            <p:nvPr/>
          </p:nvSpPr>
          <p:spPr>
            <a:xfrm>
              <a:off x="3565028" y="1132050"/>
              <a:ext cx="1337939" cy="502963"/>
            </a:xfrm>
            <a:prstGeom prst="rect">
              <a:avLst/>
            </a:prstGeom>
            <a:noFill/>
          </p:spPr>
          <p:txBody>
            <a:bodyPr wrap="none" rtlCol="0">
              <a:spAutoFit/>
            </a:bodyPr>
            <a:lstStyle/>
            <a:p>
              <a:r>
                <a:rPr lang="en-US" dirty="0">
                  <a:solidFill>
                    <a:srgbClr val="17375E"/>
                  </a:solidFill>
                </a:rPr>
                <a:t>Overview</a:t>
              </a:r>
            </a:p>
          </p:txBody>
        </p:sp>
        <p:sp>
          <p:nvSpPr>
            <p:cNvPr id="33" name="TextBox 32"/>
            <p:cNvSpPr txBox="1"/>
            <p:nvPr/>
          </p:nvSpPr>
          <p:spPr>
            <a:xfrm>
              <a:off x="3611613" y="1970250"/>
              <a:ext cx="230333" cy="502963"/>
            </a:xfrm>
            <a:prstGeom prst="rect">
              <a:avLst/>
            </a:prstGeom>
            <a:noFill/>
          </p:spPr>
          <p:txBody>
            <a:bodyPr wrap="none" rtlCol="0">
              <a:spAutoFit/>
            </a:bodyPr>
            <a:lstStyle/>
            <a:p>
              <a:endParaRPr lang="en-US" dirty="0">
                <a:solidFill>
                  <a:schemeClr val="tx2">
                    <a:lumMod val="75000"/>
                  </a:schemeClr>
                </a:solidFill>
              </a:endParaRPr>
            </a:p>
          </p:txBody>
        </p:sp>
        <p:grpSp>
          <p:nvGrpSpPr>
            <p:cNvPr id="45" name="Group 44"/>
            <p:cNvGrpSpPr/>
            <p:nvPr/>
          </p:nvGrpSpPr>
          <p:grpSpPr>
            <a:xfrm>
              <a:off x="2265180" y="2620977"/>
              <a:ext cx="5583420" cy="649138"/>
              <a:chOff x="987693" y="2914055"/>
              <a:chExt cx="5583420" cy="649138"/>
            </a:xfrm>
          </p:grpSpPr>
          <p:grpSp>
            <p:nvGrpSpPr>
              <p:cNvPr id="22" name="Group 21"/>
              <p:cNvGrpSpPr/>
              <p:nvPr/>
            </p:nvGrpSpPr>
            <p:grpSpPr>
              <a:xfrm>
                <a:off x="987693" y="2914055"/>
                <a:ext cx="5583420" cy="649138"/>
                <a:chOff x="987693" y="2914055"/>
                <a:chExt cx="5583420" cy="649138"/>
              </a:xfrm>
            </p:grpSpPr>
            <p:sp>
              <p:nvSpPr>
                <p:cNvPr id="12" name="Round Diagonal Corner Rectangle 6"/>
                <p:cNvSpPr/>
                <p:nvPr/>
              </p:nvSpPr>
              <p:spPr>
                <a:xfrm>
                  <a:off x="987693" y="2914055"/>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5">
                    <a:lumMod val="75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prstClr val="white"/>
                    </a:solidFill>
                  </a:endParaRPr>
                </a:p>
              </p:txBody>
            </p:sp>
            <p:sp>
              <p:nvSpPr>
                <p:cNvPr id="15" name="Rectangle 8"/>
                <p:cNvSpPr/>
                <p:nvPr/>
              </p:nvSpPr>
              <p:spPr>
                <a:xfrm>
                  <a:off x="1834287" y="3091946"/>
                  <a:ext cx="4736826"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chemeClr val="bg1">
                    <a:lumMod val="85000"/>
                    <a:alpha val="92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prstClr val="white"/>
                    </a:solidFill>
                  </a:endParaRPr>
                </a:p>
              </p:txBody>
            </p:sp>
          </p:grpSp>
          <p:sp>
            <p:nvSpPr>
              <p:cNvPr id="30" name="Hexagon 29"/>
              <p:cNvSpPr/>
              <p:nvPr/>
            </p:nvSpPr>
            <p:spPr>
              <a:xfrm>
                <a:off x="1001201" y="2980902"/>
                <a:ext cx="448736" cy="386842"/>
              </a:xfrm>
              <a:prstGeom prst="hexagon">
                <a:avLst/>
              </a:prstGeom>
              <a:solidFill>
                <a:srgbClr val="FFFFFF">
                  <a:alpha val="80000"/>
                </a:srgb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17375E"/>
                    </a:solidFill>
                  </a:rPr>
                  <a:t>3</a:t>
                </a:r>
              </a:p>
            </p:txBody>
          </p:sp>
        </p:grpSp>
        <p:sp>
          <p:nvSpPr>
            <p:cNvPr id="34" name="TextBox 33"/>
            <p:cNvSpPr txBox="1"/>
            <p:nvPr/>
          </p:nvSpPr>
          <p:spPr>
            <a:xfrm>
              <a:off x="3582102" y="2812916"/>
              <a:ext cx="230333" cy="502963"/>
            </a:xfrm>
            <a:prstGeom prst="rect">
              <a:avLst/>
            </a:prstGeom>
            <a:noFill/>
          </p:spPr>
          <p:txBody>
            <a:bodyPr wrap="none" rtlCol="0">
              <a:spAutoFit/>
            </a:bodyPr>
            <a:lstStyle/>
            <a:p>
              <a:endParaRPr lang="en-US" dirty="0">
                <a:solidFill>
                  <a:srgbClr val="17375E"/>
                </a:solidFill>
              </a:endParaRPr>
            </a:p>
          </p:txBody>
        </p:sp>
        <p:grpSp>
          <p:nvGrpSpPr>
            <p:cNvPr id="48" name="Group 47"/>
            <p:cNvGrpSpPr/>
            <p:nvPr/>
          </p:nvGrpSpPr>
          <p:grpSpPr>
            <a:xfrm>
              <a:off x="2230896" y="3466078"/>
              <a:ext cx="5617704" cy="2485084"/>
              <a:chOff x="979021" y="3338206"/>
              <a:chExt cx="5617704" cy="2485084"/>
            </a:xfrm>
          </p:grpSpPr>
          <p:grpSp>
            <p:nvGrpSpPr>
              <p:cNvPr id="25" name="Group 24"/>
              <p:cNvGrpSpPr/>
              <p:nvPr/>
            </p:nvGrpSpPr>
            <p:grpSpPr>
              <a:xfrm>
                <a:off x="987693" y="5177159"/>
                <a:ext cx="5609032" cy="646131"/>
                <a:chOff x="987693" y="5920985"/>
                <a:chExt cx="5609032" cy="646131"/>
              </a:xfrm>
            </p:grpSpPr>
            <p:sp>
              <p:nvSpPr>
                <p:cNvPr id="18" name="Round Diagonal Corner Rectangle 6"/>
                <p:cNvSpPr/>
                <p:nvPr/>
              </p:nvSpPr>
              <p:spPr>
                <a:xfrm>
                  <a:off x="987693" y="5920985"/>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4">
                    <a:lumMod val="60000"/>
                    <a:lumOff val="4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prstClr val="white"/>
                    </a:solidFill>
                  </a:endParaRPr>
                </a:p>
              </p:txBody>
            </p:sp>
            <p:sp>
              <p:nvSpPr>
                <p:cNvPr id="19" name="Rectangle 8"/>
                <p:cNvSpPr/>
                <p:nvPr/>
              </p:nvSpPr>
              <p:spPr>
                <a:xfrm>
                  <a:off x="1834287" y="6095869"/>
                  <a:ext cx="4762438"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chemeClr val="bg1">
                    <a:lumMod val="95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prstClr val="white"/>
                    </a:solidFill>
                  </a:endParaRPr>
                </a:p>
              </p:txBody>
            </p:sp>
          </p:grpSp>
          <p:sp>
            <p:nvSpPr>
              <p:cNvPr id="27" name="Hexagon 26"/>
              <p:cNvSpPr/>
              <p:nvPr/>
            </p:nvSpPr>
            <p:spPr>
              <a:xfrm>
                <a:off x="1050441" y="5240637"/>
                <a:ext cx="448736" cy="386842"/>
              </a:xfrm>
              <a:prstGeom prst="hexagon">
                <a:avLst/>
              </a:prstGeom>
              <a:solidFill>
                <a:schemeClr val="bg1">
                  <a:lumMod val="85000"/>
                  <a:alpha val="8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17375E"/>
                    </a:solidFill>
                  </a:rPr>
                  <a:t>6</a:t>
                </a:r>
              </a:p>
            </p:txBody>
          </p:sp>
          <p:sp>
            <p:nvSpPr>
              <p:cNvPr id="28" name="Hexagon 27"/>
              <p:cNvSpPr/>
              <p:nvPr/>
            </p:nvSpPr>
            <p:spPr>
              <a:xfrm>
                <a:off x="1066119" y="4355604"/>
                <a:ext cx="448736" cy="386842"/>
              </a:xfrm>
              <a:prstGeom prst="hexagon">
                <a:avLst>
                  <a:gd name="adj" fmla="val 16895"/>
                  <a:gd name="vf" fmla="val 115470"/>
                </a:avLst>
              </a:prstGeom>
              <a:solidFill>
                <a:schemeClr val="bg1">
                  <a:alpha val="8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17375E"/>
                    </a:solidFill>
                  </a:rPr>
                  <a:t>5</a:t>
                </a:r>
              </a:p>
            </p:txBody>
          </p:sp>
          <p:grpSp>
            <p:nvGrpSpPr>
              <p:cNvPr id="47" name="Group 46"/>
              <p:cNvGrpSpPr/>
              <p:nvPr/>
            </p:nvGrpSpPr>
            <p:grpSpPr>
              <a:xfrm>
                <a:off x="979021" y="3338206"/>
                <a:ext cx="5617704" cy="656284"/>
                <a:chOff x="987693" y="3916365"/>
                <a:chExt cx="5617704" cy="656284"/>
              </a:xfrm>
            </p:grpSpPr>
            <p:grpSp>
              <p:nvGrpSpPr>
                <p:cNvPr id="23" name="Group 22"/>
                <p:cNvGrpSpPr/>
                <p:nvPr/>
              </p:nvGrpSpPr>
              <p:grpSpPr>
                <a:xfrm>
                  <a:off x="987693" y="3916365"/>
                  <a:ext cx="5617704" cy="656284"/>
                  <a:chOff x="987693" y="3916365"/>
                  <a:chExt cx="5617704" cy="656284"/>
                </a:xfrm>
              </p:grpSpPr>
              <p:sp>
                <p:nvSpPr>
                  <p:cNvPr id="11" name="Round Diagonal Corner Rectangle 6"/>
                  <p:cNvSpPr/>
                  <p:nvPr/>
                </p:nvSpPr>
                <p:spPr>
                  <a:xfrm>
                    <a:off x="987693" y="3916365"/>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5">
                      <a:lumMod val="60000"/>
                      <a:lumOff val="4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prstClr val="white"/>
                      </a:solidFill>
                    </a:endParaRPr>
                  </a:p>
                </p:txBody>
              </p:sp>
              <p:sp>
                <p:nvSpPr>
                  <p:cNvPr id="16" name="Rectangle 8"/>
                  <p:cNvSpPr/>
                  <p:nvPr/>
                </p:nvSpPr>
                <p:spPr>
                  <a:xfrm>
                    <a:off x="1834287" y="4101402"/>
                    <a:ext cx="4771110"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chemeClr val="bg1">
                      <a:lumMod val="95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prstClr val="white"/>
                      </a:solidFill>
                    </a:endParaRPr>
                  </a:p>
                </p:txBody>
              </p:sp>
            </p:grpSp>
            <p:sp>
              <p:nvSpPr>
                <p:cNvPr id="29" name="Hexagon 28"/>
                <p:cNvSpPr/>
                <p:nvPr/>
              </p:nvSpPr>
              <p:spPr>
                <a:xfrm>
                  <a:off x="1017997" y="3987315"/>
                  <a:ext cx="448736" cy="386842"/>
                </a:xfrm>
                <a:prstGeom prst="hexagon">
                  <a:avLst/>
                </a:prstGeom>
                <a:solidFill>
                  <a:schemeClr val="bg1">
                    <a:lumMod val="85000"/>
                    <a:alpha val="8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17375E"/>
                      </a:solidFill>
                    </a:rPr>
                    <a:t>4</a:t>
                  </a:r>
                </a:p>
              </p:txBody>
            </p:sp>
          </p:grpSp>
        </p:grpSp>
        <p:sp>
          <p:nvSpPr>
            <p:cNvPr id="37" name="TextBox 36"/>
            <p:cNvSpPr txBox="1"/>
            <p:nvPr/>
          </p:nvSpPr>
          <p:spPr>
            <a:xfrm>
              <a:off x="3562473" y="4530192"/>
              <a:ext cx="3599702" cy="502963"/>
            </a:xfrm>
            <a:prstGeom prst="rect">
              <a:avLst/>
            </a:prstGeom>
            <a:noFill/>
          </p:spPr>
          <p:txBody>
            <a:bodyPr wrap="square" rtlCol="0">
              <a:spAutoFit/>
            </a:bodyPr>
            <a:lstStyle/>
            <a:p>
              <a:endParaRPr lang="en-US" dirty="0">
                <a:solidFill>
                  <a:srgbClr val="17375E"/>
                </a:solidFill>
              </a:endParaRPr>
            </a:p>
          </p:txBody>
        </p:sp>
        <p:sp>
          <p:nvSpPr>
            <p:cNvPr id="51" name="TextBox 50"/>
            <p:cNvSpPr txBox="1"/>
            <p:nvPr/>
          </p:nvSpPr>
          <p:spPr>
            <a:xfrm>
              <a:off x="3562473" y="3651114"/>
              <a:ext cx="1686034" cy="502963"/>
            </a:xfrm>
            <a:prstGeom prst="rect">
              <a:avLst/>
            </a:prstGeom>
            <a:noFill/>
          </p:spPr>
          <p:txBody>
            <a:bodyPr wrap="none" rtlCol="0">
              <a:spAutoFit/>
            </a:bodyPr>
            <a:lstStyle/>
            <a:p>
              <a:r>
                <a:rPr lang="en-US" dirty="0">
                  <a:solidFill>
                    <a:srgbClr val="17375E"/>
                  </a:solidFill>
                </a:rPr>
                <a:t>Introduction</a:t>
              </a:r>
            </a:p>
          </p:txBody>
        </p:sp>
      </p:grpSp>
      <p:sp>
        <p:nvSpPr>
          <p:cNvPr id="38" name="Round Diagonal Corner Rectangle 6"/>
          <p:cNvSpPr/>
          <p:nvPr/>
        </p:nvSpPr>
        <p:spPr>
          <a:xfrm>
            <a:off x="2891886" y="4312927"/>
            <a:ext cx="4325378" cy="373180"/>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4">
              <a:lumMod val="60000"/>
              <a:lumOff val="4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prstClr val="white"/>
              </a:solidFill>
            </a:endParaRPr>
          </a:p>
        </p:txBody>
      </p:sp>
      <p:sp>
        <p:nvSpPr>
          <p:cNvPr id="39" name="Rectangle 8"/>
          <p:cNvSpPr/>
          <p:nvPr/>
        </p:nvSpPr>
        <p:spPr>
          <a:xfrm>
            <a:off x="3496699" y="4433349"/>
            <a:ext cx="3819561" cy="346043"/>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chemeClr val="bg1">
              <a:lumMod val="95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1">
                    <a:lumMod val="50000"/>
                  </a:schemeClr>
                </a:solidFill>
              </a:rPr>
              <a:t>Conclusion and Recommendation</a:t>
            </a:r>
          </a:p>
        </p:txBody>
      </p:sp>
      <p:sp>
        <p:nvSpPr>
          <p:cNvPr id="40" name="Hexagon 39"/>
          <p:cNvSpPr/>
          <p:nvPr/>
        </p:nvSpPr>
        <p:spPr>
          <a:xfrm>
            <a:off x="2868041" y="4351543"/>
            <a:ext cx="359894" cy="284063"/>
          </a:xfrm>
          <a:prstGeom prst="hexagon">
            <a:avLst/>
          </a:prstGeom>
          <a:solidFill>
            <a:schemeClr val="bg1">
              <a:lumMod val="85000"/>
              <a:alpha val="8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17375E"/>
                </a:solidFill>
              </a:rPr>
              <a:t>7</a:t>
            </a:r>
          </a:p>
        </p:txBody>
      </p:sp>
      <p:sp>
        <p:nvSpPr>
          <p:cNvPr id="41" name="TextBox 40"/>
          <p:cNvSpPr txBox="1"/>
          <p:nvPr/>
        </p:nvSpPr>
        <p:spPr>
          <a:xfrm>
            <a:off x="3862276" y="3111249"/>
            <a:ext cx="2887026" cy="646331"/>
          </a:xfrm>
          <a:prstGeom prst="rect">
            <a:avLst/>
          </a:prstGeom>
          <a:noFill/>
        </p:spPr>
        <p:txBody>
          <a:bodyPr wrap="square" rtlCol="0">
            <a:spAutoFit/>
          </a:bodyPr>
          <a:lstStyle/>
          <a:p>
            <a:r>
              <a:rPr lang="en-US" dirty="0">
                <a:solidFill>
                  <a:srgbClr val="17375E"/>
                </a:solidFill>
              </a:rPr>
              <a:t>Methodology</a:t>
            </a:r>
          </a:p>
          <a:p>
            <a:endParaRPr lang="en-US" dirty="0">
              <a:solidFill>
                <a:srgbClr val="17375E"/>
              </a:solidFill>
            </a:endParaRPr>
          </a:p>
        </p:txBody>
      </p:sp>
      <p:sp>
        <p:nvSpPr>
          <p:cNvPr id="42" name="TextBox 41">
            <a:extLst>
              <a:ext uri="{FF2B5EF4-FFF2-40B4-BE49-F238E27FC236}">
                <a16:creationId xmlns:a16="http://schemas.microsoft.com/office/drawing/2014/main" id="{31B64EB8-D5BA-A58E-2C7A-4F5FD53AC329}"/>
              </a:ext>
            </a:extLst>
          </p:cNvPr>
          <p:cNvSpPr txBox="1"/>
          <p:nvPr/>
        </p:nvSpPr>
        <p:spPr>
          <a:xfrm>
            <a:off x="3895885" y="1806961"/>
            <a:ext cx="1163460" cy="369332"/>
          </a:xfrm>
          <a:prstGeom prst="rect">
            <a:avLst/>
          </a:prstGeom>
          <a:noFill/>
        </p:spPr>
        <p:txBody>
          <a:bodyPr wrap="none" rtlCol="0">
            <a:spAutoFit/>
          </a:bodyPr>
          <a:lstStyle/>
          <a:p>
            <a:r>
              <a:rPr lang="en-US" dirty="0">
                <a:solidFill>
                  <a:srgbClr val="17375E"/>
                </a:solidFill>
              </a:rPr>
              <a:t>Objectives</a:t>
            </a:r>
          </a:p>
        </p:txBody>
      </p:sp>
      <p:sp>
        <p:nvSpPr>
          <p:cNvPr id="43" name="TextBox 42">
            <a:extLst>
              <a:ext uri="{FF2B5EF4-FFF2-40B4-BE49-F238E27FC236}">
                <a16:creationId xmlns:a16="http://schemas.microsoft.com/office/drawing/2014/main" id="{D2FC6C68-8051-3A72-F8F9-FD65D65B2789}"/>
              </a:ext>
            </a:extLst>
          </p:cNvPr>
          <p:cNvSpPr txBox="1"/>
          <p:nvPr/>
        </p:nvSpPr>
        <p:spPr>
          <a:xfrm>
            <a:off x="3861733" y="1140928"/>
            <a:ext cx="1985031" cy="369332"/>
          </a:xfrm>
          <a:prstGeom prst="rect">
            <a:avLst/>
          </a:prstGeom>
          <a:noFill/>
        </p:spPr>
        <p:txBody>
          <a:bodyPr wrap="none" rtlCol="0">
            <a:spAutoFit/>
          </a:bodyPr>
          <a:lstStyle/>
          <a:p>
            <a:r>
              <a:rPr lang="en-US" dirty="0">
                <a:solidFill>
                  <a:srgbClr val="17375E"/>
                </a:solidFill>
              </a:rPr>
              <a:t>Problem statement</a:t>
            </a:r>
          </a:p>
        </p:txBody>
      </p:sp>
      <p:sp>
        <p:nvSpPr>
          <p:cNvPr id="44" name="TextBox 43">
            <a:extLst>
              <a:ext uri="{FF2B5EF4-FFF2-40B4-BE49-F238E27FC236}">
                <a16:creationId xmlns:a16="http://schemas.microsoft.com/office/drawing/2014/main" id="{A6AED8B1-07DC-2051-4125-F4FFE863A824}"/>
              </a:ext>
            </a:extLst>
          </p:cNvPr>
          <p:cNvSpPr txBox="1"/>
          <p:nvPr/>
        </p:nvSpPr>
        <p:spPr>
          <a:xfrm>
            <a:off x="3867065" y="3735488"/>
            <a:ext cx="1975477" cy="369332"/>
          </a:xfrm>
          <a:prstGeom prst="rect">
            <a:avLst/>
          </a:prstGeom>
          <a:noFill/>
        </p:spPr>
        <p:txBody>
          <a:bodyPr wrap="none" rtlCol="0">
            <a:spAutoFit/>
          </a:bodyPr>
          <a:lstStyle/>
          <a:p>
            <a:r>
              <a:rPr lang="en-US" dirty="0">
                <a:solidFill>
                  <a:srgbClr val="17375E"/>
                </a:solidFill>
              </a:rPr>
              <a:t>Result and Analysis</a:t>
            </a:r>
          </a:p>
        </p:txBody>
      </p:sp>
    </p:spTree>
    <p:extLst>
      <p:ext uri="{BB962C8B-B14F-4D97-AF65-F5344CB8AC3E}">
        <p14:creationId xmlns:p14="http://schemas.microsoft.com/office/powerpoint/2010/main" val="5204376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solidFill>
                  <a:schemeClr val="accent1"/>
                </a:solidFill>
              </a:rPr>
              <a:t>Result related to</a:t>
            </a:r>
            <a:r>
              <a:rPr lang="ar-SA" altLang="ko-KR" dirty="0">
                <a:solidFill>
                  <a:schemeClr val="accent1"/>
                </a:solidFill>
              </a:rPr>
              <a:t> </a:t>
            </a:r>
            <a:r>
              <a:rPr lang="en-US" altLang="ko-KR" dirty="0">
                <a:solidFill>
                  <a:schemeClr val="accent1"/>
                </a:solidFill>
              </a:rPr>
              <a:t> gender</a:t>
            </a:r>
            <a:endParaRPr lang="ko-KR" altLang="en-US" dirty="0">
              <a:solidFill>
                <a:schemeClr val="tx1">
                  <a:lumMod val="75000"/>
                  <a:lumOff val="25000"/>
                </a:schemeClr>
              </a:solidFill>
            </a:endParaRPr>
          </a:p>
        </p:txBody>
      </p:sp>
      <p:sp>
        <p:nvSpPr>
          <p:cNvPr id="95" name="Round Same Side Corner Rectangle 8"/>
          <p:cNvSpPr/>
          <p:nvPr/>
        </p:nvSpPr>
        <p:spPr>
          <a:xfrm>
            <a:off x="970458" y="1344165"/>
            <a:ext cx="780646" cy="2056029"/>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6" name="Round Same Side Corner Rectangle 20"/>
          <p:cNvSpPr/>
          <p:nvPr/>
        </p:nvSpPr>
        <p:spPr>
          <a:xfrm rot="10800000">
            <a:off x="7397192" y="1360836"/>
            <a:ext cx="972723" cy="2075010"/>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2" name="TextBox 101"/>
          <p:cNvSpPr txBox="1"/>
          <p:nvPr/>
        </p:nvSpPr>
        <p:spPr>
          <a:xfrm>
            <a:off x="577554" y="3675102"/>
            <a:ext cx="1566454" cy="646331"/>
          </a:xfrm>
          <a:prstGeom prst="rect">
            <a:avLst/>
          </a:prstGeom>
          <a:noFill/>
        </p:spPr>
        <p:txBody>
          <a:bodyPr wrap="none" rtlCol="0">
            <a:spAutoFit/>
          </a:bodyPr>
          <a:lstStyle/>
          <a:p>
            <a:r>
              <a:rPr lang="en-US" altLang="ko-KR" sz="3600" b="1" dirty="0">
                <a:solidFill>
                  <a:schemeClr val="tx1">
                    <a:lumMod val="75000"/>
                    <a:lumOff val="25000"/>
                  </a:schemeClr>
                </a:solidFill>
                <a:cs typeface="Arial" pitchFamily="34" charset="0"/>
              </a:rPr>
              <a:t>43.75</a:t>
            </a:r>
            <a:r>
              <a:rPr lang="en-US" altLang="ko-KR" b="1" dirty="0">
                <a:solidFill>
                  <a:schemeClr val="tx1">
                    <a:lumMod val="75000"/>
                    <a:lumOff val="25000"/>
                  </a:schemeClr>
                </a:solidFill>
                <a:cs typeface="Arial" pitchFamily="34" charset="0"/>
              </a:rPr>
              <a:t>%</a:t>
            </a:r>
            <a:endParaRPr lang="ko-KR" altLang="en-US" b="1" dirty="0">
              <a:solidFill>
                <a:schemeClr val="tx1">
                  <a:lumMod val="75000"/>
                  <a:lumOff val="25000"/>
                </a:schemeClr>
              </a:solidFill>
              <a:cs typeface="Arial" pitchFamily="34" charset="0"/>
            </a:endParaRPr>
          </a:p>
        </p:txBody>
      </p:sp>
      <p:sp>
        <p:nvSpPr>
          <p:cNvPr id="103" name="TextBox 102"/>
          <p:cNvSpPr txBox="1"/>
          <p:nvPr/>
        </p:nvSpPr>
        <p:spPr>
          <a:xfrm>
            <a:off x="7236296" y="3683273"/>
            <a:ext cx="1566454" cy="646331"/>
          </a:xfrm>
          <a:prstGeom prst="rect">
            <a:avLst/>
          </a:prstGeom>
          <a:noFill/>
        </p:spPr>
        <p:txBody>
          <a:bodyPr wrap="none" rtlCol="0">
            <a:spAutoFit/>
          </a:bodyPr>
          <a:lstStyle/>
          <a:p>
            <a:r>
              <a:rPr lang="en-US" altLang="ko-KR" sz="3600" b="1" dirty="0">
                <a:solidFill>
                  <a:schemeClr val="accent1"/>
                </a:solidFill>
                <a:cs typeface="Arial" pitchFamily="34" charset="0"/>
              </a:rPr>
              <a:t>56.25</a:t>
            </a:r>
            <a:r>
              <a:rPr lang="en-US" altLang="ko-KR" b="1" dirty="0">
                <a:solidFill>
                  <a:schemeClr val="accent1"/>
                </a:solidFill>
                <a:cs typeface="Arial" pitchFamily="34" charset="0"/>
              </a:rPr>
              <a:t>%</a:t>
            </a:r>
            <a:endParaRPr lang="ko-KR" altLang="en-US" b="1" dirty="0">
              <a:solidFill>
                <a:schemeClr val="accent1"/>
              </a:solidFill>
              <a:cs typeface="Arial" pitchFamily="34" charset="0"/>
            </a:endParaRPr>
          </a:p>
        </p:txBody>
      </p:sp>
      <p:sp>
        <p:nvSpPr>
          <p:cNvPr id="92" name="TextBox 91">
            <a:extLst>
              <a:ext uri="{FF2B5EF4-FFF2-40B4-BE49-F238E27FC236}">
                <a16:creationId xmlns:a16="http://schemas.microsoft.com/office/drawing/2014/main" id="{60B9EC84-5D8F-5EE5-BF21-B188B0F47A5C}"/>
              </a:ext>
            </a:extLst>
          </p:cNvPr>
          <p:cNvSpPr txBox="1"/>
          <p:nvPr/>
        </p:nvSpPr>
        <p:spPr>
          <a:xfrm>
            <a:off x="1995170" y="1412944"/>
            <a:ext cx="5345471" cy="2308324"/>
          </a:xfrm>
          <a:prstGeom prst="rect">
            <a:avLst/>
          </a:prstGeom>
          <a:noFill/>
        </p:spPr>
        <p:txBody>
          <a:bodyPr wrap="square">
            <a:spAutoFit/>
          </a:bodyPr>
          <a:lstStyle/>
          <a:p>
            <a:pPr marL="285750" indent="-285750">
              <a:buFont typeface="Arial" panose="020B0604020202020204" pitchFamily="34" charset="0"/>
              <a:buChar char="•"/>
            </a:pPr>
            <a:r>
              <a:rPr lang="en-US" dirty="0"/>
              <a:t>Direction</a:t>
            </a:r>
            <a:r>
              <a:rPr lang="en-GB" dirty="0"/>
              <a:t> 4 which is the services provided   was rejected</a:t>
            </a:r>
            <a:r>
              <a:rPr lang="ar-SA" dirty="0"/>
              <a:t>.</a:t>
            </a:r>
            <a:r>
              <a:rPr lang="en-GB" dirty="0"/>
              <a:t> </a:t>
            </a:r>
            <a:endParaRPr lang="ar-SA" dirty="0"/>
          </a:p>
          <a:p>
            <a:pPr marL="285750" indent="-285750">
              <a:buFont typeface="Arial" panose="020B0604020202020204" pitchFamily="34" charset="0"/>
              <a:buChar char="•"/>
            </a:pPr>
            <a:endParaRPr lang="ar-SA" dirty="0"/>
          </a:p>
          <a:p>
            <a:pPr marL="285750" indent="-285750">
              <a:buFont typeface="Arial" panose="020B0604020202020204" pitchFamily="34" charset="0"/>
              <a:buChar char="•"/>
            </a:pPr>
            <a:r>
              <a:rPr lang="en-GB" dirty="0"/>
              <a:t>Females have greater number of males. </a:t>
            </a:r>
            <a:endParaRPr lang="ar-SA" dirty="0"/>
          </a:p>
          <a:p>
            <a:pPr marL="285750" indent="-285750">
              <a:buFont typeface="Arial" panose="020B0604020202020204" pitchFamily="34" charset="0"/>
              <a:buChar char="•"/>
            </a:pPr>
            <a:endParaRPr lang="ar-SA" dirty="0"/>
          </a:p>
          <a:p>
            <a:pPr marL="285750" indent="-285750">
              <a:buFont typeface="Arial" panose="020B0604020202020204" pitchFamily="34" charset="0"/>
              <a:buChar char="•"/>
            </a:pPr>
            <a:r>
              <a:rPr lang="en-GB" dirty="0"/>
              <a:t>Therefore, females see that the level of services provided in the hospital is less than the required level.</a:t>
            </a:r>
          </a:p>
        </p:txBody>
      </p:sp>
    </p:spTree>
    <p:extLst>
      <p:ext uri="{BB962C8B-B14F-4D97-AF65-F5344CB8AC3E}">
        <p14:creationId xmlns:p14="http://schemas.microsoft.com/office/powerpoint/2010/main" val="9864277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solidFill>
                  <a:schemeClr val="accent1"/>
                </a:solidFill>
              </a:rPr>
              <a:t>Result related to age</a:t>
            </a:r>
            <a:endParaRPr lang="ko-KR" altLang="en-US" dirty="0"/>
          </a:p>
        </p:txBody>
      </p:sp>
      <p:sp>
        <p:nvSpPr>
          <p:cNvPr id="16" name="Oval 15"/>
          <p:cNvSpPr/>
          <p:nvPr/>
        </p:nvSpPr>
        <p:spPr>
          <a:xfrm>
            <a:off x="661881" y="3418240"/>
            <a:ext cx="485364" cy="4853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7" name="Oval 16"/>
          <p:cNvSpPr/>
          <p:nvPr/>
        </p:nvSpPr>
        <p:spPr>
          <a:xfrm>
            <a:off x="630252" y="1400402"/>
            <a:ext cx="485364" cy="4853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9" name="Oval 18"/>
          <p:cNvSpPr/>
          <p:nvPr/>
        </p:nvSpPr>
        <p:spPr>
          <a:xfrm>
            <a:off x="630252" y="2309285"/>
            <a:ext cx="485364" cy="4853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3" name="TextBox 22">
            <a:extLst>
              <a:ext uri="{FF2B5EF4-FFF2-40B4-BE49-F238E27FC236}">
                <a16:creationId xmlns:a16="http://schemas.microsoft.com/office/drawing/2014/main" id="{97D02456-6968-3C8C-ADCA-CC22DD861669}"/>
              </a:ext>
            </a:extLst>
          </p:cNvPr>
          <p:cNvSpPr txBox="1"/>
          <p:nvPr/>
        </p:nvSpPr>
        <p:spPr>
          <a:xfrm>
            <a:off x="594460" y="1450227"/>
            <a:ext cx="548622" cy="369332"/>
          </a:xfrm>
          <a:prstGeom prst="rect">
            <a:avLst/>
          </a:prstGeom>
          <a:noFill/>
        </p:spPr>
        <p:txBody>
          <a:bodyPr wrap="square" rtlCol="0">
            <a:spAutoFit/>
          </a:bodyPr>
          <a:lstStyle/>
          <a:p>
            <a:pPr algn="ctr"/>
            <a:r>
              <a:rPr lang="en-US" altLang="ko-KR" b="1" dirty="0">
                <a:solidFill>
                  <a:schemeClr val="bg1"/>
                </a:solidFill>
                <a:cs typeface="Arial" pitchFamily="34" charset="0"/>
              </a:rPr>
              <a:t>01</a:t>
            </a:r>
            <a:endParaRPr lang="ko-KR" altLang="en-US" b="1" dirty="0">
              <a:solidFill>
                <a:schemeClr val="bg1"/>
              </a:solidFill>
              <a:cs typeface="Arial" pitchFamily="34" charset="0"/>
            </a:endParaRPr>
          </a:p>
        </p:txBody>
      </p:sp>
      <p:sp>
        <p:nvSpPr>
          <p:cNvPr id="24" name="TextBox 23">
            <a:extLst>
              <a:ext uri="{FF2B5EF4-FFF2-40B4-BE49-F238E27FC236}">
                <a16:creationId xmlns:a16="http://schemas.microsoft.com/office/drawing/2014/main" id="{BCB1850C-CC5F-ADB7-5023-FA2E94CCC302}"/>
              </a:ext>
            </a:extLst>
          </p:cNvPr>
          <p:cNvSpPr txBox="1"/>
          <p:nvPr/>
        </p:nvSpPr>
        <p:spPr>
          <a:xfrm>
            <a:off x="593680" y="2357587"/>
            <a:ext cx="548622" cy="369332"/>
          </a:xfrm>
          <a:prstGeom prst="rect">
            <a:avLst/>
          </a:prstGeom>
          <a:noFill/>
        </p:spPr>
        <p:txBody>
          <a:bodyPr wrap="square" rtlCol="0">
            <a:spAutoFit/>
          </a:bodyPr>
          <a:lstStyle/>
          <a:p>
            <a:pPr algn="ctr"/>
            <a:r>
              <a:rPr lang="en-US" altLang="ko-KR" b="1" dirty="0">
                <a:solidFill>
                  <a:schemeClr val="bg1"/>
                </a:solidFill>
                <a:cs typeface="Arial" pitchFamily="34" charset="0"/>
              </a:rPr>
              <a:t>02</a:t>
            </a:r>
            <a:endParaRPr lang="ko-KR" altLang="en-US" b="1" dirty="0">
              <a:solidFill>
                <a:schemeClr val="bg1"/>
              </a:solidFill>
              <a:cs typeface="Arial" pitchFamily="34" charset="0"/>
            </a:endParaRPr>
          </a:p>
        </p:txBody>
      </p:sp>
      <p:sp>
        <p:nvSpPr>
          <p:cNvPr id="25" name="TextBox 24">
            <a:extLst>
              <a:ext uri="{FF2B5EF4-FFF2-40B4-BE49-F238E27FC236}">
                <a16:creationId xmlns:a16="http://schemas.microsoft.com/office/drawing/2014/main" id="{DB67B910-3809-246A-FF6A-AF66A90B7AC3}"/>
              </a:ext>
            </a:extLst>
          </p:cNvPr>
          <p:cNvSpPr txBox="1"/>
          <p:nvPr/>
        </p:nvSpPr>
        <p:spPr>
          <a:xfrm>
            <a:off x="630252" y="3476256"/>
            <a:ext cx="548622" cy="369332"/>
          </a:xfrm>
          <a:prstGeom prst="rect">
            <a:avLst/>
          </a:prstGeom>
          <a:noFill/>
        </p:spPr>
        <p:txBody>
          <a:bodyPr wrap="square" rtlCol="0">
            <a:spAutoFit/>
          </a:bodyPr>
          <a:lstStyle/>
          <a:p>
            <a:pPr algn="ctr"/>
            <a:r>
              <a:rPr lang="en-US" altLang="ko-KR" b="1" dirty="0">
                <a:solidFill>
                  <a:schemeClr val="bg1"/>
                </a:solidFill>
                <a:cs typeface="Arial" pitchFamily="34" charset="0"/>
              </a:rPr>
              <a:t>03</a:t>
            </a:r>
            <a:endParaRPr lang="ko-KR" altLang="en-US" b="1" dirty="0">
              <a:solidFill>
                <a:schemeClr val="bg1"/>
              </a:solidFill>
              <a:cs typeface="Arial" pitchFamily="34" charset="0"/>
            </a:endParaRPr>
          </a:p>
        </p:txBody>
      </p:sp>
      <p:sp>
        <p:nvSpPr>
          <p:cNvPr id="28" name="TextBox 27">
            <a:extLst>
              <a:ext uri="{FF2B5EF4-FFF2-40B4-BE49-F238E27FC236}">
                <a16:creationId xmlns:a16="http://schemas.microsoft.com/office/drawing/2014/main" id="{BDF3B7C8-2253-06CA-CB05-F0CE2D2FDD16}"/>
              </a:ext>
            </a:extLst>
          </p:cNvPr>
          <p:cNvSpPr txBox="1"/>
          <p:nvPr/>
        </p:nvSpPr>
        <p:spPr>
          <a:xfrm>
            <a:off x="1178874" y="1400402"/>
            <a:ext cx="7857622" cy="584775"/>
          </a:xfrm>
          <a:prstGeom prst="rect">
            <a:avLst/>
          </a:prstGeom>
          <a:noFill/>
        </p:spPr>
        <p:txBody>
          <a:bodyPr wrap="square">
            <a:spAutoFit/>
          </a:bodyPr>
          <a:lstStyle/>
          <a:p>
            <a:r>
              <a:rPr lang="en-US" sz="1600" dirty="0"/>
              <a:t>Direction 2 reject age </a:t>
            </a:r>
            <a:r>
              <a:rPr lang="en-GB" sz="1600" dirty="0"/>
              <a:t>, people aged 20-40 years old, and therefore over 60 years old have a problem with physical accessibility.</a:t>
            </a:r>
          </a:p>
        </p:txBody>
      </p:sp>
      <p:pic>
        <p:nvPicPr>
          <p:cNvPr id="7" name="Picture 6">
            <a:extLst>
              <a:ext uri="{FF2B5EF4-FFF2-40B4-BE49-F238E27FC236}">
                <a16:creationId xmlns:a16="http://schemas.microsoft.com/office/drawing/2014/main" id="{D0C7FF17-28E5-FA67-6DD8-B932A7E3300E}"/>
              </a:ext>
            </a:extLst>
          </p:cNvPr>
          <p:cNvPicPr>
            <a:picLocks noChangeAspect="1"/>
          </p:cNvPicPr>
          <p:nvPr/>
        </p:nvPicPr>
        <p:blipFill>
          <a:blip r:embed="rId2"/>
          <a:stretch>
            <a:fillRect/>
          </a:stretch>
        </p:blipFill>
        <p:spPr>
          <a:xfrm>
            <a:off x="6784652" y="3045885"/>
            <a:ext cx="1739264" cy="2046193"/>
          </a:xfrm>
          <a:prstGeom prst="rect">
            <a:avLst/>
          </a:prstGeom>
        </p:spPr>
      </p:pic>
      <p:sp>
        <p:nvSpPr>
          <p:cNvPr id="32" name="TextBox 31">
            <a:extLst>
              <a:ext uri="{FF2B5EF4-FFF2-40B4-BE49-F238E27FC236}">
                <a16:creationId xmlns:a16="http://schemas.microsoft.com/office/drawing/2014/main" id="{B28C69D7-393E-106F-E3E4-B50FD7FE13C1}"/>
              </a:ext>
            </a:extLst>
          </p:cNvPr>
          <p:cNvSpPr txBox="1"/>
          <p:nvPr/>
        </p:nvSpPr>
        <p:spPr>
          <a:xfrm>
            <a:off x="1115616" y="2173438"/>
            <a:ext cx="7434704" cy="584775"/>
          </a:xfrm>
          <a:prstGeom prst="rect">
            <a:avLst/>
          </a:prstGeom>
          <a:noFill/>
        </p:spPr>
        <p:txBody>
          <a:bodyPr wrap="square">
            <a:spAutoFit/>
          </a:bodyPr>
          <a:lstStyle/>
          <a:p>
            <a:r>
              <a:rPr lang="en-US" sz="1600" dirty="0"/>
              <a:t>Direction</a:t>
            </a:r>
            <a:r>
              <a:rPr lang="en-GB" sz="1600" dirty="0"/>
              <a:t> 3 reject age, the age of 51-60 complain about the waiting time either in waiting rooms, or for medical examinations.</a:t>
            </a:r>
          </a:p>
        </p:txBody>
      </p:sp>
      <p:sp>
        <p:nvSpPr>
          <p:cNvPr id="35" name="TextBox 34">
            <a:extLst>
              <a:ext uri="{FF2B5EF4-FFF2-40B4-BE49-F238E27FC236}">
                <a16:creationId xmlns:a16="http://schemas.microsoft.com/office/drawing/2014/main" id="{C045D6AF-901C-0ADA-CF58-7B570ABA4219}"/>
              </a:ext>
            </a:extLst>
          </p:cNvPr>
          <p:cNvSpPr txBox="1"/>
          <p:nvPr/>
        </p:nvSpPr>
        <p:spPr>
          <a:xfrm>
            <a:off x="1178874" y="3265730"/>
            <a:ext cx="6057422" cy="830997"/>
          </a:xfrm>
          <a:prstGeom prst="rect">
            <a:avLst/>
          </a:prstGeom>
          <a:noFill/>
        </p:spPr>
        <p:txBody>
          <a:bodyPr wrap="square">
            <a:spAutoFit/>
          </a:bodyPr>
          <a:lstStyle/>
          <a:p>
            <a:r>
              <a:rPr lang="en-GB" sz="1600" dirty="0"/>
              <a:t>Direction 5 reject age was rejected, the age groups less than 20 and from 51-60 suffer from administrative  and financial procedures</a:t>
            </a:r>
          </a:p>
        </p:txBody>
      </p:sp>
    </p:spTree>
    <p:extLst>
      <p:ext uri="{BB962C8B-B14F-4D97-AF65-F5344CB8AC3E}">
        <p14:creationId xmlns:p14="http://schemas.microsoft.com/office/powerpoint/2010/main" val="26495356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solidFill>
                  <a:schemeClr val="accent1"/>
                </a:solidFill>
              </a:rPr>
              <a:t>Result related to monthly income</a:t>
            </a:r>
            <a:endParaRPr lang="ko-KR" altLang="en-US" dirty="0">
              <a:solidFill>
                <a:schemeClr val="tx1">
                  <a:lumMod val="75000"/>
                  <a:lumOff val="25000"/>
                </a:schemeClr>
              </a:solidFill>
            </a:endParaRPr>
          </a:p>
        </p:txBody>
      </p:sp>
      <p:sp>
        <p:nvSpPr>
          <p:cNvPr id="19" name="Rounded Rectangle 18"/>
          <p:cNvSpPr/>
          <p:nvPr/>
        </p:nvSpPr>
        <p:spPr>
          <a:xfrm>
            <a:off x="6444208" y="3790336"/>
            <a:ext cx="2188115" cy="945462"/>
          </a:xfrm>
          <a:prstGeom prst="roundRect">
            <a:avLst>
              <a:gd name="adj" fmla="val 12448"/>
            </a:avLst>
          </a:pr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TextBox 22"/>
          <p:cNvSpPr txBox="1"/>
          <p:nvPr/>
        </p:nvSpPr>
        <p:spPr>
          <a:xfrm>
            <a:off x="6704364" y="3939902"/>
            <a:ext cx="2188116" cy="646331"/>
          </a:xfrm>
          <a:prstGeom prst="rect">
            <a:avLst/>
          </a:prstGeom>
          <a:noFill/>
        </p:spPr>
        <p:txBody>
          <a:bodyPr wrap="square" rtlCol="0">
            <a:spAutoFit/>
          </a:bodyPr>
          <a:lstStyle/>
          <a:p>
            <a:r>
              <a:rPr lang="en-GB" sz="3600" dirty="0"/>
              <a:t>74.7 </a:t>
            </a:r>
            <a:r>
              <a:rPr lang="en-US" altLang="ko-KR" sz="3600" b="1" dirty="0">
                <a:solidFill>
                  <a:schemeClr val="accent1"/>
                </a:solidFill>
                <a:cs typeface="Arial" pitchFamily="34" charset="0"/>
              </a:rPr>
              <a:t>%</a:t>
            </a:r>
            <a:endParaRPr lang="ko-KR" altLang="en-US" sz="3600" b="1" dirty="0">
              <a:solidFill>
                <a:schemeClr val="accent1"/>
              </a:solidFill>
              <a:cs typeface="Arial" pitchFamily="34" charset="0"/>
            </a:endParaRPr>
          </a:p>
        </p:txBody>
      </p:sp>
      <p:sp>
        <p:nvSpPr>
          <p:cNvPr id="30" name="TextBox 29">
            <a:extLst>
              <a:ext uri="{FF2B5EF4-FFF2-40B4-BE49-F238E27FC236}">
                <a16:creationId xmlns:a16="http://schemas.microsoft.com/office/drawing/2014/main" id="{BA590B91-3B4E-015B-E99C-3EBDE9148C34}"/>
              </a:ext>
            </a:extLst>
          </p:cNvPr>
          <p:cNvSpPr txBox="1"/>
          <p:nvPr/>
        </p:nvSpPr>
        <p:spPr>
          <a:xfrm>
            <a:off x="239962" y="1094422"/>
            <a:ext cx="8652518" cy="2308324"/>
          </a:xfrm>
          <a:prstGeom prst="rect">
            <a:avLst/>
          </a:prstGeom>
          <a:noFill/>
        </p:spPr>
        <p:txBody>
          <a:bodyPr wrap="square">
            <a:spAutoFit/>
          </a:bodyPr>
          <a:lstStyle/>
          <a:p>
            <a:pPr marL="285750" indent="-285750">
              <a:buFont typeface="Wingdings" panose="05000000000000000000" pitchFamily="2" charset="2"/>
              <a:buChar char="Ø"/>
            </a:pPr>
            <a:r>
              <a:rPr lang="en-GB" dirty="0"/>
              <a:t>There is a frequent denial of the physical access axis in the hospital</a:t>
            </a:r>
            <a:r>
              <a:rPr lang="ar-SA" dirty="0"/>
              <a:t> . </a:t>
            </a:r>
            <a:endParaRPr lang="en-US" dirty="0"/>
          </a:p>
          <a:p>
            <a:pPr marL="285750" indent="-285750">
              <a:buFont typeface="Wingdings" panose="05000000000000000000" pitchFamily="2" charset="2"/>
              <a:buChar char="Ø"/>
            </a:pPr>
            <a:endParaRPr lang="ar-SA" dirty="0"/>
          </a:p>
          <a:p>
            <a:pPr marL="285750" indent="-285750">
              <a:buFont typeface="Wingdings" panose="05000000000000000000" pitchFamily="2" charset="2"/>
              <a:buChar char="Ø"/>
            </a:pPr>
            <a:r>
              <a:rPr lang="en-US" dirty="0"/>
              <a:t>T</a:t>
            </a:r>
            <a:r>
              <a:rPr lang="en-GB" dirty="0"/>
              <a:t>he proportion of patients with medium to low income is 74.7</a:t>
            </a:r>
            <a:r>
              <a:rPr lang="ar-SA" dirty="0"/>
              <a:t>%</a:t>
            </a:r>
            <a:r>
              <a:rPr lang="en-US" dirty="0"/>
              <a:t>.</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GB" dirty="0"/>
              <a:t>This indicates that the greater number of patients in the hospital have low            income.</a:t>
            </a:r>
          </a:p>
          <a:p>
            <a:pPr marL="285750" indent="-285750">
              <a:buFont typeface="Wingdings" panose="05000000000000000000" pitchFamily="2" charset="2"/>
              <a:buChar char="Ø"/>
            </a:pPr>
            <a:endParaRPr lang="en-GB" dirty="0"/>
          </a:p>
          <a:p>
            <a:pPr marL="285750" indent="-285750">
              <a:buFont typeface="Wingdings" panose="05000000000000000000" pitchFamily="2" charset="2"/>
              <a:buChar char="Ø"/>
            </a:pPr>
            <a:r>
              <a:rPr lang="en-GB" dirty="0"/>
              <a:t>Not allow to bear high treatment costs.</a:t>
            </a:r>
          </a:p>
        </p:txBody>
      </p:sp>
      <p:sp>
        <p:nvSpPr>
          <p:cNvPr id="31" name="Right Arrow 2">
            <a:extLst>
              <a:ext uri="{FF2B5EF4-FFF2-40B4-BE49-F238E27FC236}">
                <a16:creationId xmlns:a16="http://schemas.microsoft.com/office/drawing/2014/main" id="{172607C6-6BFE-3BD3-3F53-2B73BC0D8735}"/>
              </a:ext>
            </a:extLst>
          </p:cNvPr>
          <p:cNvSpPr/>
          <p:nvPr/>
        </p:nvSpPr>
        <p:spPr>
          <a:xfrm>
            <a:off x="3851920" y="3760836"/>
            <a:ext cx="2188116" cy="1126436"/>
          </a:xfrm>
          <a:prstGeom prst="rightArrow">
            <a:avLst>
              <a:gd name="adj1" fmla="val 78163"/>
              <a:gd name="adj2" fmla="val 4389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Tree>
    <p:extLst>
      <p:ext uri="{BB962C8B-B14F-4D97-AF65-F5344CB8AC3E}">
        <p14:creationId xmlns:p14="http://schemas.microsoft.com/office/powerpoint/2010/main" val="29221190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e Effects of Waiting in Healthcare | Qminder">
            <a:extLst>
              <a:ext uri="{FF2B5EF4-FFF2-40B4-BE49-F238E27FC236}">
                <a16:creationId xmlns:a16="http://schemas.microsoft.com/office/drawing/2014/main" id="{7DA7ABBD-0758-E6FE-B43E-9898F6B5BA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2952688"/>
            <a:ext cx="4381624" cy="2190812"/>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1"/>
          <p:cNvSpPr>
            <a:spLocks noGrp="1"/>
          </p:cNvSpPr>
          <p:nvPr>
            <p:ph type="body" sz="quarter" idx="10"/>
          </p:nvPr>
        </p:nvSpPr>
        <p:spPr>
          <a:xfrm>
            <a:off x="0" y="0"/>
            <a:ext cx="7882971" cy="848401"/>
          </a:xfrm>
        </p:spPr>
        <p:txBody>
          <a:bodyPr/>
          <a:lstStyle/>
          <a:p>
            <a:r>
              <a:rPr lang="en-US" altLang="ko-KR" sz="2400" dirty="0">
                <a:solidFill>
                  <a:schemeClr val="accent1"/>
                </a:solidFill>
              </a:rPr>
              <a:t>Result related to </a:t>
            </a:r>
            <a:r>
              <a:rPr lang="en-US" sz="2400" dirty="0">
                <a:solidFill>
                  <a:schemeClr val="accent1"/>
                </a:solidFill>
                <a:effectLst/>
                <a:ea typeface="Times New Roman" panose="02020603050405020304" pitchFamily="18" charset="0"/>
              </a:rPr>
              <a:t>the duration of dealing with the hospital</a:t>
            </a:r>
            <a:endParaRPr lang="ko-KR" altLang="en-US" sz="2400" dirty="0">
              <a:solidFill>
                <a:schemeClr val="accent1"/>
              </a:solidFill>
            </a:endParaRPr>
          </a:p>
        </p:txBody>
      </p:sp>
      <p:grpSp>
        <p:nvGrpSpPr>
          <p:cNvPr id="21" name="그룹 20">
            <a:extLst>
              <a:ext uri="{FF2B5EF4-FFF2-40B4-BE49-F238E27FC236}">
                <a16:creationId xmlns:a16="http://schemas.microsoft.com/office/drawing/2014/main" id="{B3855D15-DA6A-40D2-A464-1EBC3968A019}"/>
              </a:ext>
            </a:extLst>
          </p:cNvPr>
          <p:cNvGrpSpPr/>
          <p:nvPr/>
        </p:nvGrpSpPr>
        <p:grpSpPr>
          <a:xfrm>
            <a:off x="6487683" y="3374359"/>
            <a:ext cx="829366" cy="794528"/>
            <a:chOff x="6487683" y="3374359"/>
            <a:chExt cx="829366" cy="794528"/>
          </a:xfrm>
        </p:grpSpPr>
        <p:sp>
          <p:nvSpPr>
            <p:cNvPr id="34" name="Oval 33"/>
            <p:cNvSpPr/>
            <p:nvPr/>
          </p:nvSpPr>
          <p:spPr>
            <a:xfrm>
              <a:off x="6591552" y="3615188"/>
              <a:ext cx="457200" cy="457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37" name="Oval 36"/>
            <p:cNvSpPr/>
            <p:nvPr/>
          </p:nvSpPr>
          <p:spPr>
            <a:xfrm>
              <a:off x="7122854" y="3509337"/>
              <a:ext cx="194195" cy="1941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38" name="Oval 37"/>
            <p:cNvSpPr/>
            <p:nvPr/>
          </p:nvSpPr>
          <p:spPr>
            <a:xfrm>
              <a:off x="6487683" y="3374359"/>
              <a:ext cx="194195" cy="1941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43" name="Oval 42"/>
            <p:cNvSpPr/>
            <p:nvPr/>
          </p:nvSpPr>
          <p:spPr>
            <a:xfrm>
              <a:off x="7048752" y="4015948"/>
              <a:ext cx="152939" cy="1529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46" name="TextBox 45">
            <a:extLst>
              <a:ext uri="{FF2B5EF4-FFF2-40B4-BE49-F238E27FC236}">
                <a16:creationId xmlns:a16="http://schemas.microsoft.com/office/drawing/2014/main" id="{D99AA07C-F88E-9160-37E4-99BE40A9E894}"/>
              </a:ext>
            </a:extLst>
          </p:cNvPr>
          <p:cNvSpPr txBox="1"/>
          <p:nvPr/>
        </p:nvSpPr>
        <p:spPr>
          <a:xfrm>
            <a:off x="289468" y="996428"/>
            <a:ext cx="8098956" cy="2031325"/>
          </a:xfrm>
          <a:prstGeom prst="rect">
            <a:avLst/>
          </a:prstGeom>
          <a:noFill/>
        </p:spPr>
        <p:txBody>
          <a:bodyPr wrap="square">
            <a:spAutoFit/>
          </a:bodyPr>
          <a:lstStyle/>
          <a:p>
            <a:pPr marL="285750" indent="-285750">
              <a:buFont typeface="Wingdings" panose="05000000000000000000" pitchFamily="2" charset="2"/>
              <a:buChar char="ü"/>
            </a:pPr>
            <a:r>
              <a:rPr lang="en-GB" dirty="0"/>
              <a:t>While directives 3 and 7 rejected, which related to waiting and patient satisfaction, the services provided in the departments.</a:t>
            </a:r>
          </a:p>
          <a:p>
            <a:pPr marL="285750" indent="-285750">
              <a:buFont typeface="Wingdings" panose="05000000000000000000" pitchFamily="2" charset="2"/>
              <a:buChar char="ü"/>
            </a:pPr>
            <a:endParaRPr lang="en-GB" dirty="0"/>
          </a:p>
          <a:p>
            <a:pPr marL="285750" indent="-285750">
              <a:buFont typeface="Wingdings" panose="05000000000000000000" pitchFamily="2" charset="2"/>
              <a:buChar char="ü"/>
            </a:pPr>
            <a:r>
              <a:rPr lang="en-GB" dirty="0"/>
              <a:t>Patients who have treated in hospital for five years or more are also not satisfied with the waiting time .</a:t>
            </a:r>
          </a:p>
          <a:p>
            <a:pPr marL="285750" indent="-285750">
              <a:buFont typeface="Wingdings" panose="05000000000000000000" pitchFamily="2" charset="2"/>
              <a:buChar char="ü"/>
            </a:pPr>
            <a:endParaRPr lang="en-GB" dirty="0"/>
          </a:p>
          <a:p>
            <a:pPr marL="285750" indent="-285750">
              <a:buFont typeface="Wingdings" panose="05000000000000000000" pitchFamily="2" charset="2"/>
              <a:buChar char="ü"/>
            </a:pPr>
            <a:r>
              <a:rPr lang="en-GB" dirty="0"/>
              <a:t>Looking to improve the time Wait, that explains  the dissatisfaction too.</a:t>
            </a:r>
          </a:p>
        </p:txBody>
      </p:sp>
    </p:spTree>
    <p:extLst>
      <p:ext uri="{BB962C8B-B14F-4D97-AF65-F5344CB8AC3E}">
        <p14:creationId xmlns:p14="http://schemas.microsoft.com/office/powerpoint/2010/main" val="14355813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solidFill>
                  <a:schemeClr val="accent1"/>
                </a:solidFill>
              </a:rPr>
              <a:t>Result related to Department type</a:t>
            </a:r>
            <a:endParaRPr lang="ko-KR" altLang="en-US" dirty="0">
              <a:solidFill>
                <a:schemeClr val="tx1">
                  <a:lumMod val="75000"/>
                  <a:lumOff val="25000"/>
                </a:schemeClr>
              </a:solidFill>
            </a:endParaRPr>
          </a:p>
        </p:txBody>
      </p:sp>
      <p:sp>
        <p:nvSpPr>
          <p:cNvPr id="53" name="TextBox 52">
            <a:extLst>
              <a:ext uri="{FF2B5EF4-FFF2-40B4-BE49-F238E27FC236}">
                <a16:creationId xmlns:a16="http://schemas.microsoft.com/office/drawing/2014/main" id="{45B2EE9F-1324-22EC-8674-B9774CC290AA}"/>
              </a:ext>
            </a:extLst>
          </p:cNvPr>
          <p:cNvSpPr txBox="1"/>
          <p:nvPr/>
        </p:nvSpPr>
        <p:spPr>
          <a:xfrm>
            <a:off x="0" y="2214538"/>
            <a:ext cx="9085479" cy="2031325"/>
          </a:xfrm>
          <a:prstGeom prst="rect">
            <a:avLst/>
          </a:prstGeom>
          <a:noFill/>
        </p:spPr>
        <p:txBody>
          <a:bodyPr wrap="square" rtlCol="0">
            <a:spAutoFit/>
          </a:bodyPr>
          <a:lstStyle/>
          <a:p>
            <a:endParaRPr lang="en-GB" altLang="ko-KR" dirty="0">
              <a:solidFill>
                <a:schemeClr val="tx1">
                  <a:lumMod val="75000"/>
                  <a:lumOff val="25000"/>
                </a:schemeClr>
              </a:solidFill>
              <a:cs typeface="Arial" pitchFamily="34" charset="0"/>
            </a:endParaRPr>
          </a:p>
          <a:p>
            <a:pPr marL="285750" indent="-285750">
              <a:buFont typeface="Wingdings" panose="05000000000000000000" pitchFamily="2" charset="2"/>
              <a:buChar char="Ø"/>
            </a:pPr>
            <a:r>
              <a:rPr lang="en-GB" altLang="ko-KR" dirty="0">
                <a:solidFill>
                  <a:schemeClr val="tx1">
                    <a:lumMod val="75000"/>
                    <a:lumOff val="25000"/>
                  </a:schemeClr>
                </a:solidFill>
                <a:cs typeface="Arial" pitchFamily="34" charset="0"/>
              </a:rPr>
              <a:t>After conducting the post- hoc test and choosing the LSD test, it was found that the </a:t>
            </a:r>
            <a:r>
              <a:rPr lang="en-GB" altLang="ko-KR" b="1" dirty="0">
                <a:solidFill>
                  <a:srgbClr val="FF0000"/>
                </a:solidFill>
                <a:cs typeface="Arial" pitchFamily="34" charset="0"/>
              </a:rPr>
              <a:t>rejection came from other departments </a:t>
            </a:r>
            <a:r>
              <a:rPr lang="en-GB" altLang="ko-KR" dirty="0">
                <a:solidFill>
                  <a:schemeClr val="tx1">
                    <a:lumMod val="75000"/>
                    <a:lumOff val="25000"/>
                  </a:schemeClr>
                </a:solidFill>
                <a:cs typeface="Arial" pitchFamily="34" charset="0"/>
              </a:rPr>
              <a:t>in the hospital.</a:t>
            </a:r>
          </a:p>
          <a:p>
            <a:pPr marL="285750" indent="-285750">
              <a:buFont typeface="Wingdings" panose="05000000000000000000" pitchFamily="2" charset="2"/>
              <a:buChar char="Ø"/>
            </a:pPr>
            <a:endParaRPr lang="en-GB" altLang="ko-KR" dirty="0">
              <a:solidFill>
                <a:schemeClr val="tx1">
                  <a:lumMod val="75000"/>
                  <a:lumOff val="25000"/>
                </a:schemeClr>
              </a:solidFill>
              <a:cs typeface="Arial" pitchFamily="34" charset="0"/>
            </a:endParaRPr>
          </a:p>
          <a:p>
            <a:pPr marL="285750" indent="-285750">
              <a:buFont typeface="Wingdings" panose="05000000000000000000" pitchFamily="2" charset="2"/>
              <a:buChar char="Ø"/>
            </a:pPr>
            <a:r>
              <a:rPr lang="en-GB" altLang="ko-KR" dirty="0">
                <a:solidFill>
                  <a:schemeClr val="tx1">
                    <a:lumMod val="75000"/>
                    <a:lumOff val="25000"/>
                  </a:schemeClr>
                </a:solidFill>
                <a:cs typeface="Arial" pitchFamily="34" charset="0"/>
              </a:rPr>
              <a:t>In some cases the rejection came from the </a:t>
            </a:r>
            <a:r>
              <a:rPr lang="en-GB" altLang="ko-KR" b="1" dirty="0">
                <a:solidFill>
                  <a:srgbClr val="FF0000"/>
                </a:solidFill>
                <a:cs typeface="Arial" pitchFamily="34" charset="0"/>
              </a:rPr>
              <a:t>department of kidney</a:t>
            </a:r>
            <a:r>
              <a:rPr lang="en-GB" altLang="ko-KR" dirty="0">
                <a:solidFill>
                  <a:schemeClr val="tx1">
                    <a:lumMod val="75000"/>
                    <a:lumOff val="25000"/>
                  </a:schemeClr>
                </a:solidFill>
                <a:cs typeface="Arial" pitchFamily="34" charset="0"/>
              </a:rPr>
              <a:t>, </a:t>
            </a:r>
            <a:r>
              <a:rPr lang="en-GB" altLang="ko-KR" b="1" dirty="0">
                <a:solidFill>
                  <a:srgbClr val="FF0000"/>
                </a:solidFill>
                <a:cs typeface="Arial" pitchFamily="34" charset="0"/>
              </a:rPr>
              <a:t>ophthalmology and oncology.</a:t>
            </a:r>
          </a:p>
          <a:p>
            <a:pPr marL="285750" indent="-285750">
              <a:buFont typeface="Wingdings" panose="05000000000000000000" pitchFamily="2" charset="2"/>
              <a:buChar char="Ø"/>
            </a:pPr>
            <a:endParaRPr lang="en-US" altLang="ko-KR" dirty="0">
              <a:solidFill>
                <a:schemeClr val="tx1">
                  <a:lumMod val="75000"/>
                  <a:lumOff val="25000"/>
                </a:schemeClr>
              </a:solidFill>
              <a:cs typeface="Arial" pitchFamily="34" charset="0"/>
            </a:endParaRPr>
          </a:p>
        </p:txBody>
      </p:sp>
      <p:pic>
        <p:nvPicPr>
          <p:cNvPr id="29" name="Picture 28">
            <a:extLst>
              <a:ext uri="{FF2B5EF4-FFF2-40B4-BE49-F238E27FC236}">
                <a16:creationId xmlns:a16="http://schemas.microsoft.com/office/drawing/2014/main" id="{4CE0AA09-E41B-56AA-EC2A-3B098779F380}"/>
              </a:ext>
            </a:extLst>
          </p:cNvPr>
          <p:cNvPicPr>
            <a:picLocks noChangeAspect="1"/>
          </p:cNvPicPr>
          <p:nvPr/>
        </p:nvPicPr>
        <p:blipFill>
          <a:blip r:embed="rId2"/>
          <a:stretch>
            <a:fillRect/>
          </a:stretch>
        </p:blipFill>
        <p:spPr>
          <a:xfrm>
            <a:off x="323528" y="909431"/>
            <a:ext cx="7240010" cy="1305107"/>
          </a:xfrm>
          <a:prstGeom prst="rect">
            <a:avLst/>
          </a:prstGeom>
        </p:spPr>
      </p:pic>
    </p:spTree>
    <p:extLst>
      <p:ext uri="{BB962C8B-B14F-4D97-AF65-F5344CB8AC3E}">
        <p14:creationId xmlns:p14="http://schemas.microsoft.com/office/powerpoint/2010/main" val="36263355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123478"/>
            <a:ext cx="8133152" cy="576064"/>
          </a:xfrm>
        </p:spPr>
        <p:txBody>
          <a:bodyPr/>
          <a:lstStyle/>
          <a:p>
            <a:r>
              <a:rPr lang="en-US" altLang="ko-KR" sz="3200" dirty="0">
                <a:solidFill>
                  <a:schemeClr val="accent1"/>
                </a:solidFill>
              </a:rPr>
              <a:t>Result from the method of financial dealing</a:t>
            </a:r>
            <a:endParaRPr lang="ko-KR" altLang="en-US" sz="3200" dirty="0">
              <a:solidFill>
                <a:schemeClr val="tx1">
                  <a:lumMod val="75000"/>
                  <a:lumOff val="25000"/>
                </a:schemeClr>
              </a:solidFill>
            </a:endParaRPr>
          </a:p>
        </p:txBody>
      </p:sp>
      <p:pic>
        <p:nvPicPr>
          <p:cNvPr id="9" name="Picture 8">
            <a:extLst>
              <a:ext uri="{FF2B5EF4-FFF2-40B4-BE49-F238E27FC236}">
                <a16:creationId xmlns:a16="http://schemas.microsoft.com/office/drawing/2014/main" id="{E25837BF-F14D-2C2F-658A-B9A74C378FCD}"/>
              </a:ext>
            </a:extLst>
          </p:cNvPr>
          <p:cNvPicPr>
            <a:picLocks noChangeAspect="1"/>
          </p:cNvPicPr>
          <p:nvPr/>
        </p:nvPicPr>
        <p:blipFill>
          <a:blip r:embed="rId2"/>
          <a:stretch>
            <a:fillRect/>
          </a:stretch>
        </p:blipFill>
        <p:spPr>
          <a:xfrm>
            <a:off x="0" y="781937"/>
            <a:ext cx="8133152" cy="1822071"/>
          </a:xfrm>
          <a:prstGeom prst="rect">
            <a:avLst/>
          </a:prstGeom>
        </p:spPr>
      </p:pic>
      <p:sp>
        <p:nvSpPr>
          <p:cNvPr id="39" name="TextBox 38">
            <a:extLst>
              <a:ext uri="{FF2B5EF4-FFF2-40B4-BE49-F238E27FC236}">
                <a16:creationId xmlns:a16="http://schemas.microsoft.com/office/drawing/2014/main" id="{6C6ED3EB-777D-BA21-988D-E2D814D77DB8}"/>
              </a:ext>
            </a:extLst>
          </p:cNvPr>
          <p:cNvSpPr txBox="1"/>
          <p:nvPr/>
        </p:nvSpPr>
        <p:spPr>
          <a:xfrm>
            <a:off x="0" y="2571750"/>
            <a:ext cx="9124162" cy="2031325"/>
          </a:xfrm>
          <a:prstGeom prst="rect">
            <a:avLst/>
          </a:prstGeom>
          <a:noFill/>
        </p:spPr>
        <p:txBody>
          <a:bodyPr wrap="square">
            <a:spAutoFit/>
          </a:bodyPr>
          <a:lstStyle/>
          <a:p>
            <a:pPr marL="285750" indent="-285750">
              <a:buFont typeface="Wingdings" panose="05000000000000000000" pitchFamily="2" charset="2"/>
              <a:buChar char="Ø"/>
            </a:pPr>
            <a:r>
              <a:rPr lang="en-GB" dirty="0"/>
              <a:t>While </a:t>
            </a:r>
            <a:r>
              <a:rPr lang="en-GB" b="1" dirty="0">
                <a:solidFill>
                  <a:srgbClr val="FF0000"/>
                </a:solidFill>
              </a:rPr>
              <a:t>directives 2, 5, 6 and 7 rejected which related to </a:t>
            </a:r>
            <a:r>
              <a:rPr lang="en-GB" dirty="0"/>
              <a:t>physical accessibility,        administrative and financial procedures, quality control, and patient satisfaction.</a:t>
            </a:r>
          </a:p>
          <a:p>
            <a:r>
              <a:rPr lang="en-GB" dirty="0"/>
              <a:t> </a:t>
            </a:r>
          </a:p>
          <a:p>
            <a:pPr marL="285750" indent="-285750">
              <a:buFont typeface="Wingdings" panose="05000000000000000000" pitchFamily="2" charset="2"/>
              <a:buChar char="Ø"/>
            </a:pPr>
            <a:r>
              <a:rPr lang="en-GB" dirty="0"/>
              <a:t>It was found that in general people who deal with </a:t>
            </a:r>
            <a:r>
              <a:rPr lang="en-GB" b="1" dirty="0">
                <a:solidFill>
                  <a:srgbClr val="FF0000"/>
                </a:solidFill>
              </a:rPr>
              <a:t>government insurance </a:t>
            </a:r>
            <a:r>
              <a:rPr lang="en-GB" dirty="0"/>
              <a:t>complain  about money. </a:t>
            </a:r>
          </a:p>
          <a:p>
            <a:pPr marL="285750" indent="-285750">
              <a:buFont typeface="Wingdings" panose="05000000000000000000" pitchFamily="2" charset="2"/>
              <a:buChar char="Ø"/>
            </a:pPr>
            <a:endParaRPr lang="en-GB" dirty="0"/>
          </a:p>
          <a:p>
            <a:pPr marL="285750" indent="-285750">
              <a:buFont typeface="Wingdings" panose="05000000000000000000" pitchFamily="2" charset="2"/>
              <a:buChar char="Ø"/>
            </a:pPr>
            <a:r>
              <a:rPr lang="en-GB" dirty="0"/>
              <a:t>so the dissatisfaction comes from the largest proportion.</a:t>
            </a:r>
          </a:p>
        </p:txBody>
      </p:sp>
    </p:spTree>
    <p:extLst>
      <p:ext uri="{BB962C8B-B14F-4D97-AF65-F5344CB8AC3E}">
        <p14:creationId xmlns:p14="http://schemas.microsoft.com/office/powerpoint/2010/main" val="14083973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0" y="3219822"/>
            <a:ext cx="9144000" cy="568445"/>
          </a:xfrm>
        </p:spPr>
        <p:txBody>
          <a:bodyPr/>
          <a:lstStyle/>
          <a:p>
            <a:pPr>
              <a:lnSpc>
                <a:spcPct val="115000"/>
              </a:lnSpc>
              <a:spcAft>
                <a:spcPts val="750"/>
              </a:spcAft>
            </a:pPr>
            <a:r>
              <a:rPr lang="en-US"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algun Gothic" panose="020B0503020000020004" pitchFamily="34" charset="-127"/>
                <a:ea typeface="Malgun Gothic" panose="020B0503020000020004" pitchFamily="34" charset="-127"/>
              </a:rPr>
              <a:t>Conclusions and Recommendation</a:t>
            </a:r>
          </a:p>
        </p:txBody>
      </p:sp>
    </p:spTree>
    <p:extLst>
      <p:ext uri="{BB962C8B-B14F-4D97-AF65-F5344CB8AC3E}">
        <p14:creationId xmlns:p14="http://schemas.microsoft.com/office/powerpoint/2010/main" val="16740706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180D547-0D60-9522-4671-817AA44B65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715"/>
            <a:ext cx="9144000" cy="5122069"/>
          </a:xfrm>
          <a:prstGeom prst="rect">
            <a:avLst/>
          </a:prstGeom>
        </p:spPr>
      </p:pic>
    </p:spTree>
    <p:extLst>
      <p:ext uri="{BB962C8B-B14F-4D97-AF65-F5344CB8AC3E}">
        <p14:creationId xmlns:p14="http://schemas.microsoft.com/office/powerpoint/2010/main" val="2509019712"/>
      </p:ext>
    </p:extLst>
  </p:cSld>
  <p:clrMapOvr>
    <a:masterClrMapping/>
  </p:clrMapOvr>
  <p:transition spd="slow">
    <p:cove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C73D46D-2884-6568-6CBE-C4303EFF3B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003"/>
            <a:ext cx="9144000" cy="5093494"/>
          </a:xfrm>
          <a:prstGeom prst="rect">
            <a:avLst/>
          </a:prstGeom>
        </p:spPr>
      </p:pic>
    </p:spTree>
    <p:extLst>
      <p:ext uri="{BB962C8B-B14F-4D97-AF65-F5344CB8AC3E}">
        <p14:creationId xmlns:p14="http://schemas.microsoft.com/office/powerpoint/2010/main" val="10100157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7CDF5A-F3C2-22D0-2C26-2E6E2A0590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003"/>
            <a:ext cx="9144000" cy="5093494"/>
          </a:xfrm>
          <a:prstGeom prst="rect">
            <a:avLst/>
          </a:prstGeom>
        </p:spPr>
      </p:pic>
    </p:spTree>
    <p:extLst>
      <p:ext uri="{BB962C8B-B14F-4D97-AF65-F5344CB8AC3E}">
        <p14:creationId xmlns:p14="http://schemas.microsoft.com/office/powerpoint/2010/main" val="3047886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alphaModFix amt="53000"/>
          </a:blip>
          <a:stretch/>
        </p:blipFill>
        <p:spPr>
          <a:xfrm>
            <a:off x="1143000" y="440907"/>
            <a:ext cx="6858000" cy="3262807"/>
          </a:xfrm>
        </p:spPr>
      </p:pic>
      <p:sp>
        <p:nvSpPr>
          <p:cNvPr id="6" name="Rectangle 5"/>
          <p:cNvSpPr/>
          <p:nvPr/>
        </p:nvSpPr>
        <p:spPr>
          <a:xfrm>
            <a:off x="1143000" y="-35280"/>
            <a:ext cx="6858000" cy="482157"/>
          </a:xfrm>
          <a:prstGeom prst="rect">
            <a:avLst/>
          </a:prstGeom>
          <a:solidFill>
            <a:srgbClr val="215968">
              <a:alpha val="1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700" dirty="0">
                <a:solidFill>
                  <a:schemeClr val="tx2">
                    <a:lumMod val="60000"/>
                    <a:lumOff val="40000"/>
                  </a:schemeClr>
                </a:solidFill>
              </a:rPr>
              <a:t>About</a:t>
            </a:r>
            <a:r>
              <a:rPr lang="en-US" sz="2700" dirty="0">
                <a:solidFill>
                  <a:prstClr val="white"/>
                </a:solidFill>
              </a:rPr>
              <a:t> </a:t>
            </a:r>
            <a:r>
              <a:rPr lang="en-US" sz="2700" dirty="0">
                <a:solidFill>
                  <a:srgbClr val="4F81BD">
                    <a:lumMod val="50000"/>
                  </a:srgbClr>
                </a:solidFill>
              </a:rPr>
              <a:t>NNUTH</a:t>
            </a:r>
          </a:p>
        </p:txBody>
      </p:sp>
      <p:sp>
        <p:nvSpPr>
          <p:cNvPr id="7" name="Rectangle 6"/>
          <p:cNvSpPr/>
          <p:nvPr/>
        </p:nvSpPr>
        <p:spPr>
          <a:xfrm>
            <a:off x="1143000" y="3452469"/>
            <a:ext cx="6869759" cy="1691031"/>
          </a:xfrm>
          <a:prstGeom prst="rect">
            <a:avLst/>
          </a:prstGeom>
          <a:solidFill>
            <a:schemeClr val="tx2">
              <a:lumMod val="60000"/>
              <a:lumOff val="40000"/>
              <a:alpha val="1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prstClr val="white"/>
              </a:solidFill>
            </a:endParaRPr>
          </a:p>
        </p:txBody>
      </p:sp>
      <p:sp>
        <p:nvSpPr>
          <p:cNvPr id="8" name="Oval 7"/>
          <p:cNvSpPr/>
          <p:nvPr/>
        </p:nvSpPr>
        <p:spPr>
          <a:xfrm>
            <a:off x="6126025" y="3040930"/>
            <a:ext cx="823078" cy="823078"/>
          </a:xfrm>
          <a:prstGeom prst="ellipse">
            <a:avLst/>
          </a:prstGeom>
          <a:solidFill>
            <a:srgbClr val="FFFFFF">
              <a:alpha val="70000"/>
            </a:srgbClr>
          </a:solidFill>
          <a:ln w="38100" cmpd="sng">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prstClr val="white"/>
              </a:solidFill>
            </a:endParaRPr>
          </a:p>
        </p:txBody>
      </p:sp>
      <p:sp>
        <p:nvSpPr>
          <p:cNvPr id="10" name="Oval 9"/>
          <p:cNvSpPr/>
          <p:nvPr/>
        </p:nvSpPr>
        <p:spPr>
          <a:xfrm>
            <a:off x="2285487" y="3040930"/>
            <a:ext cx="823078" cy="823078"/>
          </a:xfrm>
          <a:prstGeom prst="ellipse">
            <a:avLst/>
          </a:prstGeom>
          <a:solidFill>
            <a:srgbClr val="FFFFFF">
              <a:alpha val="70000"/>
            </a:srgbClr>
          </a:solidFill>
          <a:ln w="38100" cmpd="sng">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prstClr val="white"/>
              </a:solidFill>
            </a:endParaRPr>
          </a:p>
        </p:txBody>
      </p:sp>
      <p:sp>
        <p:nvSpPr>
          <p:cNvPr id="11" name="Oval 10"/>
          <p:cNvSpPr/>
          <p:nvPr/>
        </p:nvSpPr>
        <p:spPr>
          <a:xfrm>
            <a:off x="4205756" y="3040930"/>
            <a:ext cx="823078" cy="823078"/>
          </a:xfrm>
          <a:prstGeom prst="ellipse">
            <a:avLst/>
          </a:prstGeom>
          <a:solidFill>
            <a:srgbClr val="FFFFFF">
              <a:alpha val="70000"/>
            </a:srgbClr>
          </a:solidFill>
          <a:ln w="38100" cmpd="sng">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prstClr val="white"/>
              </a:solidFill>
            </a:endParaRPr>
          </a:p>
        </p:txBody>
      </p:sp>
      <p:pic>
        <p:nvPicPr>
          <p:cNvPr id="13" name="Picture 12"/>
          <p:cNvPicPr>
            <a:picLocks noChangeAspect="1"/>
          </p:cNvPicPr>
          <p:nvPr/>
        </p:nvPicPr>
        <p:blipFill>
          <a:blip r:embed="rId4" cstate="print"/>
          <a:stretch>
            <a:fillRect/>
          </a:stretch>
        </p:blipFill>
        <p:spPr>
          <a:xfrm>
            <a:off x="4258824" y="3077650"/>
            <a:ext cx="724912" cy="724912"/>
          </a:xfrm>
          <a:prstGeom prst="rect">
            <a:avLst/>
          </a:prstGeom>
        </p:spPr>
      </p:pic>
      <p:pic>
        <p:nvPicPr>
          <p:cNvPr id="14" name="Picture 13"/>
          <p:cNvPicPr>
            <a:picLocks noChangeAspect="1"/>
          </p:cNvPicPr>
          <p:nvPr/>
        </p:nvPicPr>
        <p:blipFill>
          <a:blip r:embed="rId5" cstate="print"/>
          <a:stretch>
            <a:fillRect/>
          </a:stretch>
        </p:blipFill>
        <p:spPr>
          <a:xfrm>
            <a:off x="2285486" y="3041184"/>
            <a:ext cx="761378" cy="761378"/>
          </a:xfrm>
          <a:prstGeom prst="rect">
            <a:avLst/>
          </a:prstGeom>
        </p:spPr>
      </p:pic>
      <p:pic>
        <p:nvPicPr>
          <p:cNvPr id="15" name="Picture 14"/>
          <p:cNvPicPr>
            <a:picLocks noChangeAspect="1"/>
          </p:cNvPicPr>
          <p:nvPr/>
        </p:nvPicPr>
        <p:blipFill>
          <a:blip r:embed="rId6"/>
          <a:stretch>
            <a:fillRect/>
          </a:stretch>
        </p:blipFill>
        <p:spPr>
          <a:xfrm>
            <a:off x="6112900" y="3024647"/>
            <a:ext cx="875339" cy="875339"/>
          </a:xfrm>
          <a:prstGeom prst="rect">
            <a:avLst/>
          </a:prstGeom>
        </p:spPr>
      </p:pic>
      <p:sp>
        <p:nvSpPr>
          <p:cNvPr id="16" name="TextBox 15"/>
          <p:cNvSpPr txBox="1"/>
          <p:nvPr/>
        </p:nvSpPr>
        <p:spPr>
          <a:xfrm>
            <a:off x="1954423" y="3931293"/>
            <a:ext cx="1591654" cy="715581"/>
          </a:xfrm>
          <a:prstGeom prst="rect">
            <a:avLst/>
          </a:prstGeom>
          <a:noFill/>
        </p:spPr>
        <p:txBody>
          <a:bodyPr wrap="none" rtlCol="0">
            <a:spAutoFit/>
          </a:bodyPr>
          <a:lstStyle/>
          <a:p>
            <a:pPr marL="214313" indent="-214313">
              <a:buFontTx/>
              <a:buChar char="•"/>
            </a:pPr>
            <a:r>
              <a:rPr lang="en-US" sz="1350" dirty="0">
                <a:solidFill>
                  <a:prstClr val="black">
                    <a:lumMod val="85000"/>
                    <a:lumOff val="15000"/>
                  </a:prstClr>
                </a:solidFill>
              </a:rPr>
              <a:t>Founded in 201</a:t>
            </a:r>
            <a:r>
              <a:rPr lang="ar-SA" sz="1350" dirty="0">
                <a:solidFill>
                  <a:prstClr val="black">
                    <a:lumMod val="85000"/>
                    <a:lumOff val="15000"/>
                  </a:prstClr>
                </a:solidFill>
              </a:rPr>
              <a:t>3</a:t>
            </a:r>
            <a:endParaRPr lang="en-US" sz="1350" dirty="0">
              <a:solidFill>
                <a:prstClr val="black">
                  <a:lumMod val="85000"/>
                  <a:lumOff val="15000"/>
                </a:prstClr>
              </a:solidFill>
            </a:endParaRPr>
          </a:p>
          <a:p>
            <a:pPr marL="214313" indent="-214313">
              <a:buFontTx/>
              <a:buChar char="•"/>
            </a:pPr>
            <a:r>
              <a:rPr lang="en-US" sz="1350" dirty="0">
                <a:solidFill>
                  <a:prstClr val="black">
                    <a:lumMod val="85000"/>
                    <a:lumOff val="15000"/>
                  </a:prstClr>
                </a:solidFill>
              </a:rPr>
              <a:t>17,000 m</a:t>
            </a:r>
            <a:r>
              <a:rPr lang="en-US" sz="1350" baseline="30000" dirty="0">
                <a:solidFill>
                  <a:prstClr val="black">
                    <a:lumMod val="85000"/>
                    <a:lumOff val="15000"/>
                  </a:prstClr>
                </a:solidFill>
              </a:rPr>
              <a:t>2</a:t>
            </a:r>
          </a:p>
          <a:p>
            <a:pPr marL="214313" indent="-214313">
              <a:buFontTx/>
              <a:buChar char="•"/>
            </a:pPr>
            <a:endParaRPr lang="en-US" sz="1350" dirty="0">
              <a:solidFill>
                <a:prstClr val="black">
                  <a:lumMod val="85000"/>
                  <a:lumOff val="15000"/>
                </a:prstClr>
              </a:solidFill>
            </a:endParaRPr>
          </a:p>
        </p:txBody>
      </p:sp>
      <p:sp>
        <p:nvSpPr>
          <p:cNvPr id="17" name="TextBox 16"/>
          <p:cNvSpPr txBox="1"/>
          <p:nvPr/>
        </p:nvSpPr>
        <p:spPr>
          <a:xfrm>
            <a:off x="5829301" y="3922476"/>
            <a:ext cx="2241639" cy="1361911"/>
          </a:xfrm>
          <a:prstGeom prst="rect">
            <a:avLst/>
          </a:prstGeom>
          <a:noFill/>
        </p:spPr>
        <p:txBody>
          <a:bodyPr wrap="none" rtlCol="0">
            <a:spAutoFit/>
          </a:bodyPr>
          <a:lstStyle/>
          <a:p>
            <a:r>
              <a:rPr lang="en-US" sz="1350" dirty="0">
                <a:solidFill>
                  <a:prstClr val="black">
                    <a:lumMod val="85000"/>
                    <a:lumOff val="15000"/>
                  </a:prstClr>
                </a:solidFill>
              </a:rPr>
              <a:t>Inpatients:</a:t>
            </a:r>
          </a:p>
          <a:p>
            <a:pPr marL="214313" indent="-214313">
              <a:buFontTx/>
              <a:buChar char="•"/>
            </a:pPr>
            <a:r>
              <a:rPr lang="en-US" sz="1500" dirty="0">
                <a:solidFill>
                  <a:prstClr val="black">
                    <a:lumMod val="85000"/>
                    <a:lumOff val="15000"/>
                  </a:prstClr>
                </a:solidFill>
              </a:rPr>
              <a:t>3</a:t>
            </a:r>
            <a:r>
              <a:rPr lang="ar-AE" sz="1350" dirty="0">
                <a:solidFill>
                  <a:prstClr val="black">
                    <a:lumMod val="85000"/>
                    <a:lumOff val="15000"/>
                  </a:prstClr>
                </a:solidFill>
              </a:rPr>
              <a:t>000</a:t>
            </a:r>
            <a:r>
              <a:rPr lang="en-US" sz="1350" dirty="0">
                <a:solidFill>
                  <a:prstClr val="black">
                    <a:lumMod val="85000"/>
                    <a:lumOff val="15000"/>
                  </a:prstClr>
                </a:solidFill>
              </a:rPr>
              <a:t>+ Admissions/month</a:t>
            </a:r>
          </a:p>
          <a:p>
            <a:r>
              <a:rPr lang="en-US" sz="1350" dirty="0">
                <a:solidFill>
                  <a:prstClr val="black">
                    <a:lumMod val="85000"/>
                    <a:lumOff val="15000"/>
                  </a:prstClr>
                </a:solidFill>
              </a:rPr>
              <a:t>Outpatients:</a:t>
            </a:r>
          </a:p>
          <a:p>
            <a:pPr marL="214313" indent="-214313">
              <a:buFont typeface="Arial" pitchFamily="34" charset="0"/>
              <a:buChar char="•"/>
            </a:pPr>
            <a:r>
              <a:rPr lang="en-US" sz="1350" dirty="0">
                <a:solidFill>
                  <a:prstClr val="black">
                    <a:lumMod val="85000"/>
                    <a:lumOff val="15000"/>
                  </a:prstClr>
                </a:solidFill>
              </a:rPr>
              <a:t>2000+ visits/month</a:t>
            </a:r>
          </a:p>
          <a:p>
            <a:pPr marL="214313" indent="-214313">
              <a:buFontTx/>
              <a:buChar char="•"/>
            </a:pPr>
            <a:endParaRPr lang="en-US" sz="1350" dirty="0">
              <a:solidFill>
                <a:prstClr val="black">
                  <a:lumMod val="85000"/>
                  <a:lumOff val="15000"/>
                </a:prstClr>
              </a:solidFill>
            </a:endParaRPr>
          </a:p>
          <a:p>
            <a:pPr marL="214313" indent="-214313">
              <a:buFontTx/>
              <a:buChar char="•"/>
            </a:pPr>
            <a:endParaRPr lang="en-US" sz="1350" dirty="0">
              <a:solidFill>
                <a:prstClr val="black">
                  <a:lumMod val="85000"/>
                  <a:lumOff val="15000"/>
                </a:prstClr>
              </a:solidFill>
            </a:endParaRPr>
          </a:p>
        </p:txBody>
      </p:sp>
      <p:sp>
        <p:nvSpPr>
          <p:cNvPr id="18" name="TextBox 17"/>
          <p:cNvSpPr txBox="1"/>
          <p:nvPr/>
        </p:nvSpPr>
        <p:spPr>
          <a:xfrm>
            <a:off x="3771900" y="3954812"/>
            <a:ext cx="2034018" cy="1338828"/>
          </a:xfrm>
          <a:prstGeom prst="rect">
            <a:avLst/>
          </a:prstGeom>
          <a:noFill/>
        </p:spPr>
        <p:txBody>
          <a:bodyPr wrap="none" rtlCol="0">
            <a:spAutoFit/>
          </a:bodyPr>
          <a:lstStyle/>
          <a:p>
            <a:pPr marL="214313" indent="-214313">
              <a:buFontTx/>
              <a:buChar char="•"/>
            </a:pPr>
            <a:r>
              <a:rPr lang="en-US" sz="1350" dirty="0">
                <a:solidFill>
                  <a:prstClr val="black">
                    <a:lumMod val="85000"/>
                    <a:lumOff val="15000"/>
                  </a:prstClr>
                </a:solidFill>
              </a:rPr>
              <a:t>11 Med. Departments</a:t>
            </a:r>
          </a:p>
          <a:p>
            <a:pPr marL="214313" indent="-214313">
              <a:buFontTx/>
              <a:buChar char="•"/>
            </a:pPr>
            <a:r>
              <a:rPr lang="en-US" sz="1350" dirty="0">
                <a:solidFill>
                  <a:prstClr val="black">
                    <a:lumMod val="85000"/>
                    <a:lumOff val="15000"/>
                  </a:prstClr>
                </a:solidFill>
              </a:rPr>
              <a:t>1</a:t>
            </a:r>
            <a:r>
              <a:rPr lang="ar-SA" sz="1350" dirty="0">
                <a:solidFill>
                  <a:prstClr val="black">
                    <a:lumMod val="85000"/>
                    <a:lumOff val="15000"/>
                  </a:prstClr>
                </a:solidFill>
              </a:rPr>
              <a:t>35</a:t>
            </a:r>
            <a:r>
              <a:rPr lang="en-US" sz="1350" dirty="0">
                <a:solidFill>
                  <a:prstClr val="black">
                    <a:lumMod val="85000"/>
                    <a:lumOff val="15000"/>
                  </a:prstClr>
                </a:solidFill>
              </a:rPr>
              <a:t> Beds</a:t>
            </a:r>
          </a:p>
          <a:p>
            <a:pPr marL="214313" indent="-214313">
              <a:buFontTx/>
              <a:buChar char="•"/>
            </a:pPr>
            <a:r>
              <a:rPr lang="ar-AE" sz="1350" dirty="0">
                <a:solidFill>
                  <a:prstClr val="black">
                    <a:lumMod val="85000"/>
                    <a:lumOff val="15000"/>
                  </a:prstClr>
                </a:solidFill>
              </a:rPr>
              <a:t>5</a:t>
            </a:r>
            <a:r>
              <a:rPr lang="en-US" sz="1350" dirty="0">
                <a:solidFill>
                  <a:prstClr val="black">
                    <a:lumMod val="85000"/>
                    <a:lumOff val="15000"/>
                  </a:prstClr>
                </a:solidFill>
              </a:rPr>
              <a:t> Operating Rooms</a:t>
            </a:r>
          </a:p>
          <a:p>
            <a:pPr marL="214313" indent="-214313">
              <a:buFontTx/>
              <a:buChar char="•"/>
            </a:pPr>
            <a:r>
              <a:rPr lang="en-US" sz="1350" dirty="0">
                <a:solidFill>
                  <a:prstClr val="black">
                    <a:lumMod val="85000"/>
                    <a:lumOff val="15000"/>
                  </a:prstClr>
                </a:solidFill>
              </a:rPr>
              <a:t>5000+ Operations/year</a:t>
            </a:r>
          </a:p>
          <a:p>
            <a:pPr marL="214313" indent="-214313">
              <a:buFontTx/>
              <a:buChar char="•"/>
            </a:pPr>
            <a:endParaRPr lang="en-US" sz="1350" dirty="0">
              <a:solidFill>
                <a:prstClr val="black">
                  <a:lumMod val="85000"/>
                  <a:lumOff val="15000"/>
                </a:prstClr>
              </a:solidFill>
            </a:endParaRPr>
          </a:p>
          <a:p>
            <a:endParaRPr lang="en-US" sz="1350" dirty="0">
              <a:solidFill>
                <a:prstClr val="black">
                  <a:lumMod val="85000"/>
                  <a:lumOff val="15000"/>
                </a:prstClr>
              </a:solidFill>
            </a:endParaRPr>
          </a:p>
        </p:txBody>
      </p:sp>
    </p:spTree>
    <p:extLst>
      <p:ext uri="{BB962C8B-B14F-4D97-AF65-F5344CB8AC3E}">
        <p14:creationId xmlns:p14="http://schemas.microsoft.com/office/powerpoint/2010/main" val="4012698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rgbClr val="0070C0"/>
            </a:gs>
            <a:gs pos="9000">
              <a:schemeClr val="bg1">
                <a:lumMod val="9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1C19B8C-BF8B-68E9-310D-17C897D0DAEA}"/>
              </a:ext>
            </a:extLst>
          </p:cNvPr>
          <p:cNvSpPr txBox="1"/>
          <p:nvPr/>
        </p:nvSpPr>
        <p:spPr>
          <a:xfrm>
            <a:off x="251520" y="432703"/>
            <a:ext cx="8352928" cy="4278094"/>
          </a:xfrm>
          <a:prstGeom prst="rect">
            <a:avLst/>
          </a:prstGeom>
          <a:noFill/>
        </p:spPr>
        <p:txBody>
          <a:bodyPr wrap="square">
            <a:spAutoFit/>
          </a:bodyPr>
          <a:lstStyle/>
          <a:p>
            <a:r>
              <a:rPr lang="en-GB" sz="2800" dirty="0">
                <a:solidFill>
                  <a:schemeClr val="accent2"/>
                </a:solidFill>
                <a:latin typeface="+mj-lt"/>
              </a:rPr>
              <a:t>The aim of this study was to:</a:t>
            </a:r>
          </a:p>
          <a:p>
            <a:endParaRPr lang="en-GB" sz="2800" dirty="0">
              <a:solidFill>
                <a:schemeClr val="accent2"/>
              </a:solidFill>
              <a:latin typeface="+mj-lt"/>
            </a:endParaRPr>
          </a:p>
          <a:p>
            <a:pPr marL="342900" indent="-342900">
              <a:buFont typeface="+mj-lt"/>
              <a:buAutoNum type="arabicPeriod"/>
            </a:pPr>
            <a:r>
              <a:rPr lang="en-GB" dirty="0"/>
              <a:t>Evaluate the effect of hospital logistics on patient satisfaction and treatment  quality.</a:t>
            </a:r>
          </a:p>
          <a:p>
            <a:pPr marL="342900" indent="-342900">
              <a:buFont typeface="+mj-lt"/>
              <a:buAutoNum type="arabicPeriod"/>
            </a:pPr>
            <a:endParaRPr lang="en-GB" dirty="0"/>
          </a:p>
          <a:p>
            <a:pPr marL="342900" indent="-342900">
              <a:buFont typeface="+mj-lt"/>
              <a:buAutoNum type="arabicPeriod"/>
            </a:pPr>
            <a:r>
              <a:rPr lang="en-GB" dirty="0"/>
              <a:t>Has been used a t-test model and one-way ANOVA.</a:t>
            </a:r>
          </a:p>
          <a:p>
            <a:pPr marL="342900" indent="-342900">
              <a:buFont typeface="+mj-lt"/>
              <a:buAutoNum type="arabicPeriod"/>
            </a:pPr>
            <a:endParaRPr lang="en-GB" dirty="0"/>
          </a:p>
          <a:p>
            <a:pPr marL="342900" indent="-342900">
              <a:buFont typeface="+mj-lt"/>
              <a:buAutoNum type="arabicPeriod"/>
            </a:pPr>
            <a:r>
              <a:rPr lang="en-GB" dirty="0"/>
              <a:t>A questionnaire was distributed to patients.</a:t>
            </a:r>
          </a:p>
          <a:p>
            <a:pPr marL="342900" indent="-342900">
              <a:buFont typeface="+mj-lt"/>
              <a:buAutoNum type="arabicPeriod"/>
            </a:pPr>
            <a:endParaRPr lang="en-GB" dirty="0"/>
          </a:p>
          <a:p>
            <a:pPr marL="342900" indent="-342900">
              <a:buFont typeface="+mj-lt"/>
              <a:buAutoNum type="arabicPeriod"/>
            </a:pPr>
            <a:r>
              <a:rPr lang="en-GB" dirty="0"/>
              <a:t> All axes were rejected by patients.</a:t>
            </a:r>
          </a:p>
          <a:p>
            <a:pPr marL="342900" indent="-342900">
              <a:buFont typeface="+mj-lt"/>
              <a:buAutoNum type="arabicPeriod"/>
            </a:pPr>
            <a:endParaRPr lang="en-GB" dirty="0"/>
          </a:p>
          <a:p>
            <a:pPr marL="342900" indent="-342900">
              <a:buFont typeface="+mj-lt"/>
              <a:buAutoNum type="arabicPeriod"/>
            </a:pPr>
            <a:r>
              <a:rPr lang="en-GB" dirty="0"/>
              <a:t>Focus on the physical access axis. </a:t>
            </a:r>
          </a:p>
          <a:p>
            <a:pPr marL="342900" indent="-342900">
              <a:buFont typeface="+mj-lt"/>
              <a:buAutoNum type="arabicPeriod"/>
            </a:pPr>
            <a:endParaRPr lang="en-GB" dirty="0"/>
          </a:p>
          <a:p>
            <a:pPr marL="342900" indent="-342900">
              <a:buFont typeface="+mj-lt"/>
              <a:buAutoNum type="arabicPeriod"/>
            </a:pPr>
            <a:r>
              <a:rPr lang="en-GB" dirty="0"/>
              <a:t>This study is insufficient to reveal the underlying causes of these complaints.</a:t>
            </a:r>
          </a:p>
        </p:txBody>
      </p:sp>
    </p:spTree>
    <p:extLst>
      <p:ext uri="{BB962C8B-B14F-4D97-AF65-F5344CB8AC3E}">
        <p14:creationId xmlns:p14="http://schemas.microsoft.com/office/powerpoint/2010/main" val="13903993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sz="5400" dirty="0"/>
              <a:t>Thank you</a:t>
            </a:r>
            <a:endParaRPr lang="ko-KR" altLang="en-US" sz="5400" dirty="0"/>
          </a:p>
        </p:txBody>
      </p:sp>
    </p:spTree>
    <p:extLst>
      <p:ext uri="{BB962C8B-B14F-4D97-AF65-F5344CB8AC3E}">
        <p14:creationId xmlns:p14="http://schemas.microsoft.com/office/powerpoint/2010/main" val="1458571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3BC63D5-35E4-4AFC-81E5-2CFE0835DBE0}"/>
              </a:ext>
            </a:extLst>
          </p:cNvPr>
          <p:cNvSpPr/>
          <p:nvPr/>
        </p:nvSpPr>
        <p:spPr>
          <a:xfrm>
            <a:off x="1257301" y="-24835"/>
            <a:ext cx="1547155" cy="507831"/>
          </a:xfrm>
          <a:prstGeom prst="rect">
            <a:avLst/>
          </a:prstGeom>
        </p:spPr>
        <p:txBody>
          <a:bodyPr wrap="none">
            <a:spAutoFit/>
          </a:bodyPr>
          <a:lstStyle/>
          <a:p>
            <a:r>
              <a:rPr lang="en-US" dirty="0">
                <a:latin typeface="+mj-lt"/>
              </a:rPr>
              <a:t> </a:t>
            </a:r>
            <a:r>
              <a:rPr lang="en-US" sz="2700" dirty="0">
                <a:solidFill>
                  <a:schemeClr val="accent1">
                    <a:lumMod val="50000"/>
                  </a:schemeClr>
                </a:solidFill>
                <a:latin typeface="+mj-lt"/>
                <a:cs typeface="Times New Roman" panose="02020603050405020304" pitchFamily="18" charset="0"/>
              </a:rPr>
              <a:t>Overview</a:t>
            </a:r>
            <a:endParaRPr lang="en-US" dirty="0">
              <a:solidFill>
                <a:schemeClr val="accent1">
                  <a:lumMod val="50000"/>
                </a:schemeClr>
              </a:solidFill>
              <a:latin typeface="+mj-lt"/>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3361276933"/>
              </p:ext>
            </p:extLst>
          </p:nvPr>
        </p:nvGraphicFramePr>
        <p:xfrm>
          <a:off x="1619672" y="915567"/>
          <a:ext cx="5661661" cy="34193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 name="Straight Connector 4"/>
          <p:cNvCxnSpPr/>
          <p:nvPr/>
        </p:nvCxnSpPr>
        <p:spPr>
          <a:xfrm>
            <a:off x="1143000" y="493919"/>
            <a:ext cx="68580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29831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p:cNvCxnSpPr/>
          <p:nvPr/>
        </p:nvCxnSpPr>
        <p:spPr>
          <a:xfrm>
            <a:off x="1143000" y="493919"/>
            <a:ext cx="6858000" cy="0"/>
          </a:xfrm>
          <a:prstGeom prst="line">
            <a:avLst/>
          </a:prstGeom>
        </p:spPr>
        <p:style>
          <a:lnRef idx="2">
            <a:schemeClr val="accent2"/>
          </a:lnRef>
          <a:fillRef idx="0">
            <a:schemeClr val="accent2"/>
          </a:fillRef>
          <a:effectRef idx="1">
            <a:schemeClr val="accent2"/>
          </a:effectRef>
          <a:fontRef idx="minor">
            <a:schemeClr val="tx1"/>
          </a:fontRef>
        </p:style>
      </p:cxnSp>
      <p:sp>
        <p:nvSpPr>
          <p:cNvPr id="16" name="TextBox 15"/>
          <p:cNvSpPr txBox="1"/>
          <p:nvPr/>
        </p:nvSpPr>
        <p:spPr>
          <a:xfrm>
            <a:off x="1145902" y="30943"/>
            <a:ext cx="2907463" cy="507831"/>
          </a:xfrm>
          <a:prstGeom prst="rect">
            <a:avLst/>
          </a:prstGeom>
          <a:noFill/>
        </p:spPr>
        <p:txBody>
          <a:bodyPr wrap="none" rtlCol="0">
            <a:spAutoFit/>
          </a:bodyPr>
          <a:lstStyle/>
          <a:p>
            <a:r>
              <a:rPr lang="en-US" sz="2700" dirty="0">
                <a:solidFill>
                  <a:schemeClr val="tx2">
                    <a:lumMod val="75000"/>
                  </a:schemeClr>
                </a:solidFill>
              </a:rPr>
              <a:t>Problem Statement</a:t>
            </a:r>
          </a:p>
        </p:txBody>
      </p:sp>
      <p:sp>
        <p:nvSpPr>
          <p:cNvPr id="22" name="Rectangle 21">
            <a:extLst>
              <a:ext uri="{FF2B5EF4-FFF2-40B4-BE49-F238E27FC236}">
                <a16:creationId xmlns:a16="http://schemas.microsoft.com/office/drawing/2014/main" id="{7361F955-CD21-4FFE-979A-CB8130128B81}"/>
              </a:ext>
            </a:extLst>
          </p:cNvPr>
          <p:cNvSpPr/>
          <p:nvPr/>
        </p:nvSpPr>
        <p:spPr>
          <a:xfrm>
            <a:off x="1137403" y="697279"/>
            <a:ext cx="7131124" cy="923330"/>
          </a:xfrm>
          <a:prstGeom prst="rect">
            <a:avLst/>
          </a:prstGeom>
        </p:spPr>
        <p:txBody>
          <a:bodyPr wrap="square">
            <a:spAutoFit/>
          </a:bodyPr>
          <a:lstStyle/>
          <a:p>
            <a:r>
              <a:rPr lang="en-US" b="1" dirty="0">
                <a:latin typeface="+mj-lt"/>
              </a:rPr>
              <a:t>This study seeks to focus on patients and measure their level of satisfaction with the services provided in the hospital affiliated with An-Najah National   University according to the following guidelines</a:t>
            </a:r>
            <a:r>
              <a:rPr lang="ar-SA" b="1" dirty="0">
                <a:latin typeface="+mj-lt"/>
              </a:rPr>
              <a:t>:</a:t>
            </a:r>
            <a:endParaRPr lang="en-US" b="1" dirty="0">
              <a:latin typeface="+mj-lt"/>
            </a:endParaRPr>
          </a:p>
        </p:txBody>
      </p:sp>
      <p:pic>
        <p:nvPicPr>
          <p:cNvPr id="2" name="Picture 1">
            <a:extLst>
              <a:ext uri="{FF2B5EF4-FFF2-40B4-BE49-F238E27FC236}">
                <a16:creationId xmlns:a16="http://schemas.microsoft.com/office/drawing/2014/main" id="{9DC5949C-DD8E-458E-8A4C-CA2B8B5E5700}"/>
              </a:ext>
            </a:extLst>
          </p:cNvPr>
          <p:cNvPicPr>
            <a:picLocks noChangeAspect="1"/>
          </p:cNvPicPr>
          <p:nvPr/>
        </p:nvPicPr>
        <p:blipFill>
          <a:blip r:embed="rId2"/>
          <a:stretch>
            <a:fillRect/>
          </a:stretch>
        </p:blipFill>
        <p:spPr>
          <a:xfrm>
            <a:off x="2106742" y="1714500"/>
            <a:ext cx="4930517" cy="3066036"/>
          </a:xfrm>
          <a:prstGeom prst="rect">
            <a:avLst/>
          </a:prstGeom>
        </p:spPr>
      </p:pic>
    </p:spTree>
    <p:extLst>
      <p:ext uri="{BB962C8B-B14F-4D97-AF65-F5344CB8AC3E}">
        <p14:creationId xmlns:p14="http://schemas.microsoft.com/office/powerpoint/2010/main" val="632044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714500" y="628650"/>
          <a:ext cx="6000750" cy="3829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 name="Straight Connector 4"/>
          <p:cNvCxnSpPr/>
          <p:nvPr/>
        </p:nvCxnSpPr>
        <p:spPr>
          <a:xfrm>
            <a:off x="1143000" y="493919"/>
            <a:ext cx="6858000" cy="0"/>
          </a:xfrm>
          <a:prstGeom prst="line">
            <a:avLst/>
          </a:prstGeom>
        </p:spPr>
        <p:style>
          <a:lnRef idx="2">
            <a:schemeClr val="accent2"/>
          </a:lnRef>
          <a:fillRef idx="0">
            <a:schemeClr val="accent2"/>
          </a:fillRef>
          <a:effectRef idx="1">
            <a:schemeClr val="accent2"/>
          </a:effectRef>
          <a:fontRef idx="minor">
            <a:schemeClr val="tx1"/>
          </a:fontRef>
        </p:style>
      </p:cxnSp>
      <p:sp>
        <p:nvSpPr>
          <p:cNvPr id="6" name="Rectangle 5"/>
          <p:cNvSpPr/>
          <p:nvPr/>
        </p:nvSpPr>
        <p:spPr>
          <a:xfrm>
            <a:off x="1515755" y="1"/>
            <a:ext cx="1910588" cy="507831"/>
          </a:xfrm>
          <a:prstGeom prst="rect">
            <a:avLst/>
          </a:prstGeom>
        </p:spPr>
        <p:txBody>
          <a:bodyPr wrap="none">
            <a:spAutoFit/>
          </a:bodyPr>
          <a:lstStyle/>
          <a:p>
            <a:r>
              <a:rPr lang="en-US" sz="2700" dirty="0">
                <a:solidFill>
                  <a:schemeClr val="accent1">
                    <a:lumMod val="50000"/>
                  </a:schemeClr>
                </a:solidFill>
                <a:latin typeface="+mj-lt"/>
                <a:cs typeface="Times New Roman" panose="02020603050405020304" pitchFamily="18" charset="0"/>
              </a:rPr>
              <a:t>Introduction</a:t>
            </a:r>
            <a:endParaRPr lang="en-US" dirty="0">
              <a:solidFill>
                <a:schemeClr val="accent1">
                  <a:lumMod val="50000"/>
                </a:schemeClr>
              </a:solidFill>
              <a:latin typeface="+mj-lt"/>
            </a:endParaRPr>
          </a:p>
        </p:txBody>
      </p:sp>
    </p:spTree>
    <p:extLst>
      <p:ext uri="{BB962C8B-B14F-4D97-AF65-F5344CB8AC3E}">
        <p14:creationId xmlns:p14="http://schemas.microsoft.com/office/powerpoint/2010/main" val="16793960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2544520" y="746424"/>
            <a:ext cx="3845300" cy="3626290"/>
            <a:chOff x="1521196" y="502918"/>
            <a:chExt cx="5854965" cy="5852144"/>
          </a:xfrm>
          <a:scene3d>
            <a:camera prst="isometricOffAxis2Right">
              <a:rot lat="0" lon="19800000" rev="0"/>
            </a:camera>
            <a:lightRig rig="threePt" dir="t">
              <a:rot lat="0" lon="0" rev="3600000"/>
            </a:lightRig>
          </a:scene3d>
        </p:grpSpPr>
        <p:sp>
          <p:nvSpPr>
            <p:cNvPr id="5" name="Oval 4"/>
            <p:cNvSpPr/>
            <p:nvPr/>
          </p:nvSpPr>
          <p:spPr>
            <a:xfrm>
              <a:off x="1524000" y="502918"/>
              <a:ext cx="5852161" cy="5852144"/>
            </a:xfrm>
            <a:prstGeom prst="ellipse">
              <a:avLst/>
            </a:prstGeom>
            <a:noFill/>
            <a:ln w="381000">
              <a:solidFill>
                <a:schemeClr val="tx1">
                  <a:lumMod val="75000"/>
                  <a:lumOff val="25000"/>
                </a:schemeClr>
              </a:solidFill>
            </a:ln>
            <a:sp3d extrusionH="6350" contourW="6350" prstMaterial="plastic">
              <a:bevel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Oval 5"/>
            <p:cNvSpPr/>
            <p:nvPr/>
          </p:nvSpPr>
          <p:spPr>
            <a:xfrm>
              <a:off x="3352801" y="2301233"/>
              <a:ext cx="2194560" cy="2255514"/>
            </a:xfrm>
            <a:prstGeom prst="ellipse">
              <a:avLst/>
            </a:prstGeom>
            <a:solidFill>
              <a:schemeClr val="tx1">
                <a:lumMod val="75000"/>
                <a:lumOff val="25000"/>
              </a:schemeClr>
            </a:solidFill>
            <a:ln>
              <a:noFill/>
            </a:ln>
            <a:sp3d extrusionH="6350" contourW="6350" prstMaterial="plastic">
              <a:bevel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latin typeface="Comic Sans MS" pitchFamily="66" charset="0"/>
                </a:rPr>
                <a:t>Methodology</a:t>
              </a:r>
            </a:p>
          </p:txBody>
        </p:sp>
        <p:sp>
          <p:nvSpPr>
            <p:cNvPr id="12" name="Rectangle 11"/>
            <p:cNvSpPr/>
            <p:nvPr/>
          </p:nvSpPr>
          <p:spPr>
            <a:xfrm>
              <a:off x="4365686" y="502918"/>
              <a:ext cx="207753" cy="5852144"/>
            </a:xfrm>
            <a:prstGeom prst="rect">
              <a:avLst/>
            </a:prstGeom>
            <a:solidFill>
              <a:schemeClr val="tx1">
                <a:lumMod val="75000"/>
                <a:lumOff val="25000"/>
              </a:schemeClr>
            </a:solidFill>
            <a:ln w="0" cmpd="sng">
              <a:solidFill>
                <a:schemeClr val="tx1"/>
              </a:solidFill>
            </a:ln>
            <a:sp3d extrusionH="6350" prstMaterial="plastic">
              <a:bevelT w="114300" prst="artDeco"/>
              <a:bevelB w="114300" prst="artDeco"/>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 name="Rectangle 14"/>
            <p:cNvSpPr/>
            <p:nvPr/>
          </p:nvSpPr>
          <p:spPr>
            <a:xfrm rot="3600000">
              <a:off x="4343401" y="655317"/>
              <a:ext cx="207753" cy="5852161"/>
            </a:xfrm>
            <a:prstGeom prst="rect">
              <a:avLst/>
            </a:prstGeom>
            <a:solidFill>
              <a:schemeClr val="tx1">
                <a:lumMod val="75000"/>
                <a:lumOff val="25000"/>
              </a:schemeClr>
            </a:solidFill>
            <a:ln w="0" cmpd="sng">
              <a:solidFill>
                <a:schemeClr val="tx1"/>
              </a:solidFill>
              <a:prstDash val="solid"/>
            </a:ln>
            <a:sp3d extrusionH="6350" contourW="6350" prstMaterial="plastic">
              <a:bevelT w="101600" prst="rible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 name="Rectangle 15"/>
            <p:cNvSpPr/>
            <p:nvPr/>
          </p:nvSpPr>
          <p:spPr>
            <a:xfrm rot="18000000">
              <a:off x="4343400" y="655319"/>
              <a:ext cx="207753" cy="5852161"/>
            </a:xfrm>
            <a:prstGeom prst="rect">
              <a:avLst/>
            </a:prstGeom>
            <a:solidFill>
              <a:schemeClr val="tx1">
                <a:lumMod val="75000"/>
                <a:lumOff val="25000"/>
              </a:schemeClr>
            </a:solidFill>
            <a:ln w="0" cmpd="sng">
              <a:solidFill>
                <a:schemeClr val="tx1"/>
              </a:solidFill>
            </a:ln>
            <a:sp3d extrusionH="6350" contourW="6350" prstMaterial="plastic">
              <a:bevelT w="101600" prst="rible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61" name="Group 60"/>
          <p:cNvGrpSpPr/>
          <p:nvPr/>
        </p:nvGrpSpPr>
        <p:grpSpPr>
          <a:xfrm>
            <a:off x="1943100" y="156838"/>
            <a:ext cx="5144220" cy="4872435"/>
            <a:chOff x="1415761" y="209117"/>
            <a:chExt cx="6344518" cy="6369196"/>
          </a:xfrm>
          <a:scene3d>
            <a:camera prst="isometricOffAxis2Right">
              <a:rot lat="0" lon="19800000" rev="0"/>
            </a:camera>
            <a:lightRig rig="twoPt" dir="t">
              <a:rot lat="0" lon="0" rev="3600000"/>
            </a:lightRig>
          </a:scene3d>
        </p:grpSpPr>
        <p:sp>
          <p:nvSpPr>
            <p:cNvPr id="53" name="Block Arc 52"/>
            <p:cNvSpPr/>
            <p:nvPr/>
          </p:nvSpPr>
          <p:spPr bwMode="gray">
            <a:xfrm flipV="1">
              <a:off x="1415761" y="265834"/>
              <a:ext cx="6312479" cy="6312479"/>
            </a:xfrm>
            <a:prstGeom prst="blockArc">
              <a:avLst>
                <a:gd name="adj1" fmla="val 13099511"/>
                <a:gd name="adj2" fmla="val 15697082"/>
                <a:gd name="adj3" fmla="val 20299"/>
              </a:avLst>
            </a:prstGeom>
            <a:solidFill>
              <a:schemeClr val="accent1"/>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350" dirty="0">
                <a:solidFill>
                  <a:prstClr val="black"/>
                </a:solidFill>
              </a:endParaRPr>
            </a:p>
          </p:txBody>
        </p:sp>
        <p:sp>
          <p:nvSpPr>
            <p:cNvPr id="54" name="Block Arc 53"/>
            <p:cNvSpPr/>
            <p:nvPr/>
          </p:nvSpPr>
          <p:spPr bwMode="gray">
            <a:xfrm flipV="1">
              <a:off x="1432676" y="209117"/>
              <a:ext cx="6312479" cy="6312479"/>
            </a:xfrm>
            <a:prstGeom prst="blockArc">
              <a:avLst>
                <a:gd name="adj1" fmla="val 9661654"/>
                <a:gd name="adj2" fmla="val 12277296"/>
                <a:gd name="adj3" fmla="val 20221"/>
              </a:avLst>
            </a:prstGeom>
            <a:solidFill>
              <a:srgbClr val="00B0F0"/>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350" dirty="0">
                <a:solidFill>
                  <a:prstClr val="black"/>
                </a:solidFill>
              </a:endParaRPr>
            </a:p>
          </p:txBody>
        </p:sp>
        <p:sp>
          <p:nvSpPr>
            <p:cNvPr id="57" name="Block Arc 56"/>
            <p:cNvSpPr/>
            <p:nvPr/>
          </p:nvSpPr>
          <p:spPr bwMode="gray">
            <a:xfrm flipH="1" flipV="1">
              <a:off x="1447800" y="229899"/>
              <a:ext cx="6312479" cy="6312479"/>
            </a:xfrm>
            <a:prstGeom prst="blockArc">
              <a:avLst>
                <a:gd name="adj1" fmla="val 9661654"/>
                <a:gd name="adj2" fmla="val 12277296"/>
                <a:gd name="adj3" fmla="val 20221"/>
              </a:avLst>
            </a:prstGeom>
            <a:solidFill>
              <a:schemeClr val="accent5">
                <a:lumMod val="60000"/>
                <a:lumOff val="40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350" dirty="0">
                <a:solidFill>
                  <a:prstClr val="black"/>
                </a:solidFill>
              </a:endParaRPr>
            </a:p>
          </p:txBody>
        </p:sp>
        <p:sp>
          <p:nvSpPr>
            <p:cNvPr id="58" name="Block Arc 57"/>
            <p:cNvSpPr/>
            <p:nvPr/>
          </p:nvSpPr>
          <p:spPr bwMode="gray">
            <a:xfrm>
              <a:off x="1431540" y="265834"/>
              <a:ext cx="6312479" cy="6312479"/>
            </a:xfrm>
            <a:prstGeom prst="blockArc">
              <a:avLst>
                <a:gd name="adj1" fmla="val 13099511"/>
                <a:gd name="adj2" fmla="val 15697082"/>
                <a:gd name="adj3" fmla="val 20299"/>
              </a:avLst>
            </a:prstGeom>
            <a:solidFill>
              <a:schemeClr val="accent2"/>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350" dirty="0">
                <a:solidFill>
                  <a:prstClr val="black"/>
                </a:solidFill>
              </a:endParaRPr>
            </a:p>
          </p:txBody>
        </p:sp>
        <p:sp>
          <p:nvSpPr>
            <p:cNvPr id="59" name="Block Arc 58"/>
            <p:cNvSpPr/>
            <p:nvPr/>
          </p:nvSpPr>
          <p:spPr bwMode="gray">
            <a:xfrm flipH="1">
              <a:off x="1415761" y="265834"/>
              <a:ext cx="6312479" cy="6312479"/>
            </a:xfrm>
            <a:prstGeom prst="blockArc">
              <a:avLst>
                <a:gd name="adj1" fmla="val 13099511"/>
                <a:gd name="adj2" fmla="val 15697082"/>
                <a:gd name="adj3" fmla="val 20299"/>
              </a:avLst>
            </a:prstGeom>
            <a:solidFill>
              <a:srgbClr val="7030A0"/>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350" dirty="0">
                <a:solidFill>
                  <a:prstClr val="black"/>
                </a:solidFill>
              </a:endParaRPr>
            </a:p>
          </p:txBody>
        </p:sp>
        <p:sp>
          <p:nvSpPr>
            <p:cNvPr id="60" name="Block Arc 59"/>
            <p:cNvSpPr/>
            <p:nvPr/>
          </p:nvSpPr>
          <p:spPr bwMode="gray">
            <a:xfrm flipH="1" flipV="1">
              <a:off x="1433811" y="265834"/>
              <a:ext cx="6312479" cy="6312479"/>
            </a:xfrm>
            <a:prstGeom prst="blockArc">
              <a:avLst>
                <a:gd name="adj1" fmla="val 13099511"/>
                <a:gd name="adj2" fmla="val 15697082"/>
                <a:gd name="adj3" fmla="val 20299"/>
              </a:avLst>
            </a:prstGeom>
            <a:solidFill>
              <a:schemeClr val="accent6">
                <a:lumMod val="7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350" dirty="0">
                <a:solidFill>
                  <a:prstClr val="black"/>
                </a:solidFill>
              </a:endParaRPr>
            </a:p>
          </p:txBody>
        </p:sp>
      </p:grpSp>
      <p:sp>
        <p:nvSpPr>
          <p:cNvPr id="17" name="Content Placeholder 23"/>
          <p:cNvSpPr txBox="1">
            <a:spLocks/>
          </p:cNvSpPr>
          <p:nvPr/>
        </p:nvSpPr>
        <p:spPr>
          <a:xfrm>
            <a:off x="6138361" y="252436"/>
            <a:ext cx="1176839" cy="296141"/>
          </a:xfrm>
          <a:prstGeom prst="rect">
            <a:avLst/>
          </a:prstGeom>
        </p:spPr>
        <p:txBody>
          <a:bodyPr vert="horz"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defRPr/>
            </a:pPr>
            <a:r>
              <a:rPr lang="en-US" sz="1050" dirty="0">
                <a:latin typeface="Times New Roman" panose="02020603050405020304" pitchFamily="18" charset="0"/>
                <a:cs typeface="Times New Roman" panose="02020603050405020304" pitchFamily="18" charset="0"/>
              </a:rPr>
              <a:t>Study approach</a:t>
            </a:r>
            <a:br>
              <a:rPr lang="en-US" sz="1050" dirty="0">
                <a:latin typeface="Times New Roman" panose="02020603050405020304" pitchFamily="18" charset="0"/>
                <a:cs typeface="Times New Roman" panose="02020603050405020304" pitchFamily="18" charset="0"/>
              </a:rPr>
            </a:br>
            <a:endParaRPr lang="en-US" sz="1050" dirty="0">
              <a:solidFill>
                <a:schemeClr val="tx1">
                  <a:lumMod val="50000"/>
                  <a:lumOff val="50000"/>
                </a:schemeClr>
              </a:solidFill>
              <a:latin typeface="Georgia"/>
            </a:endParaRPr>
          </a:p>
        </p:txBody>
      </p:sp>
      <p:grpSp>
        <p:nvGrpSpPr>
          <p:cNvPr id="3" name="Group 2"/>
          <p:cNvGrpSpPr/>
          <p:nvPr/>
        </p:nvGrpSpPr>
        <p:grpSpPr>
          <a:xfrm>
            <a:off x="2394955" y="493607"/>
            <a:ext cx="4301395" cy="4171868"/>
            <a:chOff x="1669273" y="647699"/>
            <a:chExt cx="5735193" cy="5562491"/>
          </a:xfrm>
        </p:grpSpPr>
        <p:pic>
          <p:nvPicPr>
            <p:cNvPr id="1026" name="Picture 2" descr="C:\Users\Anan\Desktop\meeting-ico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48021">
              <a:off x="5112076" y="647699"/>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nan\Desktop\idea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3541" y="3013216"/>
              <a:ext cx="1050925" cy="105092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Anan\Desktop\39049.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69273" y="3104002"/>
              <a:ext cx="869351" cy="869352"/>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Users\Anan\Desktop\presentation icons\Flow_Diagram-256.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63808" y="5066077"/>
              <a:ext cx="1144113" cy="1144113"/>
            </a:xfrm>
            <a:prstGeom prst="rect">
              <a:avLst/>
            </a:prstGeom>
            <a:noFill/>
            <a:extLst>
              <a:ext uri="{909E8E84-426E-40DD-AFC4-6F175D3DCCD1}">
                <a14:hiddenFill xmlns:a14="http://schemas.microsoft.com/office/drawing/2010/main">
                  <a:solidFill>
                    <a:srgbClr val="FFFFFF"/>
                  </a:solidFill>
                </a14:hiddenFill>
              </a:ext>
            </a:extLst>
          </p:spPr>
        </p:pic>
      </p:grpSp>
      <p:sp>
        <p:nvSpPr>
          <p:cNvPr id="26" name="Content Placeholder 23"/>
          <p:cNvSpPr txBox="1">
            <a:spLocks/>
          </p:cNvSpPr>
          <p:nvPr/>
        </p:nvSpPr>
        <p:spPr>
          <a:xfrm>
            <a:off x="5886451" y="85320"/>
            <a:ext cx="1176839" cy="630373"/>
          </a:xfrm>
          <a:prstGeom prst="rect">
            <a:avLst/>
          </a:prstGeom>
        </p:spPr>
        <p:txBody>
          <a:bodyPr vert="vert270"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685800">
              <a:spcBef>
                <a:spcPts val="450"/>
              </a:spcBef>
              <a:spcAft>
                <a:spcPts val="450"/>
              </a:spcAft>
              <a:defRPr/>
            </a:pPr>
            <a:r>
              <a:rPr lang="en-US" sz="1050" dirty="0">
                <a:solidFill>
                  <a:srgbClr val="7030A0"/>
                </a:solidFill>
                <a:latin typeface="Georgia"/>
              </a:rPr>
              <a:t>Stage </a:t>
            </a:r>
            <a:r>
              <a:rPr lang="en-US" sz="1350" dirty="0">
                <a:solidFill>
                  <a:srgbClr val="7030A0"/>
                </a:solidFill>
                <a:latin typeface="Georgia"/>
              </a:rPr>
              <a:t>01</a:t>
            </a:r>
          </a:p>
        </p:txBody>
      </p:sp>
      <p:sp>
        <p:nvSpPr>
          <p:cNvPr id="27" name="Content Placeholder 23"/>
          <p:cNvSpPr txBox="1">
            <a:spLocks/>
          </p:cNvSpPr>
          <p:nvPr/>
        </p:nvSpPr>
        <p:spPr>
          <a:xfrm>
            <a:off x="7010126" y="2327940"/>
            <a:ext cx="1025180" cy="447725"/>
          </a:xfrm>
          <a:prstGeom prst="rect">
            <a:avLst/>
          </a:prstGeom>
        </p:spPr>
        <p:txBody>
          <a:bodyPr vert="horz"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defRPr/>
            </a:pPr>
            <a:r>
              <a:rPr lang="en-US" sz="1050" dirty="0">
                <a:latin typeface="Times New Roman" panose="02020603050405020304" pitchFamily="18" charset="0"/>
                <a:cs typeface="Times New Roman" panose="02020603050405020304" pitchFamily="18" charset="0"/>
              </a:rPr>
              <a:t>Study population </a:t>
            </a:r>
            <a:r>
              <a:rPr lang="en-US" sz="1050" dirty="0">
                <a:solidFill>
                  <a:schemeClr val="tx1"/>
                </a:solidFill>
                <a:latin typeface="Times New Roman" panose="02020603050405020304" pitchFamily="18" charset="0"/>
                <a:cs typeface="Times New Roman" panose="02020603050405020304" pitchFamily="18" charset="0"/>
              </a:rPr>
              <a:t>a</a:t>
            </a:r>
            <a:r>
              <a:rPr lang="en-US" sz="1050" dirty="0" err="1">
                <a:solidFill>
                  <a:schemeClr val="tx1"/>
                </a:solidFill>
                <a:latin typeface="Times New Roman" panose="02020603050405020304" pitchFamily="18" charset="0"/>
                <a:cs typeface="Times New Roman" panose="02020603050405020304" pitchFamily="18" charset="0"/>
              </a:rPr>
              <a:t>nd</a:t>
            </a:r>
            <a:r>
              <a:rPr lang="en-US" sz="1050" dirty="0">
                <a:solidFill>
                  <a:schemeClr val="tx1"/>
                </a:solidFill>
                <a:latin typeface="Times New Roman" panose="02020603050405020304" pitchFamily="18" charset="0"/>
                <a:cs typeface="Times New Roman" panose="02020603050405020304" pitchFamily="18" charset="0"/>
              </a:rPr>
              <a:t> sample</a:t>
            </a:r>
            <a:endParaRPr lang="en-US" sz="1050" dirty="0">
              <a:solidFill>
                <a:schemeClr val="tx1"/>
              </a:solidFill>
              <a:latin typeface="Georgia"/>
            </a:endParaRPr>
          </a:p>
        </p:txBody>
      </p:sp>
      <p:sp>
        <p:nvSpPr>
          <p:cNvPr id="28" name="Content Placeholder 23"/>
          <p:cNvSpPr txBox="1">
            <a:spLocks/>
          </p:cNvSpPr>
          <p:nvPr/>
        </p:nvSpPr>
        <p:spPr>
          <a:xfrm>
            <a:off x="6715034" y="2244382"/>
            <a:ext cx="1176839" cy="630373"/>
          </a:xfrm>
          <a:prstGeom prst="rect">
            <a:avLst/>
          </a:prstGeom>
        </p:spPr>
        <p:txBody>
          <a:bodyPr vert="vert270"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685800">
              <a:spcBef>
                <a:spcPts val="450"/>
              </a:spcBef>
              <a:spcAft>
                <a:spcPts val="450"/>
              </a:spcAft>
              <a:defRPr/>
            </a:pPr>
            <a:r>
              <a:rPr lang="en-US" sz="1050" dirty="0">
                <a:solidFill>
                  <a:schemeClr val="accent5">
                    <a:lumMod val="75000"/>
                  </a:schemeClr>
                </a:solidFill>
                <a:latin typeface="Georgia"/>
              </a:rPr>
              <a:t>Stage </a:t>
            </a:r>
            <a:r>
              <a:rPr lang="en-US" sz="1350" dirty="0">
                <a:solidFill>
                  <a:schemeClr val="accent5">
                    <a:lumMod val="75000"/>
                  </a:schemeClr>
                </a:solidFill>
                <a:latin typeface="Georgia"/>
              </a:rPr>
              <a:t>02</a:t>
            </a:r>
          </a:p>
        </p:txBody>
      </p:sp>
      <p:sp>
        <p:nvSpPr>
          <p:cNvPr id="29" name="Content Placeholder 23"/>
          <p:cNvSpPr txBox="1">
            <a:spLocks/>
          </p:cNvSpPr>
          <p:nvPr/>
        </p:nvSpPr>
        <p:spPr>
          <a:xfrm>
            <a:off x="6389820" y="4461714"/>
            <a:ext cx="1176839" cy="296141"/>
          </a:xfrm>
          <a:prstGeom prst="rect">
            <a:avLst/>
          </a:prstGeom>
        </p:spPr>
        <p:txBody>
          <a:bodyPr vert="horz"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defRPr/>
            </a:pPr>
            <a:r>
              <a:rPr lang="en-US" sz="1050" dirty="0">
                <a:latin typeface="Times New Roman" panose="02020603050405020304" pitchFamily="18" charset="0"/>
                <a:cs typeface="Times New Roman" panose="02020603050405020304" pitchFamily="18" charset="0"/>
              </a:rPr>
              <a:t>Sample size</a:t>
            </a:r>
            <a:endParaRPr lang="en-US" sz="1050" dirty="0">
              <a:solidFill>
                <a:schemeClr val="tx1">
                  <a:lumMod val="50000"/>
                  <a:lumOff val="50000"/>
                </a:schemeClr>
              </a:solidFill>
              <a:latin typeface="Georgia"/>
            </a:endParaRPr>
          </a:p>
        </p:txBody>
      </p:sp>
      <p:sp>
        <p:nvSpPr>
          <p:cNvPr id="31" name="Content Placeholder 23"/>
          <p:cNvSpPr txBox="1">
            <a:spLocks/>
          </p:cNvSpPr>
          <p:nvPr/>
        </p:nvSpPr>
        <p:spPr>
          <a:xfrm>
            <a:off x="6109243" y="4294598"/>
            <a:ext cx="1176839" cy="630373"/>
          </a:xfrm>
          <a:prstGeom prst="rect">
            <a:avLst/>
          </a:prstGeom>
        </p:spPr>
        <p:txBody>
          <a:bodyPr vert="vert270"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685800">
              <a:spcBef>
                <a:spcPts val="450"/>
              </a:spcBef>
              <a:spcAft>
                <a:spcPts val="450"/>
              </a:spcAft>
              <a:defRPr/>
            </a:pPr>
            <a:r>
              <a:rPr lang="en-US" sz="1050" dirty="0">
                <a:solidFill>
                  <a:schemeClr val="accent6">
                    <a:lumMod val="75000"/>
                  </a:schemeClr>
                </a:solidFill>
                <a:latin typeface="Georgia"/>
              </a:rPr>
              <a:t>Stage </a:t>
            </a:r>
            <a:r>
              <a:rPr lang="en-US" sz="1350" dirty="0">
                <a:solidFill>
                  <a:schemeClr val="accent6">
                    <a:lumMod val="75000"/>
                  </a:schemeClr>
                </a:solidFill>
                <a:latin typeface="Georgia"/>
              </a:rPr>
              <a:t>03</a:t>
            </a:r>
          </a:p>
        </p:txBody>
      </p:sp>
      <p:sp>
        <p:nvSpPr>
          <p:cNvPr id="32" name="Content Placeholder 23"/>
          <p:cNvSpPr txBox="1">
            <a:spLocks/>
          </p:cNvSpPr>
          <p:nvPr/>
        </p:nvSpPr>
        <p:spPr>
          <a:xfrm>
            <a:off x="1966411" y="4461714"/>
            <a:ext cx="1176839" cy="296141"/>
          </a:xfrm>
          <a:prstGeom prst="rect">
            <a:avLst/>
          </a:prstGeom>
        </p:spPr>
        <p:txBody>
          <a:bodyPr vert="horz"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defRPr/>
            </a:pPr>
            <a:r>
              <a:rPr lang="en-US" sz="1050" dirty="0">
                <a:latin typeface="Times New Roman" panose="02020603050405020304" pitchFamily="18" charset="0"/>
                <a:cs typeface="Times New Roman" panose="02020603050405020304" pitchFamily="18" charset="0"/>
              </a:rPr>
              <a:t>Study tool</a:t>
            </a:r>
            <a:endParaRPr lang="en-US" sz="1050" dirty="0">
              <a:solidFill>
                <a:schemeClr val="tx1">
                  <a:lumMod val="50000"/>
                  <a:lumOff val="50000"/>
                </a:schemeClr>
              </a:solidFill>
              <a:latin typeface="Georgia"/>
            </a:endParaRPr>
          </a:p>
        </p:txBody>
      </p:sp>
      <p:sp>
        <p:nvSpPr>
          <p:cNvPr id="33" name="Content Placeholder 23"/>
          <p:cNvSpPr txBox="1">
            <a:spLocks/>
          </p:cNvSpPr>
          <p:nvPr/>
        </p:nvSpPr>
        <p:spPr>
          <a:xfrm>
            <a:off x="1685834" y="4294598"/>
            <a:ext cx="1176839" cy="630373"/>
          </a:xfrm>
          <a:prstGeom prst="rect">
            <a:avLst/>
          </a:prstGeom>
        </p:spPr>
        <p:txBody>
          <a:bodyPr vert="vert270"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685800">
              <a:spcBef>
                <a:spcPts val="450"/>
              </a:spcBef>
              <a:spcAft>
                <a:spcPts val="450"/>
              </a:spcAft>
              <a:defRPr/>
            </a:pPr>
            <a:r>
              <a:rPr lang="en-US" sz="1050" dirty="0">
                <a:solidFill>
                  <a:schemeClr val="accent1">
                    <a:lumMod val="50000"/>
                  </a:schemeClr>
                </a:solidFill>
                <a:latin typeface="Georgia"/>
              </a:rPr>
              <a:t>Stage </a:t>
            </a:r>
            <a:r>
              <a:rPr lang="en-US" sz="1350" dirty="0">
                <a:solidFill>
                  <a:schemeClr val="accent1">
                    <a:lumMod val="50000"/>
                  </a:schemeClr>
                </a:solidFill>
                <a:latin typeface="Georgia"/>
              </a:rPr>
              <a:t>04</a:t>
            </a:r>
          </a:p>
        </p:txBody>
      </p:sp>
      <p:sp>
        <p:nvSpPr>
          <p:cNvPr id="34" name="Content Placeholder 23"/>
          <p:cNvSpPr txBox="1">
            <a:spLocks/>
          </p:cNvSpPr>
          <p:nvPr/>
        </p:nvSpPr>
        <p:spPr>
          <a:xfrm>
            <a:off x="1463722" y="2383121"/>
            <a:ext cx="958757" cy="463257"/>
          </a:xfrm>
          <a:prstGeom prst="rect">
            <a:avLst/>
          </a:prstGeom>
        </p:spPr>
        <p:txBody>
          <a:bodyPr vert="horz"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defRPr/>
            </a:pPr>
            <a:r>
              <a:rPr lang="en-US" sz="1050" dirty="0">
                <a:latin typeface="Times New Roman" panose="02020603050405020304" pitchFamily="18" charset="0"/>
                <a:cs typeface="Times New Roman" panose="02020603050405020304" pitchFamily="18" charset="0"/>
              </a:rPr>
              <a:t>Data collection</a:t>
            </a:r>
            <a:endParaRPr lang="en-US" sz="1050" dirty="0">
              <a:solidFill>
                <a:schemeClr val="tx1">
                  <a:lumMod val="50000"/>
                  <a:lumOff val="50000"/>
                </a:schemeClr>
              </a:solidFill>
              <a:latin typeface="Georgia"/>
            </a:endParaRPr>
          </a:p>
        </p:txBody>
      </p:sp>
      <p:sp>
        <p:nvSpPr>
          <p:cNvPr id="35" name="Content Placeholder 23"/>
          <p:cNvSpPr txBox="1">
            <a:spLocks/>
          </p:cNvSpPr>
          <p:nvPr/>
        </p:nvSpPr>
        <p:spPr>
          <a:xfrm>
            <a:off x="1218116" y="2228850"/>
            <a:ext cx="1176839" cy="630373"/>
          </a:xfrm>
          <a:prstGeom prst="rect">
            <a:avLst/>
          </a:prstGeom>
        </p:spPr>
        <p:txBody>
          <a:bodyPr vert="vert270"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685800">
              <a:spcBef>
                <a:spcPts val="450"/>
              </a:spcBef>
              <a:spcAft>
                <a:spcPts val="450"/>
              </a:spcAft>
              <a:defRPr/>
            </a:pPr>
            <a:r>
              <a:rPr lang="en-US" sz="1050" dirty="0">
                <a:solidFill>
                  <a:srgbClr val="0070C0"/>
                </a:solidFill>
                <a:latin typeface="Georgia"/>
              </a:rPr>
              <a:t>Stage </a:t>
            </a:r>
            <a:r>
              <a:rPr lang="en-US" sz="1350" dirty="0">
                <a:solidFill>
                  <a:srgbClr val="0070C0"/>
                </a:solidFill>
                <a:latin typeface="Georgia"/>
              </a:rPr>
              <a:t>05</a:t>
            </a:r>
          </a:p>
        </p:txBody>
      </p:sp>
      <p:sp>
        <p:nvSpPr>
          <p:cNvPr id="36" name="Content Placeholder 23"/>
          <p:cNvSpPr txBox="1">
            <a:spLocks/>
          </p:cNvSpPr>
          <p:nvPr/>
        </p:nvSpPr>
        <p:spPr>
          <a:xfrm>
            <a:off x="2052228" y="252435"/>
            <a:ext cx="1319622" cy="463257"/>
          </a:xfrm>
          <a:prstGeom prst="rect">
            <a:avLst/>
          </a:prstGeom>
        </p:spPr>
        <p:txBody>
          <a:bodyPr vert="horz"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r>
              <a:rPr lang="en-US" sz="1050" dirty="0">
                <a:latin typeface="Times New Roman" panose="02020603050405020304" pitchFamily="18" charset="0"/>
                <a:cs typeface="Times New Roman" panose="02020603050405020304" pitchFamily="18" charset="0"/>
              </a:rPr>
              <a:t>Data analysis</a:t>
            </a:r>
            <a:endParaRPr lang="en-US" sz="1050" dirty="0">
              <a:solidFill>
                <a:schemeClr val="tx1">
                  <a:lumMod val="50000"/>
                  <a:lumOff val="50000"/>
                </a:schemeClr>
              </a:solidFill>
              <a:latin typeface="Georgia"/>
            </a:endParaRPr>
          </a:p>
        </p:txBody>
      </p:sp>
      <p:sp>
        <p:nvSpPr>
          <p:cNvPr id="37" name="Content Placeholder 23"/>
          <p:cNvSpPr txBox="1">
            <a:spLocks/>
          </p:cNvSpPr>
          <p:nvPr/>
        </p:nvSpPr>
        <p:spPr>
          <a:xfrm>
            <a:off x="1771651" y="85320"/>
            <a:ext cx="1176839" cy="630373"/>
          </a:xfrm>
          <a:prstGeom prst="rect">
            <a:avLst/>
          </a:prstGeom>
        </p:spPr>
        <p:txBody>
          <a:bodyPr vert="vert270"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685800">
              <a:spcBef>
                <a:spcPts val="450"/>
              </a:spcBef>
              <a:spcAft>
                <a:spcPts val="450"/>
              </a:spcAft>
              <a:defRPr/>
            </a:pPr>
            <a:r>
              <a:rPr lang="en-US" sz="1050" dirty="0">
                <a:solidFill>
                  <a:schemeClr val="accent2">
                    <a:lumMod val="75000"/>
                  </a:schemeClr>
                </a:solidFill>
                <a:latin typeface="Georgia"/>
              </a:rPr>
              <a:t>Stage </a:t>
            </a:r>
            <a:r>
              <a:rPr lang="en-US" sz="1350" dirty="0">
                <a:solidFill>
                  <a:schemeClr val="accent2">
                    <a:lumMod val="75000"/>
                  </a:schemeClr>
                </a:solidFill>
                <a:latin typeface="Georgia"/>
              </a:rPr>
              <a:t>06</a:t>
            </a:r>
          </a:p>
        </p:txBody>
      </p:sp>
      <p:pic>
        <p:nvPicPr>
          <p:cNvPr id="38" name="Picture 4" descr="C:\Users\Anan\Desktop\Data-Collection.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43250" y="484063"/>
            <a:ext cx="891722" cy="77144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Group, people, sample, population, statisticalanalysis icon - Download on  Iconfinde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08106" y="4033099"/>
            <a:ext cx="593450" cy="593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2199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4608098" y="937804"/>
            <a:ext cx="0" cy="3871694"/>
          </a:xfrm>
          <a:prstGeom prst="line">
            <a:avLst/>
          </a:prstGeom>
          <a:ln w="28575" cap="rnd">
            <a:solidFill>
              <a:srgbClr val="002060"/>
            </a:solidFill>
            <a:prstDash val="sysDot"/>
            <a:beve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2F6E3FC2-D249-4D86-825E-670AD2385D55}"/>
              </a:ext>
            </a:extLst>
          </p:cNvPr>
          <p:cNvPicPr>
            <a:picLocks noChangeAspect="1"/>
          </p:cNvPicPr>
          <p:nvPr/>
        </p:nvPicPr>
        <p:blipFill>
          <a:blip r:embed="rId3"/>
          <a:stretch>
            <a:fillRect/>
          </a:stretch>
        </p:blipFill>
        <p:spPr>
          <a:xfrm>
            <a:off x="1164055" y="937805"/>
            <a:ext cx="3371849" cy="3580955"/>
          </a:xfrm>
          <a:prstGeom prst="rect">
            <a:avLst/>
          </a:prstGeom>
        </p:spPr>
      </p:pic>
      <p:sp>
        <p:nvSpPr>
          <p:cNvPr id="3" name="Rectangle 2">
            <a:extLst>
              <a:ext uri="{FF2B5EF4-FFF2-40B4-BE49-F238E27FC236}">
                <a16:creationId xmlns:a16="http://schemas.microsoft.com/office/drawing/2014/main" id="{8B021B1E-7A58-4849-9000-E40E89DB01C0}"/>
              </a:ext>
            </a:extLst>
          </p:cNvPr>
          <p:cNvSpPr/>
          <p:nvPr/>
        </p:nvSpPr>
        <p:spPr>
          <a:xfrm>
            <a:off x="4680292" y="952845"/>
            <a:ext cx="3852146" cy="2748445"/>
          </a:xfrm>
          <a:prstGeom prst="rect">
            <a:avLst/>
          </a:prstGeom>
        </p:spPr>
        <p:txBody>
          <a:bodyPr wrap="square">
            <a:spAutoFit/>
          </a:bodyPr>
          <a:lstStyle/>
          <a:p>
            <a:pPr>
              <a:lnSpc>
                <a:spcPct val="110000"/>
              </a:lnSpc>
              <a:spcBef>
                <a:spcPts val="450"/>
              </a:spcBef>
              <a:spcAft>
                <a:spcPts val="450"/>
              </a:spcAft>
              <a:buFont typeface="Calibri" panose="020F0502020204030204" pitchFamily="34" charset="0"/>
              <a:buChar char="​"/>
            </a:pPr>
            <a:r>
              <a:rPr lang="en-US" sz="2400" i="1" dirty="0">
                <a:solidFill>
                  <a:srgbClr val="7030A0"/>
                </a:solidFill>
                <a:latin typeface="Georgia"/>
              </a:rPr>
              <a:t>Stage </a:t>
            </a:r>
            <a:r>
              <a:rPr lang="en-US" sz="3000" i="1" dirty="0">
                <a:solidFill>
                  <a:srgbClr val="7030A0"/>
                </a:solidFill>
                <a:latin typeface="Georgia"/>
              </a:rPr>
              <a:t>01</a:t>
            </a:r>
            <a:r>
              <a:rPr lang="en-US" sz="2400" i="1" dirty="0">
                <a:solidFill>
                  <a:srgbClr val="7030A0"/>
                </a:solidFill>
                <a:latin typeface="Georgia"/>
              </a:rPr>
              <a:t>:</a:t>
            </a:r>
          </a:p>
          <a:p>
            <a:pPr>
              <a:lnSpc>
                <a:spcPct val="110000"/>
              </a:lnSpc>
              <a:spcBef>
                <a:spcPts val="450"/>
              </a:spcBef>
              <a:spcAft>
                <a:spcPts val="450"/>
              </a:spcAft>
              <a:buFont typeface="Calibri" panose="020F0502020204030204" pitchFamily="34" charset="0"/>
              <a:buChar char="​"/>
            </a:pPr>
            <a:r>
              <a:rPr lang="en-US" sz="2100" b="1" dirty="0">
                <a:solidFill>
                  <a:schemeClr val="accent4">
                    <a:lumMod val="75000"/>
                  </a:schemeClr>
                </a:solidFill>
                <a:latin typeface="Times New Roman" panose="02020603050405020304" pitchFamily="18" charset="0"/>
                <a:cs typeface="Times New Roman" panose="02020603050405020304" pitchFamily="18" charset="0"/>
              </a:rPr>
              <a:t>Study approach</a:t>
            </a:r>
            <a:br>
              <a:rPr lang="en-US" sz="1500" dirty="0">
                <a:latin typeface="Times New Roman" panose="02020603050405020304" pitchFamily="18" charset="0"/>
                <a:cs typeface="Times New Roman" panose="02020603050405020304" pitchFamily="18" charset="0"/>
              </a:rPr>
            </a:br>
            <a:endParaRPr lang="en-US" sz="1200" dirty="0"/>
          </a:p>
          <a:p>
            <a:pPr>
              <a:lnSpc>
                <a:spcPct val="110000"/>
              </a:lnSpc>
              <a:spcBef>
                <a:spcPts val="450"/>
              </a:spcBef>
              <a:spcAft>
                <a:spcPts val="450"/>
              </a:spcAft>
              <a:buFont typeface="Calibri" panose="020F0502020204030204" pitchFamily="34" charset="0"/>
              <a:buChar char="​"/>
            </a:pPr>
            <a:r>
              <a:rPr lang="en-US" sz="1600" dirty="0">
                <a:latin typeface="Arial" panose="020B0604020202020204" pitchFamily="34" charset="0"/>
                <a:cs typeface="Arial" panose="020B0604020202020204" pitchFamily="34" charset="0"/>
              </a:rPr>
              <a:t>To reach the objectives of the study, the descriptive analytical method was used, which is based on describing a phenomenon or problem through analysis and interpretation.</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14991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4697018" y="824163"/>
            <a:ext cx="0" cy="3786051"/>
          </a:xfrm>
          <a:prstGeom prst="line">
            <a:avLst/>
          </a:prstGeom>
          <a:ln w="28575" cap="rnd">
            <a:solidFill>
              <a:srgbClr val="002060"/>
            </a:solidFill>
            <a:prstDash val="sysDot"/>
            <a:beve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55516B74-03DB-4F42-865E-C218F73CD1E6}"/>
              </a:ext>
            </a:extLst>
          </p:cNvPr>
          <p:cNvSpPr/>
          <p:nvPr/>
        </p:nvSpPr>
        <p:spPr>
          <a:xfrm>
            <a:off x="4743451" y="824163"/>
            <a:ext cx="3788990" cy="3280385"/>
          </a:xfrm>
          <a:prstGeom prst="rect">
            <a:avLst/>
          </a:prstGeom>
        </p:spPr>
        <p:txBody>
          <a:bodyPr wrap="square">
            <a:spAutoFit/>
          </a:bodyPr>
          <a:lstStyle/>
          <a:p>
            <a:pPr>
              <a:lnSpc>
                <a:spcPct val="110000"/>
              </a:lnSpc>
              <a:spcBef>
                <a:spcPts val="450"/>
              </a:spcBef>
              <a:spcAft>
                <a:spcPts val="450"/>
              </a:spcAft>
              <a:buFont typeface="Calibri" panose="020F0502020204030204" pitchFamily="34" charset="0"/>
              <a:buChar char="​"/>
            </a:pPr>
            <a:r>
              <a:rPr lang="en-US" sz="2400" i="1" dirty="0">
                <a:solidFill>
                  <a:schemeClr val="accent5">
                    <a:lumMod val="75000"/>
                  </a:schemeClr>
                </a:solidFill>
                <a:latin typeface="Georgia"/>
              </a:rPr>
              <a:t>Stage </a:t>
            </a:r>
            <a:r>
              <a:rPr lang="en-US" sz="3000" i="1" dirty="0">
                <a:solidFill>
                  <a:schemeClr val="accent5">
                    <a:lumMod val="75000"/>
                  </a:schemeClr>
                </a:solidFill>
                <a:latin typeface="Georgia"/>
              </a:rPr>
              <a:t>02</a:t>
            </a:r>
            <a:r>
              <a:rPr lang="en-US" sz="2400" i="1" dirty="0">
                <a:solidFill>
                  <a:schemeClr val="accent5">
                    <a:lumMod val="75000"/>
                  </a:schemeClr>
                </a:solidFill>
                <a:latin typeface="Georgia"/>
              </a:rPr>
              <a:t>:</a:t>
            </a:r>
          </a:p>
          <a:p>
            <a:pPr marL="34290">
              <a:defRPr/>
            </a:pPr>
            <a:r>
              <a:rPr lang="en-US" sz="2100" b="1" dirty="0">
                <a:solidFill>
                  <a:schemeClr val="accent5">
                    <a:lumMod val="60000"/>
                    <a:lumOff val="40000"/>
                  </a:schemeClr>
                </a:solidFill>
                <a:latin typeface="Times New Roman" panose="02020603050405020304" pitchFamily="18" charset="0"/>
                <a:cs typeface="Times New Roman" panose="02020603050405020304" pitchFamily="18" charset="0"/>
              </a:rPr>
              <a:t>Study population ​and sample</a:t>
            </a:r>
            <a:endParaRPr lang="ar-SA" sz="2100" b="1" dirty="0">
              <a:solidFill>
                <a:schemeClr val="accent5">
                  <a:lumMod val="60000"/>
                  <a:lumOff val="40000"/>
                </a:schemeClr>
              </a:solidFill>
              <a:latin typeface="Times New Roman" panose="02020603050405020304" pitchFamily="18" charset="0"/>
              <a:cs typeface="Times New Roman" panose="02020603050405020304" pitchFamily="18" charset="0"/>
            </a:endParaRPr>
          </a:p>
          <a:p>
            <a:pPr marL="34290">
              <a:defRPr/>
            </a:pPr>
            <a:endParaRPr lang="ar-SA" sz="2100" b="1" dirty="0">
              <a:solidFill>
                <a:schemeClr val="accent5">
                  <a:lumMod val="60000"/>
                  <a:lumOff val="40000"/>
                </a:schemeClr>
              </a:solidFill>
              <a:latin typeface="Times New Roman" panose="02020603050405020304" pitchFamily="18" charset="0"/>
              <a:cs typeface="Times New Roman" panose="02020603050405020304" pitchFamily="18" charset="0"/>
            </a:endParaRPr>
          </a:p>
          <a:p>
            <a:pPr marL="34290">
              <a:defRPr/>
            </a:pPr>
            <a:r>
              <a:rPr lang="en-US" sz="1600" dirty="0">
                <a:latin typeface="Arial" panose="020B0604020202020204" pitchFamily="34" charset="0"/>
                <a:cs typeface="Arial" panose="020B0604020202020204" pitchFamily="34" charset="0"/>
              </a:rPr>
              <a:t>The target group consists of An-</a:t>
            </a:r>
            <a:r>
              <a:rPr lang="en-US" sz="1600" dirty="0" err="1">
                <a:latin typeface="Arial" panose="020B0604020202020204" pitchFamily="34" charset="0"/>
                <a:cs typeface="Arial" panose="020B0604020202020204" pitchFamily="34" charset="0"/>
              </a:rPr>
              <a:t>Najah</a:t>
            </a:r>
            <a:r>
              <a:rPr lang="en-US" sz="1600" dirty="0">
                <a:latin typeface="Arial" panose="020B0604020202020204" pitchFamily="34" charset="0"/>
                <a:cs typeface="Arial" panose="020B0604020202020204" pitchFamily="34" charset="0"/>
              </a:rPr>
              <a:t> University Hospital - Nablus. As for the study sample, they are all departments in the hospital. The three departments in the hospital have been relied heavily on, namely, the ophthalmology department, the oncology department, and the nephrology department.</a:t>
            </a:r>
            <a:endParaRPr lang="ar-SA" sz="16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39C138F7-4B7D-4233-B5C0-EDF2E93A141D}"/>
              </a:ext>
            </a:extLst>
          </p:cNvPr>
          <p:cNvPicPr>
            <a:picLocks noChangeAspect="1"/>
          </p:cNvPicPr>
          <p:nvPr/>
        </p:nvPicPr>
        <p:blipFill>
          <a:blip r:embed="rId3"/>
          <a:stretch>
            <a:fillRect/>
          </a:stretch>
        </p:blipFill>
        <p:spPr>
          <a:xfrm>
            <a:off x="1089778" y="742951"/>
            <a:ext cx="3552320" cy="3786737"/>
          </a:xfrm>
          <a:prstGeom prst="rect">
            <a:avLst/>
          </a:prstGeom>
        </p:spPr>
      </p:pic>
    </p:spTree>
    <p:extLst>
      <p:ext uri="{BB962C8B-B14F-4D97-AF65-F5344CB8AC3E}">
        <p14:creationId xmlns:p14="http://schemas.microsoft.com/office/powerpoint/2010/main" val="82702266"/>
      </p:ext>
    </p:extLst>
  </p:cSld>
  <p:clrMapOvr>
    <a:masterClrMapping/>
  </p:clrMapOvr>
</p:sld>
</file>

<file path=ppt/theme/_rels/theme5.xml.rels><?xml version="1.0" encoding="UTF-8" standalone="yes"?>
<Relationships xmlns="http://schemas.openxmlformats.org/package/2006/relationships"><Relationship Id="rId1" Type="http://schemas.openxmlformats.org/officeDocument/2006/relationships/image" Target="../media/image11.jpeg"/></Relationships>
</file>

<file path=ppt/theme/theme1.xml><?xml version="1.0" encoding="utf-8"?>
<a:theme xmlns:a="http://schemas.openxmlformats.org/drawingml/2006/main" name="Cover and End Slide Master">
  <a:themeElements>
    <a:clrScheme name="ALLPPT-COLOR-A07">
      <a:dk1>
        <a:sysClr val="windowText" lastClr="000000"/>
      </a:dk1>
      <a:lt1>
        <a:sysClr val="window" lastClr="FFFFFF"/>
      </a:lt1>
      <a:dk2>
        <a:srgbClr val="1F497D"/>
      </a:dk2>
      <a:lt2>
        <a:srgbClr val="EEECE1"/>
      </a:lt2>
      <a:accent1>
        <a:srgbClr val="FD2906"/>
      </a:accent1>
      <a:accent2>
        <a:srgbClr val="FD2906"/>
      </a:accent2>
      <a:accent3>
        <a:srgbClr val="FD2906"/>
      </a:accent3>
      <a:accent4>
        <a:srgbClr val="FD2906"/>
      </a:accent4>
      <a:accent5>
        <a:srgbClr val="FD2906"/>
      </a:accent5>
      <a:accent6>
        <a:srgbClr val="FD2906"/>
      </a:accent6>
      <a:hlink>
        <a:srgbClr val="000000"/>
      </a:hlink>
      <a:folHlink>
        <a:srgbClr val="00000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s Slide Master">
  <a:themeElements>
    <a:clrScheme name="ALLPPT-COLOR-A07">
      <a:dk1>
        <a:sysClr val="windowText" lastClr="000000"/>
      </a:dk1>
      <a:lt1>
        <a:sysClr val="window" lastClr="FFFFFF"/>
      </a:lt1>
      <a:dk2>
        <a:srgbClr val="1F497D"/>
      </a:dk2>
      <a:lt2>
        <a:srgbClr val="EEECE1"/>
      </a:lt2>
      <a:accent1>
        <a:srgbClr val="FD2906"/>
      </a:accent1>
      <a:accent2>
        <a:srgbClr val="FD2906"/>
      </a:accent2>
      <a:accent3>
        <a:srgbClr val="FD2906"/>
      </a:accent3>
      <a:accent4>
        <a:srgbClr val="FD2906"/>
      </a:accent4>
      <a:accent5>
        <a:srgbClr val="FD2906"/>
      </a:accent5>
      <a:accent6>
        <a:srgbClr val="FD2906"/>
      </a:accent6>
      <a:hlink>
        <a:srgbClr val="000000"/>
      </a:hlink>
      <a:folHlink>
        <a:srgbClr val="00000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lumMod val="75000"/>
            <a:lumOff val="2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Section Break Slide Master">
  <a:themeElements>
    <a:clrScheme name="ALLPPT-COLOR-A07">
      <a:dk1>
        <a:sysClr val="windowText" lastClr="000000"/>
      </a:dk1>
      <a:lt1>
        <a:sysClr val="window" lastClr="FFFFFF"/>
      </a:lt1>
      <a:dk2>
        <a:srgbClr val="1F497D"/>
      </a:dk2>
      <a:lt2>
        <a:srgbClr val="EEECE1"/>
      </a:lt2>
      <a:accent1>
        <a:srgbClr val="FD2906"/>
      </a:accent1>
      <a:accent2>
        <a:srgbClr val="FD2906"/>
      </a:accent2>
      <a:accent3>
        <a:srgbClr val="FD2906"/>
      </a:accent3>
      <a:accent4>
        <a:srgbClr val="FD2906"/>
      </a:accent4>
      <a:accent5>
        <a:srgbClr val="FD2906"/>
      </a:accent5>
      <a:accent6>
        <a:srgbClr val="FD2906"/>
      </a:accent6>
      <a:hlink>
        <a:srgbClr val="000000"/>
      </a:hlink>
      <a:folHlink>
        <a:srgbClr val="00000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6.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3311</TotalTime>
  <Words>1169</Words>
  <Application>Microsoft Office PowerPoint</Application>
  <PresentationFormat>On-screen Show (16:9)</PresentationFormat>
  <Paragraphs>186</Paragraphs>
  <Slides>31</Slides>
  <Notes>11</Notes>
  <HiddenSlides>0</HiddenSlides>
  <MMClips>0</MMClips>
  <ScaleCrop>false</ScaleCrop>
  <HeadingPairs>
    <vt:vector size="6" baseType="variant">
      <vt:variant>
        <vt:lpstr>Fonts Used</vt:lpstr>
      </vt:variant>
      <vt:variant>
        <vt:i4>12</vt:i4>
      </vt:variant>
      <vt:variant>
        <vt:lpstr>Theme</vt:lpstr>
      </vt:variant>
      <vt:variant>
        <vt:i4>5</vt:i4>
      </vt:variant>
      <vt:variant>
        <vt:lpstr>Slide Titles</vt:lpstr>
      </vt:variant>
      <vt:variant>
        <vt:i4>31</vt:i4>
      </vt:variant>
    </vt:vector>
  </HeadingPairs>
  <TitlesOfParts>
    <vt:vector size="48" baseType="lpstr">
      <vt:lpstr>맑은 고딕</vt:lpstr>
      <vt:lpstr>맑은 고딕</vt:lpstr>
      <vt:lpstr>Arial</vt:lpstr>
      <vt:lpstr>Arial Nova Cond</vt:lpstr>
      <vt:lpstr>Calibri</vt:lpstr>
      <vt:lpstr>Calibri Light</vt:lpstr>
      <vt:lpstr>Cambria Math</vt:lpstr>
      <vt:lpstr>Comic Sans MS</vt:lpstr>
      <vt:lpstr>Corbel</vt:lpstr>
      <vt:lpstr>Georgia</vt:lpstr>
      <vt:lpstr>Times New Roman</vt:lpstr>
      <vt:lpstr>Wingdings</vt:lpstr>
      <vt:lpstr>Cover and End Slide Master</vt:lpstr>
      <vt:lpstr>Contents Slide Master</vt:lpstr>
      <vt:lpstr>Section Break Slide Master</vt:lpstr>
      <vt:lpstr>Office Theme</vt:lpstr>
      <vt:lpstr>Parallax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googleslidesppt.com;allppt.com</dc:creator>
  <cp:lastModifiedBy>ro'ya qeblawy</cp:lastModifiedBy>
  <cp:revision>176</cp:revision>
  <dcterms:created xsi:type="dcterms:W3CDTF">2016-12-05T23:26:54Z</dcterms:created>
  <dcterms:modified xsi:type="dcterms:W3CDTF">2022-05-26T06:52:22Z</dcterms:modified>
</cp:coreProperties>
</file>