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7" r:id="rId3"/>
  </p:sldMasterIdLst>
  <p:notesMasterIdLst>
    <p:notesMasterId r:id="rId20"/>
  </p:notesMasterIdLst>
  <p:sldIdLst>
    <p:sldId id="256" r:id="rId4"/>
    <p:sldId id="257" r:id="rId5"/>
    <p:sldId id="276" r:id="rId6"/>
    <p:sldId id="271" r:id="rId7"/>
    <p:sldId id="279" r:id="rId8"/>
    <p:sldId id="282" r:id="rId9"/>
    <p:sldId id="284" r:id="rId10"/>
    <p:sldId id="285" r:id="rId11"/>
    <p:sldId id="286" r:id="rId12"/>
    <p:sldId id="278" r:id="rId13"/>
    <p:sldId id="281" r:id="rId14"/>
    <p:sldId id="277" r:id="rId15"/>
    <p:sldId id="280" r:id="rId16"/>
    <p:sldId id="283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A22B0-7D0B-4CF3-8046-7C5B60D663C4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3938D-DF4C-459A-A46D-C233F9FC4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05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1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1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36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889" y="2514601"/>
            <a:ext cx="880060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889" y="4777381"/>
            <a:ext cx="880060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868A-3C99-4280-B3FE-DB5D1FCBF4F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42292" y="4321159"/>
            <a:ext cx="1860631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4445" y="4529542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01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2" y="624110"/>
            <a:ext cx="87855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133600"/>
            <a:ext cx="8789313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7EA32-5F57-4979-B9C4-E7A71058150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32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074562"/>
            <a:ext cx="8789313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3581400"/>
            <a:ext cx="8789313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9A10-885B-414A-868F-C47060F8EF4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828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889" y="2136707"/>
            <a:ext cx="4263375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6410" y="2136707"/>
            <a:ext cx="426279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E31B-33E2-4E7A-9BCC-2F81271F51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67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0469" y="2226626"/>
            <a:ext cx="38327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887" y="2802889"/>
            <a:ext cx="4263376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1540" y="2223398"/>
            <a:ext cx="383098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11620" y="2799661"/>
            <a:ext cx="4260907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B3B1-BE99-4847-B013-C4CD91D7A5A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6633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52ED-2839-45E0-A7E0-78DBFEB097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780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4B8-B099-46DA-B86C-D303E5E07D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85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7" y="446088"/>
            <a:ext cx="3506112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659" y="446090"/>
            <a:ext cx="5054541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1598613"/>
            <a:ext cx="3506112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C78F-80D7-4B93-ABD7-55E3D09C88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125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613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4800600"/>
            <a:ext cx="878931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888" y="634965"/>
            <a:ext cx="8789313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367338"/>
            <a:ext cx="8789313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3011-11EF-43F5-88BE-FDECF63A31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39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09600"/>
            <a:ext cx="8789313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28C3-C560-4C5F-AB1B-6A706461BC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773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21296" y="3505200"/>
            <a:ext cx="7538517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0988-DA7D-4C3B-8C79-E5D88C760E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E7871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E7871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2868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438402"/>
            <a:ext cx="8789313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8D52-4245-4131-92DF-17B3614D0E4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7894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7" y="4343400"/>
            <a:ext cx="891772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5181600"/>
            <a:ext cx="891772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B177-3B41-433D-8FAB-E6987D3B1B7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E7871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E7871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99160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27407"/>
            <a:ext cx="8789312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8" y="4343400"/>
            <a:ext cx="878931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98CD-E139-4A5D-8E2D-63BF9A80A6E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255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583D-29BF-42AF-9BA6-1F62698E2F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9576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1380" y="627407"/>
            <a:ext cx="2208176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888" y="627407"/>
            <a:ext cx="6288464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6AD1-CE7F-4B35-B4DD-77885ECEB0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1958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889" y="2514601"/>
            <a:ext cx="880060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889" y="4777381"/>
            <a:ext cx="880060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2868A-3C99-4280-B3FE-DB5D1FCBF4F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42292" y="4321159"/>
            <a:ext cx="1860631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4445" y="4529542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17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2" y="624110"/>
            <a:ext cx="87855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133600"/>
            <a:ext cx="8789313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7EA32-5F57-4979-B9C4-E7A71058150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61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285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074562"/>
            <a:ext cx="8789313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3581400"/>
            <a:ext cx="8789313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9A10-885B-414A-868F-C47060F8EF4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69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889" y="2136707"/>
            <a:ext cx="4263375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6410" y="2136707"/>
            <a:ext cx="426279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E31B-33E2-4E7A-9BCC-2F81271F51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3484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0469" y="2226626"/>
            <a:ext cx="38327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887" y="2802889"/>
            <a:ext cx="4263376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1540" y="2223398"/>
            <a:ext cx="383098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11620" y="2799661"/>
            <a:ext cx="4260907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B3B1-BE99-4847-B013-C4CD91D7A5A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686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52ED-2839-45E0-A7E0-78DBFEB097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709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E4B8-B099-46DA-B86C-D303E5E07D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915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7" y="446088"/>
            <a:ext cx="3506112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659" y="446090"/>
            <a:ext cx="5054541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1598613"/>
            <a:ext cx="3506112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C78F-80D7-4B93-ABD7-55E3D09C88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855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4800600"/>
            <a:ext cx="878931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888" y="634965"/>
            <a:ext cx="8789313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367338"/>
            <a:ext cx="8789313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3011-11EF-43F5-88BE-FDECF63A31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814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09600"/>
            <a:ext cx="8789313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28C3-C560-4C5F-AB1B-6A706461BC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606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21296" y="3505200"/>
            <a:ext cx="7538517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0988-DA7D-4C3B-8C79-E5D88C760E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E7871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E7871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97850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438402"/>
            <a:ext cx="8789313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8D52-4245-4131-92DF-17B3614D0E4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15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7704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7" y="4343400"/>
            <a:ext cx="891772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5181600"/>
            <a:ext cx="891772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B177-3B41-433D-8FAB-E6987D3B1B7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E7871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E7871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81891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27407"/>
            <a:ext cx="8789312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8" y="4343400"/>
            <a:ext cx="878931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98CD-E139-4A5D-8E2D-63BF9A80A6E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1675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583D-29BF-42AF-9BA6-1F62698E2F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3847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1380" y="627407"/>
            <a:ext cx="2208176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888" y="627407"/>
            <a:ext cx="6288464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6AD1-CE7F-4B35-B4DD-77885ECEB0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65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7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572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882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2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14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0F0DB-303E-4544-8B5F-E0C6A9DF2B36}" type="datetimeFigureOut">
              <a:rPr lang="en-US" smtClean="0"/>
              <a:t>17-May-18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23009-3C18-4CB3-AF99-E69175A37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673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26416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7228" y="205"/>
            <a:ext cx="2603029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24384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2133600"/>
            <a:ext cx="8789313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3200" y="6135090"/>
            <a:ext cx="102184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3AD62-4B2C-4C57-838A-6B88757DEF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887" y="6135810"/>
            <a:ext cx="7621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637" y="787784"/>
            <a:ext cx="7799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86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26416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7228" y="205"/>
            <a:ext cx="2603029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24384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2133600"/>
            <a:ext cx="8789313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3200" y="6135090"/>
            <a:ext cx="102184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3AD62-4B2C-4C57-838A-6B88757DEF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17-May-18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887" y="6135810"/>
            <a:ext cx="7621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637" y="787784"/>
            <a:ext cx="7799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59D4852-C39A-4383-9590-8D833D1A3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6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1969" y="3572180"/>
            <a:ext cx="6600451" cy="84136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Building with Sand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93" y="1532617"/>
            <a:ext cx="2057401" cy="2039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94803" y="500287"/>
            <a:ext cx="71547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entury Gothic" panose="020B0502020202020204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Century Gothic" panose="020B0502020202020204"/>
                <a:cs typeface="Times New Roman" panose="02020603050405020304" pitchFamily="18" charset="0"/>
              </a:rPr>
              <a:t>An-Najah National University </a:t>
            </a:r>
            <a:endParaRPr lang="en-US" dirty="0">
              <a:solidFill>
                <a:prstClr val="black"/>
              </a:solidFill>
              <a:latin typeface="Century Gothic" panose="020B0502020202020204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solidFill>
                  <a:prstClr val="black"/>
                </a:solidFill>
                <a:latin typeface="Century Gothic" panose="020B0502020202020204"/>
                <a:cs typeface="Times New Roman" panose="02020603050405020304" pitchFamily="18" charset="0"/>
              </a:rPr>
              <a:t>Faculty of Engineering &amp; Information Technology </a:t>
            </a:r>
            <a:endParaRPr lang="en-US" dirty="0">
              <a:solidFill>
                <a:prstClr val="black"/>
              </a:solidFill>
              <a:latin typeface="Century Gothic" panose="020B0502020202020204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solidFill>
                  <a:prstClr val="black"/>
                </a:solidFill>
                <a:latin typeface="Century Gothic" panose="020B0502020202020204"/>
                <a:cs typeface="Times New Roman" panose="02020603050405020304" pitchFamily="18" charset="0"/>
              </a:rPr>
              <a:t>Department of </a:t>
            </a:r>
            <a:r>
              <a:rPr lang="en-US" b="1" dirty="0" smtClean="0">
                <a:solidFill>
                  <a:prstClr val="black"/>
                </a:solidFill>
                <a:latin typeface="Century Gothic" panose="020B0502020202020204"/>
                <a:cs typeface="Times New Roman" panose="02020603050405020304" pitchFamily="18" charset="0"/>
              </a:rPr>
              <a:t>Civil </a:t>
            </a:r>
            <a:r>
              <a:rPr lang="en-US" b="1" dirty="0">
                <a:solidFill>
                  <a:prstClr val="black"/>
                </a:solidFill>
                <a:latin typeface="Century Gothic" panose="020B0502020202020204"/>
                <a:cs typeface="Times New Roman" panose="02020603050405020304" pitchFamily="18" charset="0"/>
              </a:rPr>
              <a:t>Engineering </a:t>
            </a:r>
            <a:endParaRPr lang="en-US" dirty="0">
              <a:solidFill>
                <a:prstClr val="black"/>
              </a:solidFill>
              <a:latin typeface="Century Gothic" panose="020B0502020202020204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58637" y="4413549"/>
            <a:ext cx="1295399" cy="5250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prstClr val="black"/>
                </a:solidFill>
                <a:latin typeface="Calibri (body)"/>
              </a:rPr>
              <a:t>Graduation Project </a:t>
            </a:r>
            <a:r>
              <a:rPr lang="en-US" sz="1600" b="1" dirty="0" err="1" smtClean="0">
                <a:solidFill>
                  <a:prstClr val="black"/>
                </a:solidFill>
                <a:latin typeface="Calibri (body)"/>
              </a:rPr>
              <a:t>ll</a:t>
            </a:r>
            <a:endParaRPr lang="en-US" sz="1600" b="1" dirty="0">
              <a:solidFill>
                <a:prstClr val="black"/>
              </a:solidFill>
              <a:latin typeface="Calibri (body)"/>
            </a:endParaRP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258832" y="4812834"/>
            <a:ext cx="5826719" cy="2045166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Prepared by:                                                   Supervisor: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Ahmad </a:t>
            </a:r>
            <a:r>
              <a:rPr lang="en-US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Sarrawi</a:t>
            </a:r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Dr. Mohammad Ghazal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Ahmad </a:t>
            </a:r>
            <a:r>
              <a:rPr lang="en-US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Assas</a:t>
            </a:r>
            <a:endParaRPr lang="en-US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Qasem</a:t>
            </a:r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Albayda</a:t>
            </a:r>
            <a:endPara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93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2</a:t>
            </a:r>
            <a:r>
              <a:rPr lang="en-US" sz="2800" dirty="0" smtClean="0"/>
              <a:t>. Compressive </a:t>
            </a:r>
            <a:r>
              <a:rPr lang="en-US" sz="2800" dirty="0"/>
              <a:t>strength </a:t>
            </a:r>
            <a:r>
              <a:rPr lang="en-US" sz="2800" dirty="0" smtClean="0"/>
              <a:t>test (Molds):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Studied percentages:</a:t>
            </a:r>
          </a:p>
          <a:p>
            <a:r>
              <a:rPr lang="en-US" sz="2800" dirty="0" smtClean="0"/>
              <a:t>15% cement</a:t>
            </a:r>
          </a:p>
          <a:p>
            <a:r>
              <a:rPr lang="en-US" sz="2800" dirty="0" smtClean="0"/>
              <a:t>20% cement</a:t>
            </a:r>
          </a:p>
          <a:p>
            <a:r>
              <a:rPr lang="en-US" sz="2800" dirty="0" smtClean="0"/>
              <a:t>25% cement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1028" name="Picture 4" descr="Image result for concrete m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881" y="3253746"/>
            <a:ext cx="285750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56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122" name="Picture 2" descr="Image result for compressive streng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65" y="190500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03418" y="1607127"/>
            <a:ext cx="5832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Compressive Strength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8112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4314" y="2133600"/>
            <a:ext cx="8789313" cy="37776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Compressive strength</a:t>
            </a:r>
          </a:p>
          <a:p>
            <a:pPr marL="0" indent="0">
              <a:buNone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After 7 days: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753914"/>
              </p:ext>
            </p:extLst>
          </p:nvPr>
        </p:nvGraphicFramePr>
        <p:xfrm>
          <a:off x="2589888" y="3667480"/>
          <a:ext cx="7801022" cy="224374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3900511">
                  <a:extLst>
                    <a:ext uri="{9D8B030D-6E8A-4147-A177-3AD203B41FA5}">
                      <a16:colId xmlns:a16="http://schemas.microsoft.com/office/drawing/2014/main" val="1968455650"/>
                    </a:ext>
                  </a:extLst>
                </a:gridCol>
                <a:gridCol w="3900511">
                  <a:extLst>
                    <a:ext uri="{9D8B030D-6E8A-4147-A177-3AD203B41FA5}">
                      <a16:colId xmlns:a16="http://schemas.microsoft.com/office/drawing/2014/main" val="759616752"/>
                    </a:ext>
                  </a:extLst>
                </a:gridCol>
              </a:tblGrid>
              <a:tr h="929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Percentage of cement in the block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Load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7811689"/>
                  </a:ext>
                </a:extLst>
              </a:tr>
              <a:tr h="4381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15%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25KN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1602276"/>
                  </a:ext>
                </a:extLst>
              </a:tr>
              <a:tr h="4381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20%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50KN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6901599"/>
                  </a:ext>
                </a:extLst>
              </a:tr>
              <a:tr h="4381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25%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80KN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6154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289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After 28 days: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773265"/>
              </p:ext>
            </p:extLst>
          </p:nvPr>
        </p:nvGraphicFramePr>
        <p:xfrm>
          <a:off x="2589888" y="3463635"/>
          <a:ext cx="7412182" cy="2549237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3706091">
                  <a:extLst>
                    <a:ext uri="{9D8B030D-6E8A-4147-A177-3AD203B41FA5}">
                      <a16:colId xmlns:a16="http://schemas.microsoft.com/office/drawing/2014/main" val="1727098480"/>
                    </a:ext>
                  </a:extLst>
                </a:gridCol>
                <a:gridCol w="3706091">
                  <a:extLst>
                    <a:ext uri="{9D8B030D-6E8A-4147-A177-3AD203B41FA5}">
                      <a16:colId xmlns:a16="http://schemas.microsoft.com/office/drawing/2014/main" val="367898989"/>
                    </a:ext>
                  </a:extLst>
                </a:gridCol>
              </a:tblGrid>
              <a:tr h="10558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Percentage of cement in the block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Load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4355808"/>
                  </a:ext>
                </a:extLst>
              </a:tr>
              <a:tr h="49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15%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33KN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4744232"/>
                  </a:ext>
                </a:extLst>
              </a:tr>
              <a:tr h="49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20%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91KN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2885163"/>
                  </a:ext>
                </a:extLst>
              </a:tr>
              <a:tr h="49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25%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98KN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9934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651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Mixtures showed increasing angle of friction as the percentage of cement increased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Mixtures showed a considerable compressive strength:</a:t>
            </a:r>
          </a:p>
          <a:p>
            <a:pPr marL="0" indent="0">
              <a:buNone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Up to 8 </a:t>
            </a:r>
            <a:r>
              <a:rPr lang="en-US" sz="2400" dirty="0" err="1" smtClean="0"/>
              <a:t>Mpa</a:t>
            </a:r>
            <a:r>
              <a:rPr lang="en-US" sz="2400" dirty="0" smtClean="0"/>
              <a:t> after 7 days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Up to 9.8 </a:t>
            </a:r>
            <a:r>
              <a:rPr lang="en-US" sz="2400" dirty="0" err="1" smtClean="0"/>
              <a:t>Mpa</a:t>
            </a:r>
            <a:r>
              <a:rPr lang="en-US" sz="2400" dirty="0" smtClean="0"/>
              <a:t> after 28 days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27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Building with earth, Gernot </a:t>
            </a:r>
            <a:r>
              <a:rPr lang="en-US" dirty="0" err="1" smtClean="0"/>
              <a:t>minke</a:t>
            </a:r>
            <a:endParaRPr lang="en-US" dirty="0" smtClean="0"/>
          </a:p>
          <a:p>
            <a:pPr lvl="0">
              <a:lnSpc>
                <a:spcPct val="200000"/>
              </a:lnSpc>
            </a:pPr>
            <a:r>
              <a:rPr lang="en-US" dirty="0" err="1"/>
              <a:t>Minke</a:t>
            </a:r>
            <a:r>
              <a:rPr lang="en-US" dirty="0"/>
              <a:t>, Earth Construction Handbook. Southampton, Great </a:t>
            </a:r>
            <a:r>
              <a:rPr lang="en-US" dirty="0" err="1"/>
              <a:t>britian</a:t>
            </a:r>
            <a:r>
              <a:rPr lang="en-US" dirty="0"/>
              <a:t> 2000.</a:t>
            </a:r>
          </a:p>
          <a:p>
            <a:pPr>
              <a:lnSpc>
                <a:spcPct val="200000"/>
              </a:lnSpc>
            </a:pPr>
            <a:r>
              <a:rPr lang="en-US" dirty="0" err="1"/>
              <a:t>Minke</a:t>
            </a:r>
            <a:r>
              <a:rPr lang="en-US" dirty="0"/>
              <a:t>, Building with </a:t>
            </a:r>
            <a:r>
              <a:rPr lang="en-US" dirty="0" err="1"/>
              <a:t>Straw.Basel</a:t>
            </a:r>
            <a:r>
              <a:rPr lang="en-US" dirty="0"/>
              <a:t>, Berlin, Boston, Germany </a:t>
            </a:r>
            <a:r>
              <a:rPr lang="en-US" dirty="0" smtClean="0"/>
              <a:t>2005.</a:t>
            </a:r>
          </a:p>
          <a:p>
            <a:pPr>
              <a:lnSpc>
                <a:spcPct val="200000"/>
              </a:lnSpc>
            </a:pPr>
            <a:r>
              <a:rPr lang="en-US" dirty="0"/>
              <a:t>McCann, J.: clay and cop building. </a:t>
            </a:r>
            <a:r>
              <a:rPr lang="en-US" dirty="0" err="1"/>
              <a:t>Aylesbury</a:t>
            </a:r>
            <a:r>
              <a:rPr lang="en-US" dirty="0"/>
              <a:t>, Great </a:t>
            </a:r>
            <a:r>
              <a:rPr lang="en-US" dirty="0" err="1"/>
              <a:t>britian</a:t>
            </a:r>
            <a:r>
              <a:rPr lang="en-US" dirty="0"/>
              <a:t> 1983</a:t>
            </a:r>
            <a:r>
              <a:rPr lang="en-US" dirty="0" smtClean="0"/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Soil Mechanics,7th Edition, </a:t>
            </a:r>
            <a:r>
              <a:rPr lang="en-US" dirty="0" err="1"/>
              <a:t>Braja</a:t>
            </a:r>
            <a:r>
              <a:rPr lang="en-US" dirty="0"/>
              <a:t> M. Das.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6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9139" y="1249891"/>
            <a:ext cx="588645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1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1" y="1600200"/>
            <a:ext cx="6591985" cy="4648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Case study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 work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548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Tests conducted </a:t>
            </a:r>
            <a:r>
              <a:rPr lang="en-US" sz="2400" dirty="0" smtClean="0"/>
              <a:t>on </a:t>
            </a:r>
            <a:r>
              <a:rPr lang="en-US" sz="2400" dirty="0"/>
              <a:t>mixtures </a:t>
            </a:r>
            <a:r>
              <a:rPr lang="en-US" sz="2400" dirty="0" smtClean="0"/>
              <a:t>consisting of loam with </a:t>
            </a:r>
            <a:r>
              <a:rPr lang="en-US" sz="2400" dirty="0"/>
              <a:t>a specific percentage of added </a:t>
            </a:r>
            <a:r>
              <a:rPr lang="en-US" sz="2400" dirty="0" smtClean="0"/>
              <a:t>cement: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95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Making a mixture of sand and cement and studying the mechanical properties of the resultant mix by conducting two tests: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1615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/>
              <a:t>1</a:t>
            </a:r>
            <a:r>
              <a:rPr lang="en-US" sz="2800" dirty="0" smtClean="0"/>
              <a:t>. Direct shear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Studied percentages</a:t>
            </a:r>
            <a:r>
              <a:rPr lang="en-US" sz="2800" dirty="0" smtClean="0"/>
              <a:t>:</a:t>
            </a:r>
          </a:p>
          <a:p>
            <a:r>
              <a:rPr lang="en-US" sz="2800" dirty="0" smtClean="0"/>
              <a:t>Pure sand</a:t>
            </a:r>
            <a:endParaRPr lang="en-US" sz="2800" dirty="0"/>
          </a:p>
          <a:p>
            <a:r>
              <a:rPr lang="en-US" sz="2800" dirty="0"/>
              <a:t>15% cement</a:t>
            </a:r>
          </a:p>
          <a:p>
            <a:r>
              <a:rPr lang="en-US" sz="2800" dirty="0"/>
              <a:t>20% cement</a:t>
            </a:r>
          </a:p>
          <a:p>
            <a:r>
              <a:rPr lang="en-US" sz="2800" dirty="0"/>
              <a:t>25% cement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2050" name="Picture 2" descr="Image result for direct shear test mach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489" y="2542309"/>
            <a:ext cx="3809712" cy="380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85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133600"/>
            <a:ext cx="8789313" cy="421178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Direct Shear</a:t>
            </a:r>
          </a:p>
          <a:p>
            <a:pPr marL="0" indent="0">
              <a:buNone/>
            </a:pPr>
            <a:r>
              <a:rPr lang="en-US" sz="2400" dirty="0" smtClean="0"/>
              <a:t>Soil Description: Sand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az-Cyrl-AZ" sz="2600" dirty="0" smtClean="0"/>
              <a:t>Ф</a:t>
            </a:r>
            <a:r>
              <a:rPr lang="en-US" sz="2600" dirty="0" smtClean="0"/>
              <a:t> </a:t>
            </a:r>
            <a:r>
              <a:rPr lang="en-US" sz="2600" dirty="0" smtClean="0"/>
              <a:t>= 28.3 degrees</a:t>
            </a:r>
            <a:endParaRPr lang="en-US" sz="3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428069"/>
              </p:ext>
            </p:extLst>
          </p:nvPr>
        </p:nvGraphicFramePr>
        <p:xfrm>
          <a:off x="2589888" y="3280731"/>
          <a:ext cx="6502400" cy="1752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2612846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85736436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69439633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421219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Load (kg)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</a:t>
                      </a:r>
                      <a:r>
                        <a:rPr lang="en-US" dirty="0" err="1" smtClean="0"/>
                        <a:t>H.Load</a:t>
                      </a:r>
                      <a:r>
                        <a:rPr lang="en-US" dirty="0" smtClean="0"/>
                        <a:t>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Sigma (</a:t>
                      </a:r>
                      <a:r>
                        <a:rPr lang="en-US" dirty="0" err="1" smtClean="0"/>
                        <a:t>Kpa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Shear (</a:t>
                      </a:r>
                      <a:r>
                        <a:rPr lang="en-US" dirty="0" err="1" smtClean="0"/>
                        <a:t>Kpa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98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61.1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452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79.7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931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196.2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138.9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118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46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133600"/>
            <a:ext cx="8789313" cy="404552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Direct Shear</a:t>
            </a:r>
          </a:p>
          <a:p>
            <a:pPr marL="0" indent="0">
              <a:buNone/>
            </a:pPr>
            <a:r>
              <a:rPr lang="en-US" sz="2400" dirty="0" smtClean="0"/>
              <a:t>Soil Description: Sand + 15% cement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az-Cyrl-AZ" sz="2800" dirty="0" smtClean="0"/>
              <a:t>Ф</a:t>
            </a:r>
            <a:r>
              <a:rPr lang="en-US" sz="2800" dirty="0" smtClean="0"/>
              <a:t> </a:t>
            </a:r>
            <a:r>
              <a:rPr lang="en-US" sz="2800" dirty="0"/>
              <a:t>= </a:t>
            </a:r>
            <a:r>
              <a:rPr lang="en-US" sz="2800" dirty="0" smtClean="0"/>
              <a:t>29.45 </a:t>
            </a:r>
            <a:r>
              <a:rPr lang="en-US" sz="2800" dirty="0"/>
              <a:t>degrees</a:t>
            </a:r>
            <a:endParaRPr lang="en-US" sz="36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9718"/>
              </p:ext>
            </p:extLst>
          </p:nvPr>
        </p:nvGraphicFramePr>
        <p:xfrm>
          <a:off x="2589888" y="3280731"/>
          <a:ext cx="6502400" cy="1752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2612846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85736436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69439633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421219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Load (kg)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</a:t>
                      </a:r>
                      <a:r>
                        <a:rPr lang="en-US" dirty="0" err="1" smtClean="0"/>
                        <a:t>H.Load</a:t>
                      </a:r>
                      <a:r>
                        <a:rPr lang="en-US" dirty="0" smtClean="0"/>
                        <a:t>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Sigma (</a:t>
                      </a:r>
                      <a:r>
                        <a:rPr lang="en-US" dirty="0" err="1" smtClean="0"/>
                        <a:t>Kpa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Shear (</a:t>
                      </a:r>
                      <a:r>
                        <a:rPr lang="en-US" dirty="0" err="1" smtClean="0"/>
                        <a:t>Kpa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98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60.0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452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77.8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931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196.2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141.1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118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11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133600"/>
            <a:ext cx="8789313" cy="421178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Direct Shear</a:t>
            </a:r>
          </a:p>
          <a:p>
            <a:pPr marL="0" indent="0">
              <a:buNone/>
            </a:pPr>
            <a:r>
              <a:rPr lang="en-US" sz="2400" dirty="0" smtClean="0"/>
              <a:t>Soil Description: Sand + 20% cement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az-Cyrl-AZ" sz="2600" dirty="0" smtClean="0"/>
              <a:t>Ф</a:t>
            </a:r>
            <a:r>
              <a:rPr lang="en-US" sz="2600" dirty="0" smtClean="0"/>
              <a:t> </a:t>
            </a:r>
            <a:r>
              <a:rPr lang="en-US" sz="2600" dirty="0" smtClean="0"/>
              <a:t>= 32.6 degrees</a:t>
            </a:r>
            <a:endParaRPr lang="en-US" sz="3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282892"/>
              </p:ext>
            </p:extLst>
          </p:nvPr>
        </p:nvGraphicFramePr>
        <p:xfrm>
          <a:off x="2589888" y="3280731"/>
          <a:ext cx="6502400" cy="1752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2612846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85736436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69439633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421219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Load (kg)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</a:t>
                      </a:r>
                      <a:r>
                        <a:rPr lang="en-US" dirty="0" err="1" smtClean="0"/>
                        <a:t>H.Load</a:t>
                      </a:r>
                      <a:r>
                        <a:rPr lang="en-US" dirty="0" smtClean="0"/>
                        <a:t>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Sigma (</a:t>
                      </a:r>
                      <a:r>
                        <a:rPr lang="en-US" dirty="0" err="1" smtClean="0"/>
                        <a:t>Kpa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Shear (</a:t>
                      </a:r>
                      <a:r>
                        <a:rPr lang="en-US" dirty="0" err="1" smtClean="0"/>
                        <a:t>Kpa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98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48.9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452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80.6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931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196.2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143.1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118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40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133600"/>
            <a:ext cx="8789313" cy="421178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Direct Shear</a:t>
            </a:r>
          </a:p>
          <a:p>
            <a:pPr marL="0" indent="0">
              <a:buNone/>
            </a:pPr>
            <a:r>
              <a:rPr lang="en-US" sz="2400" dirty="0" smtClean="0"/>
              <a:t>Soil Description: Sand + 25% cement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</a:t>
            </a:r>
            <a:endParaRPr lang="en-US" sz="2400" dirty="0" smtClean="0"/>
          </a:p>
          <a:p>
            <a:pPr marL="0" indent="0">
              <a:buNone/>
            </a:pPr>
            <a:r>
              <a:rPr lang="az-Cyrl-AZ" sz="2600" dirty="0" smtClean="0"/>
              <a:t>Ф</a:t>
            </a:r>
            <a:r>
              <a:rPr lang="en-US" sz="2600" dirty="0" smtClean="0"/>
              <a:t> = 34.3 degrees</a:t>
            </a:r>
            <a:endParaRPr lang="en-US" sz="3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4852-C39A-4383-9590-8D833D1A3BCF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810527"/>
              </p:ext>
            </p:extLst>
          </p:nvPr>
        </p:nvGraphicFramePr>
        <p:xfrm>
          <a:off x="2589888" y="3280731"/>
          <a:ext cx="6502400" cy="1752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2612846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85736436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69439633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421219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Load (kg)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</a:t>
                      </a:r>
                      <a:r>
                        <a:rPr lang="en-US" dirty="0" err="1" smtClean="0"/>
                        <a:t>H.Load</a:t>
                      </a:r>
                      <a:r>
                        <a:rPr lang="en-US" dirty="0" smtClean="0"/>
                        <a:t>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Sigma (</a:t>
                      </a:r>
                      <a:r>
                        <a:rPr lang="en-US" dirty="0" err="1" smtClean="0"/>
                        <a:t>Kpa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Shear (</a:t>
                      </a:r>
                      <a:r>
                        <a:rPr lang="en-US" dirty="0" err="1" smtClean="0"/>
                        <a:t>Kpa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98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49.4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452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70.6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931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196.2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147.2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118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48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3.xml><?xml version="1.0" encoding="utf-8"?>
<a:theme xmlns:a="http://schemas.openxmlformats.org/drawingml/2006/main" name="1_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452</Words>
  <Application>Microsoft Office PowerPoint</Application>
  <PresentationFormat>Widescreen</PresentationFormat>
  <Paragraphs>183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Calibri (body)</vt:lpstr>
      <vt:lpstr>Calibri Light</vt:lpstr>
      <vt:lpstr>Century Gothic</vt:lpstr>
      <vt:lpstr>Times New Roman</vt:lpstr>
      <vt:lpstr>Wingdings</vt:lpstr>
      <vt:lpstr>Wingdings 3</vt:lpstr>
      <vt:lpstr>Office Theme</vt:lpstr>
      <vt:lpstr>Wisp</vt:lpstr>
      <vt:lpstr>1_Wisp</vt:lpstr>
      <vt:lpstr>Building with Sand</vt:lpstr>
      <vt:lpstr>Contents of Presentation</vt:lpstr>
      <vt:lpstr>CASE STUDY</vt:lpstr>
      <vt:lpstr>OUR WORK</vt:lpstr>
      <vt:lpstr>OUR WORK</vt:lpstr>
      <vt:lpstr>RESULTS</vt:lpstr>
      <vt:lpstr>RESULTS</vt:lpstr>
      <vt:lpstr>RESULTS</vt:lpstr>
      <vt:lpstr>RESULTS</vt:lpstr>
      <vt:lpstr>OUR WORK</vt:lpstr>
      <vt:lpstr>RESULTS </vt:lpstr>
      <vt:lpstr>RESULTS </vt:lpstr>
      <vt:lpstr>RESULTS</vt:lpstr>
      <vt:lpstr>CONCLUSION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WITH SAND</dc:title>
  <dc:creator>Admin</dc:creator>
  <cp:lastModifiedBy>ahmad sarrawi</cp:lastModifiedBy>
  <cp:revision>45</cp:revision>
  <dcterms:created xsi:type="dcterms:W3CDTF">2017-12-20T16:01:08Z</dcterms:created>
  <dcterms:modified xsi:type="dcterms:W3CDTF">2018-05-17T06:38:58Z</dcterms:modified>
</cp:coreProperties>
</file>