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Playfair Display"/>
      <p:regular r:id="rId15"/>
      <p:bold r:id="rId16"/>
      <p:italic r:id="rId17"/>
      <p:boldItalic r:id="rId18"/>
    </p:embeddedFont>
    <p:embeddedFont>
      <p:font typeface="Lato"/>
      <p:regular r:id="rId19"/>
      <p:bold r:id="rId20"/>
      <p:italic r:id="rId21"/>
      <p:boldItalic r:id="rId22"/>
    </p:embeddedFont>
    <p:embeddedFont>
      <p:font typeface="Oswald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.fntdata"/><Relationship Id="rId11" Type="http://schemas.openxmlformats.org/officeDocument/2006/relationships/slide" Target="slides/slide6.xml"/><Relationship Id="rId22" Type="http://schemas.openxmlformats.org/officeDocument/2006/relationships/font" Target="fonts/Lato-boldItalic.fntdata"/><Relationship Id="rId10" Type="http://schemas.openxmlformats.org/officeDocument/2006/relationships/slide" Target="slides/slide5.xml"/><Relationship Id="rId21" Type="http://schemas.openxmlformats.org/officeDocument/2006/relationships/font" Target="fonts/Lato-italic.fntdata"/><Relationship Id="rId13" Type="http://schemas.openxmlformats.org/officeDocument/2006/relationships/slide" Target="slides/slide8.xml"/><Relationship Id="rId24" Type="http://schemas.openxmlformats.org/officeDocument/2006/relationships/font" Target="fonts/Oswald-bold.fntdata"/><Relationship Id="rId12" Type="http://schemas.openxmlformats.org/officeDocument/2006/relationships/slide" Target="slides/slide7.xml"/><Relationship Id="rId23" Type="http://schemas.openxmlformats.org/officeDocument/2006/relationships/font" Target="fonts/Oswald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layfairDisplay-regular.fntdata"/><Relationship Id="rId14" Type="http://schemas.openxmlformats.org/officeDocument/2006/relationships/slide" Target="slides/slide9.xml"/><Relationship Id="rId17" Type="http://schemas.openxmlformats.org/officeDocument/2006/relationships/font" Target="fonts/PlayfairDisplay-italic.fntdata"/><Relationship Id="rId16" Type="http://schemas.openxmlformats.org/officeDocument/2006/relationships/font" Target="fonts/PlayfairDisplay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regular.fntdata"/><Relationship Id="rId6" Type="http://schemas.openxmlformats.org/officeDocument/2006/relationships/slide" Target="slides/slide1.xml"/><Relationship Id="rId18" Type="http://schemas.openxmlformats.org/officeDocument/2006/relationships/font" Target="fonts/PlayfairDispl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73a04f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73a04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c6f73a04f_0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c6f73a04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c6f73a04f_0_1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c6f73a04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60ff2663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60ff2663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73a04f_0_2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73a04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c6f73a04f_0_4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c6f73a04f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6f73a04f_0_3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6f73a04f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c6f73a04f_0_3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c6f73a04f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c6f73a04f_0_4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c6f73a04f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4B5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94775" y="194775"/>
            <a:ext cx="8744100" cy="47463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64B5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64B5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rgbClr val="64B5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64B5F6"/>
              </a:buClr>
              <a:buSzPts val="3200"/>
              <a:buFont typeface="Playfair Display"/>
              <a:buNone/>
              <a:defRPr b="1" sz="3200">
                <a:solidFill>
                  <a:srgbClr val="64B5F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.jpg"/><Relationship Id="rId9" Type="http://schemas.openxmlformats.org/officeDocument/2006/relationships/image" Target="../media/image4.png"/><Relationship Id="rId5" Type="http://schemas.openxmlformats.org/officeDocument/2006/relationships/image" Target="../media/image7.png"/><Relationship Id="rId6" Type="http://schemas.openxmlformats.org/officeDocument/2006/relationships/image" Target="../media/image12.png"/><Relationship Id="rId7" Type="http://schemas.openxmlformats.org/officeDocument/2006/relationships/image" Target="../media/image8.jpg"/><Relationship Id="rId8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8500" y="2195513"/>
            <a:ext cx="2667000" cy="75247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2325300" y="3644725"/>
            <a:ext cx="4493400" cy="95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  </a:t>
            </a:r>
            <a:r>
              <a:rPr b="1"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By: </a:t>
            </a:r>
            <a:r>
              <a:rPr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1"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Ala’a Haj Ali &amp; Randa Homran</a:t>
            </a:r>
            <a:endParaRPr i="1"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  Supervised by:</a:t>
            </a:r>
            <a:r>
              <a:rPr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1"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Dr. Anas Toma</a:t>
            </a:r>
            <a:endParaRPr i="1" sz="2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INTRODUCTION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DentiLija is a comprehensive web application that assists dentists in all aspects of their work including:</a:t>
            </a:r>
            <a:endParaRPr sz="2200"/>
          </a:p>
          <a:p>
            <a:pPr indent="-368300" lvl="0" marL="457200" rtl="0" algn="just">
              <a:spcBef>
                <a:spcPts val="16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</a:t>
            </a:r>
            <a:r>
              <a:rPr lang="en" sz="2200"/>
              <a:t>eeth charting</a:t>
            </a:r>
            <a:endParaRPr sz="2200"/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Clinic management</a:t>
            </a:r>
            <a:endParaRPr sz="2200"/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Dental image enhancement</a:t>
            </a:r>
            <a:endParaRPr sz="2200"/>
          </a:p>
        </p:txBody>
      </p:sp>
    </p:spTree>
  </p:cSld>
  <p:clrMapOvr>
    <a:masterClrMapping/>
  </p:clrMapOvr>
  <p:transition spd="med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CURRENT WEB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APPLICATIONS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77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Can be </a:t>
            </a:r>
            <a:r>
              <a:rPr lang="en" sz="2200"/>
              <a:t>classified</a:t>
            </a:r>
            <a:r>
              <a:rPr lang="en" sz="2200"/>
              <a:t> </a:t>
            </a:r>
            <a:r>
              <a:rPr lang="en" sz="2200"/>
              <a:t>into five categories:</a:t>
            </a:r>
            <a:endParaRPr sz="2200"/>
          </a:p>
          <a:p>
            <a:pPr indent="-368300" lvl="0" marL="457200" rtl="0" algn="just">
              <a:spcBef>
                <a:spcPts val="160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Clinic </a:t>
            </a:r>
            <a:r>
              <a:rPr lang="en" sz="2200"/>
              <a:t>management</a:t>
            </a:r>
            <a:r>
              <a:rPr lang="en" sz="2200"/>
              <a:t> </a:t>
            </a:r>
            <a:r>
              <a:rPr lang="en" sz="2200">
                <a:solidFill>
                  <a:srgbClr val="FF0000"/>
                </a:solidFill>
              </a:rPr>
              <a:t>only</a:t>
            </a:r>
            <a:endParaRPr sz="2200"/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Teeth charting </a:t>
            </a:r>
            <a:r>
              <a:rPr lang="en" sz="2200">
                <a:solidFill>
                  <a:srgbClr val="FF0000"/>
                </a:solidFill>
              </a:rPr>
              <a:t>only</a:t>
            </a:r>
            <a:endParaRPr sz="2200"/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Both categories</a:t>
            </a:r>
            <a:endParaRPr sz="2200"/>
          </a:p>
          <a:p>
            <a:pPr indent="-368300" lvl="1" marL="914400" rtl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Char char="○"/>
            </a:pPr>
            <a:r>
              <a:rPr lang="en" sz="2200">
                <a:solidFill>
                  <a:srgbClr val="FF0000"/>
                </a:solidFill>
              </a:rPr>
              <a:t>Without dental image viewing</a:t>
            </a:r>
            <a:endParaRPr sz="2200">
              <a:solidFill>
                <a:srgbClr val="FF0000"/>
              </a:solidFill>
            </a:endParaRPr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Clinic management, teeth charting with </a:t>
            </a:r>
            <a:r>
              <a:rPr i="1" lang="en" sz="2200" u="sng">
                <a:solidFill>
                  <a:srgbClr val="FF0000"/>
                </a:solidFill>
              </a:rPr>
              <a:t>basic</a:t>
            </a:r>
            <a:r>
              <a:rPr lang="en" sz="2200"/>
              <a:t> dental image viewing or editing</a:t>
            </a:r>
            <a:endParaRPr sz="2200"/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Web applications with </a:t>
            </a:r>
            <a:r>
              <a:rPr lang="en" sz="2200">
                <a:solidFill>
                  <a:srgbClr val="FF0000"/>
                </a:solidFill>
              </a:rPr>
              <a:t>limited </a:t>
            </a:r>
            <a:r>
              <a:rPr lang="en" sz="2200"/>
              <a:t>clinic management</a:t>
            </a:r>
            <a:endParaRPr sz="2200"/>
          </a:p>
          <a:p>
            <a:pPr indent="-368300" lvl="1" marL="914400" rtl="0" algn="just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E.g. without dental supplies management </a:t>
            </a:r>
            <a:endParaRPr sz="2200"/>
          </a:p>
        </p:txBody>
      </p:sp>
    </p:spTree>
  </p:cSld>
  <p:clrMapOvr>
    <a:masterClrMapping/>
  </p:clrMapOvr>
  <p:transition spd="med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CONTRIBUTION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Our web application provides:</a:t>
            </a:r>
            <a:endParaRPr sz="2200"/>
          </a:p>
          <a:p>
            <a:pPr indent="-368300" lvl="0" marL="457200" rtl="0" algn="just">
              <a:spcBef>
                <a:spcPts val="16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 User-friendly</a:t>
            </a:r>
            <a:r>
              <a:rPr lang="en" sz="2200"/>
              <a:t> and interactive interface for:</a:t>
            </a:r>
            <a:endParaRPr sz="2200"/>
          </a:p>
          <a:p>
            <a:pPr indent="-368300" lvl="1" marL="914400" rtl="0" algn="just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Teeth charting</a:t>
            </a:r>
            <a:endParaRPr sz="2200"/>
          </a:p>
          <a:p>
            <a:pPr indent="-368300" lvl="1" marL="914400" rtl="0" algn="just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Dental image viewing</a:t>
            </a:r>
            <a:endParaRPr sz="2200"/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Addresses local clinics requirements</a:t>
            </a:r>
            <a:endParaRPr sz="2200"/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Full clinic management from adding patients to billings, appointments and dental supplies.</a:t>
            </a:r>
            <a:endParaRPr sz="2200"/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Advanced dental image viewing and editing</a:t>
            </a:r>
            <a:endParaRPr sz="22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 rot="-1534916">
            <a:off x="-535868" y="874844"/>
            <a:ext cx="5309386" cy="798259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   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TOOLS AND LANGUAGES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72388">
            <a:off x="4122637" y="610888"/>
            <a:ext cx="1228725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217362">
            <a:off x="2196100" y="2680212"/>
            <a:ext cx="1734824" cy="77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 rotWithShape="1">
          <a:blip r:embed="rId5">
            <a:alphaModFix/>
          </a:blip>
          <a:srcRect b="0" l="9945" r="9913" t="0"/>
          <a:stretch/>
        </p:blipFill>
        <p:spPr>
          <a:xfrm rot="-2699999">
            <a:off x="5722775" y="2288038"/>
            <a:ext cx="1824450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 rotWithShape="1">
          <a:blip r:embed="rId6">
            <a:alphaModFix amt="87000"/>
          </a:blip>
          <a:srcRect b="4279" l="19551" r="19405" t="3495"/>
          <a:stretch/>
        </p:blipFill>
        <p:spPr>
          <a:xfrm rot="-970897">
            <a:off x="5365178" y="1338780"/>
            <a:ext cx="1047093" cy="984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3664723">
            <a:off x="3609956" y="3522713"/>
            <a:ext cx="1993713" cy="917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 rotWithShape="1">
          <a:blip r:embed="rId8">
            <a:alphaModFix/>
          </a:blip>
          <a:srcRect b="3008" l="5698" r="9505" t="3252"/>
          <a:stretch/>
        </p:blipFill>
        <p:spPr>
          <a:xfrm rot="-891171">
            <a:off x="2754442" y="1099100"/>
            <a:ext cx="1198608" cy="11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6">
            <a:off x="3824787" y="1533287"/>
            <a:ext cx="1824450" cy="1676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265500" y="317925"/>
            <a:ext cx="4045200" cy="73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Lato"/>
                <a:ea typeface="Lato"/>
                <a:cs typeface="Lato"/>
                <a:sym typeface="Lato"/>
              </a:rPr>
              <a:t>Teeth Chart </a:t>
            </a:r>
            <a:endParaRPr sz="3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6" name="Google Shape;96;p18"/>
          <p:cNvSpPr txBox="1"/>
          <p:nvPr>
            <p:ph idx="1" type="subTitle"/>
          </p:nvPr>
        </p:nvSpPr>
        <p:spPr>
          <a:xfrm>
            <a:off x="265500" y="1054425"/>
            <a:ext cx="40452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Main f</a:t>
            </a:r>
            <a:r>
              <a:rPr lang="en" sz="2200"/>
              <a:t>eatures:</a:t>
            </a:r>
            <a:endParaRPr sz="2000"/>
          </a:p>
          <a:p>
            <a:pPr indent="-368300" lvl="0" marL="457200" rtl="0" algn="just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Easy and interactive interface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</a:pPr>
            <a:r>
              <a:t/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en" sz="2200"/>
              <a:t>Adding predefined diagnoses and treatments</a:t>
            </a:r>
            <a:endParaRPr sz="1900">
              <a:solidFill>
                <a:srgbClr val="000000"/>
              </a:solidFill>
            </a:endParaRPr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6225" y="0"/>
            <a:ext cx="4571999" cy="25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265500" y="74700"/>
            <a:ext cx="4219500" cy="107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Lato"/>
                <a:ea typeface="Lato"/>
                <a:cs typeface="Lato"/>
                <a:sym typeface="Lato"/>
              </a:rPr>
              <a:t>Dental Image Viewing and Enhancement</a:t>
            </a:r>
            <a:endParaRPr sz="3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Google Shape;103;p19"/>
          <p:cNvSpPr txBox="1"/>
          <p:nvPr>
            <p:ph idx="1" type="subTitle"/>
          </p:nvPr>
        </p:nvSpPr>
        <p:spPr>
          <a:xfrm>
            <a:off x="265500" y="1237725"/>
            <a:ext cx="4219500" cy="374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/>
              <a:t>Very useful tools to analyze and enhance X-ray images</a:t>
            </a:r>
            <a:endParaRPr sz="20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</a:pPr>
            <a:r>
              <a:rPr lang="en" sz="1900"/>
              <a:t>Automatic filling detection</a:t>
            </a:r>
            <a:endParaRPr sz="19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</a:pPr>
            <a:r>
              <a:rPr lang="en" sz="1900"/>
              <a:t>Color and light enhancement</a:t>
            </a:r>
            <a:endParaRPr sz="19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</a:pPr>
            <a:r>
              <a:rPr lang="en" sz="1900"/>
              <a:t>Inverting Images to clarify some details</a:t>
            </a:r>
            <a:endParaRPr sz="19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</a:pPr>
            <a:r>
              <a:rPr lang="en" sz="1900"/>
              <a:t>Measurement</a:t>
            </a:r>
            <a:endParaRPr sz="19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</a:pPr>
            <a:r>
              <a:rPr lang="en" sz="1900"/>
              <a:t>Zooming on specific areas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2000"/>
              <a:t>Makes diagnosis and treatment easier and faster</a:t>
            </a:r>
            <a:endParaRPr sz="2300"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7400" y="2571750"/>
            <a:ext cx="4354199" cy="230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7400" y="152400"/>
            <a:ext cx="4354199" cy="22206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265500" y="188250"/>
            <a:ext cx="4045200" cy="95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Administration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1" name="Google Shape;111;p20"/>
          <p:cNvSpPr txBox="1"/>
          <p:nvPr>
            <p:ph idx="1" type="subTitle"/>
          </p:nvPr>
        </p:nvSpPr>
        <p:spPr>
          <a:xfrm>
            <a:off x="265500" y="1260325"/>
            <a:ext cx="4045200" cy="348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Main Features: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Different user-interfaces</a:t>
            </a:r>
            <a:endParaRPr sz="19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Administrator, dentist, personal assistant, patient.</a:t>
            </a:r>
            <a:endParaRPr sz="1900"/>
          </a:p>
          <a:p>
            <a:pPr indent="-34925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Appointments scheduling</a:t>
            </a:r>
            <a:endParaRPr sz="1900"/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Accounting and billings</a:t>
            </a:r>
            <a:endParaRPr sz="1900"/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Dental supplies management.</a:t>
            </a:r>
            <a:endParaRPr sz="1800"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237675"/>
            <a:ext cx="4572000" cy="266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Summary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158150"/>
            <a:ext cx="8520600" cy="297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400"/>
              <a:t>DentiLija serves dentists in all their work areas to make it easier, faster and more organized!</a:t>
            </a:r>
            <a:endParaRPr b="1" sz="2400"/>
          </a:p>
        </p:txBody>
      </p:sp>
      <p:sp>
        <p:nvSpPr>
          <p:cNvPr id="119" name="Google Shape;119;p21"/>
          <p:cNvSpPr txBox="1"/>
          <p:nvPr>
            <p:ph type="title"/>
          </p:nvPr>
        </p:nvSpPr>
        <p:spPr>
          <a:xfrm>
            <a:off x="3258700" y="3931025"/>
            <a:ext cx="3084600" cy="106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Thank you </a:t>
            </a:r>
            <a:r>
              <a:rPr b="0"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😁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!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