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6" r:id="rId21"/>
    <p:sldId id="277" r:id="rId22"/>
    <p:sldId id="278" r:id="rId23"/>
    <p:sldId id="279" r:id="rId24"/>
    <p:sldId id="280" r:id="rId25"/>
    <p:sldId id="303" r:id="rId26"/>
    <p:sldId id="296" r:id="rId27"/>
    <p:sldId id="281" r:id="rId28"/>
    <p:sldId id="282" r:id="rId29"/>
    <p:sldId id="283" r:id="rId30"/>
    <p:sldId id="289" r:id="rId31"/>
    <p:sldId id="290" r:id="rId32"/>
    <p:sldId id="305" r:id="rId33"/>
    <p:sldId id="291" r:id="rId34"/>
    <p:sldId id="292" r:id="rId35"/>
    <p:sldId id="293" r:id="rId36"/>
    <p:sldId id="294" r:id="rId37"/>
    <p:sldId id="284" r:id="rId38"/>
    <p:sldId id="285" r:id="rId39"/>
    <p:sldId id="287" r:id="rId40"/>
    <p:sldId id="288" r:id="rId41"/>
    <p:sldId id="295" r:id="rId42"/>
    <p:sldId id="297" r:id="rId43"/>
    <p:sldId id="299" r:id="rId44"/>
    <p:sldId id="298" r:id="rId45"/>
    <p:sldId id="304" r:id="rId46"/>
    <p:sldId id="30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894" y="3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ar-J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Waste </a:t>
            </a:r>
            <a:r>
              <a:rPr lang="en-US" dirty="0" smtClean="0"/>
              <a:t>Composition</a:t>
            </a:r>
            <a:endParaRPr lang="en-US" dirty="0"/>
          </a:p>
        </c:rich>
      </c:tx>
      <c:overlay val="0"/>
    </c:title>
    <c:autoTitleDeleted val="0"/>
    <c:plotArea>
      <c:layout>
        <c:manualLayout>
          <c:layoutTarget val="inner"/>
          <c:xMode val="edge"/>
          <c:yMode val="edge"/>
          <c:x val="0.14292833187518228"/>
          <c:y val="0.1427580927384077"/>
          <c:w val="0.46070592738407701"/>
          <c:h val="0.78978158980127489"/>
        </c:manualLayout>
      </c:layout>
      <c:pieChart>
        <c:varyColors val="1"/>
        <c:ser>
          <c:idx val="0"/>
          <c:order val="0"/>
          <c:tx>
            <c:strRef>
              <c:f>Sheet1!$B$1</c:f>
              <c:strCache>
                <c:ptCount val="1"/>
                <c:pt idx="0">
                  <c:v>Sales</c:v>
                </c:pt>
              </c:strCache>
            </c:strRef>
          </c:tx>
          <c:dPt>
            <c:idx val="0"/>
            <c:bubble3D val="0"/>
            <c:explosion val="15"/>
          </c:dPt>
          <c:dPt>
            <c:idx val="1"/>
            <c:bubble3D val="0"/>
            <c:explosion val="17"/>
          </c:dPt>
          <c:dPt>
            <c:idx val="2"/>
            <c:bubble3D val="0"/>
            <c:explosion val="15"/>
          </c:dPt>
          <c:dPt>
            <c:idx val="3"/>
            <c:bubble3D val="0"/>
            <c:explosion val="16"/>
          </c:dPt>
          <c:dPt>
            <c:idx val="4"/>
            <c:bubble3D val="0"/>
            <c:explosion val="21"/>
          </c:dPt>
          <c:dPt>
            <c:idx val="5"/>
            <c:bubble3D val="0"/>
            <c:explosion val="22"/>
          </c:dPt>
          <c:dPt>
            <c:idx val="6"/>
            <c:bubble3D val="0"/>
            <c:explosion val="23"/>
          </c:dPt>
          <c:dPt>
            <c:idx val="7"/>
            <c:bubble3D val="0"/>
            <c:explosion val="21"/>
          </c:dPt>
          <c:dPt>
            <c:idx val="8"/>
            <c:bubble3D val="0"/>
            <c:explosion val="19"/>
          </c:dPt>
          <c:cat>
            <c:strRef>
              <c:f>Sheet1!$A$2:$A$10</c:f>
              <c:strCache>
                <c:ptCount val="9"/>
                <c:pt idx="0">
                  <c:v>Organics</c:v>
                </c:pt>
                <c:pt idx="1">
                  <c:v>PP</c:v>
                </c:pt>
                <c:pt idx="2">
                  <c:v>HDPE</c:v>
                </c:pt>
                <c:pt idx="3">
                  <c:v>PET</c:v>
                </c:pt>
                <c:pt idx="4">
                  <c:v>Cardboard and paper</c:v>
                </c:pt>
                <c:pt idx="5">
                  <c:v>Metals</c:v>
                </c:pt>
                <c:pt idx="6">
                  <c:v>Glass</c:v>
                </c:pt>
                <c:pt idx="7">
                  <c:v>Textile</c:v>
                </c:pt>
                <c:pt idx="8">
                  <c:v>Others</c:v>
                </c:pt>
              </c:strCache>
            </c:strRef>
          </c:cat>
          <c:val>
            <c:numRef>
              <c:f>Sheet1!$B$2:$B$10</c:f>
              <c:numCache>
                <c:formatCode>General</c:formatCode>
                <c:ptCount val="9"/>
                <c:pt idx="0">
                  <c:v>0.51</c:v>
                </c:pt>
                <c:pt idx="1">
                  <c:v>2.4E-2</c:v>
                </c:pt>
                <c:pt idx="2">
                  <c:v>0.04</c:v>
                </c:pt>
                <c:pt idx="3">
                  <c:v>0.06</c:v>
                </c:pt>
                <c:pt idx="4">
                  <c:v>0.16</c:v>
                </c:pt>
                <c:pt idx="5">
                  <c:v>2.8000000000000001E-2</c:v>
                </c:pt>
                <c:pt idx="6">
                  <c:v>3.3000000000000002E-2</c:v>
                </c:pt>
                <c:pt idx="7">
                  <c:v>8.5999999999999993E-2</c:v>
                </c:pt>
                <c:pt idx="8">
                  <c:v>5.8999999999999997E-2</c:v>
                </c:pt>
              </c:numCache>
            </c:numRef>
          </c:val>
        </c:ser>
        <c:dLbls>
          <c:showLegendKey val="0"/>
          <c:showVal val="0"/>
          <c:showCatName val="0"/>
          <c:showSerName val="0"/>
          <c:showPercent val="0"/>
          <c:showBubbleSize val="0"/>
          <c:showLeaderLines val="1"/>
        </c:dLbls>
        <c:firstSliceAng val="0"/>
      </c:pieChart>
    </c:plotArea>
    <c:legend>
      <c:legendPos val="r"/>
      <c:overlay val="0"/>
      <c:txPr>
        <a:bodyPr/>
        <a:lstStyle/>
        <a:p>
          <a:pPr>
            <a:defRPr sz="1800"/>
          </a:pPr>
          <a:endParaRPr lang="ar-JO"/>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3F0FD9-F875-4931-BFB1-B9A5A8F71354}" type="doc">
      <dgm:prSet loTypeId="urn:microsoft.com/office/officeart/2005/8/layout/process5" loCatId="process" qsTypeId="urn:microsoft.com/office/officeart/2005/8/quickstyle/simple1" qsCatId="simple" csTypeId="urn:microsoft.com/office/officeart/2005/8/colors/colorful2" csCatId="colorful" phldr="1"/>
      <dgm:spPr/>
      <dgm:t>
        <a:bodyPr/>
        <a:lstStyle/>
        <a:p>
          <a:endParaRPr lang="en-US"/>
        </a:p>
      </dgm:t>
    </dgm:pt>
    <dgm:pt modelId="{806C6416-351B-494F-93FB-1DB724471BC9}">
      <dgm:prSet phldrT="[Text]" custT="1"/>
      <dgm:spPr/>
      <dgm:t>
        <a:bodyPr/>
        <a:lstStyle/>
        <a:p>
          <a:r>
            <a:rPr lang="en-US" sz="1400" dirty="0"/>
            <a:t>1) Background Formation &amp; Literature Review</a:t>
          </a:r>
        </a:p>
      </dgm:t>
    </dgm:pt>
    <dgm:pt modelId="{4726FFA4-76D4-4AB6-844E-75542D08EF26}" type="parTrans" cxnId="{AD155C6F-4BCE-475D-8A58-4C48A3DFA0DC}">
      <dgm:prSet/>
      <dgm:spPr/>
      <dgm:t>
        <a:bodyPr/>
        <a:lstStyle/>
        <a:p>
          <a:endParaRPr lang="en-US" sz="1400"/>
        </a:p>
      </dgm:t>
    </dgm:pt>
    <dgm:pt modelId="{F5E6CC62-9390-4350-B4FD-95E107C12BBF}" type="sibTrans" cxnId="{AD155C6F-4BCE-475D-8A58-4C48A3DFA0DC}">
      <dgm:prSet custT="1"/>
      <dgm:spPr/>
      <dgm:t>
        <a:bodyPr/>
        <a:lstStyle/>
        <a:p>
          <a:endParaRPr lang="en-US" sz="1400" dirty="0"/>
        </a:p>
      </dgm:t>
    </dgm:pt>
    <dgm:pt modelId="{CDA707BB-ADA3-49AD-829D-0B2D3D261C19}">
      <dgm:prSet phldrT="[Text]" custT="1"/>
      <dgm:spPr/>
      <dgm:t>
        <a:bodyPr/>
        <a:lstStyle/>
        <a:p>
          <a:r>
            <a:rPr lang="en-US" sz="1400" dirty="0"/>
            <a:t>2) Study of the Current Situation of SWM</a:t>
          </a:r>
        </a:p>
      </dgm:t>
    </dgm:pt>
    <dgm:pt modelId="{E7FA79EA-7605-403B-BB18-9C3F5DDBE825}" type="parTrans" cxnId="{40066C92-3D0E-4BEC-B3A6-D9F08904A510}">
      <dgm:prSet/>
      <dgm:spPr/>
      <dgm:t>
        <a:bodyPr/>
        <a:lstStyle/>
        <a:p>
          <a:endParaRPr lang="en-US" sz="1400"/>
        </a:p>
      </dgm:t>
    </dgm:pt>
    <dgm:pt modelId="{9BD66901-4E2A-49F6-90E4-717B1010BFAE}" type="sibTrans" cxnId="{40066C92-3D0E-4BEC-B3A6-D9F08904A510}">
      <dgm:prSet custT="1"/>
      <dgm:spPr/>
      <dgm:t>
        <a:bodyPr/>
        <a:lstStyle/>
        <a:p>
          <a:endParaRPr lang="en-US" sz="1400" dirty="0"/>
        </a:p>
      </dgm:t>
    </dgm:pt>
    <dgm:pt modelId="{2E8CBB78-4523-45A8-A6BD-67C238A88B70}">
      <dgm:prSet phldrT="[Text]" custT="1"/>
      <dgm:spPr/>
      <dgm:t>
        <a:bodyPr/>
        <a:lstStyle/>
        <a:p>
          <a:r>
            <a:rPr lang="en-US" sz="1400" dirty="0"/>
            <a:t>Site </a:t>
          </a:r>
          <a:r>
            <a:rPr lang="en-US" sz="1400" dirty="0" err="1"/>
            <a:t>Vistis</a:t>
          </a:r>
          <a:r>
            <a:rPr lang="en-US" sz="1400" dirty="0"/>
            <a:t> and </a:t>
          </a:r>
          <a:r>
            <a:rPr lang="en-US" sz="1400" dirty="0" err="1"/>
            <a:t>Idetification</a:t>
          </a:r>
          <a:r>
            <a:rPr lang="en-US" sz="1400" dirty="0"/>
            <a:t> of Waste </a:t>
          </a:r>
          <a:r>
            <a:rPr lang="en-US" sz="1400" dirty="0" err="1"/>
            <a:t>Compostion</a:t>
          </a:r>
          <a:endParaRPr lang="en-US" sz="1400" dirty="0"/>
        </a:p>
      </dgm:t>
    </dgm:pt>
    <dgm:pt modelId="{939BB845-1A67-4CB2-80AE-0ADA5B4BBB5E}" type="parTrans" cxnId="{0CC69D53-8100-4F91-9603-54EDC7CE8BE4}">
      <dgm:prSet/>
      <dgm:spPr/>
      <dgm:t>
        <a:bodyPr/>
        <a:lstStyle/>
        <a:p>
          <a:endParaRPr lang="en-US" sz="1400"/>
        </a:p>
      </dgm:t>
    </dgm:pt>
    <dgm:pt modelId="{2170AE2D-07EE-49E3-97DD-0FAE143828C6}" type="sibTrans" cxnId="{0CC69D53-8100-4F91-9603-54EDC7CE8BE4}">
      <dgm:prSet custT="1"/>
      <dgm:spPr/>
      <dgm:t>
        <a:bodyPr/>
        <a:lstStyle/>
        <a:p>
          <a:endParaRPr lang="en-US" sz="1400"/>
        </a:p>
      </dgm:t>
    </dgm:pt>
    <dgm:pt modelId="{604D94EC-6FFD-42C2-814A-4DFF905E36DF}">
      <dgm:prSet phldrT="[Text]" custT="1"/>
      <dgm:spPr>
        <a:solidFill>
          <a:srgbClr val="00B050"/>
        </a:solidFill>
      </dgm:spPr>
      <dgm:t>
        <a:bodyPr/>
        <a:lstStyle/>
        <a:p>
          <a:r>
            <a:rPr lang="en-US" sz="1400"/>
            <a:t>Decison Making Model &amp;Selection of the Best Recycling Options </a:t>
          </a:r>
        </a:p>
      </dgm:t>
    </dgm:pt>
    <dgm:pt modelId="{3BB0B020-9633-4F44-83A4-92579A98DCCF}" type="parTrans" cxnId="{00F13EAE-E4F5-4B45-88BC-2B0FF25F16FC}">
      <dgm:prSet/>
      <dgm:spPr/>
      <dgm:t>
        <a:bodyPr/>
        <a:lstStyle/>
        <a:p>
          <a:endParaRPr lang="en-US" sz="1400"/>
        </a:p>
      </dgm:t>
    </dgm:pt>
    <dgm:pt modelId="{34B8B11F-611F-4D31-BC5A-E8062D78718C}" type="sibTrans" cxnId="{00F13EAE-E4F5-4B45-88BC-2B0FF25F16FC}">
      <dgm:prSet custT="1"/>
      <dgm:spPr/>
      <dgm:t>
        <a:bodyPr/>
        <a:lstStyle/>
        <a:p>
          <a:endParaRPr lang="en-US" sz="1400"/>
        </a:p>
      </dgm:t>
    </dgm:pt>
    <dgm:pt modelId="{BC1BD3FC-1458-4E1B-8B65-667D7B893670}">
      <dgm:prSet phldrT="[Text]" custT="1"/>
      <dgm:spPr/>
      <dgm:t>
        <a:bodyPr/>
        <a:lstStyle/>
        <a:p>
          <a:r>
            <a:rPr lang="en-US" sz="1400"/>
            <a:t>Feasibility Study of the Selected Categories </a:t>
          </a:r>
        </a:p>
      </dgm:t>
    </dgm:pt>
    <dgm:pt modelId="{2DD97FD3-52F2-477F-9148-53326B6D3C12}" type="parTrans" cxnId="{AAEF53C4-ECF9-46D2-870D-C602A8E2F866}">
      <dgm:prSet/>
      <dgm:spPr/>
      <dgm:t>
        <a:bodyPr/>
        <a:lstStyle/>
        <a:p>
          <a:endParaRPr lang="en-US" sz="1400"/>
        </a:p>
      </dgm:t>
    </dgm:pt>
    <dgm:pt modelId="{69B9B719-00B3-4FB3-885C-F3F9A3005115}" type="sibTrans" cxnId="{AAEF53C4-ECF9-46D2-870D-C602A8E2F866}">
      <dgm:prSet/>
      <dgm:spPr/>
      <dgm:t>
        <a:bodyPr/>
        <a:lstStyle/>
        <a:p>
          <a:endParaRPr lang="en-US" sz="1400"/>
        </a:p>
      </dgm:t>
    </dgm:pt>
    <dgm:pt modelId="{BF8492E6-9D98-4127-B663-17F8A3406186}" type="pres">
      <dgm:prSet presAssocID="{4C3F0FD9-F875-4931-BFB1-B9A5A8F71354}" presName="diagram" presStyleCnt="0">
        <dgm:presLayoutVars>
          <dgm:dir/>
          <dgm:resizeHandles val="exact"/>
        </dgm:presLayoutVars>
      </dgm:prSet>
      <dgm:spPr/>
      <dgm:t>
        <a:bodyPr/>
        <a:lstStyle/>
        <a:p>
          <a:endParaRPr lang="en-US"/>
        </a:p>
      </dgm:t>
    </dgm:pt>
    <dgm:pt modelId="{603330C0-2487-4CFD-9B2A-083A101877A0}" type="pres">
      <dgm:prSet presAssocID="{806C6416-351B-494F-93FB-1DB724471BC9}" presName="node" presStyleLbl="node1" presStyleIdx="0" presStyleCnt="5">
        <dgm:presLayoutVars>
          <dgm:bulletEnabled val="1"/>
        </dgm:presLayoutVars>
      </dgm:prSet>
      <dgm:spPr/>
      <dgm:t>
        <a:bodyPr/>
        <a:lstStyle/>
        <a:p>
          <a:endParaRPr lang="en-US"/>
        </a:p>
      </dgm:t>
    </dgm:pt>
    <dgm:pt modelId="{96DCF60A-2713-4A23-8CB3-D257FBA1F542}" type="pres">
      <dgm:prSet presAssocID="{F5E6CC62-9390-4350-B4FD-95E107C12BBF}" presName="sibTrans" presStyleLbl="sibTrans2D1" presStyleIdx="0" presStyleCnt="4"/>
      <dgm:spPr/>
      <dgm:t>
        <a:bodyPr/>
        <a:lstStyle/>
        <a:p>
          <a:endParaRPr lang="en-US"/>
        </a:p>
      </dgm:t>
    </dgm:pt>
    <dgm:pt modelId="{0706D6D9-29AF-44E1-ABDB-1C31DFB164EC}" type="pres">
      <dgm:prSet presAssocID="{F5E6CC62-9390-4350-B4FD-95E107C12BBF}" presName="connectorText" presStyleLbl="sibTrans2D1" presStyleIdx="0" presStyleCnt="4"/>
      <dgm:spPr/>
      <dgm:t>
        <a:bodyPr/>
        <a:lstStyle/>
        <a:p>
          <a:endParaRPr lang="en-US"/>
        </a:p>
      </dgm:t>
    </dgm:pt>
    <dgm:pt modelId="{9BD8B676-0080-4531-8F96-CE6149D5AD9B}" type="pres">
      <dgm:prSet presAssocID="{CDA707BB-ADA3-49AD-829D-0B2D3D261C19}" presName="node" presStyleLbl="node1" presStyleIdx="1" presStyleCnt="5">
        <dgm:presLayoutVars>
          <dgm:bulletEnabled val="1"/>
        </dgm:presLayoutVars>
      </dgm:prSet>
      <dgm:spPr/>
      <dgm:t>
        <a:bodyPr/>
        <a:lstStyle/>
        <a:p>
          <a:endParaRPr lang="en-US"/>
        </a:p>
      </dgm:t>
    </dgm:pt>
    <dgm:pt modelId="{81720641-A814-4479-B7D5-49330497C7FB}" type="pres">
      <dgm:prSet presAssocID="{9BD66901-4E2A-49F6-90E4-717B1010BFAE}" presName="sibTrans" presStyleLbl="sibTrans2D1" presStyleIdx="1" presStyleCnt="4"/>
      <dgm:spPr/>
      <dgm:t>
        <a:bodyPr/>
        <a:lstStyle/>
        <a:p>
          <a:endParaRPr lang="en-US"/>
        </a:p>
      </dgm:t>
    </dgm:pt>
    <dgm:pt modelId="{53F3AD4F-2B21-4E74-B546-C935D79C994E}" type="pres">
      <dgm:prSet presAssocID="{9BD66901-4E2A-49F6-90E4-717B1010BFAE}" presName="connectorText" presStyleLbl="sibTrans2D1" presStyleIdx="1" presStyleCnt="4"/>
      <dgm:spPr/>
      <dgm:t>
        <a:bodyPr/>
        <a:lstStyle/>
        <a:p>
          <a:endParaRPr lang="en-US"/>
        </a:p>
      </dgm:t>
    </dgm:pt>
    <dgm:pt modelId="{D768AAD2-AA91-4F0A-9C9E-57764A79E8DD}" type="pres">
      <dgm:prSet presAssocID="{2E8CBB78-4523-45A8-A6BD-67C238A88B70}" presName="node" presStyleLbl="node1" presStyleIdx="2" presStyleCnt="5">
        <dgm:presLayoutVars>
          <dgm:bulletEnabled val="1"/>
        </dgm:presLayoutVars>
      </dgm:prSet>
      <dgm:spPr/>
      <dgm:t>
        <a:bodyPr/>
        <a:lstStyle/>
        <a:p>
          <a:endParaRPr lang="en-US"/>
        </a:p>
      </dgm:t>
    </dgm:pt>
    <dgm:pt modelId="{C70C053F-4ADA-4C01-8F45-6A75C4CC5C05}" type="pres">
      <dgm:prSet presAssocID="{2170AE2D-07EE-49E3-97DD-0FAE143828C6}" presName="sibTrans" presStyleLbl="sibTrans2D1" presStyleIdx="2" presStyleCnt="4" custAng="20901363" custScaleX="99010"/>
      <dgm:spPr/>
      <dgm:t>
        <a:bodyPr/>
        <a:lstStyle/>
        <a:p>
          <a:endParaRPr lang="en-US"/>
        </a:p>
      </dgm:t>
    </dgm:pt>
    <dgm:pt modelId="{3708B4F7-5486-4D78-833F-9B24227F2518}" type="pres">
      <dgm:prSet presAssocID="{2170AE2D-07EE-49E3-97DD-0FAE143828C6}" presName="connectorText" presStyleLbl="sibTrans2D1" presStyleIdx="2" presStyleCnt="4"/>
      <dgm:spPr/>
      <dgm:t>
        <a:bodyPr/>
        <a:lstStyle/>
        <a:p>
          <a:endParaRPr lang="en-US"/>
        </a:p>
      </dgm:t>
    </dgm:pt>
    <dgm:pt modelId="{B785EF19-B0FD-4457-85C7-0A2B6920E457}" type="pres">
      <dgm:prSet presAssocID="{604D94EC-6FFD-42C2-814A-4DFF905E36DF}" presName="node" presStyleLbl="node1" presStyleIdx="3" presStyleCnt="5" custScaleX="141214">
        <dgm:presLayoutVars>
          <dgm:bulletEnabled val="1"/>
        </dgm:presLayoutVars>
      </dgm:prSet>
      <dgm:spPr/>
      <dgm:t>
        <a:bodyPr/>
        <a:lstStyle/>
        <a:p>
          <a:endParaRPr lang="en-US"/>
        </a:p>
      </dgm:t>
    </dgm:pt>
    <dgm:pt modelId="{5473E278-A7ED-4134-9972-E8E22A19A083}" type="pres">
      <dgm:prSet presAssocID="{34B8B11F-611F-4D31-BC5A-E8062D78718C}" presName="sibTrans" presStyleLbl="sibTrans2D1" presStyleIdx="3" presStyleCnt="4"/>
      <dgm:spPr/>
      <dgm:t>
        <a:bodyPr/>
        <a:lstStyle/>
        <a:p>
          <a:endParaRPr lang="en-US"/>
        </a:p>
      </dgm:t>
    </dgm:pt>
    <dgm:pt modelId="{18130646-2319-4D32-9147-F8C7E2517CCB}" type="pres">
      <dgm:prSet presAssocID="{34B8B11F-611F-4D31-BC5A-E8062D78718C}" presName="connectorText" presStyleLbl="sibTrans2D1" presStyleIdx="3" presStyleCnt="4"/>
      <dgm:spPr/>
      <dgm:t>
        <a:bodyPr/>
        <a:lstStyle/>
        <a:p>
          <a:endParaRPr lang="en-US"/>
        </a:p>
      </dgm:t>
    </dgm:pt>
    <dgm:pt modelId="{CBA029CA-F993-4392-8EC0-5F50027EE5E0}" type="pres">
      <dgm:prSet presAssocID="{BC1BD3FC-1458-4E1B-8B65-667D7B893670}" presName="node" presStyleLbl="node1" presStyleIdx="4" presStyleCnt="5">
        <dgm:presLayoutVars>
          <dgm:bulletEnabled val="1"/>
        </dgm:presLayoutVars>
      </dgm:prSet>
      <dgm:spPr/>
      <dgm:t>
        <a:bodyPr/>
        <a:lstStyle/>
        <a:p>
          <a:endParaRPr lang="en-US"/>
        </a:p>
      </dgm:t>
    </dgm:pt>
  </dgm:ptLst>
  <dgm:cxnLst>
    <dgm:cxn modelId="{40066C92-3D0E-4BEC-B3A6-D9F08904A510}" srcId="{4C3F0FD9-F875-4931-BFB1-B9A5A8F71354}" destId="{CDA707BB-ADA3-49AD-829D-0B2D3D261C19}" srcOrd="1" destOrd="0" parTransId="{E7FA79EA-7605-403B-BB18-9C3F5DDBE825}" sibTransId="{9BD66901-4E2A-49F6-90E4-717B1010BFAE}"/>
    <dgm:cxn modelId="{AD155C6F-4BCE-475D-8A58-4C48A3DFA0DC}" srcId="{4C3F0FD9-F875-4931-BFB1-B9A5A8F71354}" destId="{806C6416-351B-494F-93FB-1DB724471BC9}" srcOrd="0" destOrd="0" parTransId="{4726FFA4-76D4-4AB6-844E-75542D08EF26}" sibTransId="{F5E6CC62-9390-4350-B4FD-95E107C12BBF}"/>
    <dgm:cxn modelId="{A5BFEE30-A679-41EE-BD8A-EF5FD1995A9F}" type="presOf" srcId="{4C3F0FD9-F875-4931-BFB1-B9A5A8F71354}" destId="{BF8492E6-9D98-4127-B663-17F8A3406186}" srcOrd="0" destOrd="0" presId="urn:microsoft.com/office/officeart/2005/8/layout/process5"/>
    <dgm:cxn modelId="{24DE8160-4560-4B1A-83AF-DB327F5922E6}" type="presOf" srcId="{CDA707BB-ADA3-49AD-829D-0B2D3D261C19}" destId="{9BD8B676-0080-4531-8F96-CE6149D5AD9B}" srcOrd="0" destOrd="0" presId="urn:microsoft.com/office/officeart/2005/8/layout/process5"/>
    <dgm:cxn modelId="{90A1AF35-2DE0-4944-8FAA-A880E57DBBEB}" type="presOf" srcId="{2170AE2D-07EE-49E3-97DD-0FAE143828C6}" destId="{C70C053F-4ADA-4C01-8F45-6A75C4CC5C05}" srcOrd="0" destOrd="0" presId="urn:microsoft.com/office/officeart/2005/8/layout/process5"/>
    <dgm:cxn modelId="{AAEF53C4-ECF9-46D2-870D-C602A8E2F866}" srcId="{4C3F0FD9-F875-4931-BFB1-B9A5A8F71354}" destId="{BC1BD3FC-1458-4E1B-8B65-667D7B893670}" srcOrd="4" destOrd="0" parTransId="{2DD97FD3-52F2-477F-9148-53326B6D3C12}" sibTransId="{69B9B719-00B3-4FB3-885C-F3F9A3005115}"/>
    <dgm:cxn modelId="{D265FCA3-8619-4BEE-9722-17256C87901C}" type="presOf" srcId="{2170AE2D-07EE-49E3-97DD-0FAE143828C6}" destId="{3708B4F7-5486-4D78-833F-9B24227F2518}" srcOrd="1" destOrd="0" presId="urn:microsoft.com/office/officeart/2005/8/layout/process5"/>
    <dgm:cxn modelId="{278E543B-850D-429D-8F09-3555C2DBB50D}" type="presOf" srcId="{34B8B11F-611F-4D31-BC5A-E8062D78718C}" destId="{5473E278-A7ED-4134-9972-E8E22A19A083}" srcOrd="0" destOrd="0" presId="urn:microsoft.com/office/officeart/2005/8/layout/process5"/>
    <dgm:cxn modelId="{E387DFEC-6D04-4F0C-8030-554A9D150659}" type="presOf" srcId="{F5E6CC62-9390-4350-B4FD-95E107C12BBF}" destId="{0706D6D9-29AF-44E1-ABDB-1C31DFB164EC}" srcOrd="1" destOrd="0" presId="urn:microsoft.com/office/officeart/2005/8/layout/process5"/>
    <dgm:cxn modelId="{5478A4F1-E5CB-4E19-9B56-48F5C7478BD6}" type="presOf" srcId="{9BD66901-4E2A-49F6-90E4-717B1010BFAE}" destId="{81720641-A814-4479-B7D5-49330497C7FB}" srcOrd="0" destOrd="0" presId="urn:microsoft.com/office/officeart/2005/8/layout/process5"/>
    <dgm:cxn modelId="{A9577C9E-01E4-41CB-9A06-9EC4E7712F7A}" type="presOf" srcId="{F5E6CC62-9390-4350-B4FD-95E107C12BBF}" destId="{96DCF60A-2713-4A23-8CB3-D257FBA1F542}" srcOrd="0" destOrd="0" presId="urn:microsoft.com/office/officeart/2005/8/layout/process5"/>
    <dgm:cxn modelId="{00F13EAE-E4F5-4B45-88BC-2B0FF25F16FC}" srcId="{4C3F0FD9-F875-4931-BFB1-B9A5A8F71354}" destId="{604D94EC-6FFD-42C2-814A-4DFF905E36DF}" srcOrd="3" destOrd="0" parTransId="{3BB0B020-9633-4F44-83A4-92579A98DCCF}" sibTransId="{34B8B11F-611F-4D31-BC5A-E8062D78718C}"/>
    <dgm:cxn modelId="{14E50841-24E5-4DED-8A30-5F05868364EE}" type="presOf" srcId="{9BD66901-4E2A-49F6-90E4-717B1010BFAE}" destId="{53F3AD4F-2B21-4E74-B546-C935D79C994E}" srcOrd="1" destOrd="0" presId="urn:microsoft.com/office/officeart/2005/8/layout/process5"/>
    <dgm:cxn modelId="{D319801B-D35D-428F-B0C0-6197CB7E7059}" type="presOf" srcId="{604D94EC-6FFD-42C2-814A-4DFF905E36DF}" destId="{B785EF19-B0FD-4457-85C7-0A2B6920E457}" srcOrd="0" destOrd="0" presId="urn:microsoft.com/office/officeart/2005/8/layout/process5"/>
    <dgm:cxn modelId="{0CC69D53-8100-4F91-9603-54EDC7CE8BE4}" srcId="{4C3F0FD9-F875-4931-BFB1-B9A5A8F71354}" destId="{2E8CBB78-4523-45A8-A6BD-67C238A88B70}" srcOrd="2" destOrd="0" parTransId="{939BB845-1A67-4CB2-80AE-0ADA5B4BBB5E}" sibTransId="{2170AE2D-07EE-49E3-97DD-0FAE143828C6}"/>
    <dgm:cxn modelId="{77BC5E7B-C00D-4F6A-B1FB-74826E4743D0}" type="presOf" srcId="{BC1BD3FC-1458-4E1B-8B65-667D7B893670}" destId="{CBA029CA-F993-4392-8EC0-5F50027EE5E0}" srcOrd="0" destOrd="0" presId="urn:microsoft.com/office/officeart/2005/8/layout/process5"/>
    <dgm:cxn modelId="{438E863B-0D2F-4520-9D1D-22AF9D6D667C}" type="presOf" srcId="{2E8CBB78-4523-45A8-A6BD-67C238A88B70}" destId="{D768AAD2-AA91-4F0A-9C9E-57764A79E8DD}" srcOrd="0" destOrd="0" presId="urn:microsoft.com/office/officeart/2005/8/layout/process5"/>
    <dgm:cxn modelId="{1057CAE0-56CE-45A9-8A31-758921AEB9F7}" type="presOf" srcId="{806C6416-351B-494F-93FB-1DB724471BC9}" destId="{603330C0-2487-4CFD-9B2A-083A101877A0}" srcOrd="0" destOrd="0" presId="urn:microsoft.com/office/officeart/2005/8/layout/process5"/>
    <dgm:cxn modelId="{1B82C98B-CC0C-46B9-A721-2EA957906824}" type="presOf" srcId="{34B8B11F-611F-4D31-BC5A-E8062D78718C}" destId="{18130646-2319-4D32-9147-F8C7E2517CCB}" srcOrd="1" destOrd="0" presId="urn:microsoft.com/office/officeart/2005/8/layout/process5"/>
    <dgm:cxn modelId="{338957A5-7C59-4D7D-9D22-1190C16FA7A8}" type="presParOf" srcId="{BF8492E6-9D98-4127-B663-17F8A3406186}" destId="{603330C0-2487-4CFD-9B2A-083A101877A0}" srcOrd="0" destOrd="0" presId="urn:microsoft.com/office/officeart/2005/8/layout/process5"/>
    <dgm:cxn modelId="{2E0C7521-B5B8-4028-AC96-72250F711E92}" type="presParOf" srcId="{BF8492E6-9D98-4127-B663-17F8A3406186}" destId="{96DCF60A-2713-4A23-8CB3-D257FBA1F542}" srcOrd="1" destOrd="0" presId="urn:microsoft.com/office/officeart/2005/8/layout/process5"/>
    <dgm:cxn modelId="{6BFA09E1-0279-4BCA-B851-AA838845B773}" type="presParOf" srcId="{96DCF60A-2713-4A23-8CB3-D257FBA1F542}" destId="{0706D6D9-29AF-44E1-ABDB-1C31DFB164EC}" srcOrd="0" destOrd="0" presId="urn:microsoft.com/office/officeart/2005/8/layout/process5"/>
    <dgm:cxn modelId="{CFE4B2B1-6EC2-4751-B8F4-2B03F270F445}" type="presParOf" srcId="{BF8492E6-9D98-4127-B663-17F8A3406186}" destId="{9BD8B676-0080-4531-8F96-CE6149D5AD9B}" srcOrd="2" destOrd="0" presId="urn:microsoft.com/office/officeart/2005/8/layout/process5"/>
    <dgm:cxn modelId="{137E5DA0-CB7C-4BD6-B0C2-402CD80A0280}" type="presParOf" srcId="{BF8492E6-9D98-4127-B663-17F8A3406186}" destId="{81720641-A814-4479-B7D5-49330497C7FB}" srcOrd="3" destOrd="0" presId="urn:microsoft.com/office/officeart/2005/8/layout/process5"/>
    <dgm:cxn modelId="{73E2F459-C497-457B-9BE6-F3E9DC534EE7}" type="presParOf" srcId="{81720641-A814-4479-B7D5-49330497C7FB}" destId="{53F3AD4F-2B21-4E74-B546-C935D79C994E}" srcOrd="0" destOrd="0" presId="urn:microsoft.com/office/officeart/2005/8/layout/process5"/>
    <dgm:cxn modelId="{0F89ED4E-003E-401C-A255-F29F18CC11C6}" type="presParOf" srcId="{BF8492E6-9D98-4127-B663-17F8A3406186}" destId="{D768AAD2-AA91-4F0A-9C9E-57764A79E8DD}" srcOrd="4" destOrd="0" presId="urn:microsoft.com/office/officeart/2005/8/layout/process5"/>
    <dgm:cxn modelId="{D4E34FD5-4B60-427C-B7FA-CCF30C1AF510}" type="presParOf" srcId="{BF8492E6-9D98-4127-B663-17F8A3406186}" destId="{C70C053F-4ADA-4C01-8F45-6A75C4CC5C05}" srcOrd="5" destOrd="0" presId="urn:microsoft.com/office/officeart/2005/8/layout/process5"/>
    <dgm:cxn modelId="{FC80895C-980B-4E7B-8762-E9D9A713FEC6}" type="presParOf" srcId="{C70C053F-4ADA-4C01-8F45-6A75C4CC5C05}" destId="{3708B4F7-5486-4D78-833F-9B24227F2518}" srcOrd="0" destOrd="0" presId="urn:microsoft.com/office/officeart/2005/8/layout/process5"/>
    <dgm:cxn modelId="{B8C5DA01-1D40-45FE-84A8-423448F06464}" type="presParOf" srcId="{BF8492E6-9D98-4127-B663-17F8A3406186}" destId="{B785EF19-B0FD-4457-85C7-0A2B6920E457}" srcOrd="6" destOrd="0" presId="urn:microsoft.com/office/officeart/2005/8/layout/process5"/>
    <dgm:cxn modelId="{C824D8E6-4725-42D2-A456-A67605B3D1A0}" type="presParOf" srcId="{BF8492E6-9D98-4127-B663-17F8A3406186}" destId="{5473E278-A7ED-4134-9972-E8E22A19A083}" srcOrd="7" destOrd="0" presId="urn:microsoft.com/office/officeart/2005/8/layout/process5"/>
    <dgm:cxn modelId="{948554C2-208F-4BC7-8EE6-76DD503028E5}" type="presParOf" srcId="{5473E278-A7ED-4134-9972-E8E22A19A083}" destId="{18130646-2319-4D32-9147-F8C7E2517CCB}" srcOrd="0" destOrd="0" presId="urn:microsoft.com/office/officeart/2005/8/layout/process5"/>
    <dgm:cxn modelId="{67B413D6-E156-48BC-A9C0-F37AD8EE0C67}" type="presParOf" srcId="{BF8492E6-9D98-4127-B663-17F8A3406186}" destId="{CBA029CA-F993-4392-8EC0-5F50027EE5E0}"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454D898-9F26-4775-ABFA-9726150C9605}" type="datetimeFigureOut">
              <a:rPr lang="en-US" smtClean="0"/>
              <a:t>12/21/2015</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2F2DB60-B6CF-4A54-9699-1B2FD04486D9}"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F2DB60-B6CF-4A54-9699-1B2FD04486D9}"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D454D898-9F26-4775-ABFA-9726150C9605}" type="datetimeFigureOut">
              <a:rPr lang="en-US" smtClean="0"/>
              <a:t>12/21/2015</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32F2DB60-B6CF-4A54-9699-1B2FD04486D9}"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2F2DB60-B6CF-4A54-9699-1B2FD04486D9}"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2F2DB60-B6CF-4A54-9699-1B2FD04486D9}"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D454D898-9F26-4775-ABFA-9726150C9605}" type="datetimeFigureOut">
              <a:rPr lang="en-US" smtClean="0"/>
              <a:t>12/21/2015</a:t>
            </a:fld>
            <a:endParaRPr lang="en-US" dirty="0"/>
          </a:p>
        </p:txBody>
      </p:sp>
      <p:sp>
        <p:nvSpPr>
          <p:cNvPr id="10" name="Slide Number Placeholder 9"/>
          <p:cNvSpPr>
            <a:spLocks noGrp="1"/>
          </p:cNvSpPr>
          <p:nvPr>
            <p:ph type="sldNum" sz="quarter" idx="16"/>
          </p:nvPr>
        </p:nvSpPr>
        <p:spPr/>
        <p:txBody>
          <a:bodyPr rtlCol="0"/>
          <a:lstStyle/>
          <a:p>
            <a:fld id="{32F2DB60-B6CF-4A54-9699-1B2FD04486D9}"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D454D898-9F26-4775-ABFA-9726150C9605}" type="datetimeFigureOut">
              <a:rPr lang="en-US" smtClean="0"/>
              <a:t>12/21/2015</a:t>
            </a:fld>
            <a:endParaRPr lang="en-US" dirty="0"/>
          </a:p>
        </p:txBody>
      </p:sp>
      <p:sp>
        <p:nvSpPr>
          <p:cNvPr id="12" name="Slide Number Placeholder 11"/>
          <p:cNvSpPr>
            <a:spLocks noGrp="1"/>
          </p:cNvSpPr>
          <p:nvPr>
            <p:ph type="sldNum" sz="quarter" idx="16"/>
          </p:nvPr>
        </p:nvSpPr>
        <p:spPr/>
        <p:txBody>
          <a:bodyPr rtlCol="0"/>
          <a:lstStyle/>
          <a:p>
            <a:fld id="{32F2DB60-B6CF-4A54-9699-1B2FD04486D9}"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2F2DB60-B6CF-4A54-9699-1B2FD04486D9}"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2F2DB60-B6CF-4A54-9699-1B2FD04486D9}"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454D898-9F26-4775-ABFA-9726150C9605}" type="datetimeFigureOut">
              <a:rPr lang="en-US" smtClean="0"/>
              <a:t>12/21/2015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2F2DB60-B6CF-4A54-9699-1B2FD04486D9}"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D454D898-9F26-4775-ABFA-9726150C9605}" type="datetimeFigureOut">
              <a:rPr lang="en-US" smtClean="0"/>
              <a:t>12/21/2015</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2F2DB60-B6CF-4A54-9699-1B2FD04486D9}"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454D898-9F26-4775-ABFA-9726150C9605}" type="datetimeFigureOut">
              <a:rPr lang="en-US" smtClean="0"/>
              <a:t>12/21/2015</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2F2DB60-B6CF-4A54-9699-1B2FD04486D9}"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838200"/>
            <a:ext cx="8229600" cy="5029200"/>
          </a:xfrm>
        </p:spPr>
        <p:txBody>
          <a:bodyPr anchor="t">
            <a:normAutofit/>
          </a:bodyPr>
          <a:lstStyle/>
          <a:p>
            <a:pPr algn="ctr"/>
            <a:r>
              <a:rPr lang="en-US" sz="3600" b="1" dirty="0"/>
              <a:t>An-Najah  National </a:t>
            </a:r>
            <a:r>
              <a:rPr lang="en-US" sz="3600" b="1" dirty="0" smtClean="0"/>
              <a:t>University</a:t>
            </a:r>
            <a:br>
              <a:rPr lang="en-US" sz="3600" b="1" dirty="0" smtClean="0"/>
            </a:br>
            <a:r>
              <a:rPr lang="en-US" sz="3600" b="1" dirty="0"/>
              <a:t/>
            </a:r>
            <a:br>
              <a:rPr lang="en-US" sz="3600" b="1" dirty="0"/>
            </a:br>
            <a:r>
              <a:rPr lang="en-US" sz="3600" b="1" dirty="0" smtClean="0"/>
              <a:t/>
            </a:r>
            <a:br>
              <a:rPr lang="en-US" sz="3600" b="1" dirty="0" smtClean="0"/>
            </a:br>
            <a:r>
              <a:rPr lang="en-US" sz="3600" b="1" dirty="0"/>
              <a:t/>
            </a:r>
            <a:br>
              <a:rPr lang="en-US" sz="3600" b="1" dirty="0"/>
            </a:br>
            <a:r>
              <a:rPr lang="en-US" sz="3600" b="1" dirty="0" smtClean="0"/>
              <a:t/>
            </a:r>
            <a:br>
              <a:rPr lang="en-US" sz="3600" b="1" dirty="0" smtClean="0"/>
            </a:br>
            <a:r>
              <a:rPr lang="en-US" sz="3600" dirty="0"/>
              <a:t/>
            </a:r>
            <a:br>
              <a:rPr lang="en-US" sz="3600" dirty="0"/>
            </a:br>
            <a:r>
              <a:rPr lang="en-US" sz="2400" dirty="0"/>
              <a:t>Faculty of Engineering and Information Technology</a:t>
            </a:r>
            <a:br>
              <a:rPr lang="en-US" sz="2400" dirty="0"/>
            </a:br>
            <a:r>
              <a:rPr lang="en-US" sz="2400" dirty="0"/>
              <a:t>Department of Industrial Engineering</a:t>
            </a:r>
            <a:br>
              <a:rPr lang="en-US" sz="2400" dirty="0"/>
            </a:br>
            <a:endParaRPr lang="en-US" sz="2400" dirty="0"/>
          </a:p>
        </p:txBody>
      </p:sp>
      <p:sp>
        <p:nvSpPr>
          <p:cNvPr id="3" name="Subtitle 2"/>
          <p:cNvSpPr>
            <a:spLocks noGrp="1"/>
          </p:cNvSpPr>
          <p:nvPr>
            <p:ph type="subTitle" idx="1"/>
          </p:nvPr>
        </p:nvSpPr>
        <p:spPr/>
        <p:txBody>
          <a:bodyPr/>
          <a:lstStyle/>
          <a:p>
            <a:r>
              <a:rPr lang="en-US" dirty="0" smtClean="0"/>
              <a:t>Graduation </a:t>
            </a:r>
            <a:r>
              <a:rPr lang="en-US" dirty="0" smtClean="0"/>
              <a:t>Project</a:t>
            </a:r>
            <a:endParaRPr lang="en-US" dirty="0"/>
          </a:p>
        </p:txBody>
      </p:sp>
      <p:pic>
        <p:nvPicPr>
          <p:cNvPr id="4" name="Picture 3" descr="C:\Users\Acer\Downloads\photo.jpg.png"/>
          <p:cNvPicPr/>
          <p:nvPr/>
        </p:nvPicPr>
        <p:blipFill>
          <a:blip r:embed="rId2">
            <a:extLst>
              <a:ext uri="{28A0092B-C50C-407E-A947-70E740481C1C}">
                <a14:useLocalDpi xmlns:a14="http://schemas.microsoft.com/office/drawing/2010/main" val="0"/>
              </a:ext>
            </a:extLst>
          </a:blip>
          <a:srcRect/>
          <a:stretch>
            <a:fillRect/>
          </a:stretch>
        </p:blipFill>
        <p:spPr bwMode="auto">
          <a:xfrm>
            <a:off x="3676650" y="1828800"/>
            <a:ext cx="1790700" cy="1790700"/>
          </a:xfrm>
          <a:prstGeom prst="rect">
            <a:avLst/>
          </a:prstGeom>
          <a:noFill/>
          <a:ln>
            <a:noFill/>
          </a:ln>
        </p:spPr>
      </p:pic>
      <p:sp>
        <p:nvSpPr>
          <p:cNvPr id="5" name="TextBox 4"/>
          <p:cNvSpPr txBox="1"/>
          <p:nvPr/>
        </p:nvSpPr>
        <p:spPr>
          <a:xfrm>
            <a:off x="152400" y="6172200"/>
            <a:ext cx="1905000" cy="369332"/>
          </a:xfrm>
          <a:prstGeom prst="rect">
            <a:avLst/>
          </a:prstGeom>
          <a:noFill/>
        </p:spPr>
        <p:txBody>
          <a:bodyPr wrap="square" rtlCol="0">
            <a:spAutoFit/>
          </a:bodyPr>
          <a:lstStyle/>
          <a:p>
            <a:r>
              <a:rPr lang="en-US" dirty="0" smtClean="0"/>
              <a:t>December 2014</a:t>
            </a:r>
            <a:endParaRPr lang="en-US" dirty="0"/>
          </a:p>
        </p:txBody>
      </p:sp>
    </p:spTree>
    <p:extLst>
      <p:ext uri="{BB962C8B-B14F-4D97-AF65-F5344CB8AC3E}">
        <p14:creationId xmlns:p14="http://schemas.microsoft.com/office/powerpoint/2010/main" val="1264281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 </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698732533"/>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9831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Situation of SWM in Palestine</a:t>
            </a:r>
            <a:endParaRPr lang="en-US" dirty="0"/>
          </a:p>
        </p:txBody>
      </p:sp>
      <p:sp>
        <p:nvSpPr>
          <p:cNvPr id="3" name="Content Placeholder 2"/>
          <p:cNvSpPr>
            <a:spLocks noGrp="1"/>
          </p:cNvSpPr>
          <p:nvPr>
            <p:ph sz="quarter" idx="1"/>
          </p:nvPr>
        </p:nvSpPr>
        <p:spPr/>
        <p:txBody>
          <a:bodyPr>
            <a:normAutofit fontScale="92500" lnSpcReduction="20000"/>
          </a:bodyPr>
          <a:lstStyle/>
          <a:p>
            <a:pPr marL="0" indent="0">
              <a:buNone/>
            </a:pPr>
            <a:r>
              <a:rPr lang="en-US" dirty="0" smtClean="0"/>
              <a:t>Issues to consider:</a:t>
            </a:r>
          </a:p>
          <a:p>
            <a:r>
              <a:rPr lang="en-US" dirty="0" smtClean="0"/>
              <a:t>Waste Generation</a:t>
            </a:r>
            <a:r>
              <a:rPr lang="en-US" dirty="0"/>
              <a:t> </a:t>
            </a:r>
            <a:endParaRPr lang="en-US" dirty="0" smtClean="0"/>
          </a:p>
          <a:p>
            <a:pPr lvl="1"/>
            <a:r>
              <a:rPr lang="en-US" dirty="0" smtClean="0"/>
              <a:t>total amount (1.4 million tons in 2013)</a:t>
            </a:r>
          </a:p>
          <a:p>
            <a:pPr lvl="1"/>
            <a:r>
              <a:rPr lang="en-US" dirty="0" smtClean="0"/>
              <a:t>annual growth (4%: 3% population growth and 1% generation increase per capita)</a:t>
            </a:r>
          </a:p>
          <a:p>
            <a:pPr lvl="1"/>
            <a:r>
              <a:rPr lang="en-US" dirty="0" smtClean="0"/>
              <a:t>per-capita rates (varies by region , avg. 0.94 kg\day)</a:t>
            </a:r>
          </a:p>
          <a:p>
            <a:r>
              <a:rPr lang="en-US" dirty="0" smtClean="0"/>
              <a:t>Collection Rates  </a:t>
            </a:r>
          </a:p>
          <a:p>
            <a:pPr lvl="1"/>
            <a:r>
              <a:rPr lang="en-US" dirty="0" smtClean="0"/>
              <a:t>Around 92% of households are covered (in1994 it was 64%) </a:t>
            </a:r>
          </a:p>
          <a:p>
            <a:pPr lvl="1"/>
            <a:r>
              <a:rPr lang="en-US" dirty="0" smtClean="0"/>
              <a:t>Also varies by the type of region (Rural (88%) vs. Urban (92.6%) vs. Camps (94%) and NWB (97%) vs. SWB (94%) vs.  </a:t>
            </a:r>
            <a:r>
              <a:rPr lang="en-US" dirty="0" err="1" smtClean="0"/>
              <a:t>MidWB</a:t>
            </a:r>
            <a:r>
              <a:rPr lang="en-US" dirty="0" smtClean="0"/>
              <a:t> (92%) vs. Gaza (88%) </a:t>
            </a:r>
          </a:p>
          <a:p>
            <a:endParaRPr lang="en-US" dirty="0" smtClean="0"/>
          </a:p>
          <a:p>
            <a:pPr marL="0" indent="0">
              <a:buNone/>
            </a:pPr>
            <a:endParaRPr lang="en-US" dirty="0" smtClean="0"/>
          </a:p>
          <a:p>
            <a:endParaRPr lang="en-US" dirty="0" smtClean="0"/>
          </a:p>
        </p:txBody>
      </p:sp>
      <p:sp>
        <p:nvSpPr>
          <p:cNvPr id="4" name="TextBox 3"/>
          <p:cNvSpPr txBox="1"/>
          <p:nvPr/>
        </p:nvSpPr>
        <p:spPr>
          <a:xfrm>
            <a:off x="6096000" y="6038165"/>
            <a:ext cx="2743200" cy="923330"/>
          </a:xfrm>
          <a:prstGeom prst="rect">
            <a:avLst/>
          </a:prstGeom>
          <a:noFill/>
        </p:spPr>
        <p:txBody>
          <a:bodyPr wrap="square" rtlCol="0">
            <a:spAutoFit/>
          </a:bodyPr>
          <a:lstStyle/>
          <a:p>
            <a:pPr marL="0" lvl="1"/>
            <a:r>
              <a:rPr lang="en-US" b="1" dirty="0">
                <a:solidFill>
                  <a:srgbClr val="FF0000"/>
                </a:solidFill>
              </a:rPr>
              <a:t>Source : PCBS </a:t>
            </a:r>
            <a:r>
              <a:rPr lang="en-US" b="1" dirty="0" smtClean="0">
                <a:solidFill>
                  <a:srgbClr val="FF0000"/>
                </a:solidFill>
              </a:rPr>
              <a:t>Publications &amp; SWEEP Network studies </a:t>
            </a:r>
            <a:endParaRPr lang="en-US" b="1" dirty="0">
              <a:solidFill>
                <a:srgbClr val="FF0000"/>
              </a:solidFill>
            </a:endParaRPr>
          </a:p>
          <a:p>
            <a:endParaRPr lang="en-US" dirty="0"/>
          </a:p>
        </p:txBody>
      </p:sp>
    </p:spTree>
    <p:extLst>
      <p:ext uri="{BB962C8B-B14F-4D97-AF65-F5344CB8AC3E}">
        <p14:creationId xmlns:p14="http://schemas.microsoft.com/office/powerpoint/2010/main" val="2622921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Sanitary Landfills </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736176048"/>
              </p:ext>
            </p:extLst>
          </p:nvPr>
        </p:nvGraphicFramePr>
        <p:xfrm>
          <a:off x="533399" y="2057399"/>
          <a:ext cx="8077200" cy="4010891"/>
        </p:xfrm>
        <a:graphic>
          <a:graphicData uri="http://schemas.openxmlformats.org/drawingml/2006/table">
            <a:tbl>
              <a:tblPr firstRow="1" firstCol="1" bandRow="1">
                <a:tableStyleId>{5C22544A-7EE6-4342-B048-85BDC9FD1C3A}</a:tableStyleId>
              </a:tblPr>
              <a:tblGrid>
                <a:gridCol w="442518"/>
                <a:gridCol w="1579475"/>
                <a:gridCol w="1168447"/>
                <a:gridCol w="1115411"/>
                <a:gridCol w="1095523"/>
                <a:gridCol w="1025913"/>
                <a:gridCol w="1649913"/>
              </a:tblGrid>
              <a:tr h="1638993">
                <a:tc>
                  <a:txBody>
                    <a:bodyPr/>
                    <a:lstStyle/>
                    <a:p>
                      <a:pPr algn="just">
                        <a:lnSpc>
                          <a:spcPct val="150000"/>
                        </a:lnSpc>
                        <a:spcAft>
                          <a:spcPts val="0"/>
                        </a:spcAft>
                      </a:pPr>
                      <a:r>
                        <a:rPr lang="en-US" sz="1800" dirty="0">
                          <a:effectLst/>
                        </a:rPr>
                        <a:t>#</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Name</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Location</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Opening Year</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Closure Year</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Area </a:t>
                      </a:r>
                      <a:endParaRPr lang="en-US" sz="1600" dirty="0">
                        <a:effectLst/>
                      </a:endParaRPr>
                    </a:p>
                    <a:p>
                      <a:pPr algn="just">
                        <a:lnSpc>
                          <a:spcPct val="150000"/>
                        </a:lnSpc>
                        <a:spcAft>
                          <a:spcPts val="0"/>
                        </a:spcAft>
                      </a:pPr>
                      <a:r>
                        <a:rPr lang="en-US" sz="1800" dirty="0">
                          <a:effectLst/>
                        </a:rPr>
                        <a:t>(m2)</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Annual Capacity (2013)</a:t>
                      </a:r>
                      <a:endParaRPr lang="en-US" sz="1600" dirty="0">
                        <a:effectLst/>
                        <a:latin typeface="Calibri"/>
                        <a:ea typeface="Calibri"/>
                        <a:cs typeface="Arial"/>
                      </a:endParaRPr>
                    </a:p>
                  </a:txBody>
                  <a:tcPr marL="68580" marR="68580" marT="0" marB="0"/>
                </a:tc>
              </a:tr>
              <a:tr h="774469">
                <a:tc>
                  <a:txBody>
                    <a:bodyPr/>
                    <a:lstStyle/>
                    <a:p>
                      <a:pPr algn="just">
                        <a:lnSpc>
                          <a:spcPct val="150000"/>
                        </a:lnSpc>
                        <a:spcAft>
                          <a:spcPts val="0"/>
                        </a:spcAft>
                      </a:pPr>
                      <a:r>
                        <a:rPr lang="en-US" sz="1800">
                          <a:effectLst/>
                        </a:rPr>
                        <a:t>1</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err="1">
                          <a:effectLst/>
                        </a:rPr>
                        <a:t>Zahret</a:t>
                      </a:r>
                      <a:r>
                        <a:rPr lang="en-US" sz="1800" dirty="0">
                          <a:effectLst/>
                        </a:rPr>
                        <a:t> </a:t>
                      </a:r>
                      <a:r>
                        <a:rPr lang="en-US" sz="1800" dirty="0" smtClean="0">
                          <a:effectLst/>
                        </a:rPr>
                        <a:t>Al-</a:t>
                      </a:r>
                      <a:r>
                        <a:rPr lang="en-US" sz="1800" dirty="0" err="1" smtClean="0">
                          <a:effectLst/>
                        </a:rPr>
                        <a:t>Finjan</a:t>
                      </a:r>
                      <a:r>
                        <a:rPr lang="en-US" sz="1800" dirty="0" smtClean="0">
                          <a:effectLst/>
                        </a:rPr>
                        <a:t> </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Jenin</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2007</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2017</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smtClean="0">
                          <a:effectLst/>
                        </a:rPr>
                        <a:t>95,000*</a:t>
                      </a:r>
                    </a:p>
                    <a:p>
                      <a:pPr algn="just">
                        <a:lnSpc>
                          <a:spcPct val="150000"/>
                        </a:lnSpc>
                        <a:spcAft>
                          <a:spcPts val="0"/>
                        </a:spcAft>
                      </a:pPr>
                      <a:r>
                        <a:rPr lang="en-US" sz="1600" dirty="0" smtClean="0">
                          <a:effectLst/>
                          <a:latin typeface="Calibri"/>
                          <a:cs typeface="Arial"/>
                        </a:rPr>
                        <a:t>(Current)</a:t>
                      </a:r>
                      <a:endParaRPr lang="en-US" sz="1800" dirty="0" smtClean="0">
                        <a:effectLst/>
                      </a:endParaRPr>
                    </a:p>
                  </a:txBody>
                  <a:tcPr marL="68580" marR="68580" marT="0" marB="0"/>
                </a:tc>
                <a:tc>
                  <a:txBody>
                    <a:bodyPr/>
                    <a:lstStyle/>
                    <a:p>
                      <a:pPr algn="just">
                        <a:lnSpc>
                          <a:spcPct val="150000"/>
                        </a:lnSpc>
                        <a:spcAft>
                          <a:spcPts val="0"/>
                        </a:spcAft>
                      </a:pPr>
                      <a:r>
                        <a:rPr lang="en-US" sz="1800" dirty="0" smtClean="0">
                          <a:effectLst/>
                        </a:rPr>
                        <a:t>304,000 </a:t>
                      </a:r>
                      <a:r>
                        <a:rPr lang="en-US" sz="1800" dirty="0">
                          <a:effectLst/>
                        </a:rPr>
                        <a:t>ton</a:t>
                      </a:r>
                      <a:endParaRPr lang="en-US" sz="1600" dirty="0">
                        <a:effectLst/>
                        <a:latin typeface="Calibri"/>
                        <a:ea typeface="Calibri"/>
                        <a:cs typeface="Arial"/>
                      </a:endParaRPr>
                    </a:p>
                  </a:txBody>
                  <a:tcPr marL="68580" marR="68580" marT="0" marB="0"/>
                </a:tc>
              </a:tr>
              <a:tr h="774469">
                <a:tc>
                  <a:txBody>
                    <a:bodyPr/>
                    <a:lstStyle/>
                    <a:p>
                      <a:pPr algn="just">
                        <a:lnSpc>
                          <a:spcPct val="150000"/>
                        </a:lnSpc>
                        <a:spcAft>
                          <a:spcPts val="0"/>
                        </a:spcAft>
                      </a:pPr>
                      <a:r>
                        <a:rPr lang="en-US" sz="1800">
                          <a:effectLst/>
                        </a:rPr>
                        <a:t>2</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Al-</a:t>
                      </a:r>
                      <a:r>
                        <a:rPr lang="en-US" sz="1800" dirty="0" err="1">
                          <a:effectLst/>
                        </a:rPr>
                        <a:t>Menya</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Bethlehem </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2013</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2033</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100,000</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230,000 ton</a:t>
                      </a:r>
                      <a:endParaRPr lang="en-US" sz="1600" dirty="0">
                        <a:effectLst/>
                        <a:latin typeface="Calibri"/>
                        <a:ea typeface="Calibri"/>
                        <a:cs typeface="Arial"/>
                      </a:endParaRPr>
                    </a:p>
                  </a:txBody>
                  <a:tcPr marL="68580" marR="68580" marT="0" marB="0"/>
                </a:tc>
              </a:tr>
              <a:tr h="774469">
                <a:tc>
                  <a:txBody>
                    <a:bodyPr/>
                    <a:lstStyle/>
                    <a:p>
                      <a:pPr algn="just">
                        <a:lnSpc>
                          <a:spcPct val="150000"/>
                        </a:lnSpc>
                        <a:spcAft>
                          <a:spcPts val="0"/>
                        </a:spcAft>
                      </a:pPr>
                      <a:r>
                        <a:rPr lang="en-US" sz="1800">
                          <a:effectLst/>
                        </a:rPr>
                        <a:t>3</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Jericho </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Jericho</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2007</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a:effectLst/>
                        </a:rPr>
                        <a:t>2015</a:t>
                      </a:r>
                      <a:endParaRPr lang="en-US" sz="160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a:effectLst/>
                        </a:rPr>
                        <a:t>10,300</a:t>
                      </a:r>
                      <a:endParaRPr lang="en-US" sz="1600" dirty="0">
                        <a:effectLst/>
                        <a:latin typeface="Calibri"/>
                        <a:ea typeface="Calibri"/>
                        <a:cs typeface="Arial"/>
                      </a:endParaRPr>
                    </a:p>
                  </a:txBody>
                  <a:tcPr marL="68580" marR="68580" marT="0" marB="0"/>
                </a:tc>
                <a:tc>
                  <a:txBody>
                    <a:bodyPr/>
                    <a:lstStyle/>
                    <a:p>
                      <a:pPr algn="just">
                        <a:lnSpc>
                          <a:spcPct val="150000"/>
                        </a:lnSpc>
                        <a:spcAft>
                          <a:spcPts val="0"/>
                        </a:spcAft>
                      </a:pPr>
                      <a:r>
                        <a:rPr lang="en-US" sz="1800" dirty="0" smtClean="0">
                          <a:effectLst/>
                        </a:rPr>
                        <a:t>11,500 ton</a:t>
                      </a:r>
                      <a:endParaRPr lang="en-US" sz="16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3178384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Zahret</a:t>
            </a:r>
            <a:r>
              <a:rPr lang="en-US" dirty="0" smtClean="0"/>
              <a:t> Al-</a:t>
            </a:r>
            <a:r>
              <a:rPr lang="en-US" dirty="0" err="1" smtClean="0"/>
              <a:t>Finjan</a:t>
            </a:r>
            <a:r>
              <a:rPr lang="en-US" dirty="0" smtClean="0"/>
              <a:t> SFL </a:t>
            </a:r>
            <a:endParaRPr lang="en-US" dirty="0"/>
          </a:p>
        </p:txBody>
      </p:sp>
      <p:sp>
        <p:nvSpPr>
          <p:cNvPr id="3" name="Content Placeholder 2"/>
          <p:cNvSpPr>
            <a:spLocks noGrp="1"/>
          </p:cNvSpPr>
          <p:nvPr>
            <p:ph sz="quarter" idx="1"/>
          </p:nvPr>
        </p:nvSpPr>
        <p:spPr>
          <a:xfrm>
            <a:off x="612648" y="1600200"/>
            <a:ext cx="7921752" cy="4724400"/>
          </a:xfrm>
        </p:spPr>
        <p:txBody>
          <a:bodyPr>
            <a:normAutofit/>
          </a:bodyPr>
          <a:lstStyle/>
          <a:p>
            <a:pPr algn="just"/>
            <a:r>
              <a:rPr lang="en-US" dirty="0"/>
              <a:t>Design and construction of the ZF landfill began in 2005, with completion and the first waste received in June 2007</a:t>
            </a:r>
            <a:r>
              <a:rPr lang="en-US" dirty="0" smtClean="0"/>
              <a:t>.</a:t>
            </a:r>
          </a:p>
          <a:p>
            <a:pPr algn="just"/>
            <a:r>
              <a:rPr lang="en-US" dirty="0" smtClean="0"/>
              <a:t>Its’ construction was funded by the World Bank and the European Union , with a total cost of 14m USD. It is managed by the </a:t>
            </a:r>
            <a:r>
              <a:rPr lang="en-US" dirty="0"/>
              <a:t>J</a:t>
            </a:r>
            <a:r>
              <a:rPr lang="en-US" dirty="0" smtClean="0"/>
              <a:t>enin  Joint Services Council. </a:t>
            </a:r>
          </a:p>
        </p:txBody>
      </p:sp>
    </p:spTree>
    <p:extLst>
      <p:ext uri="{BB962C8B-B14F-4D97-AF65-F5344CB8AC3E}">
        <p14:creationId xmlns:p14="http://schemas.microsoft.com/office/powerpoint/2010/main" val="1552193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53400" cy="990600"/>
          </a:xfrm>
        </p:spPr>
        <p:txBody>
          <a:bodyPr/>
          <a:lstStyle/>
          <a:p>
            <a:r>
              <a:rPr lang="en-US" dirty="0" err="1"/>
              <a:t>Zahret</a:t>
            </a:r>
            <a:r>
              <a:rPr lang="en-US" dirty="0"/>
              <a:t> Al-</a:t>
            </a:r>
            <a:r>
              <a:rPr lang="en-US" dirty="0" err="1"/>
              <a:t>Finjan</a:t>
            </a:r>
            <a:r>
              <a:rPr lang="en-US" dirty="0"/>
              <a:t> SFL </a:t>
            </a:r>
          </a:p>
        </p:txBody>
      </p:sp>
      <p:sp>
        <p:nvSpPr>
          <p:cNvPr id="3" name="Content Placeholder 2"/>
          <p:cNvSpPr>
            <a:spLocks noGrp="1"/>
          </p:cNvSpPr>
          <p:nvPr>
            <p:ph sz="quarter" idx="1"/>
          </p:nvPr>
        </p:nvSpPr>
        <p:spPr/>
        <p:txBody>
          <a:bodyPr/>
          <a:lstStyle/>
          <a:p>
            <a:r>
              <a:rPr lang="en-US" dirty="0"/>
              <a:t>The map shows its’ location in NWB.  </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438400"/>
            <a:ext cx="4124325" cy="4229100"/>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09848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rtl="0">
              <a:spcBef>
                <a:spcPct val="0"/>
              </a:spcBef>
            </a:pPr>
            <a:r>
              <a:rPr lang="en-US" sz="4400" kern="1200" dirty="0">
                <a:solidFill>
                  <a:schemeClr val="tx2"/>
                </a:solidFill>
                <a:latin typeface="+mj-lt"/>
                <a:ea typeface="+mj-ea"/>
                <a:cs typeface="+mj-cs"/>
              </a:rPr>
              <a:t>Site Description </a:t>
            </a:r>
            <a:r>
              <a:rPr lang="en-US" b="1" dirty="0"/>
              <a:t/>
            </a:r>
            <a:br>
              <a:rPr lang="en-US" b="1" dirty="0"/>
            </a:br>
            <a:endParaRPr lang="en-US" dirty="0"/>
          </a:p>
        </p:txBody>
      </p:sp>
      <p:sp>
        <p:nvSpPr>
          <p:cNvPr id="3" name="Content Placeholder 2"/>
          <p:cNvSpPr>
            <a:spLocks noGrp="1"/>
          </p:cNvSpPr>
          <p:nvPr>
            <p:ph sz="quarter" idx="1"/>
          </p:nvPr>
        </p:nvSpPr>
        <p:spPr>
          <a:xfrm>
            <a:off x="612648" y="1600200"/>
            <a:ext cx="4497233" cy="4800600"/>
          </a:xfrm>
        </p:spPr>
        <p:txBody>
          <a:bodyPr>
            <a:normAutofit lnSpcReduction="10000"/>
          </a:bodyPr>
          <a:lstStyle/>
          <a:p>
            <a:r>
              <a:rPr lang="en-US" sz="2400" dirty="0"/>
              <a:t>The site consists of three main areas: waste reception and weighing area, sanitary waste deposition cells and the services area with the main building which houses the management offices</a:t>
            </a:r>
            <a:r>
              <a:rPr lang="en-US" sz="2400" dirty="0" smtClean="0"/>
              <a:t>.</a:t>
            </a:r>
          </a:p>
          <a:p>
            <a:r>
              <a:rPr lang="en-US" sz="2400" dirty="0" smtClean="0"/>
              <a:t>The </a:t>
            </a:r>
            <a:r>
              <a:rPr lang="en-US" sz="2400" dirty="0"/>
              <a:t>following map illustrates the main areas of the site with the access roads and the fences : </a:t>
            </a:r>
            <a:endParaRPr lang="en-US" sz="2400" dirty="0" smtClean="0"/>
          </a:p>
          <a:p>
            <a:pPr marL="457200" indent="-457200">
              <a:buAutoNum type="arabicParenR"/>
            </a:pPr>
            <a:r>
              <a:rPr lang="en-US" sz="2400" dirty="0" smtClean="0"/>
              <a:t>cells </a:t>
            </a:r>
            <a:r>
              <a:rPr lang="en-US" sz="2400" dirty="0"/>
              <a:t>area </a:t>
            </a:r>
            <a:endParaRPr lang="en-US" sz="2400" dirty="0" smtClean="0"/>
          </a:p>
          <a:p>
            <a:pPr marL="457200" indent="-457200">
              <a:buAutoNum type="arabicParenR"/>
            </a:pPr>
            <a:r>
              <a:rPr lang="en-US" sz="2400" dirty="0" smtClean="0"/>
              <a:t> services area</a:t>
            </a:r>
          </a:p>
          <a:p>
            <a:pPr marL="457200" indent="-457200">
              <a:buAutoNum type="arabicParenR"/>
            </a:pPr>
            <a:r>
              <a:rPr lang="en-US" sz="2400" dirty="0" smtClean="0"/>
              <a:t> </a:t>
            </a:r>
            <a:r>
              <a:rPr lang="en-US" sz="2400" dirty="0"/>
              <a:t>waste reception </a:t>
            </a:r>
            <a:r>
              <a:rPr lang="en-US" sz="2400" dirty="0" smtClean="0"/>
              <a:t>area</a:t>
            </a:r>
            <a:endParaRPr lang="en-US" sz="2400" dirty="0"/>
          </a:p>
          <a:p>
            <a:endParaRPr lang="en-US" sz="2400" dirty="0"/>
          </a:p>
          <a:p>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14465" r="5515"/>
          <a:stretch/>
        </p:blipFill>
        <p:spPr bwMode="auto">
          <a:xfrm>
            <a:off x="5486401" y="2133600"/>
            <a:ext cx="3408218" cy="2514600"/>
          </a:xfrm>
          <a:prstGeom prst="rect">
            <a:avLst/>
          </a:prstGeom>
          <a:noFill/>
          <a:ln>
            <a:noFill/>
          </a:ln>
        </p:spPr>
      </p:pic>
    </p:spTree>
    <p:extLst>
      <p:ext uri="{BB962C8B-B14F-4D97-AF65-F5344CB8AC3E}">
        <p14:creationId xmlns:p14="http://schemas.microsoft.com/office/powerpoint/2010/main" val="514809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ZF Capacity </a:t>
            </a:r>
            <a:endParaRPr lang="en-US" dirty="0"/>
          </a:p>
        </p:txBody>
      </p:sp>
      <p:sp>
        <p:nvSpPr>
          <p:cNvPr id="3" name="Content Placeholder 2"/>
          <p:cNvSpPr>
            <a:spLocks noGrp="1"/>
          </p:cNvSpPr>
          <p:nvPr>
            <p:ph sz="quarter" idx="1"/>
          </p:nvPr>
        </p:nvSpPr>
        <p:spPr/>
        <p:txBody>
          <a:bodyPr/>
          <a:lstStyle/>
          <a:p>
            <a:pPr algn="just"/>
            <a:r>
              <a:rPr lang="en-US" dirty="0"/>
              <a:t>The land purchased for the project is 240,000 m</a:t>
            </a:r>
            <a:r>
              <a:rPr lang="en-US" baseline="30000" dirty="0"/>
              <a:t>2</a:t>
            </a:r>
            <a:r>
              <a:rPr lang="en-US" dirty="0"/>
              <a:t>, but the used area is currently 95,000m</a:t>
            </a:r>
            <a:r>
              <a:rPr lang="en-US" baseline="30000" dirty="0"/>
              <a:t>2</a:t>
            </a:r>
            <a:r>
              <a:rPr lang="en-US" dirty="0"/>
              <a:t> </a:t>
            </a:r>
            <a:endParaRPr lang="en-US" dirty="0" smtClean="0"/>
          </a:p>
          <a:p>
            <a:pPr algn="just"/>
            <a:r>
              <a:rPr lang="en-US" dirty="0" smtClean="0"/>
              <a:t>It was supposed </a:t>
            </a:r>
            <a:r>
              <a:rPr lang="en-US" dirty="0"/>
              <a:t>to serve northern governorates for about 15 years during the first stage of the project. </a:t>
            </a:r>
          </a:p>
        </p:txBody>
      </p:sp>
    </p:spTree>
    <p:extLst>
      <p:ext uri="{BB962C8B-B14F-4D97-AF65-F5344CB8AC3E}">
        <p14:creationId xmlns:p14="http://schemas.microsoft.com/office/powerpoint/2010/main" val="1634257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Quantities Received by Year</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5189275"/>
              </p:ext>
            </p:extLst>
          </p:nvPr>
        </p:nvGraphicFramePr>
        <p:xfrm>
          <a:off x="0" y="1259541"/>
          <a:ext cx="9143998" cy="5562600"/>
        </p:xfrm>
        <a:graphic>
          <a:graphicData uri="http://schemas.openxmlformats.org/drawingml/2006/table">
            <a:tbl>
              <a:tblPr firstRow="1" firstCol="1" bandRow="1">
                <a:tableStyleId>{5C22544A-7EE6-4342-B048-85BDC9FD1C3A}</a:tableStyleId>
              </a:tblPr>
              <a:tblGrid>
                <a:gridCol w="1402126"/>
                <a:gridCol w="1290312"/>
                <a:gridCol w="1290312"/>
                <a:gridCol w="1290312"/>
                <a:gridCol w="1290312"/>
                <a:gridCol w="1290312"/>
                <a:gridCol w="1290312"/>
              </a:tblGrid>
              <a:tr h="370840">
                <a:tc>
                  <a:txBody>
                    <a:bodyPr/>
                    <a:lstStyle/>
                    <a:p>
                      <a:endParaRPr lang="en-US" sz="1100" dirty="0">
                        <a:effectLst/>
                        <a:latin typeface="Calibri"/>
                        <a:cs typeface="Arial"/>
                      </a:endParaRPr>
                    </a:p>
                  </a:txBody>
                  <a:tcPr marL="68580" marR="68580" marT="0" marB="0" anchor="ctr"/>
                </a:tc>
                <a:tc>
                  <a:txBody>
                    <a:bodyPr/>
                    <a:lstStyle/>
                    <a:p>
                      <a:pPr algn="ctr">
                        <a:lnSpc>
                          <a:spcPct val="115000"/>
                        </a:lnSpc>
                        <a:spcAft>
                          <a:spcPts val="0"/>
                        </a:spcAft>
                      </a:pPr>
                      <a:r>
                        <a:rPr lang="en-US" sz="1200" dirty="0">
                          <a:effectLst/>
                        </a:rPr>
                        <a:t>2008</a:t>
                      </a:r>
                      <a:endParaRPr lang="en-US"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2009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2010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2011</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2012</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2013</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January</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7,995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10,522</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12,673</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19,745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22,055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24,222</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February</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9,089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10,032</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11,162</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19,694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20,880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22,811</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March</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12,271</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11,959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12,144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20,916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22,299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24,874</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April</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12,483</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11,357</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10,698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19,595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22,145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25,355</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May</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10,599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10,001</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13,628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21,970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23,177</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27,479</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June</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dirty="0">
                          <a:effectLst/>
                        </a:rPr>
                        <a:t>10,599</a:t>
                      </a:r>
                      <a:endParaRPr lang="en-US"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10,836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dirty="0">
                          <a:effectLst/>
                        </a:rPr>
                        <a:t>14,618</a:t>
                      </a:r>
                      <a:endParaRPr lang="en-US"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22,533</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22,956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27,024</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July</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10,080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dirty="0">
                          <a:effectLst/>
                        </a:rPr>
                        <a:t>10,818</a:t>
                      </a:r>
                      <a:endParaRPr lang="en-US"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16,598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22,757</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25,683</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28,148</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August</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11,006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11,880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18,668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22,593</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24,070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26,122</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September</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10,726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dirty="0">
                          <a:effectLst/>
                        </a:rPr>
                        <a:t>11,549</a:t>
                      </a:r>
                      <a:endParaRPr lang="en-US" sz="11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17,468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19,720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21,497</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24,046</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October</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10,580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11,648</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17,094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20,442</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23,394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25,499</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November</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10,409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11,340</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17,994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20,729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23,269</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24,202</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a:effectLst/>
                        </a:rPr>
                        <a:t>December</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9,964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13,325</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18,517</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20,484</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26,266</a:t>
                      </a:r>
                      <a:endParaRPr lang="en-US" sz="110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200">
                          <a:effectLst/>
                        </a:rPr>
                        <a:t>24,572</a:t>
                      </a:r>
                      <a:endParaRPr lang="en-US" sz="1100">
                        <a:effectLst/>
                        <a:latin typeface="Calibri"/>
                        <a:ea typeface="Calibri"/>
                        <a:cs typeface="Arial"/>
                      </a:endParaRPr>
                    </a:p>
                  </a:txBody>
                  <a:tcPr marL="68580" marR="68580" marT="0" marB="0" anchor="ctr"/>
                </a:tc>
              </a:tr>
              <a:tr h="370840">
                <a:tc>
                  <a:txBody>
                    <a:bodyPr/>
                    <a:lstStyle/>
                    <a:p>
                      <a:pPr algn="ctr">
                        <a:lnSpc>
                          <a:spcPct val="115000"/>
                        </a:lnSpc>
                        <a:spcAft>
                          <a:spcPts val="0"/>
                        </a:spcAft>
                      </a:pPr>
                      <a:r>
                        <a:rPr lang="en-US" sz="1200" dirty="0">
                          <a:effectLst/>
                        </a:rPr>
                        <a:t>Total</a:t>
                      </a:r>
                      <a:endParaRPr lang="en-US" sz="1100" dirty="0">
                        <a:effectLst/>
                        <a:latin typeface="Calibri"/>
                        <a:ea typeface="Calibri"/>
                        <a:cs typeface="Arial"/>
                      </a:endParaRPr>
                    </a:p>
                  </a:txBody>
                  <a:tcPr marL="68580" marR="68580" marT="0" marB="0" anchor="ctr">
                    <a:solidFill>
                      <a:schemeClr val="accent2">
                        <a:lumMod val="75000"/>
                      </a:schemeClr>
                    </a:solidFill>
                  </a:tcPr>
                </a:tc>
                <a:tc>
                  <a:txBody>
                    <a:bodyPr/>
                    <a:lstStyle/>
                    <a:p>
                      <a:pPr algn="ctr">
                        <a:lnSpc>
                          <a:spcPct val="115000"/>
                        </a:lnSpc>
                        <a:spcAft>
                          <a:spcPts val="0"/>
                        </a:spcAft>
                      </a:pPr>
                      <a:r>
                        <a:rPr lang="en-US" sz="1200" dirty="0">
                          <a:effectLst/>
                        </a:rPr>
                        <a:t>125,800</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135,267</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181,262</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251,178</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277,692</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304,354</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r>
              <a:tr h="370840">
                <a:tc>
                  <a:txBody>
                    <a:bodyPr/>
                    <a:lstStyle/>
                    <a:p>
                      <a:pPr algn="ctr">
                        <a:lnSpc>
                          <a:spcPct val="115000"/>
                        </a:lnSpc>
                        <a:spcAft>
                          <a:spcPts val="0"/>
                        </a:spcAft>
                      </a:pPr>
                      <a:r>
                        <a:rPr lang="en-US" sz="1200" dirty="0">
                          <a:effectLst/>
                        </a:rPr>
                        <a:t>Daily avg.</a:t>
                      </a:r>
                      <a:endParaRPr lang="en-US" sz="1100" dirty="0">
                        <a:effectLst/>
                        <a:latin typeface="Calibri"/>
                        <a:ea typeface="Calibri"/>
                        <a:cs typeface="Arial"/>
                      </a:endParaRPr>
                    </a:p>
                  </a:txBody>
                  <a:tcPr marL="68580" marR="68580" marT="0" marB="0" anchor="ctr">
                    <a:solidFill>
                      <a:schemeClr val="accent2">
                        <a:lumMod val="75000"/>
                      </a:schemeClr>
                    </a:solidFill>
                  </a:tcPr>
                </a:tc>
                <a:tc>
                  <a:txBody>
                    <a:bodyPr/>
                    <a:lstStyle/>
                    <a:p>
                      <a:pPr algn="ctr">
                        <a:lnSpc>
                          <a:spcPct val="115000"/>
                        </a:lnSpc>
                        <a:spcAft>
                          <a:spcPts val="0"/>
                        </a:spcAft>
                      </a:pPr>
                      <a:r>
                        <a:rPr lang="en-US" sz="1200" dirty="0">
                          <a:effectLst/>
                        </a:rPr>
                        <a:t>344.66</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370.59</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496.61</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688.16</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760.80</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c>
                  <a:txBody>
                    <a:bodyPr/>
                    <a:lstStyle/>
                    <a:p>
                      <a:pPr algn="ctr">
                        <a:lnSpc>
                          <a:spcPct val="115000"/>
                        </a:lnSpc>
                        <a:spcAft>
                          <a:spcPts val="0"/>
                        </a:spcAft>
                      </a:pPr>
                      <a:r>
                        <a:rPr lang="en-US" sz="1200" dirty="0">
                          <a:effectLst/>
                        </a:rPr>
                        <a:t>833.85</a:t>
                      </a:r>
                      <a:endParaRPr lang="en-US" sz="1100" dirty="0">
                        <a:effectLst/>
                        <a:latin typeface="Calibri"/>
                        <a:ea typeface="Calibri"/>
                        <a:cs typeface="Arial"/>
                      </a:endParaRPr>
                    </a:p>
                  </a:txBody>
                  <a:tcPr marL="68580" marR="68580" marT="0" marB="0" anchor="ctr">
                    <a:solidFill>
                      <a:schemeClr val="accent2">
                        <a:lumMod val="60000"/>
                        <a:lumOff val="40000"/>
                      </a:schemeClr>
                    </a:solidFill>
                  </a:tcPr>
                </a:tc>
              </a:tr>
            </a:tbl>
          </a:graphicData>
        </a:graphic>
      </p:graphicFrame>
    </p:spTree>
    <p:extLst>
      <p:ext uri="{BB962C8B-B14F-4D97-AF65-F5344CB8AC3E}">
        <p14:creationId xmlns:p14="http://schemas.microsoft.com/office/powerpoint/2010/main" val="362250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a:t>
            </a:r>
            <a:endParaRPr lang="en-US" dirty="0"/>
          </a:p>
        </p:txBody>
      </p:sp>
      <p:sp>
        <p:nvSpPr>
          <p:cNvPr id="3" name="Content Placeholder 2"/>
          <p:cNvSpPr>
            <a:spLocks noGrp="1"/>
          </p:cNvSpPr>
          <p:nvPr>
            <p:ph sz="quarter" idx="1"/>
          </p:nvPr>
        </p:nvSpPr>
        <p:spPr/>
        <p:txBody>
          <a:bodyPr>
            <a:normAutofit/>
          </a:bodyPr>
          <a:lstStyle/>
          <a:p>
            <a:r>
              <a:rPr lang="en-US" dirty="0"/>
              <a:t>The current capacity of the landfill is approximately </a:t>
            </a:r>
            <a:r>
              <a:rPr lang="en-US" b="1" dirty="0"/>
              <a:t>3 million tons</a:t>
            </a:r>
            <a:r>
              <a:rPr lang="en-US" dirty="0"/>
              <a:t> of </a:t>
            </a:r>
            <a:r>
              <a:rPr lang="en-US" dirty="0" smtClean="0"/>
              <a:t>waste.</a:t>
            </a:r>
          </a:p>
          <a:p>
            <a:r>
              <a:rPr lang="en-US" dirty="0" smtClean="0"/>
              <a:t>During the </a:t>
            </a:r>
            <a:r>
              <a:rPr lang="en-US" dirty="0"/>
              <a:t>year 2014, the landfill started receiving waste from Ramallah and Al-</a:t>
            </a:r>
            <a:r>
              <a:rPr lang="en-US" dirty="0" err="1"/>
              <a:t>Bireh</a:t>
            </a:r>
            <a:r>
              <a:rPr lang="en-US" dirty="0"/>
              <a:t>, and currently it receives around 1000 tons every day, which means that the amount added this year will be around 360,000 tons. </a:t>
            </a:r>
          </a:p>
          <a:p>
            <a:endParaRPr lang="en-US" dirty="0" smtClean="0"/>
          </a:p>
          <a:p>
            <a:endParaRPr lang="en-US" dirty="0"/>
          </a:p>
        </p:txBody>
      </p:sp>
    </p:spTree>
    <p:extLst>
      <p:ext uri="{BB962C8B-B14F-4D97-AF65-F5344CB8AC3E}">
        <p14:creationId xmlns:p14="http://schemas.microsoft.com/office/powerpoint/2010/main" val="1599014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a:t>
            </a:r>
            <a:endParaRPr lang="en-US" dirty="0"/>
          </a:p>
        </p:txBody>
      </p:sp>
      <p:sp>
        <p:nvSpPr>
          <p:cNvPr id="3" name="Content Placeholder 2"/>
          <p:cNvSpPr>
            <a:spLocks noGrp="1"/>
          </p:cNvSpPr>
          <p:nvPr>
            <p:ph sz="quarter" idx="1"/>
          </p:nvPr>
        </p:nvSpPr>
        <p:spPr/>
        <p:txBody>
          <a:bodyPr/>
          <a:lstStyle/>
          <a:p>
            <a:r>
              <a:rPr lang="en-US" dirty="0" smtClean="0"/>
              <a:t>By </a:t>
            </a:r>
            <a:r>
              <a:rPr lang="en-US" dirty="0"/>
              <a:t>the end of the year, the total amount of waste that is dumped in ZF will be approximately 1.65 million tons</a:t>
            </a:r>
            <a:r>
              <a:rPr lang="en-US" dirty="0" smtClean="0"/>
              <a:t>.</a:t>
            </a:r>
          </a:p>
          <a:p>
            <a:r>
              <a:rPr lang="en-US" dirty="0" smtClean="0"/>
              <a:t> </a:t>
            </a:r>
            <a:r>
              <a:rPr lang="en-US" dirty="0"/>
              <a:t>By a simple calculation we conclude that the site will reach its maximum capacity in less than three and a half years</a:t>
            </a:r>
            <a:r>
              <a:rPr lang="en-US" dirty="0" smtClean="0"/>
              <a:t>.</a:t>
            </a:r>
            <a:endParaRPr lang="en-US" dirty="0"/>
          </a:p>
          <a:p>
            <a:endParaRPr lang="en-US" dirty="0"/>
          </a:p>
        </p:txBody>
      </p:sp>
    </p:spTree>
    <p:extLst>
      <p:ext uri="{BB962C8B-B14F-4D97-AF65-F5344CB8AC3E}">
        <p14:creationId xmlns:p14="http://schemas.microsoft.com/office/powerpoint/2010/main" val="246086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sz="2700" b="1" dirty="0"/>
              <a:t>Investigating The Feasibility of Recycling The Various Categories of Solid Waste in Northern West Bank</a:t>
            </a:r>
            <a:r>
              <a:rPr lang="en-US" dirty="0"/>
              <a:t/>
            </a:r>
            <a:br>
              <a:rPr lang="en-US" dirty="0"/>
            </a:br>
            <a:endParaRPr lang="en-US" dirty="0"/>
          </a:p>
        </p:txBody>
      </p:sp>
      <p:sp>
        <p:nvSpPr>
          <p:cNvPr id="3" name="Content Placeholder 2"/>
          <p:cNvSpPr>
            <a:spLocks noGrp="1"/>
          </p:cNvSpPr>
          <p:nvPr>
            <p:ph sz="quarter" idx="1"/>
          </p:nvPr>
        </p:nvSpPr>
        <p:spPr/>
        <p:txBody>
          <a:bodyPr>
            <a:normAutofit fontScale="70000" lnSpcReduction="20000"/>
          </a:bodyPr>
          <a:lstStyle/>
          <a:p>
            <a:pPr marL="0" indent="0" algn="ctr">
              <a:buNone/>
            </a:pPr>
            <a:endParaRPr lang="en-US" b="1" dirty="0"/>
          </a:p>
          <a:p>
            <a:pPr marL="0" indent="0" algn="ctr">
              <a:buNone/>
            </a:pPr>
            <a:r>
              <a:rPr lang="en-US" b="1" dirty="0" smtClean="0"/>
              <a:t>Presented To:</a:t>
            </a:r>
          </a:p>
          <a:p>
            <a:pPr marL="0" indent="0" algn="ctr">
              <a:buNone/>
            </a:pPr>
            <a:endParaRPr lang="en-US" b="1" dirty="0" smtClean="0"/>
          </a:p>
          <a:p>
            <a:pPr marL="0" indent="0" algn="ctr">
              <a:buNone/>
            </a:pPr>
            <a:r>
              <a:rPr lang="en-US" b="1" dirty="0"/>
              <a:t>Eng. Suleiman Daifi</a:t>
            </a:r>
          </a:p>
          <a:p>
            <a:pPr marL="0" indent="0" algn="ctr">
              <a:buNone/>
            </a:pPr>
            <a:r>
              <a:rPr lang="en-US" b="1" dirty="0" smtClean="0"/>
              <a:t>Dr. Ayham Ja’roun </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Prepared </a:t>
            </a:r>
            <a:r>
              <a:rPr lang="en-US" dirty="0"/>
              <a:t>By :</a:t>
            </a:r>
          </a:p>
          <a:p>
            <a:pPr lvl="2"/>
            <a:r>
              <a:rPr lang="en-US" dirty="0" smtClean="0"/>
              <a:t>Laith Kittani</a:t>
            </a:r>
          </a:p>
          <a:p>
            <a:pPr lvl="2"/>
            <a:r>
              <a:rPr lang="en-US" dirty="0" smtClean="0"/>
              <a:t>Yousef Dwaikat</a:t>
            </a:r>
          </a:p>
          <a:p>
            <a:pPr lvl="2"/>
            <a:r>
              <a:rPr lang="en-US" dirty="0"/>
              <a:t>Morshed </a:t>
            </a:r>
            <a:r>
              <a:rPr lang="en-US" dirty="0" smtClean="0"/>
              <a:t>Mhanna</a:t>
            </a:r>
          </a:p>
          <a:p>
            <a:pPr lvl="2"/>
            <a:r>
              <a:rPr lang="en-US" dirty="0" smtClean="0"/>
              <a:t>Firas </a:t>
            </a:r>
            <a:r>
              <a:rPr lang="en-US" dirty="0"/>
              <a:t>Salahat </a:t>
            </a:r>
            <a:endParaRPr lang="en-US" dirty="0" smtClean="0"/>
          </a:p>
          <a:p>
            <a:pPr lvl="2"/>
            <a:r>
              <a:rPr lang="en-US" dirty="0" smtClean="0"/>
              <a:t>WaleedTuffaha</a:t>
            </a:r>
            <a:r>
              <a:rPr lang="en-US" dirty="0"/>
              <a:t>		</a:t>
            </a:r>
          </a:p>
        </p:txBody>
      </p:sp>
    </p:spTree>
    <p:extLst>
      <p:ext uri="{BB962C8B-B14F-4D97-AF65-F5344CB8AC3E}">
        <p14:creationId xmlns:p14="http://schemas.microsoft.com/office/powerpoint/2010/main" val="2216823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site at ZF</a:t>
            </a:r>
            <a:endParaRPr lang="en-US" dirty="0"/>
          </a:p>
        </p:txBody>
      </p:sp>
      <p:sp>
        <p:nvSpPr>
          <p:cNvPr id="3" name="Content Placeholder 2"/>
          <p:cNvSpPr>
            <a:spLocks noGrp="1"/>
          </p:cNvSpPr>
          <p:nvPr>
            <p:ph sz="quarter" idx="1"/>
          </p:nvPr>
        </p:nvSpPr>
        <p:spPr/>
        <p:txBody>
          <a:bodyPr>
            <a:normAutofit/>
          </a:bodyPr>
          <a:lstStyle/>
          <a:p>
            <a:r>
              <a:rPr lang="en-US" dirty="0"/>
              <a:t>At the moment, there is a waste separation line at the </a:t>
            </a:r>
            <a:r>
              <a:rPr lang="en-US" dirty="0" smtClean="0"/>
              <a:t>landfill.</a:t>
            </a:r>
          </a:p>
          <a:p>
            <a:r>
              <a:rPr lang="en-US" dirty="0" smtClean="0"/>
              <a:t>It </a:t>
            </a:r>
            <a:r>
              <a:rPr lang="en-US" dirty="0"/>
              <a:t>is currently offline because of some technical and administrative issues. </a:t>
            </a:r>
          </a:p>
          <a:p>
            <a:endParaRPr lang="en-US" dirty="0"/>
          </a:p>
        </p:txBody>
      </p:sp>
    </p:spTree>
    <p:extLst>
      <p:ext uri="{BB962C8B-B14F-4D97-AF65-F5344CB8AC3E}">
        <p14:creationId xmlns:p14="http://schemas.microsoft.com/office/powerpoint/2010/main" val="3361225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 </a:t>
            </a:r>
            <a:endParaRPr lang="en-US" dirty="0"/>
          </a:p>
        </p:txBody>
      </p:sp>
      <p:sp>
        <p:nvSpPr>
          <p:cNvPr id="3" name="Content Placeholder 2"/>
          <p:cNvSpPr>
            <a:spLocks noGrp="1"/>
          </p:cNvSpPr>
          <p:nvPr>
            <p:ph sz="quarter" idx="1"/>
          </p:nvPr>
        </p:nvSpPr>
        <p:spPr/>
        <p:txBody>
          <a:bodyPr>
            <a:normAutofit/>
          </a:bodyPr>
          <a:lstStyle/>
          <a:p>
            <a:r>
              <a:rPr lang="en-US" dirty="0"/>
              <a:t>The </a:t>
            </a:r>
            <a:r>
              <a:rPr lang="en-US" dirty="0" smtClean="0"/>
              <a:t>separation </a:t>
            </a:r>
            <a:r>
              <a:rPr lang="en-US" dirty="0"/>
              <a:t>line was operated in 2011 for a few months, during which valuable data was gathered on the operation of this line</a:t>
            </a:r>
            <a:r>
              <a:rPr lang="en-US" dirty="0" smtClean="0"/>
              <a:t>.</a:t>
            </a:r>
          </a:p>
          <a:p>
            <a:r>
              <a:rPr lang="en-US" dirty="0" smtClean="0"/>
              <a:t>If </a:t>
            </a:r>
            <a:r>
              <a:rPr lang="en-US" dirty="0"/>
              <a:t>the line is operated for two ten-hours shifts per day, it can process approximately 400 tons of waste</a:t>
            </a:r>
            <a:r>
              <a:rPr lang="en-US" dirty="0" smtClean="0"/>
              <a:t>. </a:t>
            </a:r>
            <a:endParaRPr lang="en-US" dirty="0"/>
          </a:p>
          <a:p>
            <a:endParaRPr lang="en-US" dirty="0"/>
          </a:p>
        </p:txBody>
      </p:sp>
    </p:spTree>
    <p:extLst>
      <p:ext uri="{BB962C8B-B14F-4D97-AF65-F5344CB8AC3E}">
        <p14:creationId xmlns:p14="http://schemas.microsoft.com/office/powerpoint/2010/main" val="1319057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Composition</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56481600"/>
              </p:ext>
            </p:extLst>
          </p:nvPr>
        </p:nvGraphicFramePr>
        <p:xfrm>
          <a:off x="4482" y="1666672"/>
          <a:ext cx="9144000" cy="5295799"/>
        </p:xfrm>
        <a:graphic>
          <a:graphicData uri="http://schemas.openxmlformats.org/drawingml/2006/table">
            <a:tbl>
              <a:tblPr firstRow="1" firstCol="1" bandRow="1">
                <a:tableStyleId>{5C22544A-7EE6-4342-B048-85BDC9FD1C3A}</a:tableStyleId>
              </a:tblPr>
              <a:tblGrid>
                <a:gridCol w="1094154"/>
                <a:gridCol w="1091508"/>
                <a:gridCol w="1409416"/>
                <a:gridCol w="1094154"/>
                <a:gridCol w="2032000"/>
                <a:gridCol w="1203568"/>
                <a:gridCol w="1219200"/>
              </a:tblGrid>
              <a:tr h="1020878">
                <a:tc gridSpan="2">
                  <a:txBody>
                    <a:bodyPr/>
                    <a:lstStyle/>
                    <a:p>
                      <a:pPr algn="ctr">
                        <a:lnSpc>
                          <a:spcPct val="115000"/>
                        </a:lnSpc>
                        <a:spcAft>
                          <a:spcPts val="0"/>
                        </a:spcAft>
                      </a:pPr>
                      <a:r>
                        <a:rPr lang="en-US" sz="2000" dirty="0">
                          <a:effectLst/>
                        </a:rPr>
                        <a:t>Category </a:t>
                      </a:r>
                      <a:endParaRPr lang="en-US" sz="1800" dirty="0">
                        <a:effectLst/>
                        <a:latin typeface="Calibri"/>
                        <a:ea typeface="Calibri"/>
                        <a:cs typeface="Arial"/>
                      </a:endParaRPr>
                    </a:p>
                  </a:txBody>
                  <a:tcPr marL="68580" marR="68580" marT="0" marB="0" anchor="ctr"/>
                </a:tc>
                <a:tc hMerge="1">
                  <a:txBody>
                    <a:bodyPr/>
                    <a:lstStyle/>
                    <a:p>
                      <a:endParaRPr lang="en-US"/>
                    </a:p>
                  </a:txBody>
                  <a:tcPr/>
                </a:tc>
                <a:tc>
                  <a:txBody>
                    <a:bodyPr/>
                    <a:lstStyle/>
                    <a:p>
                      <a:pPr algn="ctr">
                        <a:lnSpc>
                          <a:spcPct val="115000"/>
                        </a:lnSpc>
                        <a:spcAft>
                          <a:spcPts val="0"/>
                        </a:spcAft>
                      </a:pPr>
                      <a:r>
                        <a:rPr lang="en-US" sz="2000" dirty="0">
                          <a:effectLst/>
                        </a:rPr>
                        <a:t>Percentage</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1800" dirty="0" smtClean="0">
                          <a:effectLst/>
                          <a:latin typeface="Calibri"/>
                          <a:ea typeface="Calibri"/>
                          <a:cs typeface="Arial"/>
                        </a:rPr>
                        <a:t>Quantity</a:t>
                      </a:r>
                    </a:p>
                  </a:txBody>
                  <a:tcPr marL="68580" marR="68580" marT="0" marB="0" anchor="ctr"/>
                </a:tc>
                <a:tc>
                  <a:txBody>
                    <a:bodyPr/>
                    <a:lstStyle/>
                    <a:p>
                      <a:pPr algn="ctr">
                        <a:lnSpc>
                          <a:spcPct val="115000"/>
                        </a:lnSpc>
                        <a:spcAft>
                          <a:spcPts val="0"/>
                        </a:spcAft>
                      </a:pPr>
                      <a:r>
                        <a:rPr lang="en-US" sz="2000" dirty="0">
                          <a:effectLst/>
                        </a:rPr>
                        <a:t>Percentage separated</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Qty. separated per </a:t>
                      </a:r>
                      <a:r>
                        <a:rPr lang="en-US" sz="2000" dirty="0" smtClean="0">
                          <a:effectLst/>
                        </a:rPr>
                        <a:t>day</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Qty. separated per </a:t>
                      </a:r>
                      <a:r>
                        <a:rPr lang="en-US" sz="2000" dirty="0" smtClean="0">
                          <a:effectLst/>
                        </a:rPr>
                        <a:t>day</a:t>
                      </a:r>
                      <a:endParaRPr lang="en-US" sz="1800" dirty="0">
                        <a:effectLst/>
                        <a:latin typeface="Calibri"/>
                        <a:ea typeface="Calibri"/>
                        <a:cs typeface="Arial"/>
                      </a:endParaRPr>
                    </a:p>
                  </a:txBody>
                  <a:tcPr marL="68580" marR="68580" marT="0" marB="0" anchor="ctr"/>
                </a:tc>
              </a:tr>
              <a:tr h="351649">
                <a:tc gridSpan="2">
                  <a:txBody>
                    <a:bodyPr/>
                    <a:lstStyle/>
                    <a:p>
                      <a:pPr algn="ctr">
                        <a:lnSpc>
                          <a:spcPct val="115000"/>
                        </a:lnSpc>
                        <a:spcAft>
                          <a:spcPts val="0"/>
                        </a:spcAft>
                      </a:pPr>
                      <a:r>
                        <a:rPr lang="en-US" sz="2000" dirty="0">
                          <a:effectLst/>
                        </a:rPr>
                        <a:t>Organics</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0.51</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204</a:t>
                      </a:r>
                    </a:p>
                  </a:txBody>
                  <a:tcPr marL="9525" marR="9525" marT="9525" marB="0" anchor="b"/>
                </a:tc>
                <a:tc>
                  <a:txBody>
                    <a:bodyPr/>
                    <a:lstStyle/>
                    <a:p>
                      <a:pPr algn="ctr">
                        <a:lnSpc>
                          <a:spcPct val="115000"/>
                        </a:lnSpc>
                        <a:spcAft>
                          <a:spcPts val="0"/>
                        </a:spcAft>
                      </a:pPr>
                      <a:r>
                        <a:rPr lang="en-US" sz="2000" dirty="0">
                          <a:effectLst/>
                        </a:rPr>
                        <a:t>0.5</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102</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31824</a:t>
                      </a:r>
                      <a:endParaRPr lang="en-US" sz="1800" dirty="0">
                        <a:effectLst/>
                        <a:latin typeface="Calibri"/>
                        <a:ea typeface="Calibri"/>
                        <a:cs typeface="Arial"/>
                      </a:endParaRPr>
                    </a:p>
                  </a:txBody>
                  <a:tcPr marL="68580" marR="68580" marT="0" marB="0" anchor="ctr"/>
                </a:tc>
              </a:tr>
              <a:tr h="351649">
                <a:tc rowSpan="3">
                  <a:txBody>
                    <a:bodyPr/>
                    <a:lstStyle/>
                    <a:p>
                      <a:pPr algn="ctr">
                        <a:lnSpc>
                          <a:spcPct val="115000"/>
                        </a:lnSpc>
                        <a:spcAft>
                          <a:spcPts val="0"/>
                        </a:spcAft>
                      </a:pPr>
                      <a:r>
                        <a:rPr lang="en-US" sz="2000" dirty="0">
                          <a:effectLst/>
                        </a:rPr>
                        <a:t>Plastics</a:t>
                      </a:r>
                      <a:endParaRPr lang="en-US" sz="1800" dirty="0">
                        <a:effectLst/>
                        <a:latin typeface="Calibri"/>
                        <a:ea typeface="Calibri"/>
                        <a:cs typeface="Arial"/>
                      </a:endParaRPr>
                    </a:p>
                  </a:txBody>
                  <a:tcPr marL="68580" marR="68580" marT="0" marB="0"/>
                </a:tc>
                <a:tc>
                  <a:txBody>
                    <a:bodyPr/>
                    <a:lstStyle/>
                    <a:p>
                      <a:pPr algn="l">
                        <a:lnSpc>
                          <a:spcPct val="115000"/>
                        </a:lnSpc>
                        <a:spcAft>
                          <a:spcPts val="0"/>
                        </a:spcAft>
                      </a:pPr>
                      <a:r>
                        <a:rPr lang="en-US" sz="2000" dirty="0">
                          <a:effectLst/>
                        </a:rPr>
                        <a:t>PP</a:t>
                      </a:r>
                      <a:endParaRPr lang="en-US" sz="1800" dirty="0">
                        <a:effectLst/>
                        <a:latin typeface="Calibri"/>
                        <a:ea typeface="Calibri"/>
                        <a:cs typeface="Arial"/>
                      </a:endParaRPr>
                    </a:p>
                  </a:txBody>
                  <a:tcPr marL="68580" marR="68580" marT="0" marB="0"/>
                </a:tc>
                <a:tc>
                  <a:txBody>
                    <a:bodyPr/>
                    <a:lstStyle/>
                    <a:p>
                      <a:pPr algn="ctr">
                        <a:lnSpc>
                          <a:spcPct val="115000"/>
                        </a:lnSpc>
                        <a:spcAft>
                          <a:spcPts val="0"/>
                        </a:spcAft>
                      </a:pPr>
                      <a:r>
                        <a:rPr lang="en-US" sz="2000" dirty="0">
                          <a:effectLst/>
                        </a:rPr>
                        <a:t>0.024</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9.6</a:t>
                      </a:r>
                    </a:p>
                  </a:txBody>
                  <a:tcPr marL="9525" marR="9525" marT="9525" marB="0" anchor="b"/>
                </a:tc>
                <a:tc>
                  <a:txBody>
                    <a:bodyPr/>
                    <a:lstStyle/>
                    <a:p>
                      <a:pPr algn="ctr">
                        <a:lnSpc>
                          <a:spcPct val="115000"/>
                        </a:lnSpc>
                        <a:spcAft>
                          <a:spcPts val="0"/>
                        </a:spcAft>
                      </a:pPr>
                      <a:r>
                        <a:rPr lang="en-US" sz="2000" dirty="0">
                          <a:effectLst/>
                        </a:rPr>
                        <a:t>0.25</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2.4</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748.8</a:t>
                      </a:r>
                      <a:endParaRPr lang="en-US" sz="1800" dirty="0">
                        <a:effectLst/>
                        <a:latin typeface="Calibri"/>
                        <a:ea typeface="Calibri"/>
                        <a:cs typeface="Arial"/>
                      </a:endParaRPr>
                    </a:p>
                  </a:txBody>
                  <a:tcPr marL="68580" marR="68580" marT="0" marB="0" anchor="ctr"/>
                </a:tc>
              </a:tr>
              <a:tr h="351649">
                <a:tc vMerge="1">
                  <a:txBody>
                    <a:bodyPr/>
                    <a:lstStyle/>
                    <a:p>
                      <a:endParaRPr lang="en-US"/>
                    </a:p>
                  </a:txBody>
                  <a:tcPr/>
                </a:tc>
                <a:tc>
                  <a:txBody>
                    <a:bodyPr/>
                    <a:lstStyle/>
                    <a:p>
                      <a:pPr algn="l">
                        <a:lnSpc>
                          <a:spcPct val="115000"/>
                        </a:lnSpc>
                        <a:spcAft>
                          <a:spcPts val="0"/>
                        </a:spcAft>
                      </a:pPr>
                      <a:r>
                        <a:rPr lang="en-US" sz="2000" dirty="0">
                          <a:effectLst/>
                        </a:rPr>
                        <a:t>HDPE</a:t>
                      </a:r>
                      <a:endParaRPr lang="en-US" sz="1800" dirty="0">
                        <a:effectLst/>
                        <a:latin typeface="Calibri"/>
                        <a:ea typeface="Calibri"/>
                        <a:cs typeface="Arial"/>
                      </a:endParaRPr>
                    </a:p>
                  </a:txBody>
                  <a:tcPr marL="68580" marR="68580" marT="0" marB="0"/>
                </a:tc>
                <a:tc>
                  <a:txBody>
                    <a:bodyPr/>
                    <a:lstStyle/>
                    <a:p>
                      <a:pPr algn="ctr">
                        <a:lnSpc>
                          <a:spcPct val="115000"/>
                        </a:lnSpc>
                        <a:spcAft>
                          <a:spcPts val="0"/>
                        </a:spcAft>
                      </a:pPr>
                      <a:r>
                        <a:rPr lang="en-US" sz="2000" dirty="0">
                          <a:effectLst/>
                        </a:rPr>
                        <a:t>0.04</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16</a:t>
                      </a:r>
                    </a:p>
                  </a:txBody>
                  <a:tcPr marL="9525" marR="9525" marT="9525" marB="0" anchor="b"/>
                </a:tc>
                <a:tc>
                  <a:txBody>
                    <a:bodyPr/>
                    <a:lstStyle/>
                    <a:p>
                      <a:pPr algn="ctr">
                        <a:lnSpc>
                          <a:spcPct val="115000"/>
                        </a:lnSpc>
                        <a:spcAft>
                          <a:spcPts val="0"/>
                        </a:spcAft>
                      </a:pPr>
                      <a:r>
                        <a:rPr lang="en-US" sz="2000" dirty="0">
                          <a:effectLst/>
                        </a:rPr>
                        <a:t>0.25</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4</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1248</a:t>
                      </a:r>
                      <a:endParaRPr lang="en-US" sz="1800" dirty="0">
                        <a:effectLst/>
                        <a:latin typeface="Calibri"/>
                        <a:ea typeface="Calibri"/>
                        <a:cs typeface="Arial"/>
                      </a:endParaRPr>
                    </a:p>
                  </a:txBody>
                  <a:tcPr marL="68580" marR="68580" marT="0" marB="0" anchor="ctr"/>
                </a:tc>
              </a:tr>
              <a:tr h="351649">
                <a:tc vMerge="1">
                  <a:txBody>
                    <a:bodyPr/>
                    <a:lstStyle/>
                    <a:p>
                      <a:endParaRPr lang="en-US"/>
                    </a:p>
                  </a:txBody>
                  <a:tcPr/>
                </a:tc>
                <a:tc>
                  <a:txBody>
                    <a:bodyPr/>
                    <a:lstStyle/>
                    <a:p>
                      <a:pPr algn="l">
                        <a:lnSpc>
                          <a:spcPct val="115000"/>
                        </a:lnSpc>
                        <a:spcAft>
                          <a:spcPts val="0"/>
                        </a:spcAft>
                      </a:pPr>
                      <a:r>
                        <a:rPr lang="en-US" sz="2000" dirty="0">
                          <a:effectLst/>
                        </a:rPr>
                        <a:t>PET</a:t>
                      </a:r>
                      <a:endParaRPr lang="en-US" sz="1800" dirty="0">
                        <a:effectLst/>
                        <a:latin typeface="Calibri"/>
                        <a:ea typeface="Calibri"/>
                        <a:cs typeface="Arial"/>
                      </a:endParaRPr>
                    </a:p>
                  </a:txBody>
                  <a:tcPr marL="68580" marR="68580" marT="0" marB="0"/>
                </a:tc>
                <a:tc>
                  <a:txBody>
                    <a:bodyPr/>
                    <a:lstStyle/>
                    <a:p>
                      <a:pPr algn="ctr">
                        <a:lnSpc>
                          <a:spcPct val="115000"/>
                        </a:lnSpc>
                        <a:spcAft>
                          <a:spcPts val="0"/>
                        </a:spcAft>
                      </a:pPr>
                      <a:r>
                        <a:rPr lang="en-US" sz="2000" dirty="0">
                          <a:effectLst/>
                        </a:rPr>
                        <a:t>0.06</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24</a:t>
                      </a:r>
                    </a:p>
                  </a:txBody>
                  <a:tcPr marL="9525" marR="9525" marT="9525" marB="0" anchor="b"/>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r>
              <a:tr h="684692">
                <a:tc gridSpan="2">
                  <a:txBody>
                    <a:bodyPr/>
                    <a:lstStyle/>
                    <a:p>
                      <a:pPr algn="l">
                        <a:lnSpc>
                          <a:spcPct val="115000"/>
                        </a:lnSpc>
                        <a:spcAft>
                          <a:spcPts val="0"/>
                        </a:spcAft>
                      </a:pPr>
                      <a:r>
                        <a:rPr lang="en-US" sz="2000" dirty="0">
                          <a:effectLst/>
                        </a:rPr>
                        <a:t>Cardboard and paper</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0.16</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64</a:t>
                      </a:r>
                    </a:p>
                  </a:txBody>
                  <a:tcPr marL="9525" marR="9525" marT="9525" marB="0" anchor="b"/>
                </a:tc>
                <a:tc>
                  <a:txBody>
                    <a:bodyPr/>
                    <a:lstStyle/>
                    <a:p>
                      <a:pPr algn="ctr">
                        <a:lnSpc>
                          <a:spcPct val="115000"/>
                        </a:lnSpc>
                        <a:spcAft>
                          <a:spcPts val="0"/>
                        </a:spcAft>
                      </a:pPr>
                      <a:r>
                        <a:rPr lang="en-US" sz="2000" dirty="0">
                          <a:effectLst/>
                        </a:rPr>
                        <a:t>0.4</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25.6</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7987.2</a:t>
                      </a:r>
                      <a:endParaRPr lang="en-US" sz="1800" dirty="0">
                        <a:effectLst/>
                        <a:latin typeface="Calibri"/>
                        <a:ea typeface="Calibri"/>
                        <a:cs typeface="Arial"/>
                      </a:endParaRPr>
                    </a:p>
                  </a:txBody>
                  <a:tcPr marL="68580" marR="68580" marT="0" marB="0" anchor="ctr"/>
                </a:tc>
              </a:tr>
              <a:tr h="351649">
                <a:tc gridSpan="2">
                  <a:txBody>
                    <a:bodyPr/>
                    <a:lstStyle/>
                    <a:p>
                      <a:pPr algn="ctr">
                        <a:lnSpc>
                          <a:spcPct val="115000"/>
                        </a:lnSpc>
                        <a:spcAft>
                          <a:spcPts val="0"/>
                        </a:spcAft>
                      </a:pPr>
                      <a:r>
                        <a:rPr lang="en-US" sz="2000" dirty="0">
                          <a:effectLst/>
                        </a:rPr>
                        <a:t>Metals</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0.028</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11.2</a:t>
                      </a:r>
                    </a:p>
                  </a:txBody>
                  <a:tcPr marL="9525" marR="9525" marT="9525" marB="0" anchor="b"/>
                </a:tc>
                <a:tc>
                  <a:txBody>
                    <a:bodyPr/>
                    <a:lstStyle/>
                    <a:p>
                      <a:pPr algn="ctr">
                        <a:lnSpc>
                          <a:spcPct val="115000"/>
                        </a:lnSpc>
                        <a:spcAft>
                          <a:spcPts val="0"/>
                        </a:spcAft>
                      </a:pPr>
                      <a:r>
                        <a:rPr lang="en-US" sz="2000" dirty="0">
                          <a:effectLst/>
                        </a:rPr>
                        <a:t>0.5</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5.6</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1747.2</a:t>
                      </a:r>
                      <a:endParaRPr lang="en-US" sz="1800" dirty="0">
                        <a:effectLst/>
                        <a:latin typeface="Calibri"/>
                        <a:ea typeface="Calibri"/>
                        <a:cs typeface="Arial"/>
                      </a:endParaRPr>
                    </a:p>
                  </a:txBody>
                  <a:tcPr marL="68580" marR="68580" marT="0" marB="0" anchor="ctr"/>
                </a:tc>
              </a:tr>
              <a:tr h="351649">
                <a:tc gridSpan="2">
                  <a:txBody>
                    <a:bodyPr/>
                    <a:lstStyle/>
                    <a:p>
                      <a:pPr algn="ctr">
                        <a:lnSpc>
                          <a:spcPct val="115000"/>
                        </a:lnSpc>
                        <a:spcAft>
                          <a:spcPts val="0"/>
                        </a:spcAft>
                      </a:pPr>
                      <a:r>
                        <a:rPr lang="en-US" sz="2000" dirty="0">
                          <a:effectLst/>
                        </a:rPr>
                        <a:t>Glass</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0.033</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13.2</a:t>
                      </a:r>
                    </a:p>
                  </a:txBody>
                  <a:tcPr marL="9525" marR="9525" marT="9525" marB="0" anchor="b"/>
                </a:tc>
                <a:tc>
                  <a:txBody>
                    <a:bodyPr/>
                    <a:lstStyle/>
                    <a:p>
                      <a:pPr algn="ctr">
                        <a:lnSpc>
                          <a:spcPct val="115000"/>
                        </a:lnSpc>
                        <a:spcAft>
                          <a:spcPts val="0"/>
                        </a:spcAft>
                      </a:pPr>
                      <a:r>
                        <a:rPr lang="en-US" sz="2000" dirty="0">
                          <a:effectLst/>
                        </a:rPr>
                        <a:t>0.1</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1.32</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411.84</a:t>
                      </a:r>
                      <a:endParaRPr lang="en-US" sz="1800" dirty="0">
                        <a:effectLst/>
                        <a:latin typeface="Calibri"/>
                        <a:ea typeface="Calibri"/>
                        <a:cs typeface="Arial"/>
                      </a:endParaRPr>
                    </a:p>
                  </a:txBody>
                  <a:tcPr marL="68580" marR="68580" marT="0" marB="0" anchor="ctr"/>
                </a:tc>
              </a:tr>
              <a:tr h="351649">
                <a:tc gridSpan="2">
                  <a:txBody>
                    <a:bodyPr/>
                    <a:lstStyle/>
                    <a:p>
                      <a:pPr algn="ctr">
                        <a:lnSpc>
                          <a:spcPct val="115000"/>
                        </a:lnSpc>
                        <a:spcAft>
                          <a:spcPts val="0"/>
                        </a:spcAft>
                      </a:pPr>
                      <a:r>
                        <a:rPr lang="en-US" sz="2000" dirty="0">
                          <a:effectLst/>
                        </a:rPr>
                        <a:t>Textile</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0.086</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34.4</a:t>
                      </a:r>
                    </a:p>
                  </a:txBody>
                  <a:tcPr marL="9525" marR="9525" marT="9525" marB="0" anchor="b"/>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r>
              <a:tr h="351649">
                <a:tc gridSpan="2">
                  <a:txBody>
                    <a:bodyPr/>
                    <a:lstStyle/>
                    <a:p>
                      <a:pPr algn="ctr">
                        <a:lnSpc>
                          <a:spcPct val="115000"/>
                        </a:lnSpc>
                        <a:spcAft>
                          <a:spcPts val="0"/>
                        </a:spcAft>
                      </a:pPr>
                      <a:r>
                        <a:rPr lang="en-US" sz="2000" dirty="0">
                          <a:effectLst/>
                        </a:rPr>
                        <a:t>Others</a:t>
                      </a:r>
                      <a:endParaRPr lang="en-US" sz="1800" dirty="0">
                        <a:effectLst/>
                        <a:latin typeface="Calibri"/>
                        <a:ea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0.059</a:t>
                      </a:r>
                      <a:endParaRPr lang="en-US" sz="1800" dirty="0">
                        <a:effectLst/>
                        <a:latin typeface="Calibri"/>
                        <a:ea typeface="Calibri"/>
                        <a:cs typeface="Arial"/>
                      </a:endParaRPr>
                    </a:p>
                  </a:txBody>
                  <a:tcPr marL="68580" marR="68580" marT="0" marB="0" anchor="ctr"/>
                </a:tc>
                <a:tc>
                  <a:txBody>
                    <a:bodyPr/>
                    <a:lstStyle/>
                    <a:p>
                      <a:pPr marL="0" algn="ctr" rtl="0" eaLnBrk="1" fontAlgn="b" latinLnBrk="0" hangingPunct="1">
                        <a:lnSpc>
                          <a:spcPct val="115000"/>
                        </a:lnSpc>
                        <a:spcAft>
                          <a:spcPts val="0"/>
                        </a:spcAft>
                      </a:pPr>
                      <a:r>
                        <a:rPr kumimoji="0" lang="en-US" sz="2000" kern="1200" dirty="0">
                          <a:solidFill>
                            <a:schemeClr val="dk1"/>
                          </a:solidFill>
                          <a:effectLst/>
                          <a:latin typeface="+mn-lt"/>
                          <a:ea typeface="+mn-ea"/>
                          <a:cs typeface="+mn-cs"/>
                        </a:rPr>
                        <a:t>23.6</a:t>
                      </a:r>
                    </a:p>
                  </a:txBody>
                  <a:tcPr marL="9525" marR="9525" marT="9525" marB="0" anchor="b"/>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c>
                  <a:txBody>
                    <a:bodyPr/>
                    <a:lstStyle/>
                    <a:p>
                      <a:pPr algn="ctr">
                        <a:lnSpc>
                          <a:spcPct val="115000"/>
                        </a:lnSpc>
                        <a:spcAft>
                          <a:spcPts val="0"/>
                        </a:spcAft>
                      </a:pPr>
                      <a:r>
                        <a:rPr lang="en-US" sz="2000" dirty="0">
                          <a:effectLst/>
                        </a:rPr>
                        <a:t>0</a:t>
                      </a:r>
                      <a:endParaRPr lang="en-US" sz="1800" dirty="0">
                        <a:effectLst/>
                        <a:latin typeface="Calibri"/>
                        <a:ea typeface="Calibri"/>
                        <a:cs typeface="Arial"/>
                      </a:endParaRPr>
                    </a:p>
                  </a:txBody>
                  <a:tcPr marL="68580" marR="68580" marT="0" marB="0" anchor="ctr"/>
                </a:tc>
              </a:tr>
              <a:tr h="662839">
                <a:tc gridSpan="2">
                  <a:txBody>
                    <a:bodyPr/>
                    <a:lstStyle/>
                    <a:p>
                      <a:pPr algn="l"/>
                      <a:endParaRPr lang="en-US" sz="1800" dirty="0">
                        <a:effectLst/>
                        <a:latin typeface="Calibri"/>
                        <a:cs typeface="Arial"/>
                      </a:endParaRPr>
                    </a:p>
                  </a:txBody>
                  <a:tcPr marL="68580" marR="68580" marT="0" marB="0"/>
                </a:tc>
                <a:tc hMerge="1">
                  <a:txBody>
                    <a:bodyPr/>
                    <a:lstStyle/>
                    <a:p>
                      <a:endParaRPr lang="en-US"/>
                    </a:p>
                  </a:txBody>
                  <a:tcPr/>
                </a:tc>
                <a:tc>
                  <a:txBody>
                    <a:bodyPr/>
                    <a:lstStyle/>
                    <a:p>
                      <a:pPr algn="ctr">
                        <a:lnSpc>
                          <a:spcPct val="115000"/>
                        </a:lnSpc>
                        <a:spcAft>
                          <a:spcPts val="0"/>
                        </a:spcAft>
                      </a:pPr>
                      <a:r>
                        <a:rPr lang="en-US" sz="2000" dirty="0">
                          <a:effectLst/>
                        </a:rPr>
                        <a:t>1</a:t>
                      </a:r>
                      <a:endParaRPr lang="en-US" sz="1800" dirty="0">
                        <a:effectLst/>
                        <a:latin typeface="Calibri"/>
                        <a:ea typeface="Calibri"/>
                        <a:cs typeface="Arial"/>
                      </a:endParaRPr>
                    </a:p>
                  </a:txBody>
                  <a:tcPr marL="68580" marR="68580" marT="0" marB="0"/>
                </a:tc>
                <a:tc>
                  <a:txBody>
                    <a:bodyPr/>
                    <a:lstStyle/>
                    <a:p>
                      <a:pPr algn="ctr">
                        <a:lnSpc>
                          <a:spcPct val="115000"/>
                        </a:lnSpc>
                        <a:spcAft>
                          <a:spcPts val="0"/>
                        </a:spcAft>
                      </a:pPr>
                      <a:r>
                        <a:rPr lang="en-US" sz="1800" dirty="0" smtClean="0">
                          <a:effectLst/>
                          <a:latin typeface="Calibri"/>
                          <a:ea typeface="Calibri"/>
                          <a:cs typeface="Arial"/>
                        </a:rPr>
                        <a:t>400</a:t>
                      </a:r>
                      <a:endParaRPr lang="en-US" sz="1800" dirty="0">
                        <a:effectLst/>
                        <a:latin typeface="Calibri"/>
                        <a:ea typeface="Calibri"/>
                        <a:cs typeface="Arial"/>
                      </a:endParaRPr>
                    </a:p>
                  </a:txBody>
                  <a:tcPr marL="68580" marR="68580" marT="0" marB="0"/>
                </a:tc>
                <a:tc>
                  <a:txBody>
                    <a:bodyPr/>
                    <a:lstStyle/>
                    <a:p>
                      <a:pPr algn="ctr">
                        <a:lnSpc>
                          <a:spcPct val="115000"/>
                        </a:lnSpc>
                        <a:spcAft>
                          <a:spcPts val="0"/>
                        </a:spcAft>
                      </a:pPr>
                      <a:endParaRPr lang="en-US" sz="1800" dirty="0">
                        <a:effectLst/>
                        <a:latin typeface="Calibri"/>
                        <a:ea typeface="Calibri"/>
                        <a:cs typeface="Arial"/>
                      </a:endParaRPr>
                    </a:p>
                  </a:txBody>
                  <a:tcPr marL="68580" marR="68580" marT="0" marB="0"/>
                </a:tc>
                <a:tc>
                  <a:txBody>
                    <a:bodyPr/>
                    <a:lstStyle/>
                    <a:p>
                      <a:pPr algn="r">
                        <a:lnSpc>
                          <a:spcPct val="115000"/>
                        </a:lnSpc>
                        <a:spcAft>
                          <a:spcPts val="0"/>
                        </a:spcAft>
                      </a:pPr>
                      <a:r>
                        <a:rPr lang="en-US" sz="2000" dirty="0">
                          <a:effectLst/>
                        </a:rPr>
                        <a:t>140.92</a:t>
                      </a:r>
                      <a:endParaRPr lang="en-US" sz="1800" dirty="0">
                        <a:effectLst/>
                        <a:latin typeface="Calibri"/>
                        <a:ea typeface="Calibri"/>
                        <a:cs typeface="Arial"/>
                      </a:endParaRPr>
                    </a:p>
                  </a:txBody>
                  <a:tcPr marL="68580" marR="68580" marT="0" marB="0"/>
                </a:tc>
                <a:tc>
                  <a:txBody>
                    <a:bodyPr/>
                    <a:lstStyle/>
                    <a:p>
                      <a:pPr algn="r">
                        <a:lnSpc>
                          <a:spcPct val="115000"/>
                        </a:lnSpc>
                        <a:spcAft>
                          <a:spcPts val="0"/>
                        </a:spcAft>
                      </a:pPr>
                      <a:r>
                        <a:rPr lang="en-US" sz="2000" dirty="0">
                          <a:effectLst/>
                        </a:rPr>
                        <a:t>43967.04</a:t>
                      </a:r>
                      <a:endParaRPr lang="en-US" sz="18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7628268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Waste Composition </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141740694"/>
              </p:ext>
            </p:extLst>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9166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Separation Remarks</a:t>
            </a:r>
            <a:endParaRPr lang="en-US" dirty="0"/>
          </a:p>
        </p:txBody>
      </p:sp>
      <p:sp>
        <p:nvSpPr>
          <p:cNvPr id="3" name="Content Placeholder 2"/>
          <p:cNvSpPr>
            <a:spLocks noGrp="1"/>
          </p:cNvSpPr>
          <p:nvPr>
            <p:ph sz="quarter" idx="1"/>
          </p:nvPr>
        </p:nvSpPr>
        <p:spPr/>
        <p:txBody>
          <a:bodyPr>
            <a:normAutofit/>
          </a:bodyPr>
          <a:lstStyle/>
          <a:p>
            <a:r>
              <a:rPr lang="en-US" dirty="0"/>
              <a:t>Plastics in particular were separated into three categories, Polypropylene(PP), High Density Polyethylene (HDPE) and Polyethylene Terephthalate(PET).</a:t>
            </a:r>
          </a:p>
          <a:p>
            <a:r>
              <a:rPr lang="en-US" dirty="0"/>
              <a:t>The first two (PP&amp;HDPE) can be recycled easily and several products can be made out of them but the PET requires very complicated and lengthy processing which makes it inefficient to recycle on the current scale. </a:t>
            </a:r>
          </a:p>
        </p:txBody>
      </p:sp>
    </p:spTree>
    <p:extLst>
      <p:ext uri="{BB962C8B-B14F-4D97-AF65-F5344CB8AC3E}">
        <p14:creationId xmlns:p14="http://schemas.microsoft.com/office/powerpoint/2010/main" val="1722919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Separation Remarks</a:t>
            </a:r>
          </a:p>
        </p:txBody>
      </p:sp>
      <p:sp>
        <p:nvSpPr>
          <p:cNvPr id="3" name="Content Placeholder 2"/>
          <p:cNvSpPr>
            <a:spLocks noGrp="1"/>
          </p:cNvSpPr>
          <p:nvPr>
            <p:ph sz="quarter" idx="1"/>
          </p:nvPr>
        </p:nvSpPr>
        <p:spPr/>
        <p:txBody>
          <a:bodyPr/>
          <a:lstStyle/>
          <a:p>
            <a:r>
              <a:rPr lang="en-US" dirty="0"/>
              <a:t>The yearly quantities were also extrapolated by multiplying the daily output by 312 days per year. </a:t>
            </a:r>
          </a:p>
          <a:p>
            <a:r>
              <a:rPr lang="en-US" dirty="0"/>
              <a:t>Paper and cardboard were treated as one category because most production lines can process them together to make an intermediate material called pulp. </a:t>
            </a:r>
          </a:p>
          <a:p>
            <a:endParaRPr lang="en-US" dirty="0"/>
          </a:p>
        </p:txBody>
      </p:sp>
    </p:spTree>
    <p:extLst>
      <p:ext uri="{BB962C8B-B14F-4D97-AF65-F5344CB8AC3E}">
        <p14:creationId xmlns:p14="http://schemas.microsoft.com/office/powerpoint/2010/main" val="264078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Separation Line</a:t>
            </a:r>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57350"/>
            <a:ext cx="6223000" cy="466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6653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Recycling Options</a:t>
            </a:r>
            <a:endParaRPr lang="en-US" dirty="0"/>
          </a:p>
        </p:txBody>
      </p:sp>
      <p:sp>
        <p:nvSpPr>
          <p:cNvPr id="3" name="Content Placeholder 2"/>
          <p:cNvSpPr>
            <a:spLocks noGrp="1"/>
          </p:cNvSpPr>
          <p:nvPr>
            <p:ph sz="quarter" idx="1"/>
          </p:nvPr>
        </p:nvSpPr>
        <p:spPr>
          <a:xfrm>
            <a:off x="612648" y="1600200"/>
            <a:ext cx="8153400" cy="5029200"/>
          </a:xfrm>
        </p:spPr>
        <p:txBody>
          <a:bodyPr/>
          <a:lstStyle/>
          <a:p>
            <a:pPr marL="0" lvl="1" indent="0">
              <a:spcBef>
                <a:spcPts val="700"/>
              </a:spcBef>
              <a:buClr>
                <a:schemeClr val="accent2"/>
              </a:buClr>
              <a:buSzPct val="60000"/>
              <a:buNone/>
            </a:pPr>
            <a:r>
              <a:rPr lang="en-US" sz="2800" dirty="0" smtClean="0"/>
              <a:t>There are four main categories of waste that can be recycled at the current scale: </a:t>
            </a:r>
          </a:p>
          <a:p>
            <a:pPr marL="320040" lvl="1" indent="-320040">
              <a:spcBef>
                <a:spcPts val="700"/>
              </a:spcBef>
              <a:buClr>
                <a:schemeClr val="accent2"/>
              </a:buClr>
              <a:buSzPct val="60000"/>
              <a:buFont typeface="Wingdings"/>
              <a:buChar char=""/>
            </a:pPr>
            <a:r>
              <a:rPr lang="en-US" sz="2800" b="1" dirty="0" smtClean="0"/>
              <a:t>Paper </a:t>
            </a:r>
            <a:r>
              <a:rPr lang="en-US" sz="2800" b="1" dirty="0"/>
              <a:t>and Cardboard </a:t>
            </a:r>
          </a:p>
          <a:p>
            <a:pPr marL="320040" lvl="1" indent="-320040">
              <a:spcBef>
                <a:spcPts val="700"/>
              </a:spcBef>
              <a:buClr>
                <a:schemeClr val="accent2"/>
              </a:buClr>
              <a:buSzPct val="60000"/>
              <a:buFont typeface="Wingdings"/>
              <a:buChar char=""/>
            </a:pPr>
            <a:r>
              <a:rPr lang="en-US" sz="2800" b="1" dirty="0"/>
              <a:t>Plastics (PP &amp; HDPE) </a:t>
            </a:r>
          </a:p>
          <a:p>
            <a:pPr marL="320040" lvl="1" indent="-320040">
              <a:spcBef>
                <a:spcPts val="700"/>
              </a:spcBef>
              <a:buClr>
                <a:schemeClr val="accent2"/>
              </a:buClr>
              <a:buSzPct val="60000"/>
              <a:buFont typeface="Wingdings"/>
              <a:buChar char=""/>
            </a:pPr>
            <a:r>
              <a:rPr lang="en-US" sz="2800" b="1" dirty="0"/>
              <a:t>Glass </a:t>
            </a:r>
          </a:p>
          <a:p>
            <a:pPr marL="320040" lvl="1" indent="-320040">
              <a:spcBef>
                <a:spcPts val="700"/>
              </a:spcBef>
              <a:buClr>
                <a:schemeClr val="accent2"/>
              </a:buClr>
              <a:buSzPct val="60000"/>
              <a:buFont typeface="Wingdings"/>
              <a:buChar char=""/>
            </a:pPr>
            <a:r>
              <a:rPr lang="en-US" sz="2800" b="1" dirty="0"/>
              <a:t>Organic Materials </a:t>
            </a:r>
          </a:p>
          <a:p>
            <a:pPr marL="0" indent="0">
              <a:buNone/>
            </a:pPr>
            <a:r>
              <a:rPr lang="en-US" dirty="0" smtClean="0"/>
              <a:t>Metals need larger plants and more complicated processes, therefore they were excluded and the separated amounts can be sold as is. </a:t>
            </a:r>
            <a:endParaRPr lang="en-US" dirty="0"/>
          </a:p>
        </p:txBody>
      </p:sp>
    </p:spTree>
    <p:extLst>
      <p:ext uri="{BB962C8B-B14F-4D97-AF65-F5344CB8AC3E}">
        <p14:creationId xmlns:p14="http://schemas.microsoft.com/office/powerpoint/2010/main" val="40718978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Products </a:t>
            </a:r>
            <a:endParaRPr lang="en-US"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38008998"/>
              </p:ext>
            </p:extLst>
          </p:nvPr>
        </p:nvGraphicFramePr>
        <p:xfrm>
          <a:off x="0" y="1573474"/>
          <a:ext cx="9144000" cy="5284525"/>
        </p:xfrm>
        <a:graphic>
          <a:graphicData uri="http://schemas.openxmlformats.org/drawingml/2006/table">
            <a:tbl>
              <a:tblPr firstRow="1" firstCol="1" bandRow="1">
                <a:tableStyleId>{5C22544A-7EE6-4342-B048-85BDC9FD1C3A}</a:tableStyleId>
              </a:tblPr>
              <a:tblGrid>
                <a:gridCol w="2417214"/>
                <a:gridCol w="2417214"/>
                <a:gridCol w="2277760"/>
                <a:gridCol w="2031812"/>
              </a:tblGrid>
              <a:tr h="514401">
                <a:tc>
                  <a:txBody>
                    <a:bodyPr/>
                    <a:lstStyle/>
                    <a:p>
                      <a:pPr algn="just">
                        <a:lnSpc>
                          <a:spcPct val="150000"/>
                        </a:lnSpc>
                        <a:spcAft>
                          <a:spcPts val="0"/>
                        </a:spcAft>
                      </a:pPr>
                      <a:r>
                        <a:rPr lang="en-US" sz="1200" dirty="0">
                          <a:effectLst/>
                        </a:rPr>
                        <a:t>Raw Material </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Proposed Product</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Picture</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Machine/Production Line</a:t>
                      </a:r>
                      <a:endParaRPr lang="en-US" sz="1200" dirty="0">
                        <a:solidFill>
                          <a:srgbClr val="000000"/>
                        </a:solidFill>
                        <a:effectLst/>
                        <a:latin typeface="TimesNewRomanPSMT"/>
                        <a:ea typeface="Calibri"/>
                        <a:cs typeface="TimesNewRomanPSMT"/>
                      </a:endParaRPr>
                    </a:p>
                  </a:txBody>
                  <a:tcPr marL="68580" marR="68580" marT="0" marB="0"/>
                </a:tc>
              </a:tr>
              <a:tr h="728989">
                <a:tc rowSpan="3">
                  <a:txBody>
                    <a:bodyPr/>
                    <a:lstStyle/>
                    <a:p>
                      <a:pPr algn="just">
                        <a:lnSpc>
                          <a:spcPct val="150000"/>
                        </a:lnSpc>
                        <a:spcAft>
                          <a:spcPts val="0"/>
                        </a:spcAft>
                      </a:pPr>
                      <a:r>
                        <a:rPr lang="en-US" sz="1200" dirty="0">
                          <a:effectLst/>
                        </a:rPr>
                        <a:t>Paper and Cardboard</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Paper grocery and shopping bags </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Sunhope</a:t>
                      </a:r>
                    </a:p>
                    <a:p>
                      <a:pPr algn="just">
                        <a:lnSpc>
                          <a:spcPct val="150000"/>
                        </a:lnSpc>
                        <a:spcAft>
                          <a:spcPts val="0"/>
                        </a:spcAft>
                      </a:pPr>
                      <a:r>
                        <a:rPr lang="en-US" sz="1200" dirty="0">
                          <a:effectLst/>
                        </a:rPr>
                        <a:t>SBH-290W</a:t>
                      </a:r>
                      <a:endParaRPr lang="en-US" sz="1200" dirty="0">
                        <a:solidFill>
                          <a:srgbClr val="000000"/>
                        </a:solidFill>
                        <a:effectLst/>
                        <a:latin typeface="TimesNewRomanPSMT"/>
                        <a:ea typeface="Calibri"/>
                        <a:cs typeface="TimesNewRomanPSMT"/>
                      </a:endParaRPr>
                    </a:p>
                  </a:txBody>
                  <a:tcPr marL="68580" marR="68580" marT="0" marB="0"/>
                </a:tc>
              </a:tr>
              <a:tr h="728989">
                <a:tc vMerge="1">
                  <a:txBody>
                    <a:bodyPr/>
                    <a:lstStyle/>
                    <a:p>
                      <a:endParaRPr lang="en-US"/>
                    </a:p>
                  </a:txBody>
                  <a:tcPr/>
                </a:tc>
                <a:tc>
                  <a:txBody>
                    <a:bodyPr/>
                    <a:lstStyle/>
                    <a:p>
                      <a:pPr algn="just">
                        <a:lnSpc>
                          <a:spcPct val="150000"/>
                        </a:lnSpc>
                        <a:spcAft>
                          <a:spcPts val="0"/>
                        </a:spcAft>
                      </a:pPr>
                      <a:r>
                        <a:rPr lang="en-US" sz="1200" dirty="0">
                          <a:effectLst/>
                        </a:rPr>
                        <a:t>Fruit trays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BST</a:t>
                      </a:r>
                    </a:p>
                    <a:p>
                      <a:pPr algn="just">
                        <a:lnSpc>
                          <a:spcPct val="150000"/>
                        </a:lnSpc>
                        <a:spcAft>
                          <a:spcPts val="0"/>
                        </a:spcAft>
                      </a:pPr>
                      <a:r>
                        <a:rPr lang="en-US" sz="1200" dirty="0">
                          <a:effectLst/>
                        </a:rPr>
                        <a:t>FP5000</a:t>
                      </a:r>
                      <a:endParaRPr lang="en-US" sz="1200" dirty="0">
                        <a:solidFill>
                          <a:srgbClr val="000000"/>
                        </a:solidFill>
                        <a:effectLst/>
                        <a:latin typeface="TimesNewRomanPSMT"/>
                        <a:ea typeface="Calibri"/>
                        <a:cs typeface="TimesNewRomanPSMT"/>
                      </a:endParaRPr>
                    </a:p>
                  </a:txBody>
                  <a:tcPr marL="68580" marR="68580" marT="0" marB="0"/>
                </a:tc>
              </a:tr>
              <a:tr h="647990">
                <a:tc vMerge="1">
                  <a:txBody>
                    <a:bodyPr/>
                    <a:lstStyle/>
                    <a:p>
                      <a:endParaRPr lang="en-US"/>
                    </a:p>
                  </a:txBody>
                  <a:tcPr/>
                </a:tc>
                <a:tc>
                  <a:txBody>
                    <a:bodyPr/>
                    <a:lstStyle/>
                    <a:p>
                      <a:pPr algn="just">
                        <a:lnSpc>
                          <a:spcPct val="150000"/>
                        </a:lnSpc>
                        <a:spcAft>
                          <a:spcPts val="0"/>
                        </a:spcAft>
                      </a:pPr>
                      <a:r>
                        <a:rPr lang="en-US" sz="1200" dirty="0">
                          <a:effectLst/>
                        </a:rPr>
                        <a:t>Corrugated Cardboard </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Champion </a:t>
                      </a:r>
                    </a:p>
                    <a:p>
                      <a:pPr algn="just">
                        <a:lnSpc>
                          <a:spcPct val="150000"/>
                        </a:lnSpc>
                        <a:spcAft>
                          <a:spcPts val="0"/>
                        </a:spcAft>
                      </a:pPr>
                      <a:r>
                        <a:rPr lang="en-US" sz="1200" dirty="0">
                          <a:effectLst/>
                        </a:rPr>
                        <a:t>2PPCL </a:t>
                      </a:r>
                      <a:endParaRPr lang="en-US" sz="1200" dirty="0">
                        <a:solidFill>
                          <a:srgbClr val="000000"/>
                        </a:solidFill>
                        <a:effectLst/>
                        <a:latin typeface="TimesNewRomanPSMT"/>
                        <a:ea typeface="Calibri"/>
                        <a:cs typeface="TimesNewRomanPSMT"/>
                      </a:endParaRPr>
                    </a:p>
                  </a:txBody>
                  <a:tcPr marL="68580" marR="68580" marT="0" marB="0"/>
                </a:tc>
              </a:tr>
              <a:tr h="668385">
                <a:tc rowSpan="2">
                  <a:txBody>
                    <a:bodyPr/>
                    <a:lstStyle/>
                    <a:p>
                      <a:pPr algn="just">
                        <a:lnSpc>
                          <a:spcPct val="150000"/>
                        </a:lnSpc>
                        <a:spcAft>
                          <a:spcPts val="0"/>
                        </a:spcAft>
                      </a:pPr>
                      <a:r>
                        <a:rPr lang="en-US" sz="1200" dirty="0">
                          <a:effectLst/>
                        </a:rPr>
                        <a:t>Plastics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Chairs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BorgMould</a:t>
                      </a:r>
                    </a:p>
                    <a:p>
                      <a:pPr algn="just">
                        <a:lnSpc>
                          <a:spcPct val="150000"/>
                        </a:lnSpc>
                        <a:spcAft>
                          <a:spcPts val="0"/>
                        </a:spcAft>
                      </a:pPr>
                      <a:r>
                        <a:rPr lang="en-US" sz="1200" dirty="0">
                          <a:effectLst/>
                        </a:rPr>
                        <a:t>HFL003</a:t>
                      </a:r>
                      <a:endParaRPr lang="en-US" sz="1200" dirty="0">
                        <a:solidFill>
                          <a:srgbClr val="000000"/>
                        </a:solidFill>
                        <a:effectLst/>
                        <a:latin typeface="TimesNewRomanPSMT"/>
                        <a:ea typeface="Calibri"/>
                        <a:cs typeface="TimesNewRomanPSMT"/>
                      </a:endParaRPr>
                    </a:p>
                  </a:txBody>
                  <a:tcPr marL="68580" marR="68580" marT="0" marB="0"/>
                </a:tc>
              </a:tr>
              <a:tr h="811382">
                <a:tc vMerge="1">
                  <a:txBody>
                    <a:bodyPr/>
                    <a:lstStyle/>
                    <a:p>
                      <a:endParaRPr lang="en-US"/>
                    </a:p>
                  </a:txBody>
                  <a:tcPr/>
                </a:tc>
                <a:tc>
                  <a:txBody>
                    <a:bodyPr/>
                    <a:lstStyle/>
                    <a:p>
                      <a:pPr algn="just">
                        <a:lnSpc>
                          <a:spcPct val="150000"/>
                        </a:lnSpc>
                        <a:spcAft>
                          <a:spcPts val="0"/>
                        </a:spcAft>
                      </a:pPr>
                      <a:r>
                        <a:rPr lang="en-US" sz="1200" dirty="0">
                          <a:effectLst/>
                        </a:rPr>
                        <a:t>Sanitary pipes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Xinron</a:t>
                      </a:r>
                    </a:p>
                    <a:p>
                      <a:pPr algn="just">
                        <a:lnSpc>
                          <a:spcPct val="150000"/>
                        </a:lnSpc>
                        <a:spcAft>
                          <a:spcPts val="0"/>
                        </a:spcAft>
                      </a:pPr>
                      <a:r>
                        <a:rPr lang="en-US" sz="1200" dirty="0">
                          <a:effectLst/>
                        </a:rPr>
                        <a:t>TXA841162</a:t>
                      </a:r>
                      <a:endParaRPr lang="en-US" sz="1200" dirty="0">
                        <a:solidFill>
                          <a:srgbClr val="000000"/>
                        </a:solidFill>
                        <a:effectLst/>
                        <a:latin typeface="TimesNewRomanPSMT"/>
                        <a:ea typeface="Calibri"/>
                        <a:cs typeface="TimesNewRomanPSMT"/>
                      </a:endParaRPr>
                    </a:p>
                  </a:txBody>
                  <a:tcPr marL="68580" marR="68580" marT="0" marB="0"/>
                </a:tc>
              </a:tr>
              <a:tr h="707199">
                <a:tc>
                  <a:txBody>
                    <a:bodyPr/>
                    <a:lstStyle/>
                    <a:p>
                      <a:pPr algn="just">
                        <a:lnSpc>
                          <a:spcPct val="150000"/>
                        </a:lnSpc>
                        <a:spcAft>
                          <a:spcPts val="0"/>
                        </a:spcAft>
                      </a:pPr>
                      <a:r>
                        <a:rPr lang="en-US" sz="1200" dirty="0">
                          <a:effectLst/>
                        </a:rPr>
                        <a:t>Glass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Concrete Aggregates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FTM-251P</a:t>
                      </a:r>
                      <a:endParaRPr lang="en-US" sz="1200" dirty="0">
                        <a:solidFill>
                          <a:srgbClr val="000000"/>
                        </a:solidFill>
                        <a:effectLst/>
                        <a:latin typeface="TimesNewRomanPSMT"/>
                        <a:ea typeface="Calibri"/>
                        <a:cs typeface="TimesNewRomanPSMT"/>
                      </a:endParaRPr>
                    </a:p>
                  </a:txBody>
                  <a:tcPr marL="68580" marR="68580" marT="0" marB="0"/>
                </a:tc>
              </a:tr>
              <a:tr h="477190">
                <a:tc>
                  <a:txBody>
                    <a:bodyPr/>
                    <a:lstStyle/>
                    <a:p>
                      <a:pPr algn="just">
                        <a:lnSpc>
                          <a:spcPct val="150000"/>
                        </a:lnSpc>
                        <a:spcAft>
                          <a:spcPts val="0"/>
                        </a:spcAft>
                      </a:pPr>
                      <a:r>
                        <a:rPr lang="en-US" sz="1200" dirty="0">
                          <a:effectLst/>
                        </a:rPr>
                        <a:t>Organics</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just">
                        <a:lnSpc>
                          <a:spcPct val="150000"/>
                        </a:lnSpc>
                        <a:spcAft>
                          <a:spcPts val="0"/>
                        </a:spcAft>
                      </a:pPr>
                      <a:r>
                        <a:rPr lang="en-US" sz="1200" dirty="0">
                          <a:effectLst/>
                        </a:rPr>
                        <a:t>Compost</a:t>
                      </a:r>
                      <a:endParaRPr lang="en-US" sz="1200" dirty="0">
                        <a:solidFill>
                          <a:srgbClr val="000000"/>
                        </a:solidFill>
                        <a:effectLst/>
                        <a:latin typeface="TimesNewRomanPSMT"/>
                        <a:ea typeface="Calibri"/>
                        <a:cs typeface="TimesNewRomanPSMT"/>
                      </a:endParaRPr>
                    </a:p>
                  </a:txBody>
                  <a:tcPr marL="68580" marR="68580" marT="0" marB="0"/>
                </a:tc>
                <a:tc>
                  <a:txBody>
                    <a:bodyPr/>
                    <a:lstStyle/>
                    <a:p>
                      <a:pPr algn="l">
                        <a:lnSpc>
                          <a:spcPct val="150000"/>
                        </a:lnSpc>
                        <a:spcAft>
                          <a:spcPts val="0"/>
                        </a:spcAft>
                      </a:pPr>
                      <a:endParaRPr lang="en-US" sz="1200" dirty="0">
                        <a:solidFill>
                          <a:srgbClr val="000000"/>
                        </a:solidFill>
                        <a:effectLst/>
                        <a:latin typeface="TimesNewRomanPSMT"/>
                        <a:ea typeface="Calibri"/>
                        <a:cs typeface="TimesNewRomanPSMT"/>
                      </a:endParaRPr>
                    </a:p>
                  </a:txBody>
                  <a:tcPr marL="68580" marR="68580" marT="0" marB="0" anchor="ctr"/>
                </a:tc>
                <a:tc>
                  <a:txBody>
                    <a:bodyPr/>
                    <a:lstStyle/>
                    <a:p>
                      <a:pPr algn="just">
                        <a:lnSpc>
                          <a:spcPct val="150000"/>
                        </a:lnSpc>
                        <a:spcAft>
                          <a:spcPts val="0"/>
                        </a:spcAft>
                      </a:pPr>
                      <a:r>
                        <a:rPr lang="en-US" sz="1200" dirty="0">
                          <a:effectLst/>
                        </a:rPr>
                        <a:t>(none)</a:t>
                      </a:r>
                      <a:endParaRPr lang="en-US" sz="1200" dirty="0">
                        <a:solidFill>
                          <a:srgbClr val="000000"/>
                        </a:solidFill>
                        <a:effectLst/>
                        <a:latin typeface="TimesNewRomanPSMT"/>
                        <a:ea typeface="Calibri"/>
                        <a:cs typeface="TimesNewRomanPSMT"/>
                      </a:endParaRPr>
                    </a:p>
                  </a:txBody>
                  <a:tcPr marL="68580" marR="68580" marT="0" marB="0"/>
                </a:tc>
              </a:tr>
            </a:tbl>
          </a:graphicData>
        </a:graphic>
      </p:graphicFrame>
      <p:pic>
        <p:nvPicPr>
          <p:cNvPr id="4117" name="Picture 24" descr="Description: http://www.custom-printedbags.com/photo/pl391815-eco_cmyk_customized_small_craft_recycled_paper_shopping_bags_with_handl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8288" y="213360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3" descr="Description: http://ecx.images-amazon.com/images/I/31CAUH14ogL._SY3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8288" y="2819400"/>
            <a:ext cx="695325" cy="695325"/>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22" descr="Description: http://cfnewsads.thomasnet.com/images/cmsimage/image/iStock_cardboar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1037" y="3657600"/>
            <a:ext cx="695325" cy="457200"/>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21" descr="Description: http://image.architonic.com/img_pro2-1/115/2835/wait-1085018-plastic-chair-orange-2-01-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03413" y="4267200"/>
            <a:ext cx="790575" cy="523875"/>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20" descr="Description: http://4.bp.blogspot.com/-q4ITSaHfx6s/UbIGAsGIVMI/AAAAAAAAOBE/yjKg-0bGT2A/s1600/NELTEX+GUARD+S-60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46262" y="4960563"/>
            <a:ext cx="847725" cy="561975"/>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8" descr="Description: http://1.bp.blogspot.com/-Ty4WbFJ9nd8/UsMAlEnQOAI/AAAAAAAAHU0/67Zp7hibe-U/s1600/Expanded+glass+light+weight+aggregate+for+concret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08188" y="5723497"/>
            <a:ext cx="6858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7713" y="6400800"/>
            <a:ext cx="676275"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8607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Integer Programming Model </a:t>
            </a:r>
            <a:endParaRPr lang="en-US" dirty="0"/>
          </a:p>
        </p:txBody>
      </p:sp>
      <p:sp>
        <p:nvSpPr>
          <p:cNvPr id="3" name="Content Placeholder 2"/>
          <p:cNvSpPr>
            <a:spLocks noGrp="1"/>
          </p:cNvSpPr>
          <p:nvPr>
            <p:ph sz="quarter" idx="1"/>
          </p:nvPr>
        </p:nvSpPr>
        <p:spPr/>
        <p:txBody>
          <a:bodyPr>
            <a:normAutofit/>
          </a:bodyPr>
          <a:lstStyle/>
          <a:p>
            <a:r>
              <a:rPr lang="en-US" dirty="0"/>
              <a:t>An Integer Programming model </a:t>
            </a:r>
            <a:r>
              <a:rPr lang="en-US" dirty="0" smtClean="0"/>
              <a:t>was constructed </a:t>
            </a:r>
            <a:r>
              <a:rPr lang="en-US" dirty="0"/>
              <a:t>and solved using LINGO software, this model will optimize an objective function while considering a set of constraints. </a:t>
            </a:r>
            <a:endParaRPr lang="en-US" dirty="0" smtClean="0"/>
          </a:p>
          <a:p>
            <a:r>
              <a:rPr lang="en-US" dirty="0" smtClean="0"/>
              <a:t>Since </a:t>
            </a:r>
            <a:r>
              <a:rPr lang="en-US" dirty="0"/>
              <a:t>the initial investment for any production plant is relatively large, the investment will have a negative net cash flow for the first year, then after one year, revenues will start to come in as the plant starts making products. </a:t>
            </a:r>
          </a:p>
          <a:p>
            <a:endParaRPr lang="en-US" dirty="0"/>
          </a:p>
        </p:txBody>
      </p:sp>
    </p:spTree>
    <p:extLst>
      <p:ext uri="{BB962C8B-B14F-4D97-AF65-F5344CB8AC3E}">
        <p14:creationId xmlns:p14="http://schemas.microsoft.com/office/powerpoint/2010/main" val="420485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sz="quarter" idx="1"/>
          </p:nvPr>
        </p:nvSpPr>
        <p:spPr/>
        <p:txBody>
          <a:bodyPr/>
          <a:lstStyle/>
          <a:p>
            <a:r>
              <a:rPr lang="en-US" dirty="0" smtClean="0"/>
              <a:t>Introduction </a:t>
            </a:r>
          </a:p>
          <a:p>
            <a:r>
              <a:rPr lang="en-US" dirty="0" smtClean="0"/>
              <a:t>SWM in Palestine</a:t>
            </a:r>
          </a:p>
          <a:p>
            <a:r>
              <a:rPr lang="en-US" dirty="0" smtClean="0"/>
              <a:t>Zahret Al-Finjan Sanitary Landfill</a:t>
            </a:r>
          </a:p>
          <a:p>
            <a:r>
              <a:rPr lang="en-US" dirty="0" smtClean="0"/>
              <a:t>Recycling Processes and Proposed Products</a:t>
            </a:r>
          </a:p>
          <a:p>
            <a:r>
              <a:rPr lang="en-US" dirty="0" smtClean="0"/>
              <a:t>Decision-Making Model </a:t>
            </a:r>
          </a:p>
          <a:p>
            <a:r>
              <a:rPr lang="en-US" dirty="0" smtClean="0"/>
              <a:t>Results and Recommendations </a:t>
            </a:r>
          </a:p>
          <a:p>
            <a:endParaRPr lang="en-US" dirty="0"/>
          </a:p>
        </p:txBody>
      </p:sp>
    </p:spTree>
    <p:extLst>
      <p:ext uri="{BB962C8B-B14F-4D97-AF65-F5344CB8AC3E}">
        <p14:creationId xmlns:p14="http://schemas.microsoft.com/office/powerpoint/2010/main" val="30962074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457200" y="1524000"/>
                <a:ext cx="8308848" cy="5105400"/>
              </a:xfrm>
            </p:spPr>
            <p:txBody>
              <a:bodyPr>
                <a:normAutofit/>
              </a:bodyPr>
              <a:lstStyle/>
              <a:p>
                <a:pPr algn="just"/>
                <a:r>
                  <a:rPr lang="en-US" sz="2200" dirty="0" smtClean="0"/>
                  <a:t>The Net Present Value for each of the options was calculated for each investment and was used as the </a:t>
                </a:r>
                <a:r>
                  <a:rPr lang="en-US" sz="2200" dirty="0"/>
                  <a:t>objective Function for the LINGO Model. </a:t>
                </a:r>
                <a:endParaRPr lang="en-US" sz="2200" dirty="0" smtClean="0"/>
              </a:p>
              <a:p>
                <a:pPr algn="just"/>
                <a:r>
                  <a:rPr lang="en-US" sz="2200" dirty="0" smtClean="0"/>
                  <a:t>Selling </a:t>
                </a:r>
                <a:r>
                  <a:rPr lang="en-US" sz="2200" dirty="0"/>
                  <a:t>prices for the final products were obtained from people working in the corresponding sector.    </a:t>
                </a:r>
              </a:p>
              <a:p>
                <a:r>
                  <a:rPr lang="en-US" sz="2200" dirty="0"/>
                  <a:t>The Model calculations are listed below</a:t>
                </a:r>
                <a:r>
                  <a:rPr lang="en-US" sz="2200" dirty="0" smtClean="0"/>
                  <a:t>:</a:t>
                </a:r>
              </a:p>
              <a:p>
                <a:endParaRPr lang="en-US" sz="2200" dirty="0" smtClean="0"/>
              </a:p>
              <a:p>
                <a:pPr marL="0" indent="0" algn="ctr">
                  <a:buNone/>
                </a:pPr>
                <a:r>
                  <a:rPr lang="en-US" sz="2200" dirty="0" smtClean="0"/>
                  <a:t>Objective function:  </a:t>
                </a:r>
                <a:endParaRPr lang="en-US" dirty="0" smtClean="0"/>
              </a:p>
              <a:p>
                <a:pPr marL="0" indent="0" algn="ctr">
                  <a:buNone/>
                </a:pPr>
                <a:r>
                  <a:rPr lang="en-US" sz="3200" dirty="0" smtClean="0"/>
                  <a:t>  </a:t>
                </a:r>
                <a14:m>
                  <m:oMath xmlns:m="http://schemas.openxmlformats.org/officeDocument/2006/math">
                    <m:r>
                      <a:rPr lang="en-US" sz="2400" i="1">
                        <a:latin typeface="Cambria Math"/>
                      </a:rPr>
                      <m:t>𝑀𝑎𝑥𝑖𝑚𝑖𝑧𝑒</m:t>
                    </m:r>
                    <m:r>
                      <a:rPr lang="en-US" sz="2400" i="1">
                        <a:latin typeface="Cambria Math"/>
                      </a:rPr>
                      <m:t> </m:t>
                    </m:r>
                    <m:nary>
                      <m:naryPr>
                        <m:chr m:val="∑"/>
                        <m:grow m:val="on"/>
                        <m:ctrlPr>
                          <a:rPr lang="en-US" sz="2400" i="1">
                            <a:latin typeface="Cambria Math"/>
                          </a:rPr>
                        </m:ctrlPr>
                      </m:naryPr>
                      <m:sub>
                        <m:r>
                          <a:rPr lang="en-US" sz="2400" i="1">
                            <a:latin typeface="Cambria Math"/>
                          </a:rPr>
                          <m:t>𝑗</m:t>
                        </m:r>
                        <m:r>
                          <a:rPr lang="en-US" sz="2400" i="1">
                            <a:latin typeface="Cambria Math"/>
                          </a:rPr>
                          <m:t>=</m:t>
                        </m:r>
                        <m:r>
                          <a:rPr lang="en-US" sz="2400" i="1">
                            <a:latin typeface="Cambria Math"/>
                          </a:rPr>
                          <m:t>1</m:t>
                        </m:r>
                      </m:sub>
                      <m:sup>
                        <m:r>
                          <a:rPr lang="en-US" sz="2400" i="1">
                            <a:latin typeface="Cambria Math"/>
                          </a:rPr>
                          <m:t>𝑛</m:t>
                        </m:r>
                      </m:sup>
                      <m:e>
                        <m:d>
                          <m:dPr>
                            <m:ctrlPr>
                              <a:rPr lang="en-US" sz="2400" i="1">
                                <a:latin typeface="Cambria Math"/>
                              </a:rPr>
                            </m:ctrlPr>
                          </m:dPr>
                          <m:e>
                            <m:r>
                              <a:rPr lang="en-US" sz="2400" i="1">
                                <a:latin typeface="Cambria Math"/>
                              </a:rPr>
                              <m:t>𝐶𝑗𝑋𝑗</m:t>
                            </m:r>
                          </m:e>
                        </m:d>
                        <m:r>
                          <a:rPr lang="en-US" sz="2400" i="1">
                            <a:latin typeface="Cambria Math"/>
                          </a:rPr>
                          <m:t>              </m:t>
                        </m:r>
                        <m:r>
                          <a:rPr lang="en-US" sz="2400" i="1">
                            <a:latin typeface="Cambria Math"/>
                          </a:rPr>
                          <m:t>𝑗</m:t>
                        </m:r>
                        <m:r>
                          <a:rPr lang="en-US" sz="2400" i="1">
                            <a:latin typeface="Cambria Math"/>
                          </a:rPr>
                          <m:t>=</m:t>
                        </m:r>
                        <m:r>
                          <a:rPr lang="en-US" sz="2400" i="1">
                            <a:latin typeface="Cambria Math"/>
                          </a:rPr>
                          <m:t>1</m:t>
                        </m:r>
                        <m:r>
                          <a:rPr lang="en-US" sz="2400" i="1">
                            <a:latin typeface="Cambria Math"/>
                          </a:rPr>
                          <m:t>,</m:t>
                        </m:r>
                        <m:r>
                          <a:rPr lang="en-US" sz="2400" i="1">
                            <a:latin typeface="Cambria Math"/>
                          </a:rPr>
                          <m:t>2</m:t>
                        </m:r>
                        <m:r>
                          <a:rPr lang="en-US" sz="2400" i="1">
                            <a:latin typeface="Cambria Math"/>
                          </a:rPr>
                          <m:t>,</m:t>
                        </m:r>
                        <m:r>
                          <a:rPr lang="en-US" sz="2400" i="1">
                            <a:latin typeface="Cambria Math"/>
                          </a:rPr>
                          <m:t>3</m:t>
                        </m:r>
                        <m:r>
                          <a:rPr lang="en-US" sz="2400" i="1">
                            <a:latin typeface="Cambria Math"/>
                          </a:rPr>
                          <m:t>…..</m:t>
                        </m:r>
                      </m:e>
                    </m:nary>
                  </m:oMath>
                </a14:m>
                <a:endParaRPr lang="en-US" sz="2400" dirty="0" smtClean="0"/>
              </a:p>
              <a:p>
                <a:pPr marL="0" indent="0" algn="ctr">
                  <a:buNone/>
                </a:pPr>
                <a:r>
                  <a:rPr lang="en-US" sz="2000" dirty="0" smtClean="0"/>
                  <a:t>Where</a:t>
                </a:r>
                <a:r>
                  <a:rPr lang="en-US" sz="2000" i="1" dirty="0" smtClean="0"/>
                  <a:t> Cj </a:t>
                </a:r>
                <a:r>
                  <a:rPr lang="en-US" sz="2000" dirty="0" smtClean="0"/>
                  <a:t>is </a:t>
                </a:r>
                <a:r>
                  <a:rPr lang="en-US" sz="2000" dirty="0"/>
                  <a:t>the Net Present Value for the net cash flow of the </a:t>
                </a:r>
                <a:r>
                  <a:rPr lang="en-US" sz="2000" i="1" dirty="0"/>
                  <a:t>j</a:t>
                </a:r>
                <a:r>
                  <a:rPr lang="en-US" sz="2000" dirty="0"/>
                  <a:t>th</a:t>
                </a:r>
                <a:r>
                  <a:rPr lang="en-US" sz="2000" i="1" dirty="0"/>
                  <a:t> </a:t>
                </a:r>
                <a:r>
                  <a:rPr lang="en-US" sz="2000" dirty="0"/>
                  <a:t>investment. </a:t>
                </a:r>
                <a:endParaRPr lang="en-US" sz="2400" dirty="0" smtClean="0"/>
              </a:p>
              <a:p>
                <a:pPr marL="0" indent="0" algn="ctr">
                  <a:buNone/>
                </a:pPr>
                <a:endParaRPr lang="en-US" sz="2400" dirty="0" smtClean="0"/>
              </a:p>
              <a:p>
                <a:pPr marL="0" indent="0">
                  <a:buNone/>
                </a:pPr>
                <a:endParaRPr lang="en-US"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457200" y="1524000"/>
                <a:ext cx="8308848" cy="5105400"/>
              </a:xfrm>
              <a:blipFill rotWithShape="1">
                <a:blip r:embed="rId2"/>
                <a:stretch>
                  <a:fillRect l="-1101" t="-716" r="-1981" b="-835"/>
                </a:stretch>
              </a:blipFill>
            </p:spPr>
            <p:txBody>
              <a:bodyPr/>
              <a:lstStyle/>
              <a:p>
                <a:r>
                  <a:rPr lang="en-US">
                    <a:noFill/>
                  </a:rPr>
                  <a:t> </a:t>
                </a:r>
              </a:p>
            </p:txBody>
          </p:sp>
        </mc:Fallback>
      </mc:AlternateContent>
      <p:sp>
        <p:nvSpPr>
          <p:cNvPr id="4" name="Title 1"/>
          <p:cNvSpPr>
            <a:spLocks noGrp="1"/>
          </p:cNvSpPr>
          <p:nvPr>
            <p:ph type="title"/>
          </p:nvPr>
        </p:nvSpPr>
        <p:spPr>
          <a:xfrm>
            <a:off x="612648" y="228600"/>
            <a:ext cx="8153400" cy="990600"/>
          </a:xfrm>
        </p:spPr>
        <p:txBody>
          <a:bodyPr/>
          <a:lstStyle/>
          <a:p>
            <a:r>
              <a:rPr lang="en-US" dirty="0"/>
              <a:t>Integer Programming Model </a:t>
            </a:r>
          </a:p>
        </p:txBody>
      </p:sp>
    </p:spTree>
    <p:extLst>
      <p:ext uri="{BB962C8B-B14F-4D97-AF65-F5344CB8AC3E}">
        <p14:creationId xmlns:p14="http://schemas.microsoft.com/office/powerpoint/2010/main" val="520671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Integer Programming </a:t>
            </a:r>
            <a:r>
              <a:rPr lang="en-US" sz="3200" dirty="0" smtClean="0"/>
              <a:t>Model: Constraints</a:t>
            </a:r>
            <a:endParaRPr lang="en-US" sz="3200"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p:txBody>
              <a:bodyPr>
                <a:normAutofit/>
              </a:bodyPr>
              <a:lstStyle/>
              <a:p>
                <a:pPr marL="0" indent="0">
                  <a:buNone/>
                </a:pPr>
                <a:r>
                  <a:rPr lang="en-US" sz="2400" dirty="0" smtClean="0"/>
                  <a:t>There </a:t>
                </a:r>
                <a:r>
                  <a:rPr lang="en-US" sz="2400" dirty="0"/>
                  <a:t>were three constraints: </a:t>
                </a:r>
              </a:p>
              <a:p>
                <a:pPr lvl="0"/>
                <a:r>
                  <a:rPr lang="en-US" sz="2400" dirty="0" smtClean="0"/>
                  <a:t>The total  investment should not exceed 1 million USD.</a:t>
                </a:r>
              </a:p>
              <a:p>
                <a:pPr lvl="0"/>
                <a:endParaRPr lang="en-US" sz="2400" dirty="0" smtClean="0"/>
              </a:p>
              <a:p>
                <a:pPr marL="0" indent="0" algn="ctr">
                  <a:buNone/>
                </a:pPr>
                <a14:m>
                  <m:oMathPara xmlns:m="http://schemas.openxmlformats.org/officeDocument/2006/math">
                    <m:oMathParaPr>
                      <m:jc m:val="centerGroup"/>
                    </m:oMathParaPr>
                    <m:oMath xmlns:m="http://schemas.openxmlformats.org/officeDocument/2006/math">
                      <m:nary>
                        <m:naryPr>
                          <m:chr m:val="∑"/>
                          <m:grow m:val="on"/>
                          <m:ctrlPr>
                            <a:rPr lang="en-US" sz="1800" i="1">
                              <a:latin typeface="Cambria Math"/>
                            </a:rPr>
                          </m:ctrlPr>
                        </m:naryPr>
                        <m:sub>
                          <m:r>
                            <a:rPr lang="en-US" sz="1800" i="1">
                              <a:latin typeface="Cambria Math"/>
                            </a:rPr>
                            <m:t>𝑖</m:t>
                          </m:r>
                          <m:r>
                            <a:rPr lang="en-US" sz="1800" i="1">
                              <a:latin typeface="Cambria Math"/>
                            </a:rPr>
                            <m:t>=</m:t>
                          </m:r>
                          <m:r>
                            <a:rPr lang="en-US" sz="1800" i="1">
                              <a:latin typeface="Cambria Math"/>
                            </a:rPr>
                            <m:t>1</m:t>
                          </m:r>
                        </m:sub>
                        <m:sup>
                          <m:r>
                            <a:rPr lang="en-US" sz="1800" i="1">
                              <a:latin typeface="Cambria Math"/>
                            </a:rPr>
                            <m:t>𝑛</m:t>
                          </m:r>
                        </m:sup>
                        <m:e>
                          <m:d>
                            <m:dPr>
                              <m:ctrlPr>
                                <a:rPr lang="en-US" sz="1800" i="1">
                                  <a:latin typeface="Cambria Math"/>
                                </a:rPr>
                              </m:ctrlPr>
                            </m:dPr>
                            <m:e>
                              <m:r>
                                <a:rPr lang="en-US" sz="1800" i="1">
                                  <a:latin typeface="Cambria Math"/>
                                </a:rPr>
                                <m:t>𝑎𝑖𝑋𝑖</m:t>
                              </m:r>
                            </m:e>
                          </m:d>
                          <m:r>
                            <a:rPr lang="en-US" sz="1800">
                              <a:latin typeface="Cambria Math"/>
                            </a:rPr>
                            <m:t>&lt;</m:t>
                          </m:r>
                          <m:r>
                            <m:rPr>
                              <m:sty m:val="p"/>
                            </m:rPr>
                            <a:rPr lang="en-US" sz="1800">
                              <a:latin typeface="Cambria Math"/>
                            </a:rPr>
                            <m:t>Maximum</m:t>
                          </m:r>
                          <m:r>
                            <a:rPr lang="en-US" sz="1800">
                              <a:latin typeface="Cambria Math"/>
                            </a:rPr>
                            <m:t>  </m:t>
                          </m:r>
                          <m:r>
                            <m:rPr>
                              <m:sty m:val="p"/>
                            </m:rPr>
                            <a:rPr lang="en-US" sz="1800">
                              <a:latin typeface="Cambria Math"/>
                            </a:rPr>
                            <m:t>Investment</m:t>
                          </m:r>
                        </m:e>
                      </m:nary>
                    </m:oMath>
                  </m:oMathPara>
                </a14:m>
                <a:endParaRPr lang="en-US" sz="2400" dirty="0"/>
              </a:p>
              <a:p>
                <a:pPr marL="0" indent="0" algn="ctr">
                  <a:buNone/>
                </a:pPr>
                <a:r>
                  <a:rPr lang="en-US" sz="2400" dirty="0"/>
                  <a:t>	</a:t>
                </a:r>
                <a:r>
                  <a:rPr lang="en-US" sz="2400" i="1" dirty="0"/>
                  <a:t> a</a:t>
                </a:r>
                <a:r>
                  <a:rPr lang="en-US" sz="2400" i="1" baseline="-25000" dirty="0"/>
                  <a:t>i</a:t>
                </a:r>
                <a:r>
                  <a:rPr lang="en-US" sz="2400" i="1" dirty="0"/>
                  <a:t>  </a:t>
                </a:r>
                <a:r>
                  <a:rPr lang="en-US" sz="2400" dirty="0"/>
                  <a:t>is the initial cost for the </a:t>
                </a:r>
                <a:r>
                  <a:rPr lang="en-US" sz="2400" i="1" dirty="0"/>
                  <a:t>i</a:t>
                </a:r>
                <a:r>
                  <a:rPr lang="en-US" sz="2400" dirty="0"/>
                  <a:t>th investment </a:t>
                </a:r>
              </a:p>
              <a:p>
                <a:pPr marL="0" lvl="0" indent="0" algn="ctr">
                  <a:buNone/>
                </a:pPr>
                <a:endParaRPr lang="en-US" sz="2400" dirty="0" smtClean="0"/>
              </a:p>
              <a:p>
                <a:pPr lvl="0"/>
                <a:r>
                  <a:rPr lang="en-US" sz="2400" dirty="0" smtClean="0"/>
                  <a:t>Only </a:t>
                </a:r>
                <a:r>
                  <a:rPr lang="en-US" sz="2400" dirty="0"/>
                  <a:t>one of the paper and cardboard  products can be </a:t>
                </a:r>
                <a:r>
                  <a:rPr lang="en-US" sz="2400" dirty="0" smtClean="0"/>
                  <a:t>selected</a:t>
                </a:r>
                <a:r>
                  <a:rPr lang="en-US" sz="2400" dirty="0"/>
                  <a:t> </a:t>
                </a:r>
                <a:r>
                  <a:rPr lang="en-US" sz="2400" dirty="0" smtClean="0"/>
                  <a:t>(Mutually Exclusive).   </a:t>
                </a:r>
                <a:endParaRPr lang="en-US" sz="2400" dirty="0"/>
              </a:p>
              <a:p>
                <a:pPr lvl="0"/>
                <a:r>
                  <a:rPr lang="en-US" sz="2400" dirty="0"/>
                  <a:t>Only one of the plastic products can be selected. </a:t>
                </a:r>
                <a:endParaRPr lang="en-US" sz="2400" dirty="0" smtClean="0"/>
              </a:p>
              <a:p>
                <a:pPr lvl="0"/>
                <a:endParaRPr lang="en-US" sz="2400" dirty="0"/>
              </a:p>
              <a:p>
                <a:pPr marL="0" indent="0" algn="ctr">
                  <a:buNone/>
                </a:pPr>
                <a:endParaRPr lang="en-US" dirty="0"/>
              </a:p>
              <a:p>
                <a:pPr marL="0" indent="0" algn="ctr">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blipFill rotWithShape="1">
                <a:blip r:embed="rId2"/>
                <a:stretch>
                  <a:fillRect l="-1197" t="-1085" b="-45183"/>
                </a:stretch>
              </a:blipFill>
            </p:spPr>
            <p:txBody>
              <a:bodyPr/>
              <a:lstStyle/>
              <a:p>
                <a:r>
                  <a:rPr lang="en-US">
                    <a:noFill/>
                  </a:rPr>
                  <a:t> </a:t>
                </a:r>
              </a:p>
            </p:txBody>
          </p:sp>
        </mc:Fallback>
      </mc:AlternateContent>
    </p:spTree>
    <p:extLst>
      <p:ext uri="{BB962C8B-B14F-4D97-AF65-F5344CB8AC3E}">
        <p14:creationId xmlns:p14="http://schemas.microsoft.com/office/powerpoint/2010/main" val="10379049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389400346"/>
              </p:ext>
            </p:extLst>
          </p:nvPr>
        </p:nvGraphicFramePr>
        <p:xfrm>
          <a:off x="0" y="0"/>
          <a:ext cx="9144000" cy="6362909"/>
        </p:xfrm>
        <a:graphic>
          <a:graphicData uri="http://schemas.openxmlformats.org/drawingml/2006/table">
            <a:tbl>
              <a:tblPr firstRow="1" firstCol="1" bandRow="1">
                <a:tableStyleId>{2D5ABB26-0587-4C30-8999-92F81FD0307C}</a:tableStyleId>
              </a:tblPr>
              <a:tblGrid>
                <a:gridCol w="1271177"/>
                <a:gridCol w="1243423"/>
                <a:gridCol w="1371600"/>
                <a:gridCol w="1905000"/>
                <a:gridCol w="1981200"/>
                <a:gridCol w="1371600"/>
              </a:tblGrid>
              <a:tr h="501032">
                <a:tc gridSpan="3">
                  <a:txBody>
                    <a:bodyPr/>
                    <a:lstStyle/>
                    <a:p>
                      <a:pPr>
                        <a:lnSpc>
                          <a:spcPct val="115000"/>
                        </a:lnSpc>
                        <a:spcAft>
                          <a:spcPts val="0"/>
                        </a:spcAft>
                      </a:pPr>
                      <a:r>
                        <a:rPr lang="en-US" sz="1400" dirty="0">
                          <a:solidFill>
                            <a:schemeClr val="tx1"/>
                          </a:solidFill>
                          <a:effectLst/>
                        </a:rPr>
                        <a:t>Production Line(1) price</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r">
                        <a:lnSpc>
                          <a:spcPct val="115000"/>
                        </a:lnSpc>
                        <a:spcAft>
                          <a:spcPts val="0"/>
                        </a:spcAft>
                      </a:pPr>
                      <a:r>
                        <a:rPr lang="en-US" sz="1400" dirty="0">
                          <a:solidFill>
                            <a:schemeClr val="tx1"/>
                          </a:solidFill>
                          <a:effectLst/>
                        </a:rPr>
                        <a:t>500000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US" sz="1400" dirty="0">
                          <a:solidFill>
                            <a:schemeClr val="tx1"/>
                          </a:solidFill>
                          <a:effectLst/>
                        </a:rPr>
                        <a:t>Production Line(2) price</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US" sz="1400">
                          <a:solidFill>
                            <a:schemeClr val="tx1"/>
                          </a:solidFill>
                          <a:effectLst/>
                        </a:rPr>
                        <a:t>100000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1032">
                <a:tc gridSpan="3">
                  <a:txBody>
                    <a:bodyPr/>
                    <a:lstStyle/>
                    <a:p>
                      <a:pPr>
                        <a:lnSpc>
                          <a:spcPct val="115000"/>
                        </a:lnSpc>
                        <a:spcAft>
                          <a:spcPts val="0"/>
                        </a:spcAft>
                      </a:pPr>
                      <a:r>
                        <a:rPr lang="en-US" sz="1400" dirty="0">
                          <a:solidFill>
                            <a:schemeClr val="tx1"/>
                          </a:solidFill>
                          <a:effectLst/>
                        </a:rPr>
                        <a:t>Production Line(1) cost</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r">
                        <a:lnSpc>
                          <a:spcPct val="115000"/>
                        </a:lnSpc>
                        <a:spcAft>
                          <a:spcPts val="0"/>
                        </a:spcAft>
                      </a:pPr>
                      <a:r>
                        <a:rPr lang="en-US" sz="1400" dirty="0">
                          <a:solidFill>
                            <a:schemeClr val="tx1"/>
                          </a:solidFill>
                          <a:effectLst/>
                        </a:rPr>
                        <a:t>598000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US" sz="1400" dirty="0">
                          <a:solidFill>
                            <a:schemeClr val="tx1"/>
                          </a:solidFill>
                          <a:effectLst/>
                        </a:rPr>
                        <a:t>Production Line(2) cost</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15000"/>
                        </a:lnSpc>
                        <a:spcAft>
                          <a:spcPts val="0"/>
                        </a:spcAft>
                      </a:pPr>
                      <a:r>
                        <a:rPr lang="en-US" sz="1400" dirty="0">
                          <a:solidFill>
                            <a:schemeClr val="tx1"/>
                          </a:solidFill>
                          <a:effectLst/>
                        </a:rPr>
                        <a:t>126000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50516">
                <a:tc gridSpan="3">
                  <a:txBody>
                    <a:bodyPr/>
                    <a:lstStyle/>
                    <a:p>
                      <a:pPr>
                        <a:lnSpc>
                          <a:spcPct val="115000"/>
                        </a:lnSpc>
                        <a:spcAft>
                          <a:spcPts val="0"/>
                        </a:spcAft>
                      </a:pPr>
                      <a:r>
                        <a:rPr lang="en-US" sz="1400" dirty="0">
                          <a:solidFill>
                            <a:schemeClr val="tx1"/>
                          </a:solidFill>
                          <a:effectLst/>
                        </a:rPr>
                        <a:t>selling price </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r">
                        <a:lnSpc>
                          <a:spcPct val="115000"/>
                        </a:lnSpc>
                        <a:spcAft>
                          <a:spcPts val="0"/>
                        </a:spcAft>
                      </a:pPr>
                      <a:r>
                        <a:rPr lang="en-US" sz="1400" dirty="0">
                          <a:solidFill>
                            <a:schemeClr val="tx1"/>
                          </a:solidFill>
                          <a:effectLst/>
                        </a:rPr>
                        <a:t>200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solidFill>
                            <a:schemeClr val="tx1"/>
                          </a:solidFill>
                          <a:effectLst/>
                          <a:latin typeface="Calibri"/>
                          <a:cs typeface="Arial"/>
                        </a:rPr>
                        <a:t>Yearly Amount </a:t>
                      </a:r>
                      <a:endParaRPr lang="en-US" sz="1400" dirty="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solidFill>
                            <a:schemeClr val="tx1"/>
                          </a:solidFill>
                          <a:effectLst/>
                          <a:latin typeface="Calibri"/>
                          <a:cs typeface="Arial"/>
                        </a:rPr>
                        <a:t>7987.2</a:t>
                      </a:r>
                      <a:endParaRPr lang="en-US" sz="1400" dirty="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7546">
                <a:tc gridSpan="3">
                  <a:txBody>
                    <a:bodyPr/>
                    <a:lstStyle/>
                    <a:p>
                      <a:endParaRPr lang="en-US" sz="1400" dirty="0">
                        <a:solidFill>
                          <a:schemeClr val="tx1"/>
                        </a:solidFill>
                        <a:effectLst/>
                        <a:latin typeface="Calibri"/>
                        <a:cs typeface="Arial"/>
                      </a:endParaRPr>
                    </a:p>
                  </a:txBody>
                  <a:tcPr marL="58421" marR="58421" marT="0" marB="0">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a:txBody>
                    <a:bodyPr/>
                    <a:lstStyle/>
                    <a:p>
                      <a:endParaRPr lang="en-US" sz="1400" dirty="0">
                        <a:solidFill>
                          <a:schemeClr val="tx1"/>
                        </a:solidFill>
                        <a:effectLst/>
                        <a:latin typeface="Calibri"/>
                        <a:cs typeface="Arial"/>
                      </a:endParaRPr>
                    </a:p>
                  </a:txBody>
                  <a:tcPr marL="58421" marR="58421" marT="0" marB="0">
                    <a:lnT w="12700" cap="flat" cmpd="sng" algn="ctr">
                      <a:solidFill>
                        <a:schemeClr val="tx1"/>
                      </a:solidFill>
                      <a:prstDash val="solid"/>
                      <a:round/>
                      <a:headEnd type="none" w="med" len="med"/>
                      <a:tailEnd type="none" w="med" len="med"/>
                    </a:lnT>
                  </a:tcPr>
                </a:tc>
                <a:tc>
                  <a:txBody>
                    <a:bodyPr/>
                    <a:lstStyle/>
                    <a:p>
                      <a:endParaRPr lang="en-US" sz="1400">
                        <a:solidFill>
                          <a:schemeClr val="tx1"/>
                        </a:solidFill>
                        <a:effectLst/>
                        <a:latin typeface="Calibri"/>
                        <a:cs typeface="Arial"/>
                      </a:endParaRPr>
                    </a:p>
                  </a:txBody>
                  <a:tcPr marL="58421" marR="58421" marT="0" marB="0">
                    <a:lnT w="12700" cap="flat" cmpd="sng" algn="ctr">
                      <a:solidFill>
                        <a:schemeClr val="tx1"/>
                      </a:solidFill>
                      <a:prstDash val="solid"/>
                      <a:round/>
                      <a:headEnd type="none" w="med" len="med"/>
                      <a:tailEnd type="none" w="med" len="med"/>
                    </a:lnT>
                  </a:tcPr>
                </a:tc>
                <a:tc>
                  <a:txBody>
                    <a:bodyPr/>
                    <a:lstStyle/>
                    <a:p>
                      <a:endParaRPr lang="en-US" sz="1400" dirty="0">
                        <a:solidFill>
                          <a:schemeClr val="tx1"/>
                        </a:solidFill>
                        <a:effectLst/>
                        <a:latin typeface="Calibri"/>
                        <a:cs typeface="Arial"/>
                      </a:endParaRPr>
                    </a:p>
                  </a:txBody>
                  <a:tcPr marL="58421" marR="58421" marT="0" marB="0">
                    <a:lnT w="12700" cap="flat" cmpd="sng" algn="ctr">
                      <a:solidFill>
                        <a:schemeClr val="tx1"/>
                      </a:solidFill>
                      <a:prstDash val="solid"/>
                      <a:round/>
                      <a:headEnd type="none" w="med" len="med"/>
                      <a:tailEnd type="none" w="med" len="med"/>
                    </a:lnT>
                  </a:tcPr>
                </a:tc>
              </a:tr>
              <a:tr h="247546">
                <a:tc gridSpan="2">
                  <a:txBody>
                    <a:bodyPr/>
                    <a:lstStyle/>
                    <a:p>
                      <a:endParaRPr lang="en-US" sz="1400" dirty="0">
                        <a:solidFill>
                          <a:schemeClr val="tx1"/>
                        </a:solidFill>
                        <a:effectLst/>
                        <a:latin typeface="Calibri"/>
                        <a:cs typeface="Arial"/>
                      </a:endParaRPr>
                    </a:p>
                  </a:txBody>
                  <a:tcPr marL="58421" marR="58421" marT="0" marB="0"/>
                </a:tc>
                <a:tc hMerge="1">
                  <a:txBody>
                    <a:bodyPr/>
                    <a:lstStyle/>
                    <a:p>
                      <a:endParaRPr lang="en-US"/>
                    </a:p>
                  </a:txBody>
                  <a:tcPr/>
                </a:tc>
                <a:tc>
                  <a:txBody>
                    <a:bodyPr/>
                    <a:lstStyle/>
                    <a:p>
                      <a:endParaRPr lang="en-US" sz="1400">
                        <a:solidFill>
                          <a:schemeClr val="tx1"/>
                        </a:solidFill>
                        <a:effectLst/>
                        <a:latin typeface="Calibri"/>
                        <a:cs typeface="Arial"/>
                      </a:endParaRPr>
                    </a:p>
                  </a:txBody>
                  <a:tcPr marL="58421" marR="58421" marT="0" marB="0">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B w="12700" cap="flat" cmpd="sng" algn="ctr">
                      <a:solidFill>
                        <a:schemeClr val="tx1"/>
                      </a:solidFill>
                      <a:prstDash val="solid"/>
                      <a:round/>
                      <a:headEnd type="none" w="med" len="med"/>
                      <a:tailEnd type="none" w="med" len="med"/>
                    </a:lnB>
                  </a:tcPr>
                </a:tc>
                <a:tc>
                  <a:txBody>
                    <a:bodyPr/>
                    <a:lstStyle/>
                    <a:p>
                      <a:endParaRPr lang="en-US" sz="1400" dirty="0">
                        <a:solidFill>
                          <a:schemeClr val="tx1"/>
                        </a:solidFill>
                        <a:effectLst/>
                        <a:latin typeface="Calibri"/>
                        <a:cs typeface="Arial"/>
                      </a:endParaRPr>
                    </a:p>
                  </a:txBody>
                  <a:tcPr marL="58421" marR="58421" marT="0" marB="0">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tc>
              </a:tr>
              <a:tr h="250516">
                <a:tc rowSpan="17">
                  <a:txBody>
                    <a:bodyPr/>
                    <a:lstStyle/>
                    <a:p>
                      <a:endParaRPr lang="en-US" sz="1400" dirty="0">
                        <a:solidFill>
                          <a:schemeClr val="tx1"/>
                        </a:solidFill>
                        <a:effectLst/>
                        <a:latin typeface="Calibri"/>
                        <a:cs typeface="Arial"/>
                      </a:endParaRPr>
                    </a:p>
                  </a:txBody>
                  <a:tcPr marL="58421" marR="58421" marT="0" marB="0">
                    <a:lnR w="12700" cap="flat" cmpd="sng" algn="ctr">
                      <a:solidFill>
                        <a:schemeClr val="tx1"/>
                      </a:solidFill>
                      <a:prstDash val="solid"/>
                      <a:round/>
                      <a:headEnd type="none" w="med" len="med"/>
                      <a:tailEnd type="none" w="med" len="med"/>
                    </a:lnR>
                  </a:tcPr>
                </a:tc>
                <a:tc>
                  <a:txBody>
                    <a:bodyPr/>
                    <a:lstStyle/>
                    <a:p>
                      <a:pPr algn="ctr">
                        <a:lnSpc>
                          <a:spcPct val="115000"/>
                        </a:lnSpc>
                        <a:spcAft>
                          <a:spcPts val="0"/>
                        </a:spcAft>
                      </a:pPr>
                      <a:r>
                        <a:rPr lang="en-US" sz="1400" dirty="0">
                          <a:solidFill>
                            <a:schemeClr val="tx1"/>
                          </a:solidFill>
                          <a:effectLst/>
                        </a:rPr>
                        <a:t>year</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cash flow in</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cash flow out</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dirty="0">
                          <a:solidFill>
                            <a:schemeClr val="tx1"/>
                          </a:solidFill>
                          <a:effectLst/>
                        </a:rPr>
                        <a:t>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724000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-724000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dirty="0">
                          <a:solidFill>
                            <a:schemeClr val="tx1"/>
                          </a:solidFill>
                          <a:effectLst/>
                        </a:rPr>
                        <a:t>1</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1597440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2</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4</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1597440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5</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6</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8</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1597440</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9</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528266.6667</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528266.6667</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11</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528266.6667</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12</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dirty="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14</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528266.6667</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1069173.333</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250516">
                <a:tc vMerge="1">
                  <a:txBody>
                    <a:bodyPr/>
                    <a:lstStyle/>
                    <a:p>
                      <a:endParaRPr lang="en-US"/>
                    </a:p>
                  </a:txBody>
                  <a:tcPr/>
                </a:tc>
                <a:tc>
                  <a:txBody>
                    <a:bodyPr/>
                    <a:lstStyle/>
                    <a:p>
                      <a:pPr algn="ctr">
                        <a:lnSpc>
                          <a:spcPct val="115000"/>
                        </a:lnSpc>
                        <a:spcAft>
                          <a:spcPts val="0"/>
                        </a:spcAft>
                      </a:pPr>
                      <a:r>
                        <a:rPr lang="en-US" sz="1400">
                          <a:solidFill>
                            <a:schemeClr val="tx1"/>
                          </a:solidFill>
                          <a:effectLst/>
                        </a:rPr>
                        <a:t>15</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1597440</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a:solidFill>
                            <a:schemeClr val="tx1"/>
                          </a:solidFill>
                          <a:effectLst/>
                        </a:rPr>
                        <a:t>528266.6667</a:t>
                      </a:r>
                      <a:endParaRPr lang="en-US" sz="140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en-US" sz="1400" dirty="0">
                          <a:solidFill>
                            <a:schemeClr val="tx1"/>
                          </a:solidFill>
                          <a:effectLst/>
                        </a:rPr>
                        <a:t>1069173.333</a:t>
                      </a:r>
                      <a:endParaRPr lang="en-US" sz="1400" dirty="0">
                        <a:solidFill>
                          <a:schemeClr val="tx1"/>
                        </a:solidFill>
                        <a:effectLst/>
                        <a:latin typeface="Calibri"/>
                        <a:ea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dirty="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r h="356465">
                <a:tc>
                  <a:txBody>
                    <a:bodyPr/>
                    <a:lstStyle/>
                    <a:p>
                      <a:endParaRPr lang="en-US" sz="1400">
                        <a:solidFill>
                          <a:schemeClr val="tx1"/>
                        </a:solidFill>
                        <a:effectLst/>
                        <a:latin typeface="Calibri"/>
                        <a:cs typeface="Arial"/>
                      </a:endParaRPr>
                    </a:p>
                  </a:txBody>
                  <a:tcPr marL="58421" marR="58421" marT="0" marB="0">
                    <a:lnR w="12700" cap="flat" cmpd="sng" algn="ctr">
                      <a:solidFill>
                        <a:schemeClr val="tx1"/>
                      </a:solidFill>
                      <a:prstDash val="solid"/>
                      <a:round/>
                      <a:headEnd type="none" w="med" len="med"/>
                      <a:tailEnd type="none" w="med" len="med"/>
                    </a:lnR>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spcAft>
                          <a:spcPts val="0"/>
                        </a:spcAft>
                      </a:pPr>
                      <a:r>
                        <a:rPr lang="en-US" sz="1400" dirty="0">
                          <a:solidFill>
                            <a:schemeClr val="tx1"/>
                          </a:solidFill>
                          <a:effectLst/>
                        </a:rPr>
                        <a:t>$1,701,406.37</a:t>
                      </a:r>
                      <a:endParaRPr lang="en-US" sz="1400" dirty="0">
                        <a:solidFill>
                          <a:schemeClr val="tx1"/>
                        </a:solidFill>
                        <a:effectLst/>
                        <a:latin typeface="TimesNewRomanPSMT"/>
                        <a:ea typeface="Calibri"/>
                        <a:cs typeface="TimesNewRomanPSMT"/>
                      </a:endParaRPr>
                    </a:p>
                  </a:txBody>
                  <a:tcPr marL="58421" marR="5842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US" sz="1400" dirty="0">
                        <a:solidFill>
                          <a:schemeClr val="tx1"/>
                        </a:solidFill>
                        <a:effectLst/>
                        <a:latin typeface="Calibri"/>
                        <a:cs typeface="Arial"/>
                      </a:endParaRPr>
                    </a:p>
                  </a:txBody>
                  <a:tcPr marL="58421" marR="58421" marT="0" marB="0">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12435804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Integer Programming Model </a:t>
            </a:r>
          </a:p>
        </p:txBody>
      </p:sp>
      <p:sp>
        <p:nvSpPr>
          <p:cNvPr id="3" name="Content Placeholder 2"/>
          <p:cNvSpPr>
            <a:spLocks noGrp="1"/>
          </p:cNvSpPr>
          <p:nvPr>
            <p:ph sz="quarter" idx="1"/>
          </p:nvPr>
        </p:nvSpPr>
        <p:spPr/>
        <p:txBody>
          <a:bodyPr/>
          <a:lstStyle/>
          <a:p>
            <a:pPr marL="0" indent="0">
              <a:buNone/>
            </a:pPr>
            <a:r>
              <a:rPr lang="en-US" dirty="0"/>
              <a:t>The model is shown below: </a:t>
            </a:r>
            <a:endParaRPr lang="en-US" dirty="0" smtClean="0"/>
          </a:p>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6271260"/>
              </p:ext>
            </p:extLst>
          </p:nvPr>
        </p:nvGraphicFramePr>
        <p:xfrm>
          <a:off x="1219200" y="2514600"/>
          <a:ext cx="7239000" cy="3581400"/>
        </p:xfrm>
        <a:graphic>
          <a:graphicData uri="http://schemas.openxmlformats.org/drawingml/2006/table">
            <a:tbl>
              <a:tblPr firstRow="1" firstCol="1" bandRow="1"/>
              <a:tblGrid>
                <a:gridCol w="7239000"/>
              </a:tblGrid>
              <a:tr h="3581400">
                <a:tc>
                  <a:txBody>
                    <a:bodyPr/>
                    <a:lstStyle/>
                    <a:p>
                      <a:pPr>
                        <a:lnSpc>
                          <a:spcPct val="115000"/>
                        </a:lnSpc>
                        <a:spcAft>
                          <a:spcPts val="0"/>
                        </a:spcAft>
                      </a:pPr>
                      <a:r>
                        <a:rPr lang="en-US" sz="1000" dirty="0">
                          <a:solidFill>
                            <a:srgbClr val="0000FF"/>
                          </a:solidFill>
                          <a:effectLst/>
                          <a:latin typeface="Courier New"/>
                          <a:ea typeface="Calibri"/>
                          <a:cs typeface="Arial"/>
                        </a:rPr>
                        <a:t> </a:t>
                      </a:r>
                      <a:endParaRPr lang="en-US" sz="1100" dirty="0">
                        <a:effectLst/>
                        <a:latin typeface="Calibri"/>
                        <a:ea typeface="Calibri"/>
                        <a:cs typeface="Arial"/>
                      </a:endParaRPr>
                    </a:p>
                    <a:p>
                      <a:pPr>
                        <a:lnSpc>
                          <a:spcPct val="115000"/>
                        </a:lnSpc>
                        <a:spcAft>
                          <a:spcPts val="0"/>
                        </a:spcAft>
                      </a:pPr>
                      <a:r>
                        <a:rPr lang="en-US" sz="1400" dirty="0">
                          <a:solidFill>
                            <a:srgbClr val="0000FF"/>
                          </a:solidFill>
                          <a:effectLst/>
                          <a:latin typeface="Courier New"/>
                          <a:ea typeface="Calibri"/>
                          <a:cs typeface="Arial"/>
                        </a:rPr>
                        <a:t>max</a:t>
                      </a:r>
                      <a:r>
                        <a:rPr lang="en-US" sz="1400" dirty="0">
                          <a:solidFill>
                            <a:srgbClr val="000000"/>
                          </a:solidFill>
                          <a:effectLst/>
                          <a:latin typeface="Courier New"/>
                          <a:ea typeface="Calibri"/>
                          <a:cs typeface="Arial"/>
                        </a:rPr>
                        <a:t>= </a:t>
                      </a:r>
                      <a:r>
                        <a:rPr lang="en-US" sz="1400" dirty="0" smtClean="0">
                          <a:solidFill>
                            <a:srgbClr val="000000"/>
                          </a:solidFill>
                          <a:effectLst/>
                          <a:latin typeface="Courier New"/>
                          <a:ea typeface="Calibri"/>
                          <a:cs typeface="Arial"/>
                        </a:rPr>
                        <a:t>1.701*X1+1.41*X2+1.602*X3+0.936*X4+1.446*X5+0.525*X6+5.443*X7</a:t>
                      </a:r>
                      <a:r>
                        <a:rPr lang="en-US" sz="1400" dirty="0">
                          <a:solidFill>
                            <a:srgbClr val="000000"/>
                          </a:solidFill>
                          <a:effectLst/>
                          <a:latin typeface="Courier New"/>
                          <a:ea typeface="Calibri"/>
                          <a:cs typeface="Arial"/>
                        </a:rPr>
                        <a:t>;</a:t>
                      </a:r>
                      <a:endParaRPr lang="en-US" sz="1800" dirty="0">
                        <a:effectLst/>
                        <a:latin typeface="Calibri"/>
                        <a:ea typeface="Calibri"/>
                        <a:cs typeface="Arial"/>
                      </a:endParaRPr>
                    </a:p>
                    <a:p>
                      <a:pPr>
                        <a:lnSpc>
                          <a:spcPct val="115000"/>
                        </a:lnSpc>
                        <a:spcAft>
                          <a:spcPts val="0"/>
                        </a:spcAft>
                      </a:pPr>
                      <a:r>
                        <a:rPr lang="en-US" sz="1400" dirty="0">
                          <a:solidFill>
                            <a:srgbClr val="000000"/>
                          </a:solidFill>
                          <a:effectLst/>
                          <a:latin typeface="Courier New"/>
                          <a:ea typeface="Calibri"/>
                          <a:cs typeface="Arial"/>
                        </a:rPr>
                        <a:t>X1+X2+X3&lt;=1;</a:t>
                      </a:r>
                      <a:endParaRPr lang="en-US" sz="1800" dirty="0">
                        <a:effectLst/>
                        <a:latin typeface="Calibri"/>
                        <a:ea typeface="Calibri"/>
                        <a:cs typeface="Arial"/>
                      </a:endParaRPr>
                    </a:p>
                    <a:p>
                      <a:pPr>
                        <a:lnSpc>
                          <a:spcPct val="115000"/>
                        </a:lnSpc>
                        <a:spcAft>
                          <a:spcPts val="0"/>
                        </a:spcAft>
                      </a:pPr>
                      <a:r>
                        <a:rPr lang="en-US" sz="1400" dirty="0">
                          <a:solidFill>
                            <a:srgbClr val="000000"/>
                          </a:solidFill>
                          <a:effectLst/>
                          <a:latin typeface="Courier New"/>
                          <a:ea typeface="Calibri"/>
                          <a:cs typeface="Arial"/>
                        </a:rPr>
                        <a:t>X4+X5&lt;=1;</a:t>
                      </a:r>
                      <a:endParaRPr lang="en-US" sz="1800" dirty="0">
                        <a:effectLst/>
                        <a:latin typeface="Calibri"/>
                        <a:ea typeface="Calibri"/>
                        <a:cs typeface="Arial"/>
                      </a:endParaRPr>
                    </a:p>
                    <a:p>
                      <a:pPr>
                        <a:lnSpc>
                          <a:spcPct val="115000"/>
                        </a:lnSpc>
                        <a:spcAft>
                          <a:spcPts val="0"/>
                        </a:spcAft>
                      </a:pPr>
                      <a:r>
                        <a:rPr lang="en-US" sz="1400" dirty="0" smtClean="0">
                          <a:solidFill>
                            <a:srgbClr val="000000"/>
                          </a:solidFill>
                          <a:effectLst/>
                          <a:latin typeface="Courier New"/>
                          <a:ea typeface="Calibri"/>
                          <a:cs typeface="Arial"/>
                        </a:rPr>
                        <a:t>724*X1+311*X2+1019*X3+1874.5*X4+1697.5*X5+626.7*X6+150*X7</a:t>
                      </a:r>
                      <a:r>
                        <a:rPr lang="en-US" sz="1400" dirty="0">
                          <a:solidFill>
                            <a:srgbClr val="000000"/>
                          </a:solidFill>
                          <a:effectLst/>
                          <a:latin typeface="Courier New"/>
                          <a:ea typeface="Calibri"/>
                          <a:cs typeface="Arial"/>
                        </a:rPr>
                        <a:t>&lt;=1000;</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(X1);</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(X2);</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(X3);</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(X4);</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(X5);</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(X6);</a:t>
                      </a:r>
                      <a:endParaRPr lang="en-US" sz="1800" dirty="0">
                        <a:effectLst/>
                        <a:latin typeface="Calibri"/>
                        <a:ea typeface="Calibri"/>
                        <a:cs typeface="Arial"/>
                      </a:endParaRPr>
                    </a:p>
                    <a:p>
                      <a:pPr>
                        <a:lnSpc>
                          <a:spcPct val="115000"/>
                        </a:lnSpc>
                        <a:spcAft>
                          <a:spcPts val="0"/>
                        </a:spcAft>
                      </a:pPr>
                      <a:r>
                        <a:rPr lang="ar-SA" sz="1400" dirty="0">
                          <a:solidFill>
                            <a:srgbClr val="0000FF"/>
                          </a:solidFill>
                          <a:effectLst/>
                          <a:latin typeface="Calibri"/>
                          <a:ea typeface="Calibri"/>
                          <a:cs typeface="Courier New"/>
                        </a:rPr>
                        <a:t>@</a:t>
                      </a:r>
                      <a:r>
                        <a:rPr lang="en-US" sz="1400" dirty="0">
                          <a:solidFill>
                            <a:srgbClr val="0000FF"/>
                          </a:solidFill>
                          <a:effectLst/>
                          <a:latin typeface="Courier New"/>
                          <a:ea typeface="Calibri"/>
                          <a:cs typeface="Arial"/>
                        </a:rPr>
                        <a:t>bin</a:t>
                      </a:r>
                      <a:r>
                        <a:rPr lang="en-US" sz="1400" dirty="0">
                          <a:solidFill>
                            <a:srgbClr val="000000"/>
                          </a:solidFill>
                          <a:effectLst/>
                          <a:latin typeface="Courier New"/>
                          <a:ea typeface="Calibri"/>
                          <a:cs typeface="Arial"/>
                        </a:rPr>
                        <a:t>(X7);</a:t>
                      </a:r>
                      <a:endParaRPr lang="en-US" sz="1800" dirty="0">
                        <a:effectLst/>
                        <a:latin typeface="Calibri"/>
                        <a:ea typeface="Calibri"/>
                        <a:cs typeface="Arial"/>
                      </a:endParaRPr>
                    </a:p>
                    <a:p>
                      <a:pPr>
                        <a:lnSpc>
                          <a:spcPct val="115000"/>
                        </a:lnSpc>
                        <a:spcAft>
                          <a:spcPts val="0"/>
                        </a:spcAft>
                      </a:pPr>
                      <a:r>
                        <a:rPr lang="en-US" sz="2000" dirty="0">
                          <a:solidFill>
                            <a:srgbClr val="000000"/>
                          </a:solidFill>
                          <a:effectLst/>
                          <a:latin typeface="Times New Roman"/>
                          <a:ea typeface="Calibri"/>
                          <a:cs typeface="TimesNewRomanPSMT"/>
                        </a:rPr>
                        <a:t> </a:t>
                      </a:r>
                      <a:endParaRPr lang="en-US" sz="18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9069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Variables </a:t>
            </a:r>
            <a:endParaRPr lang="en-US" dirty="0"/>
          </a:p>
        </p:txBody>
      </p:sp>
      <p:sp>
        <p:nvSpPr>
          <p:cNvPr id="3" name="Content Placeholder 2"/>
          <p:cNvSpPr>
            <a:spLocks noGrp="1"/>
          </p:cNvSpPr>
          <p:nvPr>
            <p:ph sz="quarter" idx="1"/>
          </p:nvPr>
        </p:nvSpPr>
        <p:spPr/>
        <p:txBody>
          <a:bodyPr>
            <a:normAutofit/>
          </a:bodyPr>
          <a:lstStyle/>
          <a:p>
            <a:pPr marL="0" indent="0">
              <a:buNone/>
            </a:pPr>
            <a:r>
              <a:rPr lang="en-US" sz="2000" dirty="0"/>
              <a:t>X1: Whether to invest in Paper Bags manufacturing plant. </a:t>
            </a:r>
          </a:p>
          <a:p>
            <a:pPr marL="0" indent="0">
              <a:buNone/>
            </a:pPr>
            <a:r>
              <a:rPr lang="en-US" sz="2000" dirty="0"/>
              <a:t>X2: Whether to invest in Fruit Trays manufacturing plant. </a:t>
            </a:r>
          </a:p>
          <a:p>
            <a:pPr marL="0" indent="0">
              <a:buNone/>
            </a:pPr>
            <a:r>
              <a:rPr lang="en-US" sz="2000" dirty="0"/>
              <a:t>X3: Whether to invest in Corrugated Cardboard manufacturing plant. </a:t>
            </a:r>
          </a:p>
          <a:p>
            <a:pPr marL="0" indent="0">
              <a:buNone/>
            </a:pPr>
            <a:r>
              <a:rPr lang="en-US" sz="2000" dirty="0"/>
              <a:t>X4: Whether to invest in Chairs manufacturing plant. </a:t>
            </a:r>
          </a:p>
          <a:p>
            <a:pPr marL="0" indent="0">
              <a:buNone/>
            </a:pPr>
            <a:r>
              <a:rPr lang="en-US" sz="2000" dirty="0"/>
              <a:t>X5: Whether to invest in Plastic Pipes manufacturing plant. </a:t>
            </a:r>
          </a:p>
          <a:p>
            <a:pPr marL="0" indent="0">
              <a:buNone/>
            </a:pPr>
            <a:r>
              <a:rPr lang="en-US" sz="2000" dirty="0"/>
              <a:t>X6: Whether to invest in Concrete Aggregate manufacturing plant. </a:t>
            </a:r>
          </a:p>
          <a:p>
            <a:pPr marL="0" indent="0">
              <a:buNone/>
            </a:pPr>
            <a:r>
              <a:rPr lang="en-US" sz="2000" dirty="0" smtClean="0"/>
              <a:t>X7</a:t>
            </a:r>
            <a:r>
              <a:rPr lang="en-US" sz="2000" dirty="0"/>
              <a:t>: Whether to invest in Compost production</a:t>
            </a:r>
            <a:r>
              <a:rPr lang="en-US" sz="2000" dirty="0" smtClean="0"/>
              <a:t>.</a:t>
            </a:r>
            <a:endParaRPr lang="en-US" sz="2000" dirty="0"/>
          </a:p>
        </p:txBody>
      </p:sp>
    </p:spTree>
    <p:extLst>
      <p:ext uri="{BB962C8B-B14F-4D97-AF65-F5344CB8AC3E}">
        <p14:creationId xmlns:p14="http://schemas.microsoft.com/office/powerpoint/2010/main" val="26020692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l" rtl="0">
              <a:spcBef>
                <a:spcPct val="0"/>
              </a:spcBef>
            </a:pPr>
            <a:r>
              <a:rPr lang="en-US" sz="4400" kern="1200" dirty="0">
                <a:solidFill>
                  <a:schemeClr val="tx2"/>
                </a:solidFill>
                <a:latin typeface="+mj-lt"/>
                <a:ea typeface="+mj-ea"/>
                <a:cs typeface="+mj-cs"/>
              </a:rPr>
              <a:t>The </a:t>
            </a:r>
            <a:r>
              <a:rPr lang="en-US" sz="4400" kern="1200" dirty="0" smtClean="0">
                <a:solidFill>
                  <a:schemeClr val="tx2"/>
                </a:solidFill>
                <a:latin typeface="+mj-lt"/>
                <a:ea typeface="+mj-ea"/>
                <a:cs typeface="+mj-cs"/>
              </a:rPr>
              <a:t>Results</a:t>
            </a:r>
            <a:endParaRPr lang="en-US" sz="4400" kern="1200" dirty="0">
              <a:solidFill>
                <a:schemeClr val="tx2"/>
              </a:solidFill>
              <a:latin typeface="+mj-lt"/>
              <a:ea typeface="+mj-ea"/>
              <a:cs typeface="+mj-cs"/>
            </a:endParaRPr>
          </a:p>
        </p:txBody>
      </p:sp>
      <p:sp>
        <p:nvSpPr>
          <p:cNvPr id="3" name="Content Placeholder 2"/>
          <p:cNvSpPr>
            <a:spLocks noGrp="1"/>
          </p:cNvSpPr>
          <p:nvPr>
            <p:ph sz="quarter" idx="1"/>
          </p:nvPr>
        </p:nvSpPr>
        <p:spPr/>
        <p:txBody>
          <a:bodyPr>
            <a:normAutofit/>
          </a:bodyPr>
          <a:lstStyle/>
          <a:p>
            <a:r>
              <a:rPr lang="en-US" sz="2400" dirty="0"/>
              <a:t>The model results showed that the optimal solution would be to invest in making the Paper grocery\shopping bags production line as well as the composting line. </a:t>
            </a:r>
          </a:p>
          <a:p>
            <a:endParaRPr lang="en-US" sz="24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694329" y="2926643"/>
            <a:ext cx="5486400" cy="3917910"/>
          </a:xfrm>
          <a:prstGeom prst="rect">
            <a:avLst/>
          </a:prstGeom>
          <a:noFill/>
          <a:ln>
            <a:noFill/>
          </a:ln>
        </p:spPr>
      </p:pic>
    </p:spTree>
    <p:extLst>
      <p:ext uri="{BB962C8B-B14F-4D97-AF65-F5344CB8AC3E}">
        <p14:creationId xmlns:p14="http://schemas.microsoft.com/office/powerpoint/2010/main" val="3965169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Results	</a:t>
            </a:r>
            <a:endParaRPr lang="en-US" dirty="0"/>
          </a:p>
        </p:txBody>
      </p:sp>
      <p:sp>
        <p:nvSpPr>
          <p:cNvPr id="3" name="Content Placeholder 2"/>
          <p:cNvSpPr>
            <a:spLocks noGrp="1"/>
          </p:cNvSpPr>
          <p:nvPr>
            <p:ph sz="quarter" idx="1"/>
          </p:nvPr>
        </p:nvSpPr>
        <p:spPr/>
        <p:txBody>
          <a:bodyPr/>
          <a:lstStyle/>
          <a:p>
            <a:pPr marL="0" indent="0">
              <a:buNone/>
            </a:pPr>
            <a:r>
              <a:rPr lang="en-US" dirty="0" smtClean="0"/>
              <a:t>We notice that the model yielded two investments :</a:t>
            </a:r>
          </a:p>
          <a:p>
            <a:r>
              <a:rPr lang="en-US" dirty="0" smtClean="0"/>
              <a:t>X1 which is the Paper Bag Production Line.</a:t>
            </a:r>
          </a:p>
          <a:p>
            <a:r>
              <a:rPr lang="en-US" dirty="0" smtClean="0"/>
              <a:t>X7 which is the Compost production.   </a:t>
            </a:r>
          </a:p>
          <a:p>
            <a:pPr marL="0" indent="0">
              <a:buNone/>
            </a:pPr>
            <a:endParaRPr lang="en-US" dirty="0"/>
          </a:p>
        </p:txBody>
      </p:sp>
    </p:spTree>
    <p:extLst>
      <p:ext uri="{BB962C8B-B14F-4D97-AF65-F5344CB8AC3E}">
        <p14:creationId xmlns:p14="http://schemas.microsoft.com/office/powerpoint/2010/main" val="491090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spcBef>
                <a:spcPct val="0"/>
              </a:spcBef>
            </a:pPr>
            <a:r>
              <a:rPr lang="en-US" sz="4400" kern="1200" dirty="0">
                <a:solidFill>
                  <a:schemeClr val="tx2"/>
                </a:solidFill>
                <a:latin typeface="+mj-lt"/>
                <a:ea typeface="+mj-ea"/>
                <a:cs typeface="+mj-cs"/>
              </a:rPr>
              <a:t>Model Assumptions </a:t>
            </a:r>
          </a:p>
        </p:txBody>
      </p:sp>
      <p:sp>
        <p:nvSpPr>
          <p:cNvPr id="3" name="Content Placeholder 2"/>
          <p:cNvSpPr>
            <a:spLocks noGrp="1"/>
          </p:cNvSpPr>
          <p:nvPr>
            <p:ph sz="quarter" idx="1"/>
          </p:nvPr>
        </p:nvSpPr>
        <p:spPr>
          <a:xfrm>
            <a:off x="533400" y="1676400"/>
            <a:ext cx="8153400" cy="4495800"/>
          </a:xfrm>
        </p:spPr>
        <p:txBody>
          <a:bodyPr>
            <a:normAutofit/>
          </a:bodyPr>
          <a:lstStyle/>
          <a:p>
            <a:pPr marL="0" indent="0">
              <a:buNone/>
            </a:pPr>
            <a:r>
              <a:rPr lang="en-US" dirty="0"/>
              <a:t>There is a number of assumptions and simplifications that were suggested to make the model more convenient without compromising its’ authenticity. Following is a list of these </a:t>
            </a:r>
            <a:r>
              <a:rPr lang="en-US" dirty="0" smtClean="0"/>
              <a:t>assumptions: </a:t>
            </a:r>
          </a:p>
          <a:p>
            <a:pPr marL="0" indent="0">
              <a:buNone/>
            </a:pPr>
            <a:endParaRPr lang="en-US" dirty="0" smtClean="0"/>
          </a:p>
        </p:txBody>
      </p:sp>
    </p:spTree>
    <p:extLst>
      <p:ext uri="{BB962C8B-B14F-4D97-AF65-F5344CB8AC3E}">
        <p14:creationId xmlns:p14="http://schemas.microsoft.com/office/powerpoint/2010/main" val="5551997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Assumptions </a:t>
            </a:r>
            <a:r>
              <a:rPr lang="en-US" dirty="0" smtClean="0"/>
              <a:t>(Continued…)</a:t>
            </a:r>
            <a:endParaRPr lang="en-US"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The </a:t>
            </a:r>
            <a:r>
              <a:rPr lang="en-US" dirty="0"/>
              <a:t>estimated lifetime of the project is 15 years</a:t>
            </a:r>
            <a:r>
              <a:rPr lang="en-US" dirty="0" smtClean="0"/>
              <a:t>.</a:t>
            </a:r>
          </a:p>
          <a:p>
            <a:pPr marL="0" indent="0">
              <a:buNone/>
            </a:pPr>
            <a:endParaRPr lang="en-US" dirty="0" smtClean="0"/>
          </a:p>
          <a:p>
            <a:pPr lvl="0"/>
            <a:r>
              <a:rPr lang="en-US" dirty="0" smtClean="0"/>
              <a:t>For </a:t>
            </a:r>
            <a:r>
              <a:rPr lang="en-US" dirty="0"/>
              <a:t>the purpose of calculating Net Present Value for each investment, the interest rate will be set at 3.5</a:t>
            </a:r>
            <a:r>
              <a:rPr lang="en-US" dirty="0" smtClean="0"/>
              <a:t>%.</a:t>
            </a:r>
            <a:endParaRPr lang="en-US" dirty="0"/>
          </a:p>
          <a:p>
            <a:pPr lvl="0"/>
            <a:r>
              <a:rPr lang="en-US" dirty="0"/>
              <a:t>The available investment shall not exceed 1m USD.</a:t>
            </a:r>
          </a:p>
          <a:p>
            <a:endParaRPr lang="en-US" dirty="0"/>
          </a:p>
          <a:p>
            <a:endParaRPr lang="en-US" dirty="0"/>
          </a:p>
        </p:txBody>
      </p:sp>
    </p:spTree>
    <p:extLst>
      <p:ext uri="{BB962C8B-B14F-4D97-AF65-F5344CB8AC3E}">
        <p14:creationId xmlns:p14="http://schemas.microsoft.com/office/powerpoint/2010/main" val="3343497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Assumptions (Continued…)</a:t>
            </a:r>
          </a:p>
        </p:txBody>
      </p:sp>
      <p:sp>
        <p:nvSpPr>
          <p:cNvPr id="3" name="Content Placeholder 2"/>
          <p:cNvSpPr>
            <a:spLocks noGrp="1"/>
          </p:cNvSpPr>
          <p:nvPr>
            <p:ph sz="quarter" idx="1"/>
          </p:nvPr>
        </p:nvSpPr>
        <p:spPr/>
        <p:txBody>
          <a:bodyPr>
            <a:normAutofit/>
          </a:bodyPr>
          <a:lstStyle/>
          <a:p>
            <a:pPr lvl="0"/>
            <a:r>
              <a:rPr lang="en-US" dirty="0"/>
              <a:t>The administrative costs (administrative salaries and utilities ) were excluded from the cost calculations because they do not depend on the selected </a:t>
            </a:r>
            <a:r>
              <a:rPr lang="en-US" dirty="0" smtClean="0"/>
              <a:t>investment. </a:t>
            </a:r>
            <a:endParaRPr lang="en-US" dirty="0"/>
          </a:p>
        </p:txBody>
      </p:sp>
    </p:spTree>
    <p:extLst>
      <p:ext uri="{BB962C8B-B14F-4D97-AF65-F5344CB8AC3E}">
        <p14:creationId xmlns:p14="http://schemas.microsoft.com/office/powerpoint/2010/main" val="3930378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Statement </a:t>
            </a:r>
            <a:endParaRPr lang="en-US" dirty="0"/>
          </a:p>
        </p:txBody>
      </p:sp>
      <p:sp>
        <p:nvSpPr>
          <p:cNvPr id="3" name="Content Placeholder 2"/>
          <p:cNvSpPr>
            <a:spLocks noGrp="1"/>
          </p:cNvSpPr>
          <p:nvPr>
            <p:ph sz="quarter" idx="1"/>
          </p:nvPr>
        </p:nvSpPr>
        <p:spPr/>
        <p:txBody>
          <a:bodyPr>
            <a:normAutofit/>
          </a:bodyPr>
          <a:lstStyle/>
          <a:p>
            <a:pPr algn="just"/>
            <a:r>
              <a:rPr lang="en-US" dirty="0"/>
              <a:t>The </a:t>
            </a:r>
            <a:r>
              <a:rPr lang="en-US" dirty="0" smtClean="0"/>
              <a:t>Solid Waste </a:t>
            </a:r>
            <a:r>
              <a:rPr lang="en-US" dirty="0"/>
              <a:t>issue is one of the most urgent problems in Palestine, only a small segment of the currently existing landfill sites are sanitary (i.e. waste is covered and leachate is gathered rather than drained into the ground</a:t>
            </a:r>
            <a:r>
              <a:rPr lang="en-US" dirty="0" smtClean="0"/>
              <a:t>).</a:t>
            </a:r>
          </a:p>
          <a:p>
            <a:pPr algn="just"/>
            <a:r>
              <a:rPr lang="en-US" dirty="0" smtClean="0"/>
              <a:t>The </a:t>
            </a:r>
            <a:r>
              <a:rPr lang="en-US" dirty="0"/>
              <a:t>rest of waste disposal sites are either random dumpsites or controlled but unhealthy landfills (i.e. waste is covered but leachate is not gathered). </a:t>
            </a:r>
          </a:p>
          <a:p>
            <a:endParaRPr lang="en-US" dirty="0"/>
          </a:p>
        </p:txBody>
      </p:sp>
    </p:spTree>
    <p:extLst>
      <p:ext uri="{BB962C8B-B14F-4D97-AF65-F5344CB8AC3E}">
        <p14:creationId xmlns:p14="http://schemas.microsoft.com/office/powerpoint/2010/main" val="17312261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 Assumptions (Continued…)</a:t>
            </a:r>
          </a:p>
        </p:txBody>
      </p:sp>
      <p:sp>
        <p:nvSpPr>
          <p:cNvPr id="3" name="Content Placeholder 2"/>
          <p:cNvSpPr>
            <a:spLocks noGrp="1"/>
          </p:cNvSpPr>
          <p:nvPr>
            <p:ph sz="quarter" idx="1"/>
          </p:nvPr>
        </p:nvSpPr>
        <p:spPr/>
        <p:txBody>
          <a:bodyPr>
            <a:normAutofit lnSpcReduction="10000"/>
          </a:bodyPr>
          <a:lstStyle/>
          <a:p>
            <a:pPr lvl="0"/>
            <a:r>
              <a:rPr lang="en-US" dirty="0"/>
              <a:t>Plastics and paper\cardboard require some processing before they can be used as raw materials to the production line. </a:t>
            </a:r>
            <a:endParaRPr lang="en-US" dirty="0" smtClean="0"/>
          </a:p>
          <a:p>
            <a:pPr marL="0" lvl="0" indent="0">
              <a:buNone/>
            </a:pPr>
            <a:endParaRPr lang="en-US" dirty="0"/>
          </a:p>
          <a:p>
            <a:pPr lvl="0"/>
            <a:r>
              <a:rPr lang="en-US" dirty="0"/>
              <a:t>The total cost of owning a production line was calculated by adding 18% tax to its price and 8000$ in transportation cost.  </a:t>
            </a:r>
            <a:endParaRPr lang="en-US" dirty="0" smtClean="0"/>
          </a:p>
          <a:p>
            <a:pPr marL="0" lvl="0" indent="0">
              <a:buNone/>
            </a:pPr>
            <a:endParaRPr lang="en-US" dirty="0"/>
          </a:p>
          <a:p>
            <a:pPr lvl="0"/>
            <a:r>
              <a:rPr lang="en-US" dirty="0"/>
              <a:t>The depreciation was calculated using the Straight Line method with zero residual value.</a:t>
            </a:r>
          </a:p>
          <a:p>
            <a:endParaRPr lang="en-US" dirty="0"/>
          </a:p>
        </p:txBody>
      </p:sp>
    </p:spTree>
    <p:extLst>
      <p:ext uri="{BB962C8B-B14F-4D97-AF65-F5344CB8AC3E}">
        <p14:creationId xmlns:p14="http://schemas.microsoft.com/office/powerpoint/2010/main" val="2300280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l" rtl="0">
              <a:spcBef>
                <a:spcPct val="0"/>
              </a:spcBef>
            </a:pPr>
            <a:r>
              <a:rPr lang="en-US" sz="4400" kern="1200" dirty="0">
                <a:solidFill>
                  <a:schemeClr val="tx2"/>
                </a:solidFill>
                <a:latin typeface="+mj-lt"/>
                <a:ea typeface="+mj-ea"/>
                <a:cs typeface="+mj-cs"/>
              </a:rPr>
              <a:t>Conclusions and Recommendations: </a:t>
            </a:r>
            <a:r>
              <a:rPr lang="en-US" b="1" dirty="0"/>
              <a:t/>
            </a:r>
            <a:br>
              <a:rPr lang="en-US" b="1" dirty="0"/>
            </a:br>
            <a:endParaRPr lang="en-US" dirty="0"/>
          </a:p>
        </p:txBody>
      </p:sp>
      <p:sp>
        <p:nvSpPr>
          <p:cNvPr id="3" name="Content Placeholder 2"/>
          <p:cNvSpPr>
            <a:spLocks noGrp="1"/>
          </p:cNvSpPr>
          <p:nvPr>
            <p:ph sz="quarter" idx="1"/>
          </p:nvPr>
        </p:nvSpPr>
        <p:spPr/>
        <p:txBody>
          <a:bodyPr>
            <a:normAutofit/>
          </a:bodyPr>
          <a:lstStyle/>
          <a:p>
            <a:pPr marL="0" indent="0">
              <a:buNone/>
            </a:pPr>
            <a:r>
              <a:rPr lang="en-US" sz="3600" b="1" dirty="0" smtClean="0"/>
              <a:t>Conclusions: </a:t>
            </a:r>
          </a:p>
          <a:p>
            <a:pPr lvl="0"/>
            <a:r>
              <a:rPr lang="en-US" dirty="0"/>
              <a:t>The Solid Waste Management sector in Palestine is a relatively new sector and has substantial potentials for improvement and investment. </a:t>
            </a:r>
            <a:endParaRPr lang="en-US" dirty="0" smtClean="0"/>
          </a:p>
          <a:p>
            <a:r>
              <a:rPr lang="en-US" dirty="0"/>
              <a:t>Large amounts of waste are being dumped randomly and the landfills are filling up in a much faster rate than it was first expected when they were designed. </a:t>
            </a:r>
          </a:p>
        </p:txBody>
      </p:sp>
    </p:spTree>
    <p:extLst>
      <p:ext uri="{BB962C8B-B14F-4D97-AF65-F5344CB8AC3E}">
        <p14:creationId xmlns:p14="http://schemas.microsoft.com/office/powerpoint/2010/main" val="2964239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Conclusions</a:t>
            </a:r>
          </a:p>
        </p:txBody>
      </p:sp>
      <p:sp>
        <p:nvSpPr>
          <p:cNvPr id="3" name="Content Placeholder 2"/>
          <p:cNvSpPr>
            <a:spLocks noGrp="1"/>
          </p:cNvSpPr>
          <p:nvPr>
            <p:ph sz="quarter" idx="1"/>
          </p:nvPr>
        </p:nvSpPr>
        <p:spPr/>
        <p:txBody>
          <a:bodyPr>
            <a:normAutofit/>
          </a:bodyPr>
          <a:lstStyle/>
          <a:p>
            <a:pPr lvl="0"/>
            <a:r>
              <a:rPr lang="en-US" dirty="0"/>
              <a:t>Awareness of the importance of recycling and sustainability issues in general remains relatively low among Palestinians compared to the global population. </a:t>
            </a:r>
            <a:endParaRPr lang="en-US" dirty="0" smtClean="0"/>
          </a:p>
          <a:p>
            <a:pPr marL="0" lvl="0" indent="0">
              <a:buNone/>
            </a:pPr>
            <a:endParaRPr lang="en-US" dirty="0"/>
          </a:p>
          <a:p>
            <a:pPr lvl="0"/>
            <a:r>
              <a:rPr lang="en-US" dirty="0" smtClean="0"/>
              <a:t>Governmental </a:t>
            </a:r>
            <a:r>
              <a:rPr lang="en-US" dirty="0"/>
              <a:t>institutions and NGOs play a modest role in promoting this sector and encouraging investment in recycling projects</a:t>
            </a:r>
            <a:r>
              <a:rPr lang="en-US" dirty="0" smtClean="0"/>
              <a:t>.</a:t>
            </a:r>
            <a:endParaRPr lang="en-US" dirty="0"/>
          </a:p>
        </p:txBody>
      </p:sp>
    </p:spTree>
    <p:extLst>
      <p:ext uri="{BB962C8B-B14F-4D97-AF65-F5344CB8AC3E}">
        <p14:creationId xmlns:p14="http://schemas.microsoft.com/office/powerpoint/2010/main" val="1441353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a:t>
            </a:r>
            <a:endParaRPr lang="en-US" dirty="0"/>
          </a:p>
        </p:txBody>
      </p:sp>
      <p:sp>
        <p:nvSpPr>
          <p:cNvPr id="3" name="Content Placeholder 2"/>
          <p:cNvSpPr>
            <a:spLocks noGrp="1"/>
          </p:cNvSpPr>
          <p:nvPr>
            <p:ph sz="quarter" idx="1"/>
          </p:nvPr>
        </p:nvSpPr>
        <p:spPr/>
        <p:txBody>
          <a:bodyPr>
            <a:normAutofit/>
          </a:bodyPr>
          <a:lstStyle/>
          <a:p>
            <a:pPr lvl="0"/>
            <a:r>
              <a:rPr lang="en-US" dirty="0"/>
              <a:t>All stakeholders, governmental and non-governmental, must combine efforts to solve the current issues and achieve a better utilization of the huge opportunities in the field of SWM in Palestine in general. </a:t>
            </a:r>
          </a:p>
          <a:p>
            <a:pPr lvl="0"/>
            <a:r>
              <a:rPr lang="en-US" dirty="0"/>
              <a:t>The private sector should play a greater role in this field by investing in recycling projects such as the ones descried in this </a:t>
            </a:r>
            <a:r>
              <a:rPr lang="en-US" dirty="0" smtClean="0"/>
              <a:t>study.</a:t>
            </a:r>
            <a:endParaRPr lang="en-US" dirty="0"/>
          </a:p>
        </p:txBody>
      </p:sp>
    </p:spTree>
    <p:extLst>
      <p:ext uri="{BB962C8B-B14F-4D97-AF65-F5344CB8AC3E}">
        <p14:creationId xmlns:p14="http://schemas.microsoft.com/office/powerpoint/2010/main" val="394348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Recommendations</a:t>
            </a:r>
            <a:endParaRPr lang="en-US" dirty="0"/>
          </a:p>
        </p:txBody>
      </p:sp>
      <p:sp>
        <p:nvSpPr>
          <p:cNvPr id="3" name="Content Placeholder 2"/>
          <p:cNvSpPr>
            <a:spLocks noGrp="1"/>
          </p:cNvSpPr>
          <p:nvPr>
            <p:ph sz="quarter" idx="1"/>
          </p:nvPr>
        </p:nvSpPr>
        <p:spPr>
          <a:xfrm>
            <a:off x="612648" y="1600200"/>
            <a:ext cx="8150352" cy="4876800"/>
          </a:xfrm>
        </p:spPr>
        <p:txBody>
          <a:bodyPr>
            <a:normAutofit/>
          </a:bodyPr>
          <a:lstStyle/>
          <a:p>
            <a:pPr lvl="0"/>
            <a:r>
              <a:rPr lang="en-US" dirty="0" smtClean="0"/>
              <a:t>Further </a:t>
            </a:r>
            <a:r>
              <a:rPr lang="en-US" dirty="0"/>
              <a:t>research should be undertaken to investigate the feasibility of other recycling options and also exploring innovating and non-traditional ways and approaches in reusing and recycling</a:t>
            </a:r>
            <a:r>
              <a:rPr lang="en-US" dirty="0" smtClean="0"/>
              <a:t>.</a:t>
            </a:r>
            <a:endParaRPr lang="en-US" dirty="0"/>
          </a:p>
        </p:txBody>
      </p:sp>
    </p:spTree>
    <p:extLst>
      <p:ext uri="{BB962C8B-B14F-4D97-AF65-F5344CB8AC3E}">
        <p14:creationId xmlns:p14="http://schemas.microsoft.com/office/powerpoint/2010/main" val="30352625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Work	</a:t>
            </a:r>
            <a:endParaRPr lang="en-US" dirty="0"/>
          </a:p>
        </p:txBody>
      </p:sp>
      <p:sp>
        <p:nvSpPr>
          <p:cNvPr id="3" name="Content Placeholder 2"/>
          <p:cNvSpPr>
            <a:spLocks noGrp="1"/>
          </p:cNvSpPr>
          <p:nvPr>
            <p:ph sz="quarter" idx="1"/>
          </p:nvPr>
        </p:nvSpPr>
        <p:spPr/>
        <p:txBody>
          <a:bodyPr/>
          <a:lstStyle/>
          <a:p>
            <a:r>
              <a:rPr lang="en-US" dirty="0" smtClean="0"/>
              <a:t>In the second part of our project, we will investigate the feasibility of the investments that resulted from the model. Market Studies, Social and Environmental Impact, Technical Study and Financial Analysis.</a:t>
            </a:r>
          </a:p>
          <a:p>
            <a:endParaRPr lang="en-US" dirty="0" smtClean="0"/>
          </a:p>
          <a:p>
            <a:pPr marL="0" indent="0">
              <a:buNone/>
            </a:pPr>
            <a:endParaRPr lang="en-US" dirty="0"/>
          </a:p>
        </p:txBody>
      </p:sp>
    </p:spTree>
    <p:extLst>
      <p:ext uri="{BB962C8B-B14F-4D97-AF65-F5344CB8AC3E}">
        <p14:creationId xmlns:p14="http://schemas.microsoft.com/office/powerpoint/2010/main" val="30036341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8000" dirty="0" smtClean="0"/>
              <a:t>Thanks for Listening </a:t>
            </a:r>
            <a:endParaRPr lang="en-US" sz="8000" dirty="0"/>
          </a:p>
        </p:txBody>
      </p:sp>
    </p:spTree>
    <p:extLst>
      <p:ext uri="{BB962C8B-B14F-4D97-AF65-F5344CB8AC3E}">
        <p14:creationId xmlns:p14="http://schemas.microsoft.com/office/powerpoint/2010/main" val="4047043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This situation is not sustainable and there are enormous risks and threats that are becoming more and more likely as nothing is </a:t>
            </a:r>
            <a:r>
              <a:rPr lang="en-US" dirty="0" smtClean="0"/>
              <a:t>done such </a:t>
            </a:r>
            <a:r>
              <a:rPr lang="en-US" dirty="0"/>
              <a:t>as :</a:t>
            </a:r>
            <a:endParaRPr lang="en-US" dirty="0" smtClean="0"/>
          </a:p>
          <a:p>
            <a:r>
              <a:rPr lang="en-US" dirty="0" smtClean="0"/>
              <a:t>Polluting </a:t>
            </a:r>
            <a:r>
              <a:rPr lang="en-US" dirty="0"/>
              <a:t>groundwater </a:t>
            </a:r>
            <a:r>
              <a:rPr lang="en-US" dirty="0" smtClean="0"/>
              <a:t>reserves</a:t>
            </a:r>
          </a:p>
          <a:p>
            <a:r>
              <a:rPr lang="en-US" dirty="0" smtClean="0"/>
              <a:t>Serious </a:t>
            </a:r>
            <a:r>
              <a:rPr lang="en-US" dirty="0"/>
              <a:t>health issues to the </a:t>
            </a:r>
            <a:r>
              <a:rPr lang="en-US" dirty="0" smtClean="0"/>
              <a:t>population</a:t>
            </a:r>
            <a:r>
              <a:rPr lang="en-US" dirty="0"/>
              <a:t>. </a:t>
            </a:r>
          </a:p>
          <a:p>
            <a:endParaRPr lang="en-US" dirty="0"/>
          </a:p>
        </p:txBody>
      </p:sp>
    </p:spTree>
    <p:extLst>
      <p:ext uri="{BB962C8B-B14F-4D97-AF65-F5344CB8AC3E}">
        <p14:creationId xmlns:p14="http://schemas.microsoft.com/office/powerpoint/2010/main" val="245150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r>
              <a:rPr lang="en-US" dirty="0"/>
              <a:t>Moreover, the political situation makes it extremely difficult to create more landfills as it requires a long and complicated process to acquire permissions and licensure from PNA departments and Israeli authorities. </a:t>
            </a:r>
          </a:p>
          <a:p>
            <a:endParaRPr lang="en-US" dirty="0"/>
          </a:p>
        </p:txBody>
      </p:sp>
    </p:spTree>
    <p:extLst>
      <p:ext uri="{BB962C8B-B14F-4D97-AF65-F5344CB8AC3E}">
        <p14:creationId xmlns:p14="http://schemas.microsoft.com/office/powerpoint/2010/main" val="3945087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r>
              <a:rPr lang="en-US" dirty="0"/>
              <a:t>This means that the current landfill sites, with their limited capacity, are filling up in a very high rate that their originally planned life expectancy is getting shorter. </a:t>
            </a:r>
          </a:p>
        </p:txBody>
      </p:sp>
    </p:spTree>
    <p:extLst>
      <p:ext uri="{BB962C8B-B14F-4D97-AF65-F5344CB8AC3E}">
        <p14:creationId xmlns:p14="http://schemas.microsoft.com/office/powerpoint/2010/main" val="2088849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the Project </a:t>
            </a:r>
            <a:endParaRPr lang="en-US" dirty="0"/>
          </a:p>
        </p:txBody>
      </p:sp>
      <p:sp>
        <p:nvSpPr>
          <p:cNvPr id="3" name="Content Placeholder 2"/>
          <p:cNvSpPr>
            <a:spLocks noGrp="1"/>
          </p:cNvSpPr>
          <p:nvPr>
            <p:ph sz="quarter" idx="1"/>
          </p:nvPr>
        </p:nvSpPr>
        <p:spPr/>
        <p:txBody>
          <a:bodyPr>
            <a:normAutofit/>
          </a:bodyPr>
          <a:lstStyle/>
          <a:p>
            <a:r>
              <a:rPr lang="en-US" dirty="0" smtClean="0"/>
              <a:t>Geographically:  </a:t>
            </a:r>
            <a:r>
              <a:rPr lang="en-US" dirty="0"/>
              <a:t>Northern West </a:t>
            </a:r>
            <a:r>
              <a:rPr lang="en-US" dirty="0" smtClean="0"/>
              <a:t>Bank.</a:t>
            </a:r>
          </a:p>
          <a:p>
            <a:r>
              <a:rPr lang="en-US" dirty="0" smtClean="0"/>
              <a:t>This </a:t>
            </a:r>
            <a:r>
              <a:rPr lang="en-US" dirty="0"/>
              <a:t>study will not address </a:t>
            </a:r>
            <a:r>
              <a:rPr lang="en-US" dirty="0" smtClean="0"/>
              <a:t>: </a:t>
            </a:r>
          </a:p>
          <a:p>
            <a:pPr lvl="1">
              <a:buFont typeface="Arial" pitchFamily="34" charset="0"/>
              <a:buChar char="•"/>
            </a:pPr>
            <a:r>
              <a:rPr lang="en-US" dirty="0" smtClean="0"/>
              <a:t>Collection </a:t>
            </a:r>
          </a:p>
          <a:p>
            <a:pPr lvl="1">
              <a:buFont typeface="Arial" pitchFamily="34" charset="0"/>
              <a:buChar char="•"/>
            </a:pPr>
            <a:r>
              <a:rPr lang="en-US" dirty="0" smtClean="0"/>
              <a:t>Transportation Operations</a:t>
            </a:r>
            <a:endParaRPr lang="en-US" dirty="0"/>
          </a:p>
          <a:p>
            <a:endParaRPr lang="en-US" dirty="0"/>
          </a:p>
        </p:txBody>
      </p:sp>
    </p:spTree>
    <p:extLst>
      <p:ext uri="{BB962C8B-B14F-4D97-AF65-F5344CB8AC3E}">
        <p14:creationId xmlns:p14="http://schemas.microsoft.com/office/powerpoint/2010/main" val="37993473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a:t>
            </a:r>
          </a:p>
        </p:txBody>
      </p:sp>
      <p:sp>
        <p:nvSpPr>
          <p:cNvPr id="3" name="Content Placeholder 2"/>
          <p:cNvSpPr>
            <a:spLocks noGrp="1"/>
          </p:cNvSpPr>
          <p:nvPr>
            <p:ph sz="quarter" idx="1"/>
          </p:nvPr>
        </p:nvSpPr>
        <p:spPr/>
        <p:txBody>
          <a:bodyPr>
            <a:normAutofit/>
          </a:bodyPr>
          <a:lstStyle/>
          <a:p>
            <a:pPr lvl="0"/>
            <a:r>
              <a:rPr lang="en-US" dirty="0"/>
              <a:t>Diagnose the existing Solid Waste Management Systems in Northern West </a:t>
            </a:r>
            <a:r>
              <a:rPr lang="en-US" dirty="0" smtClean="0"/>
              <a:t>Bank. </a:t>
            </a:r>
          </a:p>
          <a:p>
            <a:pPr lvl="0"/>
            <a:endParaRPr lang="en-US" dirty="0" smtClean="0"/>
          </a:p>
          <a:p>
            <a:pPr lvl="0"/>
            <a:r>
              <a:rPr lang="en-US" dirty="0" smtClean="0"/>
              <a:t>Investigate </a:t>
            </a:r>
            <a:r>
              <a:rPr lang="en-US" dirty="0"/>
              <a:t>the possible options at every </a:t>
            </a:r>
            <a:r>
              <a:rPr lang="en-US" dirty="0" smtClean="0"/>
              <a:t>stage.</a:t>
            </a:r>
          </a:p>
          <a:p>
            <a:pPr lvl="0"/>
            <a:endParaRPr lang="en-US" dirty="0" smtClean="0"/>
          </a:p>
          <a:p>
            <a:pPr lvl="0"/>
            <a:r>
              <a:rPr lang="en-US" dirty="0" smtClean="0"/>
              <a:t>Investigate </a:t>
            </a:r>
            <a:r>
              <a:rPr lang="en-US" dirty="0"/>
              <a:t>the feasibility of the option\s that resulted from the selection process. </a:t>
            </a:r>
          </a:p>
        </p:txBody>
      </p:sp>
    </p:spTree>
    <p:extLst>
      <p:ext uri="{BB962C8B-B14F-4D97-AF65-F5344CB8AC3E}">
        <p14:creationId xmlns:p14="http://schemas.microsoft.com/office/powerpoint/2010/main" val="983728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1035</TotalTime>
  <Words>2066</Words>
  <Application>Microsoft Office PowerPoint</Application>
  <PresentationFormat>On-screen Show (4:3)</PresentationFormat>
  <Paragraphs>499</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Median</vt:lpstr>
      <vt:lpstr>An-Najah  National University      Faculty of Engineering and Information Technology Department of Industrial Engineering </vt:lpstr>
      <vt:lpstr>Investigating The Feasibility of Recycling The Various Categories of Solid Waste in Northern West Bank </vt:lpstr>
      <vt:lpstr>Overview</vt:lpstr>
      <vt:lpstr>Problem Statement </vt:lpstr>
      <vt:lpstr>Continued…</vt:lpstr>
      <vt:lpstr>Continued…</vt:lpstr>
      <vt:lpstr>Continued…</vt:lpstr>
      <vt:lpstr>Scope of the Project </vt:lpstr>
      <vt:lpstr>Objectives </vt:lpstr>
      <vt:lpstr>Methodology </vt:lpstr>
      <vt:lpstr>Current Situation of SWM in Palestine</vt:lpstr>
      <vt:lpstr>Current Sanitary Landfills </vt:lpstr>
      <vt:lpstr>Zahret Al-Finjan SFL </vt:lpstr>
      <vt:lpstr>Zahret Al-Finjan SFL </vt:lpstr>
      <vt:lpstr>Site Description  </vt:lpstr>
      <vt:lpstr>ZF Capacity </vt:lpstr>
      <vt:lpstr>Waste Quantities Received by Year</vt:lpstr>
      <vt:lpstr>Continued… </vt:lpstr>
      <vt:lpstr>Continued… </vt:lpstr>
      <vt:lpstr>Separation site at ZF</vt:lpstr>
      <vt:lpstr>Continued… </vt:lpstr>
      <vt:lpstr>Waste Composition</vt:lpstr>
      <vt:lpstr>Waste Composition </vt:lpstr>
      <vt:lpstr>Separation Remarks</vt:lpstr>
      <vt:lpstr>Separation Remarks</vt:lpstr>
      <vt:lpstr>The Separation Line</vt:lpstr>
      <vt:lpstr>Recycling Options</vt:lpstr>
      <vt:lpstr>Suggested Products </vt:lpstr>
      <vt:lpstr>Integer Programming Model </vt:lpstr>
      <vt:lpstr>Integer Programming Model </vt:lpstr>
      <vt:lpstr>Integer Programming Model: Constraints</vt:lpstr>
      <vt:lpstr>PowerPoint Presentation</vt:lpstr>
      <vt:lpstr>Integer Programming Model </vt:lpstr>
      <vt:lpstr>Decision Variables </vt:lpstr>
      <vt:lpstr>The Results</vt:lpstr>
      <vt:lpstr>The Results </vt:lpstr>
      <vt:lpstr>Model Assumptions </vt:lpstr>
      <vt:lpstr>Model Assumptions (Continued…)</vt:lpstr>
      <vt:lpstr>Model Assumptions (Continued…)</vt:lpstr>
      <vt:lpstr>Model Assumptions (Continued…)</vt:lpstr>
      <vt:lpstr>Conclusions and Recommendations:  </vt:lpstr>
      <vt:lpstr>Conclusions</vt:lpstr>
      <vt:lpstr>Recommendations</vt:lpstr>
      <vt:lpstr>Recommendations</vt:lpstr>
      <vt:lpstr>Upcoming Work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and Information Technology Department of Industrial Engineering</dc:title>
  <dc:creator>Acer</dc:creator>
  <cp:lastModifiedBy>HP</cp:lastModifiedBy>
  <cp:revision>47</cp:revision>
  <dcterms:created xsi:type="dcterms:W3CDTF">2014-12-21T07:28:15Z</dcterms:created>
  <dcterms:modified xsi:type="dcterms:W3CDTF">2015-12-21T10:30:43Z</dcterms:modified>
</cp:coreProperties>
</file>