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1" r:id="rId18"/>
    <p:sldId id="273" r:id="rId19"/>
    <p:sldId id="274" r:id="rId20"/>
    <p:sldId id="276" r:id="rId21"/>
    <p:sldId id="277" r:id="rId22"/>
    <p:sldId id="278" r:id="rId23"/>
    <p:sldId id="279" r:id="rId24"/>
    <p:sldId id="280" r:id="rId25"/>
    <p:sldId id="303" r:id="rId26"/>
    <p:sldId id="296" r:id="rId27"/>
    <p:sldId id="281" r:id="rId28"/>
    <p:sldId id="282" r:id="rId29"/>
    <p:sldId id="283" r:id="rId30"/>
    <p:sldId id="289" r:id="rId31"/>
    <p:sldId id="290" r:id="rId32"/>
    <p:sldId id="305" r:id="rId33"/>
    <p:sldId id="291" r:id="rId34"/>
    <p:sldId id="292" r:id="rId35"/>
    <p:sldId id="293" r:id="rId36"/>
    <p:sldId id="294" r:id="rId37"/>
    <p:sldId id="284" r:id="rId38"/>
    <p:sldId id="285" r:id="rId39"/>
    <p:sldId id="287" r:id="rId40"/>
    <p:sldId id="288" r:id="rId41"/>
    <p:sldId id="295" r:id="rId42"/>
    <p:sldId id="297" r:id="rId43"/>
    <p:sldId id="299" r:id="rId44"/>
    <p:sldId id="298" r:id="rId45"/>
    <p:sldId id="304" r:id="rId46"/>
    <p:sldId id="302"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894" y="3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ar-JO"/>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Waste </a:t>
            </a:r>
            <a:r>
              <a:rPr lang="en-US" dirty="0" smtClean="0"/>
              <a:t>Composition</a:t>
            </a:r>
            <a:endParaRPr lang="en-US" dirty="0"/>
          </a:p>
        </c:rich>
      </c:tx>
      <c:overlay val="0"/>
    </c:title>
    <c:autoTitleDeleted val="0"/>
    <c:plotArea>
      <c:layout>
        <c:manualLayout>
          <c:layoutTarget val="inner"/>
          <c:xMode val="edge"/>
          <c:yMode val="edge"/>
          <c:x val="0.14292833187518228"/>
          <c:y val="0.1427580927384077"/>
          <c:w val="0.46070592738407701"/>
          <c:h val="0.78978158980127489"/>
        </c:manualLayout>
      </c:layout>
      <c:pieChart>
        <c:varyColors val="1"/>
        <c:ser>
          <c:idx val="0"/>
          <c:order val="0"/>
          <c:tx>
            <c:strRef>
              <c:f>Sheet1!$B$1</c:f>
              <c:strCache>
                <c:ptCount val="1"/>
                <c:pt idx="0">
                  <c:v>Sales</c:v>
                </c:pt>
              </c:strCache>
            </c:strRef>
          </c:tx>
          <c:dPt>
            <c:idx val="0"/>
            <c:bubble3D val="0"/>
            <c:explosion val="15"/>
          </c:dPt>
          <c:dPt>
            <c:idx val="1"/>
            <c:bubble3D val="0"/>
            <c:explosion val="17"/>
          </c:dPt>
          <c:dPt>
            <c:idx val="2"/>
            <c:bubble3D val="0"/>
            <c:explosion val="15"/>
          </c:dPt>
          <c:dPt>
            <c:idx val="3"/>
            <c:bubble3D val="0"/>
            <c:explosion val="16"/>
          </c:dPt>
          <c:dPt>
            <c:idx val="4"/>
            <c:bubble3D val="0"/>
            <c:explosion val="21"/>
          </c:dPt>
          <c:dPt>
            <c:idx val="5"/>
            <c:bubble3D val="0"/>
            <c:explosion val="22"/>
          </c:dPt>
          <c:dPt>
            <c:idx val="6"/>
            <c:bubble3D val="0"/>
            <c:explosion val="23"/>
          </c:dPt>
          <c:dPt>
            <c:idx val="7"/>
            <c:bubble3D val="0"/>
            <c:explosion val="21"/>
          </c:dPt>
          <c:dPt>
            <c:idx val="8"/>
            <c:bubble3D val="0"/>
            <c:explosion val="19"/>
          </c:dPt>
          <c:cat>
            <c:strRef>
              <c:f>Sheet1!$A$2:$A$10</c:f>
              <c:strCache>
                <c:ptCount val="9"/>
                <c:pt idx="0">
                  <c:v>Organics</c:v>
                </c:pt>
                <c:pt idx="1">
                  <c:v>PP</c:v>
                </c:pt>
                <c:pt idx="2">
                  <c:v>HDPE</c:v>
                </c:pt>
                <c:pt idx="3">
                  <c:v>PET</c:v>
                </c:pt>
                <c:pt idx="4">
                  <c:v>Cardboard and paper</c:v>
                </c:pt>
                <c:pt idx="5">
                  <c:v>Metals</c:v>
                </c:pt>
                <c:pt idx="6">
                  <c:v>Glass</c:v>
                </c:pt>
                <c:pt idx="7">
                  <c:v>Textile</c:v>
                </c:pt>
                <c:pt idx="8">
                  <c:v>Others</c:v>
                </c:pt>
              </c:strCache>
            </c:strRef>
          </c:cat>
          <c:val>
            <c:numRef>
              <c:f>Sheet1!$B$2:$B$10</c:f>
              <c:numCache>
                <c:formatCode>General</c:formatCode>
                <c:ptCount val="9"/>
                <c:pt idx="0">
                  <c:v>0.51</c:v>
                </c:pt>
                <c:pt idx="1">
                  <c:v>2.4E-2</c:v>
                </c:pt>
                <c:pt idx="2">
                  <c:v>0.04</c:v>
                </c:pt>
                <c:pt idx="3">
                  <c:v>0.06</c:v>
                </c:pt>
                <c:pt idx="4">
                  <c:v>0.16</c:v>
                </c:pt>
                <c:pt idx="5">
                  <c:v>2.8000000000000001E-2</c:v>
                </c:pt>
                <c:pt idx="6">
                  <c:v>3.3000000000000002E-2</c:v>
                </c:pt>
                <c:pt idx="7">
                  <c:v>8.5999999999999993E-2</c:v>
                </c:pt>
                <c:pt idx="8">
                  <c:v>5.8999999999999997E-2</c:v>
                </c:pt>
              </c:numCache>
            </c:numRef>
          </c:val>
        </c:ser>
        <c:dLbls>
          <c:showLegendKey val="0"/>
          <c:showVal val="0"/>
          <c:showCatName val="0"/>
          <c:showSerName val="0"/>
          <c:showPercent val="0"/>
          <c:showBubbleSize val="0"/>
          <c:showLeaderLines val="1"/>
        </c:dLbls>
        <c:firstSliceAng val="0"/>
      </c:pieChart>
    </c:plotArea>
    <c:legend>
      <c:legendPos val="r"/>
      <c:overlay val="0"/>
      <c:txPr>
        <a:bodyPr/>
        <a:lstStyle/>
        <a:p>
          <a:pPr>
            <a:defRPr sz="1800"/>
          </a:pPr>
          <a:endParaRPr lang="ar-JO"/>
        </a:p>
      </c:txPr>
    </c:legend>
    <c:plotVisOnly val="1"/>
    <c:dispBlanksAs val="gap"/>
    <c:showDLblsOverMax val="0"/>
  </c:chart>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C3F0FD9-F875-4931-BFB1-B9A5A8F71354}" type="doc">
      <dgm:prSet loTypeId="urn:microsoft.com/office/officeart/2005/8/layout/process5" loCatId="process" qsTypeId="urn:microsoft.com/office/officeart/2005/8/quickstyle/simple1" qsCatId="simple" csTypeId="urn:microsoft.com/office/officeart/2005/8/colors/colorful2" csCatId="colorful" phldr="1"/>
      <dgm:spPr/>
      <dgm:t>
        <a:bodyPr/>
        <a:lstStyle/>
        <a:p>
          <a:endParaRPr lang="en-US"/>
        </a:p>
      </dgm:t>
    </dgm:pt>
    <dgm:pt modelId="{806C6416-351B-494F-93FB-1DB724471BC9}">
      <dgm:prSet phldrT="[Text]" custT="1"/>
      <dgm:spPr/>
      <dgm:t>
        <a:bodyPr/>
        <a:lstStyle/>
        <a:p>
          <a:r>
            <a:rPr lang="en-US" sz="1400" dirty="0"/>
            <a:t>1) Background Formation &amp; Literature Review</a:t>
          </a:r>
        </a:p>
      </dgm:t>
    </dgm:pt>
    <dgm:pt modelId="{4726FFA4-76D4-4AB6-844E-75542D08EF26}" type="parTrans" cxnId="{AD155C6F-4BCE-475D-8A58-4C48A3DFA0DC}">
      <dgm:prSet/>
      <dgm:spPr/>
      <dgm:t>
        <a:bodyPr/>
        <a:lstStyle/>
        <a:p>
          <a:endParaRPr lang="en-US" sz="1400"/>
        </a:p>
      </dgm:t>
    </dgm:pt>
    <dgm:pt modelId="{F5E6CC62-9390-4350-B4FD-95E107C12BBF}" type="sibTrans" cxnId="{AD155C6F-4BCE-475D-8A58-4C48A3DFA0DC}">
      <dgm:prSet custT="1"/>
      <dgm:spPr/>
      <dgm:t>
        <a:bodyPr/>
        <a:lstStyle/>
        <a:p>
          <a:endParaRPr lang="en-US" sz="1400" dirty="0"/>
        </a:p>
      </dgm:t>
    </dgm:pt>
    <dgm:pt modelId="{CDA707BB-ADA3-49AD-829D-0B2D3D261C19}">
      <dgm:prSet phldrT="[Text]" custT="1"/>
      <dgm:spPr/>
      <dgm:t>
        <a:bodyPr/>
        <a:lstStyle/>
        <a:p>
          <a:r>
            <a:rPr lang="en-US" sz="1400" dirty="0"/>
            <a:t>2) Study of the Current Situation of SWM</a:t>
          </a:r>
        </a:p>
      </dgm:t>
    </dgm:pt>
    <dgm:pt modelId="{E7FA79EA-7605-403B-BB18-9C3F5DDBE825}" type="parTrans" cxnId="{40066C92-3D0E-4BEC-B3A6-D9F08904A510}">
      <dgm:prSet/>
      <dgm:spPr/>
      <dgm:t>
        <a:bodyPr/>
        <a:lstStyle/>
        <a:p>
          <a:endParaRPr lang="en-US" sz="1400"/>
        </a:p>
      </dgm:t>
    </dgm:pt>
    <dgm:pt modelId="{9BD66901-4E2A-49F6-90E4-717B1010BFAE}" type="sibTrans" cxnId="{40066C92-3D0E-4BEC-B3A6-D9F08904A510}">
      <dgm:prSet custT="1"/>
      <dgm:spPr/>
      <dgm:t>
        <a:bodyPr/>
        <a:lstStyle/>
        <a:p>
          <a:endParaRPr lang="en-US" sz="1400" dirty="0"/>
        </a:p>
      </dgm:t>
    </dgm:pt>
    <dgm:pt modelId="{2E8CBB78-4523-45A8-A6BD-67C238A88B70}">
      <dgm:prSet phldrT="[Text]" custT="1"/>
      <dgm:spPr/>
      <dgm:t>
        <a:bodyPr/>
        <a:lstStyle/>
        <a:p>
          <a:r>
            <a:rPr lang="en-US" sz="1400" dirty="0"/>
            <a:t>Site </a:t>
          </a:r>
          <a:r>
            <a:rPr lang="en-US" sz="1400" dirty="0" err="1"/>
            <a:t>Vistis</a:t>
          </a:r>
          <a:r>
            <a:rPr lang="en-US" sz="1400" dirty="0"/>
            <a:t> and </a:t>
          </a:r>
          <a:r>
            <a:rPr lang="en-US" sz="1400" dirty="0" err="1"/>
            <a:t>Idetification</a:t>
          </a:r>
          <a:r>
            <a:rPr lang="en-US" sz="1400" dirty="0"/>
            <a:t> of Waste </a:t>
          </a:r>
          <a:r>
            <a:rPr lang="en-US" sz="1400" dirty="0" err="1"/>
            <a:t>Compostion</a:t>
          </a:r>
          <a:endParaRPr lang="en-US" sz="1400" dirty="0"/>
        </a:p>
      </dgm:t>
    </dgm:pt>
    <dgm:pt modelId="{939BB845-1A67-4CB2-80AE-0ADA5B4BBB5E}" type="parTrans" cxnId="{0CC69D53-8100-4F91-9603-54EDC7CE8BE4}">
      <dgm:prSet/>
      <dgm:spPr/>
      <dgm:t>
        <a:bodyPr/>
        <a:lstStyle/>
        <a:p>
          <a:endParaRPr lang="en-US" sz="1400"/>
        </a:p>
      </dgm:t>
    </dgm:pt>
    <dgm:pt modelId="{2170AE2D-07EE-49E3-97DD-0FAE143828C6}" type="sibTrans" cxnId="{0CC69D53-8100-4F91-9603-54EDC7CE8BE4}">
      <dgm:prSet custT="1"/>
      <dgm:spPr/>
      <dgm:t>
        <a:bodyPr/>
        <a:lstStyle/>
        <a:p>
          <a:endParaRPr lang="en-US" sz="1400"/>
        </a:p>
      </dgm:t>
    </dgm:pt>
    <dgm:pt modelId="{604D94EC-6FFD-42C2-814A-4DFF905E36DF}">
      <dgm:prSet phldrT="[Text]" custT="1"/>
      <dgm:spPr>
        <a:solidFill>
          <a:srgbClr val="00B050"/>
        </a:solidFill>
      </dgm:spPr>
      <dgm:t>
        <a:bodyPr/>
        <a:lstStyle/>
        <a:p>
          <a:r>
            <a:rPr lang="en-US" sz="1400"/>
            <a:t>Decison Making Model &amp;Selection of the Best Recycling Options </a:t>
          </a:r>
        </a:p>
      </dgm:t>
    </dgm:pt>
    <dgm:pt modelId="{3BB0B020-9633-4F44-83A4-92579A98DCCF}" type="parTrans" cxnId="{00F13EAE-E4F5-4B45-88BC-2B0FF25F16FC}">
      <dgm:prSet/>
      <dgm:spPr/>
      <dgm:t>
        <a:bodyPr/>
        <a:lstStyle/>
        <a:p>
          <a:endParaRPr lang="en-US" sz="1400"/>
        </a:p>
      </dgm:t>
    </dgm:pt>
    <dgm:pt modelId="{34B8B11F-611F-4D31-BC5A-E8062D78718C}" type="sibTrans" cxnId="{00F13EAE-E4F5-4B45-88BC-2B0FF25F16FC}">
      <dgm:prSet custT="1"/>
      <dgm:spPr/>
      <dgm:t>
        <a:bodyPr/>
        <a:lstStyle/>
        <a:p>
          <a:endParaRPr lang="en-US" sz="1400"/>
        </a:p>
      </dgm:t>
    </dgm:pt>
    <dgm:pt modelId="{BC1BD3FC-1458-4E1B-8B65-667D7B893670}">
      <dgm:prSet phldrT="[Text]" custT="1"/>
      <dgm:spPr/>
      <dgm:t>
        <a:bodyPr/>
        <a:lstStyle/>
        <a:p>
          <a:r>
            <a:rPr lang="en-US" sz="1400"/>
            <a:t>Feasibility Study of the Selected Categories </a:t>
          </a:r>
        </a:p>
      </dgm:t>
    </dgm:pt>
    <dgm:pt modelId="{2DD97FD3-52F2-477F-9148-53326B6D3C12}" type="parTrans" cxnId="{AAEF53C4-ECF9-46D2-870D-C602A8E2F866}">
      <dgm:prSet/>
      <dgm:spPr/>
      <dgm:t>
        <a:bodyPr/>
        <a:lstStyle/>
        <a:p>
          <a:endParaRPr lang="en-US" sz="1400"/>
        </a:p>
      </dgm:t>
    </dgm:pt>
    <dgm:pt modelId="{69B9B719-00B3-4FB3-885C-F3F9A3005115}" type="sibTrans" cxnId="{AAEF53C4-ECF9-46D2-870D-C602A8E2F866}">
      <dgm:prSet/>
      <dgm:spPr/>
      <dgm:t>
        <a:bodyPr/>
        <a:lstStyle/>
        <a:p>
          <a:endParaRPr lang="en-US" sz="1400"/>
        </a:p>
      </dgm:t>
    </dgm:pt>
    <dgm:pt modelId="{BF8492E6-9D98-4127-B663-17F8A3406186}" type="pres">
      <dgm:prSet presAssocID="{4C3F0FD9-F875-4931-BFB1-B9A5A8F71354}" presName="diagram" presStyleCnt="0">
        <dgm:presLayoutVars>
          <dgm:dir/>
          <dgm:resizeHandles val="exact"/>
        </dgm:presLayoutVars>
      </dgm:prSet>
      <dgm:spPr/>
      <dgm:t>
        <a:bodyPr/>
        <a:lstStyle/>
        <a:p>
          <a:endParaRPr lang="en-US"/>
        </a:p>
      </dgm:t>
    </dgm:pt>
    <dgm:pt modelId="{603330C0-2487-4CFD-9B2A-083A101877A0}" type="pres">
      <dgm:prSet presAssocID="{806C6416-351B-494F-93FB-1DB724471BC9}" presName="node" presStyleLbl="node1" presStyleIdx="0" presStyleCnt="5">
        <dgm:presLayoutVars>
          <dgm:bulletEnabled val="1"/>
        </dgm:presLayoutVars>
      </dgm:prSet>
      <dgm:spPr/>
      <dgm:t>
        <a:bodyPr/>
        <a:lstStyle/>
        <a:p>
          <a:endParaRPr lang="en-US"/>
        </a:p>
      </dgm:t>
    </dgm:pt>
    <dgm:pt modelId="{96DCF60A-2713-4A23-8CB3-D257FBA1F542}" type="pres">
      <dgm:prSet presAssocID="{F5E6CC62-9390-4350-B4FD-95E107C12BBF}" presName="sibTrans" presStyleLbl="sibTrans2D1" presStyleIdx="0" presStyleCnt="4"/>
      <dgm:spPr/>
      <dgm:t>
        <a:bodyPr/>
        <a:lstStyle/>
        <a:p>
          <a:endParaRPr lang="en-US"/>
        </a:p>
      </dgm:t>
    </dgm:pt>
    <dgm:pt modelId="{0706D6D9-29AF-44E1-ABDB-1C31DFB164EC}" type="pres">
      <dgm:prSet presAssocID="{F5E6CC62-9390-4350-B4FD-95E107C12BBF}" presName="connectorText" presStyleLbl="sibTrans2D1" presStyleIdx="0" presStyleCnt="4"/>
      <dgm:spPr/>
      <dgm:t>
        <a:bodyPr/>
        <a:lstStyle/>
        <a:p>
          <a:endParaRPr lang="en-US"/>
        </a:p>
      </dgm:t>
    </dgm:pt>
    <dgm:pt modelId="{9BD8B676-0080-4531-8F96-CE6149D5AD9B}" type="pres">
      <dgm:prSet presAssocID="{CDA707BB-ADA3-49AD-829D-0B2D3D261C19}" presName="node" presStyleLbl="node1" presStyleIdx="1" presStyleCnt="5">
        <dgm:presLayoutVars>
          <dgm:bulletEnabled val="1"/>
        </dgm:presLayoutVars>
      </dgm:prSet>
      <dgm:spPr/>
      <dgm:t>
        <a:bodyPr/>
        <a:lstStyle/>
        <a:p>
          <a:endParaRPr lang="en-US"/>
        </a:p>
      </dgm:t>
    </dgm:pt>
    <dgm:pt modelId="{81720641-A814-4479-B7D5-49330497C7FB}" type="pres">
      <dgm:prSet presAssocID="{9BD66901-4E2A-49F6-90E4-717B1010BFAE}" presName="sibTrans" presStyleLbl="sibTrans2D1" presStyleIdx="1" presStyleCnt="4"/>
      <dgm:spPr/>
      <dgm:t>
        <a:bodyPr/>
        <a:lstStyle/>
        <a:p>
          <a:endParaRPr lang="en-US"/>
        </a:p>
      </dgm:t>
    </dgm:pt>
    <dgm:pt modelId="{53F3AD4F-2B21-4E74-B546-C935D79C994E}" type="pres">
      <dgm:prSet presAssocID="{9BD66901-4E2A-49F6-90E4-717B1010BFAE}" presName="connectorText" presStyleLbl="sibTrans2D1" presStyleIdx="1" presStyleCnt="4"/>
      <dgm:spPr/>
      <dgm:t>
        <a:bodyPr/>
        <a:lstStyle/>
        <a:p>
          <a:endParaRPr lang="en-US"/>
        </a:p>
      </dgm:t>
    </dgm:pt>
    <dgm:pt modelId="{D768AAD2-AA91-4F0A-9C9E-57764A79E8DD}" type="pres">
      <dgm:prSet presAssocID="{2E8CBB78-4523-45A8-A6BD-67C238A88B70}" presName="node" presStyleLbl="node1" presStyleIdx="2" presStyleCnt="5">
        <dgm:presLayoutVars>
          <dgm:bulletEnabled val="1"/>
        </dgm:presLayoutVars>
      </dgm:prSet>
      <dgm:spPr/>
      <dgm:t>
        <a:bodyPr/>
        <a:lstStyle/>
        <a:p>
          <a:endParaRPr lang="en-US"/>
        </a:p>
      </dgm:t>
    </dgm:pt>
    <dgm:pt modelId="{C70C053F-4ADA-4C01-8F45-6A75C4CC5C05}" type="pres">
      <dgm:prSet presAssocID="{2170AE2D-07EE-49E3-97DD-0FAE143828C6}" presName="sibTrans" presStyleLbl="sibTrans2D1" presStyleIdx="2" presStyleCnt="4" custAng="20901363" custScaleX="99010"/>
      <dgm:spPr/>
      <dgm:t>
        <a:bodyPr/>
        <a:lstStyle/>
        <a:p>
          <a:endParaRPr lang="en-US"/>
        </a:p>
      </dgm:t>
    </dgm:pt>
    <dgm:pt modelId="{3708B4F7-5486-4D78-833F-9B24227F2518}" type="pres">
      <dgm:prSet presAssocID="{2170AE2D-07EE-49E3-97DD-0FAE143828C6}" presName="connectorText" presStyleLbl="sibTrans2D1" presStyleIdx="2" presStyleCnt="4"/>
      <dgm:spPr/>
      <dgm:t>
        <a:bodyPr/>
        <a:lstStyle/>
        <a:p>
          <a:endParaRPr lang="en-US"/>
        </a:p>
      </dgm:t>
    </dgm:pt>
    <dgm:pt modelId="{B785EF19-B0FD-4457-85C7-0A2B6920E457}" type="pres">
      <dgm:prSet presAssocID="{604D94EC-6FFD-42C2-814A-4DFF905E36DF}" presName="node" presStyleLbl="node1" presStyleIdx="3" presStyleCnt="5" custScaleX="141214">
        <dgm:presLayoutVars>
          <dgm:bulletEnabled val="1"/>
        </dgm:presLayoutVars>
      </dgm:prSet>
      <dgm:spPr/>
      <dgm:t>
        <a:bodyPr/>
        <a:lstStyle/>
        <a:p>
          <a:endParaRPr lang="en-US"/>
        </a:p>
      </dgm:t>
    </dgm:pt>
    <dgm:pt modelId="{5473E278-A7ED-4134-9972-E8E22A19A083}" type="pres">
      <dgm:prSet presAssocID="{34B8B11F-611F-4D31-BC5A-E8062D78718C}" presName="sibTrans" presStyleLbl="sibTrans2D1" presStyleIdx="3" presStyleCnt="4"/>
      <dgm:spPr/>
      <dgm:t>
        <a:bodyPr/>
        <a:lstStyle/>
        <a:p>
          <a:endParaRPr lang="en-US"/>
        </a:p>
      </dgm:t>
    </dgm:pt>
    <dgm:pt modelId="{18130646-2319-4D32-9147-F8C7E2517CCB}" type="pres">
      <dgm:prSet presAssocID="{34B8B11F-611F-4D31-BC5A-E8062D78718C}" presName="connectorText" presStyleLbl="sibTrans2D1" presStyleIdx="3" presStyleCnt="4"/>
      <dgm:spPr/>
      <dgm:t>
        <a:bodyPr/>
        <a:lstStyle/>
        <a:p>
          <a:endParaRPr lang="en-US"/>
        </a:p>
      </dgm:t>
    </dgm:pt>
    <dgm:pt modelId="{CBA029CA-F993-4392-8EC0-5F50027EE5E0}" type="pres">
      <dgm:prSet presAssocID="{BC1BD3FC-1458-4E1B-8B65-667D7B893670}" presName="node" presStyleLbl="node1" presStyleIdx="4" presStyleCnt="5">
        <dgm:presLayoutVars>
          <dgm:bulletEnabled val="1"/>
        </dgm:presLayoutVars>
      </dgm:prSet>
      <dgm:spPr/>
      <dgm:t>
        <a:bodyPr/>
        <a:lstStyle/>
        <a:p>
          <a:endParaRPr lang="en-US"/>
        </a:p>
      </dgm:t>
    </dgm:pt>
  </dgm:ptLst>
  <dgm:cxnLst>
    <dgm:cxn modelId="{40066C92-3D0E-4BEC-B3A6-D9F08904A510}" srcId="{4C3F0FD9-F875-4931-BFB1-B9A5A8F71354}" destId="{CDA707BB-ADA3-49AD-829D-0B2D3D261C19}" srcOrd="1" destOrd="0" parTransId="{E7FA79EA-7605-403B-BB18-9C3F5DDBE825}" sibTransId="{9BD66901-4E2A-49F6-90E4-717B1010BFAE}"/>
    <dgm:cxn modelId="{AD155C6F-4BCE-475D-8A58-4C48A3DFA0DC}" srcId="{4C3F0FD9-F875-4931-BFB1-B9A5A8F71354}" destId="{806C6416-351B-494F-93FB-1DB724471BC9}" srcOrd="0" destOrd="0" parTransId="{4726FFA4-76D4-4AB6-844E-75542D08EF26}" sibTransId="{F5E6CC62-9390-4350-B4FD-95E107C12BBF}"/>
    <dgm:cxn modelId="{A5BFEE30-A679-41EE-BD8A-EF5FD1995A9F}" type="presOf" srcId="{4C3F0FD9-F875-4931-BFB1-B9A5A8F71354}" destId="{BF8492E6-9D98-4127-B663-17F8A3406186}" srcOrd="0" destOrd="0" presId="urn:microsoft.com/office/officeart/2005/8/layout/process5"/>
    <dgm:cxn modelId="{24DE8160-4560-4B1A-83AF-DB327F5922E6}" type="presOf" srcId="{CDA707BB-ADA3-49AD-829D-0B2D3D261C19}" destId="{9BD8B676-0080-4531-8F96-CE6149D5AD9B}" srcOrd="0" destOrd="0" presId="urn:microsoft.com/office/officeart/2005/8/layout/process5"/>
    <dgm:cxn modelId="{90A1AF35-2DE0-4944-8FAA-A880E57DBBEB}" type="presOf" srcId="{2170AE2D-07EE-49E3-97DD-0FAE143828C6}" destId="{C70C053F-4ADA-4C01-8F45-6A75C4CC5C05}" srcOrd="0" destOrd="0" presId="urn:microsoft.com/office/officeart/2005/8/layout/process5"/>
    <dgm:cxn modelId="{AAEF53C4-ECF9-46D2-870D-C602A8E2F866}" srcId="{4C3F0FD9-F875-4931-BFB1-B9A5A8F71354}" destId="{BC1BD3FC-1458-4E1B-8B65-667D7B893670}" srcOrd="4" destOrd="0" parTransId="{2DD97FD3-52F2-477F-9148-53326B6D3C12}" sibTransId="{69B9B719-00B3-4FB3-885C-F3F9A3005115}"/>
    <dgm:cxn modelId="{D265FCA3-8619-4BEE-9722-17256C87901C}" type="presOf" srcId="{2170AE2D-07EE-49E3-97DD-0FAE143828C6}" destId="{3708B4F7-5486-4D78-833F-9B24227F2518}" srcOrd="1" destOrd="0" presId="urn:microsoft.com/office/officeart/2005/8/layout/process5"/>
    <dgm:cxn modelId="{278E543B-850D-429D-8F09-3555C2DBB50D}" type="presOf" srcId="{34B8B11F-611F-4D31-BC5A-E8062D78718C}" destId="{5473E278-A7ED-4134-9972-E8E22A19A083}" srcOrd="0" destOrd="0" presId="urn:microsoft.com/office/officeart/2005/8/layout/process5"/>
    <dgm:cxn modelId="{E387DFEC-6D04-4F0C-8030-554A9D150659}" type="presOf" srcId="{F5E6CC62-9390-4350-B4FD-95E107C12BBF}" destId="{0706D6D9-29AF-44E1-ABDB-1C31DFB164EC}" srcOrd="1" destOrd="0" presId="urn:microsoft.com/office/officeart/2005/8/layout/process5"/>
    <dgm:cxn modelId="{5478A4F1-E5CB-4E19-9B56-48F5C7478BD6}" type="presOf" srcId="{9BD66901-4E2A-49F6-90E4-717B1010BFAE}" destId="{81720641-A814-4479-B7D5-49330497C7FB}" srcOrd="0" destOrd="0" presId="urn:microsoft.com/office/officeart/2005/8/layout/process5"/>
    <dgm:cxn modelId="{A9577C9E-01E4-41CB-9A06-9EC4E7712F7A}" type="presOf" srcId="{F5E6CC62-9390-4350-B4FD-95E107C12BBF}" destId="{96DCF60A-2713-4A23-8CB3-D257FBA1F542}" srcOrd="0" destOrd="0" presId="urn:microsoft.com/office/officeart/2005/8/layout/process5"/>
    <dgm:cxn modelId="{00F13EAE-E4F5-4B45-88BC-2B0FF25F16FC}" srcId="{4C3F0FD9-F875-4931-BFB1-B9A5A8F71354}" destId="{604D94EC-6FFD-42C2-814A-4DFF905E36DF}" srcOrd="3" destOrd="0" parTransId="{3BB0B020-9633-4F44-83A4-92579A98DCCF}" sibTransId="{34B8B11F-611F-4D31-BC5A-E8062D78718C}"/>
    <dgm:cxn modelId="{14E50841-24E5-4DED-8A30-5F05868364EE}" type="presOf" srcId="{9BD66901-4E2A-49F6-90E4-717B1010BFAE}" destId="{53F3AD4F-2B21-4E74-B546-C935D79C994E}" srcOrd="1" destOrd="0" presId="urn:microsoft.com/office/officeart/2005/8/layout/process5"/>
    <dgm:cxn modelId="{D319801B-D35D-428F-B0C0-6197CB7E7059}" type="presOf" srcId="{604D94EC-6FFD-42C2-814A-4DFF905E36DF}" destId="{B785EF19-B0FD-4457-85C7-0A2B6920E457}" srcOrd="0" destOrd="0" presId="urn:microsoft.com/office/officeart/2005/8/layout/process5"/>
    <dgm:cxn modelId="{0CC69D53-8100-4F91-9603-54EDC7CE8BE4}" srcId="{4C3F0FD9-F875-4931-BFB1-B9A5A8F71354}" destId="{2E8CBB78-4523-45A8-A6BD-67C238A88B70}" srcOrd="2" destOrd="0" parTransId="{939BB845-1A67-4CB2-80AE-0ADA5B4BBB5E}" sibTransId="{2170AE2D-07EE-49E3-97DD-0FAE143828C6}"/>
    <dgm:cxn modelId="{77BC5E7B-C00D-4F6A-B1FB-74826E4743D0}" type="presOf" srcId="{BC1BD3FC-1458-4E1B-8B65-667D7B893670}" destId="{CBA029CA-F993-4392-8EC0-5F50027EE5E0}" srcOrd="0" destOrd="0" presId="urn:microsoft.com/office/officeart/2005/8/layout/process5"/>
    <dgm:cxn modelId="{438E863B-0D2F-4520-9D1D-22AF9D6D667C}" type="presOf" srcId="{2E8CBB78-4523-45A8-A6BD-67C238A88B70}" destId="{D768AAD2-AA91-4F0A-9C9E-57764A79E8DD}" srcOrd="0" destOrd="0" presId="urn:microsoft.com/office/officeart/2005/8/layout/process5"/>
    <dgm:cxn modelId="{1057CAE0-56CE-45A9-8A31-758921AEB9F7}" type="presOf" srcId="{806C6416-351B-494F-93FB-1DB724471BC9}" destId="{603330C0-2487-4CFD-9B2A-083A101877A0}" srcOrd="0" destOrd="0" presId="urn:microsoft.com/office/officeart/2005/8/layout/process5"/>
    <dgm:cxn modelId="{1B82C98B-CC0C-46B9-A721-2EA957906824}" type="presOf" srcId="{34B8B11F-611F-4D31-BC5A-E8062D78718C}" destId="{18130646-2319-4D32-9147-F8C7E2517CCB}" srcOrd="1" destOrd="0" presId="urn:microsoft.com/office/officeart/2005/8/layout/process5"/>
    <dgm:cxn modelId="{338957A5-7C59-4D7D-9D22-1190C16FA7A8}" type="presParOf" srcId="{BF8492E6-9D98-4127-B663-17F8A3406186}" destId="{603330C0-2487-4CFD-9B2A-083A101877A0}" srcOrd="0" destOrd="0" presId="urn:microsoft.com/office/officeart/2005/8/layout/process5"/>
    <dgm:cxn modelId="{2E0C7521-B5B8-4028-AC96-72250F711E92}" type="presParOf" srcId="{BF8492E6-9D98-4127-B663-17F8A3406186}" destId="{96DCF60A-2713-4A23-8CB3-D257FBA1F542}" srcOrd="1" destOrd="0" presId="urn:microsoft.com/office/officeart/2005/8/layout/process5"/>
    <dgm:cxn modelId="{6BFA09E1-0279-4BCA-B851-AA838845B773}" type="presParOf" srcId="{96DCF60A-2713-4A23-8CB3-D257FBA1F542}" destId="{0706D6D9-29AF-44E1-ABDB-1C31DFB164EC}" srcOrd="0" destOrd="0" presId="urn:microsoft.com/office/officeart/2005/8/layout/process5"/>
    <dgm:cxn modelId="{CFE4B2B1-6EC2-4751-B8F4-2B03F270F445}" type="presParOf" srcId="{BF8492E6-9D98-4127-B663-17F8A3406186}" destId="{9BD8B676-0080-4531-8F96-CE6149D5AD9B}" srcOrd="2" destOrd="0" presId="urn:microsoft.com/office/officeart/2005/8/layout/process5"/>
    <dgm:cxn modelId="{137E5DA0-CB7C-4BD6-B0C2-402CD80A0280}" type="presParOf" srcId="{BF8492E6-9D98-4127-B663-17F8A3406186}" destId="{81720641-A814-4479-B7D5-49330497C7FB}" srcOrd="3" destOrd="0" presId="urn:microsoft.com/office/officeart/2005/8/layout/process5"/>
    <dgm:cxn modelId="{73E2F459-C497-457B-9BE6-F3E9DC534EE7}" type="presParOf" srcId="{81720641-A814-4479-B7D5-49330497C7FB}" destId="{53F3AD4F-2B21-4E74-B546-C935D79C994E}" srcOrd="0" destOrd="0" presId="urn:microsoft.com/office/officeart/2005/8/layout/process5"/>
    <dgm:cxn modelId="{0F89ED4E-003E-401C-A255-F29F18CC11C6}" type="presParOf" srcId="{BF8492E6-9D98-4127-B663-17F8A3406186}" destId="{D768AAD2-AA91-4F0A-9C9E-57764A79E8DD}" srcOrd="4" destOrd="0" presId="urn:microsoft.com/office/officeart/2005/8/layout/process5"/>
    <dgm:cxn modelId="{D4E34FD5-4B60-427C-B7FA-CCF30C1AF510}" type="presParOf" srcId="{BF8492E6-9D98-4127-B663-17F8A3406186}" destId="{C70C053F-4ADA-4C01-8F45-6A75C4CC5C05}" srcOrd="5" destOrd="0" presId="urn:microsoft.com/office/officeart/2005/8/layout/process5"/>
    <dgm:cxn modelId="{FC80895C-980B-4E7B-8762-E9D9A713FEC6}" type="presParOf" srcId="{C70C053F-4ADA-4C01-8F45-6A75C4CC5C05}" destId="{3708B4F7-5486-4D78-833F-9B24227F2518}" srcOrd="0" destOrd="0" presId="urn:microsoft.com/office/officeart/2005/8/layout/process5"/>
    <dgm:cxn modelId="{B8C5DA01-1D40-45FE-84A8-423448F06464}" type="presParOf" srcId="{BF8492E6-9D98-4127-B663-17F8A3406186}" destId="{B785EF19-B0FD-4457-85C7-0A2B6920E457}" srcOrd="6" destOrd="0" presId="urn:microsoft.com/office/officeart/2005/8/layout/process5"/>
    <dgm:cxn modelId="{C824D8E6-4725-42D2-A456-A67605B3D1A0}" type="presParOf" srcId="{BF8492E6-9D98-4127-B663-17F8A3406186}" destId="{5473E278-A7ED-4134-9972-E8E22A19A083}" srcOrd="7" destOrd="0" presId="urn:microsoft.com/office/officeart/2005/8/layout/process5"/>
    <dgm:cxn modelId="{948554C2-208F-4BC7-8EE6-76DD503028E5}" type="presParOf" srcId="{5473E278-A7ED-4134-9972-E8E22A19A083}" destId="{18130646-2319-4D32-9147-F8C7E2517CCB}" srcOrd="0" destOrd="0" presId="urn:microsoft.com/office/officeart/2005/8/layout/process5"/>
    <dgm:cxn modelId="{67B413D6-E156-48BC-A9C0-F37AD8EE0C67}" type="presParOf" srcId="{BF8492E6-9D98-4127-B663-17F8A3406186}" destId="{CBA029CA-F993-4392-8EC0-5F50027EE5E0}" srcOrd="8"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D454D898-9F26-4775-ABFA-9726150C9605}" type="datetimeFigureOut">
              <a:rPr lang="en-US" smtClean="0"/>
              <a:t>12/21/2015</a:t>
            </a:fld>
            <a:endParaRPr lang="en-US" dirty="0"/>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dirty="0"/>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32F2DB60-B6CF-4A54-9699-1B2FD04486D9}"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454D898-9F26-4775-ABFA-9726150C9605}" type="datetimeFigureOut">
              <a:rPr lang="en-US" smtClean="0"/>
              <a:t>12/21/2015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2F2DB60-B6CF-4A54-9699-1B2FD04486D9}"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D454D898-9F26-4775-ABFA-9726150C9605}" type="datetimeFigureOut">
              <a:rPr lang="en-US" smtClean="0"/>
              <a:t>12/21/2015</a:t>
            </a:fld>
            <a:endParaRPr lang="en-US" dirty="0"/>
          </a:p>
        </p:txBody>
      </p:sp>
      <p:sp>
        <p:nvSpPr>
          <p:cNvPr id="5" name="Footer Placeholder 4"/>
          <p:cNvSpPr>
            <a:spLocks noGrp="1"/>
          </p:cNvSpPr>
          <p:nvPr>
            <p:ph type="ftr" sz="quarter" idx="11"/>
          </p:nvPr>
        </p:nvSpPr>
        <p:spPr>
          <a:xfrm>
            <a:off x="457201" y="6248207"/>
            <a:ext cx="5573483" cy="365125"/>
          </a:xfrm>
        </p:spPr>
        <p:txBody>
          <a:bodyPr/>
          <a:lstStyle/>
          <a:p>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6" name="Slide Number Placeholder 5"/>
          <p:cNvSpPr>
            <a:spLocks noGrp="1"/>
          </p:cNvSpPr>
          <p:nvPr>
            <p:ph type="sldNum" sz="quarter" idx="12"/>
          </p:nvPr>
        </p:nvSpPr>
        <p:spPr>
          <a:xfrm rot="5400000">
            <a:off x="5989638" y="144462"/>
            <a:ext cx="533400" cy="244476"/>
          </a:xfrm>
        </p:spPr>
        <p:txBody>
          <a:bodyPr/>
          <a:lstStyle/>
          <a:p>
            <a:fld id="{32F2DB60-B6CF-4A54-9699-1B2FD04486D9}" type="slidenum">
              <a:rPr lang="en-US" smtClean="0"/>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D454D898-9F26-4775-ABFA-9726150C9605}" type="datetimeFigureOut">
              <a:rPr lang="en-US" smtClean="0"/>
              <a:t>12/21/2015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32F2DB60-B6CF-4A54-9699-1B2FD04486D9}" type="slidenum">
              <a:rPr lang="en-US" smtClean="0"/>
              <a:t>‹#›</a:t>
            </a:fld>
            <a:endParaRPr lang="en-US" dirty="0"/>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D454D898-9F26-4775-ABFA-9726150C9605}" type="datetimeFigureOut">
              <a:rPr lang="en-US" smtClean="0"/>
              <a:t>12/21/2015</a:t>
            </a:fld>
            <a:endParaRPr lang="en-US" dirty="0"/>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32F2DB60-B6CF-4A54-9699-1B2FD04486D9}" type="slidenum">
              <a:rPr lang="en-US" smtClean="0"/>
              <a:t>‹#›</a:t>
            </a:fld>
            <a:endParaRPr lang="en-US" dirty="0"/>
          </a:p>
        </p:txBody>
      </p:sp>
      <p:sp>
        <p:nvSpPr>
          <p:cNvPr id="14" name="Footer Placeholder 13"/>
          <p:cNvSpPr>
            <a:spLocks noGrp="1"/>
          </p:cNvSpPr>
          <p:nvPr>
            <p:ph type="ftr" sz="quarter" idx="12"/>
          </p:nvPr>
        </p:nvSpPr>
        <p:spPr/>
        <p:txBody>
          <a:bodyPr/>
          <a:lstStyle/>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D454D898-9F26-4775-ABFA-9726150C9605}" type="datetimeFigureOut">
              <a:rPr lang="en-US" smtClean="0"/>
              <a:t>12/21/2015</a:t>
            </a:fld>
            <a:endParaRPr lang="en-US" dirty="0"/>
          </a:p>
        </p:txBody>
      </p:sp>
      <p:sp>
        <p:nvSpPr>
          <p:cNvPr id="10" name="Slide Number Placeholder 9"/>
          <p:cNvSpPr>
            <a:spLocks noGrp="1"/>
          </p:cNvSpPr>
          <p:nvPr>
            <p:ph type="sldNum" sz="quarter" idx="16"/>
          </p:nvPr>
        </p:nvSpPr>
        <p:spPr/>
        <p:txBody>
          <a:bodyPr rtlCol="0"/>
          <a:lstStyle/>
          <a:p>
            <a:fld id="{32F2DB60-B6CF-4A54-9699-1B2FD04486D9}" type="slidenum">
              <a:rPr lang="en-US" smtClean="0"/>
              <a:t>‹#›</a:t>
            </a:fld>
            <a:endParaRPr lang="en-US" dirty="0"/>
          </a:p>
        </p:txBody>
      </p:sp>
      <p:sp>
        <p:nvSpPr>
          <p:cNvPr id="12" name="Footer Placeholder 11"/>
          <p:cNvSpPr>
            <a:spLocks noGrp="1"/>
          </p:cNvSpPr>
          <p:nvPr>
            <p:ph type="ftr" sz="quarter" idx="17"/>
          </p:nvPr>
        </p:nvSpPr>
        <p:spPr/>
        <p:txBody>
          <a:bodyPr rtlCol="0"/>
          <a:lstStyle/>
          <a:p>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D454D898-9F26-4775-ABFA-9726150C9605}" type="datetimeFigureOut">
              <a:rPr lang="en-US" smtClean="0"/>
              <a:t>12/21/2015</a:t>
            </a:fld>
            <a:endParaRPr lang="en-US" dirty="0"/>
          </a:p>
        </p:txBody>
      </p:sp>
      <p:sp>
        <p:nvSpPr>
          <p:cNvPr id="12" name="Slide Number Placeholder 11"/>
          <p:cNvSpPr>
            <a:spLocks noGrp="1"/>
          </p:cNvSpPr>
          <p:nvPr>
            <p:ph type="sldNum" sz="quarter" idx="16"/>
          </p:nvPr>
        </p:nvSpPr>
        <p:spPr/>
        <p:txBody>
          <a:bodyPr rtlCol="0"/>
          <a:lstStyle/>
          <a:p>
            <a:fld id="{32F2DB60-B6CF-4A54-9699-1B2FD04486D9}" type="slidenum">
              <a:rPr lang="en-US" smtClean="0"/>
              <a:t>‹#›</a:t>
            </a:fld>
            <a:endParaRPr lang="en-US" dirty="0"/>
          </a:p>
        </p:txBody>
      </p:sp>
      <p:sp>
        <p:nvSpPr>
          <p:cNvPr id="14" name="Footer Placeholder 13"/>
          <p:cNvSpPr>
            <a:spLocks noGrp="1"/>
          </p:cNvSpPr>
          <p:nvPr>
            <p:ph type="ftr" sz="quarter" idx="17"/>
          </p:nvPr>
        </p:nvSpPr>
        <p:spPr/>
        <p:txBody>
          <a:bodyPr rtlCol="0"/>
          <a:lstStyle/>
          <a:p>
            <a:endParaRPr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454D898-9F26-4775-ABFA-9726150C9605}" type="datetimeFigureOut">
              <a:rPr lang="en-US" smtClean="0"/>
              <a:t>12/21/2015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32F2DB60-B6CF-4A54-9699-1B2FD04486D9}"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454D898-9F26-4775-ABFA-9726150C9605}" type="datetimeFigureOut">
              <a:rPr lang="en-US" smtClean="0"/>
              <a:t>12/21/2015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32F2DB60-B6CF-4A54-9699-1B2FD04486D9}"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D454D898-9F26-4775-ABFA-9726150C9605}" type="datetimeFigureOut">
              <a:rPr lang="en-US" smtClean="0"/>
              <a:t>12/21/2015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32F2DB60-B6CF-4A54-9699-1B2FD04486D9}" type="slidenum">
              <a:rPr lang="en-US" smtClean="0"/>
              <a:t>‹#›</a:t>
            </a:fld>
            <a:endParaRPr lang="en-US" dirty="0"/>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Date Placeholder 11"/>
          <p:cNvSpPr>
            <a:spLocks noGrp="1"/>
          </p:cNvSpPr>
          <p:nvPr>
            <p:ph type="dt" sz="half" idx="10"/>
          </p:nvPr>
        </p:nvSpPr>
        <p:spPr>
          <a:xfrm>
            <a:off x="6248400" y="6248400"/>
            <a:ext cx="2667000" cy="365125"/>
          </a:xfrm>
        </p:spPr>
        <p:txBody>
          <a:bodyPr rtlCol="0"/>
          <a:lstStyle/>
          <a:p>
            <a:fld id="{D454D898-9F26-4775-ABFA-9726150C9605}" type="datetimeFigureOut">
              <a:rPr lang="en-US" smtClean="0"/>
              <a:t>12/21/2015</a:t>
            </a:fld>
            <a:endParaRPr lang="en-US" dirty="0"/>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32F2DB60-B6CF-4A54-9699-1B2FD04486D9}" type="slidenum">
              <a:rPr lang="en-US" smtClean="0"/>
              <a:t>‹#›</a:t>
            </a:fld>
            <a:endParaRPr lang="en-US" dirty="0"/>
          </a:p>
        </p:txBody>
      </p:sp>
      <p:sp>
        <p:nvSpPr>
          <p:cNvPr id="14" name="Footer Placeholder 13"/>
          <p:cNvSpPr>
            <a:spLocks noGrp="1"/>
          </p:cNvSpPr>
          <p:nvPr>
            <p:ph type="ftr" sz="quarter" idx="12"/>
          </p:nvPr>
        </p:nvSpPr>
        <p:spPr>
          <a:xfrm>
            <a:off x="1600200" y="6248206"/>
            <a:ext cx="4572000" cy="365125"/>
          </a:xfrm>
        </p:spPr>
        <p:txBody>
          <a:bodyPr rtlCol="0"/>
          <a:lstStyle/>
          <a:p>
            <a:endParaRPr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dirty="0"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D454D898-9F26-4775-ABFA-9726150C9605}" type="datetimeFigureOut">
              <a:rPr lang="en-US" smtClean="0"/>
              <a:t>12/21/2015</a:t>
            </a:fld>
            <a:endParaRPr lang="en-US" dirty="0"/>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32F2DB60-B6CF-4A54-9699-1B2FD04486D9}"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838200"/>
            <a:ext cx="8229600" cy="5029200"/>
          </a:xfrm>
        </p:spPr>
        <p:txBody>
          <a:bodyPr anchor="t">
            <a:normAutofit/>
          </a:bodyPr>
          <a:lstStyle/>
          <a:p>
            <a:pPr algn="ctr"/>
            <a:r>
              <a:rPr lang="en-US" sz="3600" b="1" dirty="0"/>
              <a:t>An-Najah  National </a:t>
            </a:r>
            <a:r>
              <a:rPr lang="en-US" sz="3600" b="1" dirty="0" smtClean="0"/>
              <a:t>University</a:t>
            </a:r>
            <a:br>
              <a:rPr lang="en-US" sz="3600" b="1" dirty="0" smtClean="0"/>
            </a:br>
            <a:r>
              <a:rPr lang="en-US" sz="3600" b="1" dirty="0"/>
              <a:t/>
            </a:r>
            <a:br>
              <a:rPr lang="en-US" sz="3600" b="1" dirty="0"/>
            </a:br>
            <a:r>
              <a:rPr lang="en-US" sz="3600" b="1" dirty="0" smtClean="0"/>
              <a:t/>
            </a:r>
            <a:br>
              <a:rPr lang="en-US" sz="3600" b="1" dirty="0" smtClean="0"/>
            </a:br>
            <a:r>
              <a:rPr lang="en-US" sz="3600" b="1" dirty="0"/>
              <a:t/>
            </a:r>
            <a:br>
              <a:rPr lang="en-US" sz="3600" b="1" dirty="0"/>
            </a:br>
            <a:r>
              <a:rPr lang="en-US" sz="3600" b="1" dirty="0" smtClean="0"/>
              <a:t/>
            </a:r>
            <a:br>
              <a:rPr lang="en-US" sz="3600" b="1" dirty="0" smtClean="0"/>
            </a:br>
            <a:r>
              <a:rPr lang="en-US" sz="3600" dirty="0"/>
              <a:t/>
            </a:r>
            <a:br>
              <a:rPr lang="en-US" sz="3600" dirty="0"/>
            </a:br>
            <a:r>
              <a:rPr lang="en-US" sz="2400" dirty="0"/>
              <a:t>Faculty of Engineering and Information Technology</a:t>
            </a:r>
            <a:br>
              <a:rPr lang="en-US" sz="2400" dirty="0"/>
            </a:br>
            <a:r>
              <a:rPr lang="en-US" sz="2400" dirty="0"/>
              <a:t>Department of Industrial Engineering</a:t>
            </a:r>
            <a:br>
              <a:rPr lang="en-US" sz="2400" dirty="0"/>
            </a:br>
            <a:endParaRPr lang="en-US" sz="2400" dirty="0"/>
          </a:p>
        </p:txBody>
      </p:sp>
      <p:sp>
        <p:nvSpPr>
          <p:cNvPr id="3" name="Subtitle 2"/>
          <p:cNvSpPr>
            <a:spLocks noGrp="1"/>
          </p:cNvSpPr>
          <p:nvPr>
            <p:ph type="subTitle" idx="1"/>
          </p:nvPr>
        </p:nvSpPr>
        <p:spPr/>
        <p:txBody>
          <a:bodyPr/>
          <a:lstStyle/>
          <a:p>
            <a:r>
              <a:rPr lang="en-US" dirty="0" smtClean="0"/>
              <a:t>Graduation </a:t>
            </a:r>
            <a:r>
              <a:rPr lang="en-US" dirty="0" smtClean="0"/>
              <a:t>Project</a:t>
            </a:r>
            <a:endParaRPr lang="en-US" dirty="0"/>
          </a:p>
        </p:txBody>
      </p:sp>
      <p:pic>
        <p:nvPicPr>
          <p:cNvPr id="4" name="Picture 3" descr="C:\Users\Acer\Downloads\photo.jpg.png"/>
          <p:cNvPicPr/>
          <p:nvPr/>
        </p:nvPicPr>
        <p:blipFill>
          <a:blip r:embed="rId2">
            <a:extLst>
              <a:ext uri="{28A0092B-C50C-407E-A947-70E740481C1C}">
                <a14:useLocalDpi xmlns:a14="http://schemas.microsoft.com/office/drawing/2010/main" val="0"/>
              </a:ext>
            </a:extLst>
          </a:blip>
          <a:srcRect/>
          <a:stretch>
            <a:fillRect/>
          </a:stretch>
        </p:blipFill>
        <p:spPr bwMode="auto">
          <a:xfrm>
            <a:off x="3676650" y="1828800"/>
            <a:ext cx="1790700" cy="1790700"/>
          </a:xfrm>
          <a:prstGeom prst="rect">
            <a:avLst/>
          </a:prstGeom>
          <a:noFill/>
          <a:ln>
            <a:noFill/>
          </a:ln>
        </p:spPr>
      </p:pic>
      <p:sp>
        <p:nvSpPr>
          <p:cNvPr id="5" name="TextBox 4"/>
          <p:cNvSpPr txBox="1"/>
          <p:nvPr/>
        </p:nvSpPr>
        <p:spPr>
          <a:xfrm>
            <a:off x="152400" y="6172200"/>
            <a:ext cx="1905000" cy="369332"/>
          </a:xfrm>
          <a:prstGeom prst="rect">
            <a:avLst/>
          </a:prstGeom>
          <a:noFill/>
        </p:spPr>
        <p:txBody>
          <a:bodyPr wrap="square" rtlCol="0">
            <a:spAutoFit/>
          </a:bodyPr>
          <a:lstStyle/>
          <a:p>
            <a:r>
              <a:rPr lang="en-US" dirty="0" smtClean="0"/>
              <a:t>December 2014</a:t>
            </a:r>
            <a:endParaRPr lang="en-US" dirty="0"/>
          </a:p>
        </p:txBody>
      </p:sp>
    </p:spTree>
    <p:extLst>
      <p:ext uri="{BB962C8B-B14F-4D97-AF65-F5344CB8AC3E}">
        <p14:creationId xmlns:p14="http://schemas.microsoft.com/office/powerpoint/2010/main" val="126428158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Methodology </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3698732533"/>
              </p:ext>
            </p:extLst>
          </p:nvPr>
        </p:nvGraphicFramePr>
        <p:xfrm>
          <a:off x="612775" y="1600200"/>
          <a:ext cx="8153400"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298313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Current Situation of SWM in Palestine</a:t>
            </a:r>
            <a:endParaRPr lang="en-US" dirty="0"/>
          </a:p>
        </p:txBody>
      </p:sp>
      <p:sp>
        <p:nvSpPr>
          <p:cNvPr id="3" name="Content Placeholder 2"/>
          <p:cNvSpPr>
            <a:spLocks noGrp="1"/>
          </p:cNvSpPr>
          <p:nvPr>
            <p:ph sz="quarter" idx="1"/>
          </p:nvPr>
        </p:nvSpPr>
        <p:spPr/>
        <p:txBody>
          <a:bodyPr>
            <a:normAutofit fontScale="92500" lnSpcReduction="20000"/>
          </a:bodyPr>
          <a:lstStyle/>
          <a:p>
            <a:pPr marL="0" indent="0">
              <a:buNone/>
            </a:pPr>
            <a:r>
              <a:rPr lang="en-US" dirty="0" smtClean="0"/>
              <a:t>Issues to consider:</a:t>
            </a:r>
          </a:p>
          <a:p>
            <a:r>
              <a:rPr lang="en-US" dirty="0" smtClean="0"/>
              <a:t>Waste Generation</a:t>
            </a:r>
            <a:r>
              <a:rPr lang="en-US" dirty="0"/>
              <a:t> </a:t>
            </a:r>
            <a:endParaRPr lang="en-US" dirty="0" smtClean="0"/>
          </a:p>
          <a:p>
            <a:pPr lvl="1"/>
            <a:r>
              <a:rPr lang="en-US" dirty="0" smtClean="0"/>
              <a:t>total amount (1.4 million tons in 2013)</a:t>
            </a:r>
          </a:p>
          <a:p>
            <a:pPr lvl="1"/>
            <a:r>
              <a:rPr lang="en-US" dirty="0" smtClean="0"/>
              <a:t>annual growth (4%: 3% population growth and 1% generation increase per capita)</a:t>
            </a:r>
          </a:p>
          <a:p>
            <a:pPr lvl="1"/>
            <a:r>
              <a:rPr lang="en-US" dirty="0" smtClean="0"/>
              <a:t>per-capita rates (varies by region , avg. 0.94 kg\day)</a:t>
            </a:r>
          </a:p>
          <a:p>
            <a:r>
              <a:rPr lang="en-US" dirty="0" smtClean="0"/>
              <a:t>Collection Rates  </a:t>
            </a:r>
          </a:p>
          <a:p>
            <a:pPr lvl="1"/>
            <a:r>
              <a:rPr lang="en-US" dirty="0" smtClean="0"/>
              <a:t>Around 92% of households are covered (in1994 it was 64%) </a:t>
            </a:r>
          </a:p>
          <a:p>
            <a:pPr lvl="1"/>
            <a:r>
              <a:rPr lang="en-US" dirty="0" smtClean="0"/>
              <a:t>Also varies by the type of region (Rural (88%) vs. Urban (92.6%) vs. Camps (94%) and NWB (97%) vs. SWB (94%) vs.  </a:t>
            </a:r>
            <a:r>
              <a:rPr lang="en-US" dirty="0" err="1" smtClean="0"/>
              <a:t>MidWB</a:t>
            </a:r>
            <a:r>
              <a:rPr lang="en-US" dirty="0" smtClean="0"/>
              <a:t> (92%) vs. Gaza (88%) </a:t>
            </a:r>
          </a:p>
          <a:p>
            <a:endParaRPr lang="en-US" dirty="0" smtClean="0"/>
          </a:p>
          <a:p>
            <a:pPr marL="0" indent="0">
              <a:buNone/>
            </a:pPr>
            <a:endParaRPr lang="en-US" dirty="0" smtClean="0"/>
          </a:p>
          <a:p>
            <a:endParaRPr lang="en-US" dirty="0" smtClean="0"/>
          </a:p>
        </p:txBody>
      </p:sp>
      <p:sp>
        <p:nvSpPr>
          <p:cNvPr id="4" name="TextBox 3"/>
          <p:cNvSpPr txBox="1"/>
          <p:nvPr/>
        </p:nvSpPr>
        <p:spPr>
          <a:xfrm>
            <a:off x="6096000" y="6038165"/>
            <a:ext cx="2743200" cy="923330"/>
          </a:xfrm>
          <a:prstGeom prst="rect">
            <a:avLst/>
          </a:prstGeom>
          <a:noFill/>
        </p:spPr>
        <p:txBody>
          <a:bodyPr wrap="square" rtlCol="0">
            <a:spAutoFit/>
          </a:bodyPr>
          <a:lstStyle/>
          <a:p>
            <a:pPr marL="0" lvl="1"/>
            <a:r>
              <a:rPr lang="en-US" b="1" dirty="0">
                <a:solidFill>
                  <a:srgbClr val="FF0000"/>
                </a:solidFill>
              </a:rPr>
              <a:t>Source : PCBS </a:t>
            </a:r>
            <a:r>
              <a:rPr lang="en-US" b="1" dirty="0" smtClean="0">
                <a:solidFill>
                  <a:srgbClr val="FF0000"/>
                </a:solidFill>
              </a:rPr>
              <a:t>Publications &amp; SWEEP Network studies </a:t>
            </a:r>
            <a:endParaRPr lang="en-US" b="1" dirty="0">
              <a:solidFill>
                <a:srgbClr val="FF0000"/>
              </a:solidFill>
            </a:endParaRPr>
          </a:p>
          <a:p>
            <a:endParaRPr lang="en-US" dirty="0"/>
          </a:p>
        </p:txBody>
      </p:sp>
    </p:spTree>
    <p:extLst>
      <p:ext uri="{BB962C8B-B14F-4D97-AF65-F5344CB8AC3E}">
        <p14:creationId xmlns:p14="http://schemas.microsoft.com/office/powerpoint/2010/main" val="26229213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Sanitary Landfills </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736176048"/>
              </p:ext>
            </p:extLst>
          </p:nvPr>
        </p:nvGraphicFramePr>
        <p:xfrm>
          <a:off x="533399" y="2057399"/>
          <a:ext cx="8077200" cy="4010891"/>
        </p:xfrm>
        <a:graphic>
          <a:graphicData uri="http://schemas.openxmlformats.org/drawingml/2006/table">
            <a:tbl>
              <a:tblPr firstRow="1" firstCol="1" bandRow="1">
                <a:tableStyleId>{5C22544A-7EE6-4342-B048-85BDC9FD1C3A}</a:tableStyleId>
              </a:tblPr>
              <a:tblGrid>
                <a:gridCol w="442518"/>
                <a:gridCol w="1579475"/>
                <a:gridCol w="1168447"/>
                <a:gridCol w="1115411"/>
                <a:gridCol w="1095523"/>
                <a:gridCol w="1025913"/>
                <a:gridCol w="1649913"/>
              </a:tblGrid>
              <a:tr h="1638993">
                <a:tc>
                  <a:txBody>
                    <a:bodyPr/>
                    <a:lstStyle/>
                    <a:p>
                      <a:pPr algn="just">
                        <a:lnSpc>
                          <a:spcPct val="150000"/>
                        </a:lnSpc>
                        <a:spcAft>
                          <a:spcPts val="0"/>
                        </a:spcAft>
                      </a:pPr>
                      <a:r>
                        <a:rPr lang="en-US" sz="1800" dirty="0">
                          <a:effectLst/>
                        </a:rPr>
                        <a:t>#</a:t>
                      </a:r>
                      <a:endParaRPr lang="en-US" sz="1600" dirty="0">
                        <a:effectLst/>
                        <a:latin typeface="Calibri"/>
                        <a:ea typeface="Calibri"/>
                        <a:cs typeface="Arial"/>
                      </a:endParaRPr>
                    </a:p>
                  </a:txBody>
                  <a:tcPr marL="68580" marR="68580" marT="0" marB="0"/>
                </a:tc>
                <a:tc>
                  <a:txBody>
                    <a:bodyPr/>
                    <a:lstStyle/>
                    <a:p>
                      <a:pPr algn="just">
                        <a:lnSpc>
                          <a:spcPct val="150000"/>
                        </a:lnSpc>
                        <a:spcAft>
                          <a:spcPts val="0"/>
                        </a:spcAft>
                      </a:pPr>
                      <a:r>
                        <a:rPr lang="en-US" sz="1800" dirty="0">
                          <a:effectLst/>
                        </a:rPr>
                        <a:t>Name</a:t>
                      </a:r>
                      <a:endParaRPr lang="en-US" sz="1600" dirty="0">
                        <a:effectLst/>
                        <a:latin typeface="Calibri"/>
                        <a:ea typeface="Calibri"/>
                        <a:cs typeface="Arial"/>
                      </a:endParaRPr>
                    </a:p>
                  </a:txBody>
                  <a:tcPr marL="68580" marR="68580" marT="0" marB="0"/>
                </a:tc>
                <a:tc>
                  <a:txBody>
                    <a:bodyPr/>
                    <a:lstStyle/>
                    <a:p>
                      <a:pPr algn="just">
                        <a:lnSpc>
                          <a:spcPct val="150000"/>
                        </a:lnSpc>
                        <a:spcAft>
                          <a:spcPts val="0"/>
                        </a:spcAft>
                      </a:pPr>
                      <a:r>
                        <a:rPr lang="en-US" sz="1800">
                          <a:effectLst/>
                        </a:rPr>
                        <a:t>Location</a:t>
                      </a:r>
                      <a:endParaRPr lang="en-US" sz="1600">
                        <a:effectLst/>
                        <a:latin typeface="Calibri"/>
                        <a:ea typeface="Calibri"/>
                        <a:cs typeface="Arial"/>
                      </a:endParaRPr>
                    </a:p>
                  </a:txBody>
                  <a:tcPr marL="68580" marR="68580" marT="0" marB="0"/>
                </a:tc>
                <a:tc>
                  <a:txBody>
                    <a:bodyPr/>
                    <a:lstStyle/>
                    <a:p>
                      <a:pPr algn="just">
                        <a:lnSpc>
                          <a:spcPct val="150000"/>
                        </a:lnSpc>
                        <a:spcAft>
                          <a:spcPts val="0"/>
                        </a:spcAft>
                      </a:pPr>
                      <a:r>
                        <a:rPr lang="en-US" sz="1800" dirty="0">
                          <a:effectLst/>
                        </a:rPr>
                        <a:t>Opening Year</a:t>
                      </a:r>
                      <a:endParaRPr lang="en-US" sz="1600" dirty="0">
                        <a:effectLst/>
                        <a:latin typeface="Calibri"/>
                        <a:ea typeface="Calibri"/>
                        <a:cs typeface="Arial"/>
                      </a:endParaRPr>
                    </a:p>
                  </a:txBody>
                  <a:tcPr marL="68580" marR="68580" marT="0" marB="0"/>
                </a:tc>
                <a:tc>
                  <a:txBody>
                    <a:bodyPr/>
                    <a:lstStyle/>
                    <a:p>
                      <a:pPr algn="just">
                        <a:lnSpc>
                          <a:spcPct val="150000"/>
                        </a:lnSpc>
                        <a:spcAft>
                          <a:spcPts val="0"/>
                        </a:spcAft>
                      </a:pPr>
                      <a:r>
                        <a:rPr lang="en-US" sz="1800">
                          <a:effectLst/>
                        </a:rPr>
                        <a:t>Closure Year</a:t>
                      </a:r>
                      <a:endParaRPr lang="en-US" sz="1600">
                        <a:effectLst/>
                        <a:latin typeface="Calibri"/>
                        <a:ea typeface="Calibri"/>
                        <a:cs typeface="Arial"/>
                      </a:endParaRPr>
                    </a:p>
                  </a:txBody>
                  <a:tcPr marL="68580" marR="68580" marT="0" marB="0"/>
                </a:tc>
                <a:tc>
                  <a:txBody>
                    <a:bodyPr/>
                    <a:lstStyle/>
                    <a:p>
                      <a:pPr algn="just">
                        <a:lnSpc>
                          <a:spcPct val="150000"/>
                        </a:lnSpc>
                        <a:spcAft>
                          <a:spcPts val="0"/>
                        </a:spcAft>
                      </a:pPr>
                      <a:r>
                        <a:rPr lang="en-US" sz="1800" dirty="0">
                          <a:effectLst/>
                        </a:rPr>
                        <a:t>Area </a:t>
                      </a:r>
                      <a:endParaRPr lang="en-US" sz="1600" dirty="0">
                        <a:effectLst/>
                      </a:endParaRPr>
                    </a:p>
                    <a:p>
                      <a:pPr algn="just">
                        <a:lnSpc>
                          <a:spcPct val="150000"/>
                        </a:lnSpc>
                        <a:spcAft>
                          <a:spcPts val="0"/>
                        </a:spcAft>
                      </a:pPr>
                      <a:r>
                        <a:rPr lang="en-US" sz="1800" dirty="0">
                          <a:effectLst/>
                        </a:rPr>
                        <a:t>(m2)</a:t>
                      </a:r>
                      <a:endParaRPr lang="en-US" sz="1600" dirty="0">
                        <a:effectLst/>
                        <a:latin typeface="Calibri"/>
                        <a:ea typeface="Calibri"/>
                        <a:cs typeface="Arial"/>
                      </a:endParaRPr>
                    </a:p>
                  </a:txBody>
                  <a:tcPr marL="68580" marR="68580" marT="0" marB="0"/>
                </a:tc>
                <a:tc>
                  <a:txBody>
                    <a:bodyPr/>
                    <a:lstStyle/>
                    <a:p>
                      <a:pPr algn="just">
                        <a:lnSpc>
                          <a:spcPct val="150000"/>
                        </a:lnSpc>
                        <a:spcAft>
                          <a:spcPts val="0"/>
                        </a:spcAft>
                      </a:pPr>
                      <a:r>
                        <a:rPr lang="en-US" sz="1800" dirty="0">
                          <a:effectLst/>
                        </a:rPr>
                        <a:t>Annual Capacity (2013)</a:t>
                      </a:r>
                      <a:endParaRPr lang="en-US" sz="1600" dirty="0">
                        <a:effectLst/>
                        <a:latin typeface="Calibri"/>
                        <a:ea typeface="Calibri"/>
                        <a:cs typeface="Arial"/>
                      </a:endParaRPr>
                    </a:p>
                  </a:txBody>
                  <a:tcPr marL="68580" marR="68580" marT="0" marB="0"/>
                </a:tc>
              </a:tr>
              <a:tr h="774469">
                <a:tc>
                  <a:txBody>
                    <a:bodyPr/>
                    <a:lstStyle/>
                    <a:p>
                      <a:pPr algn="just">
                        <a:lnSpc>
                          <a:spcPct val="150000"/>
                        </a:lnSpc>
                        <a:spcAft>
                          <a:spcPts val="0"/>
                        </a:spcAft>
                      </a:pPr>
                      <a:r>
                        <a:rPr lang="en-US" sz="1800">
                          <a:effectLst/>
                        </a:rPr>
                        <a:t>1</a:t>
                      </a:r>
                      <a:endParaRPr lang="en-US" sz="1600">
                        <a:effectLst/>
                        <a:latin typeface="Calibri"/>
                        <a:ea typeface="Calibri"/>
                        <a:cs typeface="Arial"/>
                      </a:endParaRPr>
                    </a:p>
                  </a:txBody>
                  <a:tcPr marL="68580" marR="68580" marT="0" marB="0"/>
                </a:tc>
                <a:tc>
                  <a:txBody>
                    <a:bodyPr/>
                    <a:lstStyle/>
                    <a:p>
                      <a:pPr algn="just">
                        <a:lnSpc>
                          <a:spcPct val="150000"/>
                        </a:lnSpc>
                        <a:spcAft>
                          <a:spcPts val="0"/>
                        </a:spcAft>
                      </a:pPr>
                      <a:r>
                        <a:rPr lang="en-US" sz="1800" dirty="0" err="1">
                          <a:effectLst/>
                        </a:rPr>
                        <a:t>Zahret</a:t>
                      </a:r>
                      <a:r>
                        <a:rPr lang="en-US" sz="1800" dirty="0">
                          <a:effectLst/>
                        </a:rPr>
                        <a:t> </a:t>
                      </a:r>
                      <a:r>
                        <a:rPr lang="en-US" sz="1800" dirty="0" smtClean="0">
                          <a:effectLst/>
                        </a:rPr>
                        <a:t>Al-</a:t>
                      </a:r>
                      <a:r>
                        <a:rPr lang="en-US" sz="1800" dirty="0" err="1" smtClean="0">
                          <a:effectLst/>
                        </a:rPr>
                        <a:t>Finjan</a:t>
                      </a:r>
                      <a:r>
                        <a:rPr lang="en-US" sz="1800" dirty="0" smtClean="0">
                          <a:effectLst/>
                        </a:rPr>
                        <a:t> </a:t>
                      </a:r>
                      <a:endParaRPr lang="en-US" sz="1600" dirty="0">
                        <a:effectLst/>
                        <a:latin typeface="Calibri"/>
                        <a:ea typeface="Calibri"/>
                        <a:cs typeface="Arial"/>
                      </a:endParaRPr>
                    </a:p>
                  </a:txBody>
                  <a:tcPr marL="68580" marR="68580" marT="0" marB="0"/>
                </a:tc>
                <a:tc>
                  <a:txBody>
                    <a:bodyPr/>
                    <a:lstStyle/>
                    <a:p>
                      <a:pPr algn="just">
                        <a:lnSpc>
                          <a:spcPct val="150000"/>
                        </a:lnSpc>
                        <a:spcAft>
                          <a:spcPts val="0"/>
                        </a:spcAft>
                      </a:pPr>
                      <a:r>
                        <a:rPr lang="en-US" sz="1800">
                          <a:effectLst/>
                        </a:rPr>
                        <a:t>Jenin</a:t>
                      </a:r>
                      <a:endParaRPr lang="en-US" sz="1600">
                        <a:effectLst/>
                        <a:latin typeface="Calibri"/>
                        <a:ea typeface="Calibri"/>
                        <a:cs typeface="Arial"/>
                      </a:endParaRPr>
                    </a:p>
                  </a:txBody>
                  <a:tcPr marL="68580" marR="68580" marT="0" marB="0"/>
                </a:tc>
                <a:tc>
                  <a:txBody>
                    <a:bodyPr/>
                    <a:lstStyle/>
                    <a:p>
                      <a:pPr algn="just">
                        <a:lnSpc>
                          <a:spcPct val="150000"/>
                        </a:lnSpc>
                        <a:spcAft>
                          <a:spcPts val="0"/>
                        </a:spcAft>
                      </a:pPr>
                      <a:r>
                        <a:rPr lang="en-US" sz="1800">
                          <a:effectLst/>
                        </a:rPr>
                        <a:t>2007</a:t>
                      </a:r>
                      <a:endParaRPr lang="en-US" sz="1600">
                        <a:effectLst/>
                        <a:latin typeface="Calibri"/>
                        <a:ea typeface="Calibri"/>
                        <a:cs typeface="Arial"/>
                      </a:endParaRPr>
                    </a:p>
                  </a:txBody>
                  <a:tcPr marL="68580" marR="68580" marT="0" marB="0"/>
                </a:tc>
                <a:tc>
                  <a:txBody>
                    <a:bodyPr/>
                    <a:lstStyle/>
                    <a:p>
                      <a:pPr algn="just">
                        <a:lnSpc>
                          <a:spcPct val="150000"/>
                        </a:lnSpc>
                        <a:spcAft>
                          <a:spcPts val="0"/>
                        </a:spcAft>
                      </a:pPr>
                      <a:r>
                        <a:rPr lang="en-US" sz="1800">
                          <a:effectLst/>
                        </a:rPr>
                        <a:t>2017</a:t>
                      </a:r>
                      <a:endParaRPr lang="en-US" sz="1600">
                        <a:effectLst/>
                        <a:latin typeface="Calibri"/>
                        <a:ea typeface="Calibri"/>
                        <a:cs typeface="Arial"/>
                      </a:endParaRPr>
                    </a:p>
                  </a:txBody>
                  <a:tcPr marL="68580" marR="68580" marT="0" marB="0"/>
                </a:tc>
                <a:tc>
                  <a:txBody>
                    <a:bodyPr/>
                    <a:lstStyle/>
                    <a:p>
                      <a:pPr algn="just">
                        <a:lnSpc>
                          <a:spcPct val="150000"/>
                        </a:lnSpc>
                        <a:spcAft>
                          <a:spcPts val="0"/>
                        </a:spcAft>
                      </a:pPr>
                      <a:r>
                        <a:rPr lang="en-US" sz="1800" dirty="0" smtClean="0">
                          <a:effectLst/>
                        </a:rPr>
                        <a:t>95,000*</a:t>
                      </a:r>
                    </a:p>
                    <a:p>
                      <a:pPr algn="just">
                        <a:lnSpc>
                          <a:spcPct val="150000"/>
                        </a:lnSpc>
                        <a:spcAft>
                          <a:spcPts val="0"/>
                        </a:spcAft>
                      </a:pPr>
                      <a:r>
                        <a:rPr lang="en-US" sz="1600" dirty="0" smtClean="0">
                          <a:effectLst/>
                          <a:latin typeface="Calibri"/>
                          <a:cs typeface="Arial"/>
                        </a:rPr>
                        <a:t>(Current)</a:t>
                      </a:r>
                      <a:endParaRPr lang="en-US" sz="1800" dirty="0" smtClean="0">
                        <a:effectLst/>
                      </a:endParaRPr>
                    </a:p>
                  </a:txBody>
                  <a:tcPr marL="68580" marR="68580" marT="0" marB="0"/>
                </a:tc>
                <a:tc>
                  <a:txBody>
                    <a:bodyPr/>
                    <a:lstStyle/>
                    <a:p>
                      <a:pPr algn="just">
                        <a:lnSpc>
                          <a:spcPct val="150000"/>
                        </a:lnSpc>
                        <a:spcAft>
                          <a:spcPts val="0"/>
                        </a:spcAft>
                      </a:pPr>
                      <a:r>
                        <a:rPr lang="en-US" sz="1800" dirty="0" smtClean="0">
                          <a:effectLst/>
                        </a:rPr>
                        <a:t>304,000 </a:t>
                      </a:r>
                      <a:r>
                        <a:rPr lang="en-US" sz="1800" dirty="0">
                          <a:effectLst/>
                        </a:rPr>
                        <a:t>ton</a:t>
                      </a:r>
                      <a:endParaRPr lang="en-US" sz="1600" dirty="0">
                        <a:effectLst/>
                        <a:latin typeface="Calibri"/>
                        <a:ea typeface="Calibri"/>
                        <a:cs typeface="Arial"/>
                      </a:endParaRPr>
                    </a:p>
                  </a:txBody>
                  <a:tcPr marL="68580" marR="68580" marT="0" marB="0"/>
                </a:tc>
              </a:tr>
              <a:tr h="774469">
                <a:tc>
                  <a:txBody>
                    <a:bodyPr/>
                    <a:lstStyle/>
                    <a:p>
                      <a:pPr algn="just">
                        <a:lnSpc>
                          <a:spcPct val="150000"/>
                        </a:lnSpc>
                        <a:spcAft>
                          <a:spcPts val="0"/>
                        </a:spcAft>
                      </a:pPr>
                      <a:r>
                        <a:rPr lang="en-US" sz="1800">
                          <a:effectLst/>
                        </a:rPr>
                        <a:t>2</a:t>
                      </a:r>
                      <a:endParaRPr lang="en-US" sz="1600">
                        <a:effectLst/>
                        <a:latin typeface="Calibri"/>
                        <a:ea typeface="Calibri"/>
                        <a:cs typeface="Arial"/>
                      </a:endParaRPr>
                    </a:p>
                  </a:txBody>
                  <a:tcPr marL="68580" marR="68580" marT="0" marB="0"/>
                </a:tc>
                <a:tc>
                  <a:txBody>
                    <a:bodyPr/>
                    <a:lstStyle/>
                    <a:p>
                      <a:pPr algn="just">
                        <a:lnSpc>
                          <a:spcPct val="150000"/>
                        </a:lnSpc>
                        <a:spcAft>
                          <a:spcPts val="0"/>
                        </a:spcAft>
                      </a:pPr>
                      <a:r>
                        <a:rPr lang="en-US" sz="1800" dirty="0">
                          <a:effectLst/>
                        </a:rPr>
                        <a:t>Al-</a:t>
                      </a:r>
                      <a:r>
                        <a:rPr lang="en-US" sz="1800" dirty="0" err="1">
                          <a:effectLst/>
                        </a:rPr>
                        <a:t>Menya</a:t>
                      </a:r>
                      <a:endParaRPr lang="en-US" sz="1600" dirty="0">
                        <a:effectLst/>
                        <a:latin typeface="Calibri"/>
                        <a:ea typeface="Calibri"/>
                        <a:cs typeface="Arial"/>
                      </a:endParaRPr>
                    </a:p>
                  </a:txBody>
                  <a:tcPr marL="68580" marR="68580" marT="0" marB="0"/>
                </a:tc>
                <a:tc>
                  <a:txBody>
                    <a:bodyPr/>
                    <a:lstStyle/>
                    <a:p>
                      <a:pPr algn="just">
                        <a:lnSpc>
                          <a:spcPct val="150000"/>
                        </a:lnSpc>
                        <a:spcAft>
                          <a:spcPts val="0"/>
                        </a:spcAft>
                      </a:pPr>
                      <a:r>
                        <a:rPr lang="en-US" sz="1800">
                          <a:effectLst/>
                        </a:rPr>
                        <a:t>Bethlehem </a:t>
                      </a:r>
                      <a:endParaRPr lang="en-US" sz="1600">
                        <a:effectLst/>
                        <a:latin typeface="Calibri"/>
                        <a:ea typeface="Calibri"/>
                        <a:cs typeface="Arial"/>
                      </a:endParaRPr>
                    </a:p>
                  </a:txBody>
                  <a:tcPr marL="68580" marR="68580" marT="0" marB="0"/>
                </a:tc>
                <a:tc>
                  <a:txBody>
                    <a:bodyPr/>
                    <a:lstStyle/>
                    <a:p>
                      <a:pPr algn="just">
                        <a:lnSpc>
                          <a:spcPct val="150000"/>
                        </a:lnSpc>
                        <a:spcAft>
                          <a:spcPts val="0"/>
                        </a:spcAft>
                      </a:pPr>
                      <a:r>
                        <a:rPr lang="en-US" sz="1800">
                          <a:effectLst/>
                        </a:rPr>
                        <a:t>2013</a:t>
                      </a:r>
                      <a:endParaRPr lang="en-US" sz="1600">
                        <a:effectLst/>
                        <a:latin typeface="Calibri"/>
                        <a:ea typeface="Calibri"/>
                        <a:cs typeface="Arial"/>
                      </a:endParaRPr>
                    </a:p>
                  </a:txBody>
                  <a:tcPr marL="68580" marR="68580" marT="0" marB="0"/>
                </a:tc>
                <a:tc>
                  <a:txBody>
                    <a:bodyPr/>
                    <a:lstStyle/>
                    <a:p>
                      <a:pPr algn="just">
                        <a:lnSpc>
                          <a:spcPct val="150000"/>
                        </a:lnSpc>
                        <a:spcAft>
                          <a:spcPts val="0"/>
                        </a:spcAft>
                      </a:pPr>
                      <a:r>
                        <a:rPr lang="en-US" sz="1800">
                          <a:effectLst/>
                        </a:rPr>
                        <a:t>2033</a:t>
                      </a:r>
                      <a:endParaRPr lang="en-US" sz="1600">
                        <a:effectLst/>
                        <a:latin typeface="Calibri"/>
                        <a:ea typeface="Calibri"/>
                        <a:cs typeface="Arial"/>
                      </a:endParaRPr>
                    </a:p>
                  </a:txBody>
                  <a:tcPr marL="68580" marR="68580" marT="0" marB="0"/>
                </a:tc>
                <a:tc>
                  <a:txBody>
                    <a:bodyPr/>
                    <a:lstStyle/>
                    <a:p>
                      <a:pPr algn="just">
                        <a:lnSpc>
                          <a:spcPct val="150000"/>
                        </a:lnSpc>
                        <a:spcAft>
                          <a:spcPts val="0"/>
                        </a:spcAft>
                      </a:pPr>
                      <a:r>
                        <a:rPr lang="en-US" sz="1800" dirty="0">
                          <a:effectLst/>
                        </a:rPr>
                        <a:t>100,000</a:t>
                      </a:r>
                      <a:endParaRPr lang="en-US" sz="1600" dirty="0">
                        <a:effectLst/>
                        <a:latin typeface="Calibri"/>
                        <a:ea typeface="Calibri"/>
                        <a:cs typeface="Arial"/>
                      </a:endParaRPr>
                    </a:p>
                  </a:txBody>
                  <a:tcPr marL="68580" marR="68580" marT="0" marB="0"/>
                </a:tc>
                <a:tc>
                  <a:txBody>
                    <a:bodyPr/>
                    <a:lstStyle/>
                    <a:p>
                      <a:pPr algn="just">
                        <a:lnSpc>
                          <a:spcPct val="150000"/>
                        </a:lnSpc>
                        <a:spcAft>
                          <a:spcPts val="0"/>
                        </a:spcAft>
                      </a:pPr>
                      <a:r>
                        <a:rPr lang="en-US" sz="1800" dirty="0">
                          <a:effectLst/>
                        </a:rPr>
                        <a:t>230,000 ton</a:t>
                      </a:r>
                      <a:endParaRPr lang="en-US" sz="1600" dirty="0">
                        <a:effectLst/>
                        <a:latin typeface="Calibri"/>
                        <a:ea typeface="Calibri"/>
                        <a:cs typeface="Arial"/>
                      </a:endParaRPr>
                    </a:p>
                  </a:txBody>
                  <a:tcPr marL="68580" marR="68580" marT="0" marB="0"/>
                </a:tc>
              </a:tr>
              <a:tr h="774469">
                <a:tc>
                  <a:txBody>
                    <a:bodyPr/>
                    <a:lstStyle/>
                    <a:p>
                      <a:pPr algn="just">
                        <a:lnSpc>
                          <a:spcPct val="150000"/>
                        </a:lnSpc>
                        <a:spcAft>
                          <a:spcPts val="0"/>
                        </a:spcAft>
                      </a:pPr>
                      <a:r>
                        <a:rPr lang="en-US" sz="1800">
                          <a:effectLst/>
                        </a:rPr>
                        <a:t>3</a:t>
                      </a:r>
                      <a:endParaRPr lang="en-US" sz="1600">
                        <a:effectLst/>
                        <a:latin typeface="Calibri"/>
                        <a:ea typeface="Calibri"/>
                        <a:cs typeface="Arial"/>
                      </a:endParaRPr>
                    </a:p>
                  </a:txBody>
                  <a:tcPr marL="68580" marR="68580" marT="0" marB="0"/>
                </a:tc>
                <a:tc>
                  <a:txBody>
                    <a:bodyPr/>
                    <a:lstStyle/>
                    <a:p>
                      <a:pPr algn="just">
                        <a:lnSpc>
                          <a:spcPct val="150000"/>
                        </a:lnSpc>
                        <a:spcAft>
                          <a:spcPts val="0"/>
                        </a:spcAft>
                      </a:pPr>
                      <a:r>
                        <a:rPr lang="en-US" sz="1800" dirty="0">
                          <a:effectLst/>
                        </a:rPr>
                        <a:t>Jericho </a:t>
                      </a:r>
                      <a:endParaRPr lang="en-US" sz="1600" dirty="0">
                        <a:effectLst/>
                        <a:latin typeface="Calibri"/>
                        <a:ea typeface="Calibri"/>
                        <a:cs typeface="Arial"/>
                      </a:endParaRPr>
                    </a:p>
                  </a:txBody>
                  <a:tcPr marL="68580" marR="68580" marT="0" marB="0"/>
                </a:tc>
                <a:tc>
                  <a:txBody>
                    <a:bodyPr/>
                    <a:lstStyle/>
                    <a:p>
                      <a:pPr algn="just">
                        <a:lnSpc>
                          <a:spcPct val="150000"/>
                        </a:lnSpc>
                        <a:spcAft>
                          <a:spcPts val="0"/>
                        </a:spcAft>
                      </a:pPr>
                      <a:r>
                        <a:rPr lang="en-US" sz="1800" dirty="0">
                          <a:effectLst/>
                        </a:rPr>
                        <a:t>Jericho</a:t>
                      </a:r>
                      <a:endParaRPr lang="en-US" sz="1600" dirty="0">
                        <a:effectLst/>
                        <a:latin typeface="Calibri"/>
                        <a:ea typeface="Calibri"/>
                        <a:cs typeface="Arial"/>
                      </a:endParaRPr>
                    </a:p>
                  </a:txBody>
                  <a:tcPr marL="68580" marR="68580" marT="0" marB="0"/>
                </a:tc>
                <a:tc>
                  <a:txBody>
                    <a:bodyPr/>
                    <a:lstStyle/>
                    <a:p>
                      <a:pPr algn="just">
                        <a:lnSpc>
                          <a:spcPct val="150000"/>
                        </a:lnSpc>
                        <a:spcAft>
                          <a:spcPts val="0"/>
                        </a:spcAft>
                      </a:pPr>
                      <a:r>
                        <a:rPr lang="en-US" sz="1800">
                          <a:effectLst/>
                        </a:rPr>
                        <a:t>2007</a:t>
                      </a:r>
                      <a:endParaRPr lang="en-US" sz="1600">
                        <a:effectLst/>
                        <a:latin typeface="Calibri"/>
                        <a:ea typeface="Calibri"/>
                        <a:cs typeface="Arial"/>
                      </a:endParaRPr>
                    </a:p>
                  </a:txBody>
                  <a:tcPr marL="68580" marR="68580" marT="0" marB="0"/>
                </a:tc>
                <a:tc>
                  <a:txBody>
                    <a:bodyPr/>
                    <a:lstStyle/>
                    <a:p>
                      <a:pPr algn="just">
                        <a:lnSpc>
                          <a:spcPct val="150000"/>
                        </a:lnSpc>
                        <a:spcAft>
                          <a:spcPts val="0"/>
                        </a:spcAft>
                      </a:pPr>
                      <a:r>
                        <a:rPr lang="en-US" sz="1800">
                          <a:effectLst/>
                        </a:rPr>
                        <a:t>2015</a:t>
                      </a:r>
                      <a:endParaRPr lang="en-US" sz="1600">
                        <a:effectLst/>
                        <a:latin typeface="Calibri"/>
                        <a:ea typeface="Calibri"/>
                        <a:cs typeface="Arial"/>
                      </a:endParaRPr>
                    </a:p>
                  </a:txBody>
                  <a:tcPr marL="68580" marR="68580" marT="0" marB="0"/>
                </a:tc>
                <a:tc>
                  <a:txBody>
                    <a:bodyPr/>
                    <a:lstStyle/>
                    <a:p>
                      <a:pPr algn="just">
                        <a:lnSpc>
                          <a:spcPct val="150000"/>
                        </a:lnSpc>
                        <a:spcAft>
                          <a:spcPts val="0"/>
                        </a:spcAft>
                      </a:pPr>
                      <a:r>
                        <a:rPr lang="en-US" sz="1800" dirty="0">
                          <a:effectLst/>
                        </a:rPr>
                        <a:t>10,300</a:t>
                      </a:r>
                      <a:endParaRPr lang="en-US" sz="1600" dirty="0">
                        <a:effectLst/>
                        <a:latin typeface="Calibri"/>
                        <a:ea typeface="Calibri"/>
                        <a:cs typeface="Arial"/>
                      </a:endParaRPr>
                    </a:p>
                  </a:txBody>
                  <a:tcPr marL="68580" marR="68580" marT="0" marB="0"/>
                </a:tc>
                <a:tc>
                  <a:txBody>
                    <a:bodyPr/>
                    <a:lstStyle/>
                    <a:p>
                      <a:pPr algn="just">
                        <a:lnSpc>
                          <a:spcPct val="150000"/>
                        </a:lnSpc>
                        <a:spcAft>
                          <a:spcPts val="0"/>
                        </a:spcAft>
                      </a:pPr>
                      <a:r>
                        <a:rPr lang="en-US" sz="1800" dirty="0" smtClean="0">
                          <a:effectLst/>
                        </a:rPr>
                        <a:t>11,500 ton</a:t>
                      </a:r>
                      <a:endParaRPr lang="en-US" sz="1600" dirty="0">
                        <a:effectLst/>
                        <a:latin typeface="Calibri"/>
                        <a:ea typeface="Calibri"/>
                        <a:cs typeface="Arial"/>
                      </a:endParaRPr>
                    </a:p>
                  </a:txBody>
                  <a:tcPr marL="68580" marR="68580" marT="0" marB="0"/>
                </a:tc>
              </a:tr>
            </a:tbl>
          </a:graphicData>
        </a:graphic>
      </p:graphicFrame>
    </p:spTree>
    <p:extLst>
      <p:ext uri="{BB962C8B-B14F-4D97-AF65-F5344CB8AC3E}">
        <p14:creationId xmlns:p14="http://schemas.microsoft.com/office/powerpoint/2010/main" val="31783840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Zahret</a:t>
            </a:r>
            <a:r>
              <a:rPr lang="en-US" dirty="0" smtClean="0"/>
              <a:t> Al-</a:t>
            </a:r>
            <a:r>
              <a:rPr lang="en-US" dirty="0" err="1" smtClean="0"/>
              <a:t>Finjan</a:t>
            </a:r>
            <a:r>
              <a:rPr lang="en-US" dirty="0" smtClean="0"/>
              <a:t> SFL </a:t>
            </a:r>
            <a:endParaRPr lang="en-US" dirty="0"/>
          </a:p>
        </p:txBody>
      </p:sp>
      <p:sp>
        <p:nvSpPr>
          <p:cNvPr id="3" name="Content Placeholder 2"/>
          <p:cNvSpPr>
            <a:spLocks noGrp="1"/>
          </p:cNvSpPr>
          <p:nvPr>
            <p:ph sz="quarter" idx="1"/>
          </p:nvPr>
        </p:nvSpPr>
        <p:spPr>
          <a:xfrm>
            <a:off x="612648" y="1600200"/>
            <a:ext cx="7921752" cy="4724400"/>
          </a:xfrm>
        </p:spPr>
        <p:txBody>
          <a:bodyPr>
            <a:normAutofit/>
          </a:bodyPr>
          <a:lstStyle/>
          <a:p>
            <a:pPr algn="just"/>
            <a:r>
              <a:rPr lang="en-US" dirty="0"/>
              <a:t>Design and construction of the ZF landfill began in 2005, with completion and the first waste received in June 2007</a:t>
            </a:r>
            <a:r>
              <a:rPr lang="en-US" dirty="0" smtClean="0"/>
              <a:t>.</a:t>
            </a:r>
          </a:p>
          <a:p>
            <a:pPr algn="just"/>
            <a:r>
              <a:rPr lang="en-US" dirty="0" smtClean="0"/>
              <a:t>Its’ construction was funded by the World Bank and the European Union , with a total cost of 14m USD. It is managed by the </a:t>
            </a:r>
            <a:r>
              <a:rPr lang="en-US" dirty="0"/>
              <a:t>J</a:t>
            </a:r>
            <a:r>
              <a:rPr lang="en-US" dirty="0" smtClean="0"/>
              <a:t>enin  Joint Services Council. </a:t>
            </a:r>
          </a:p>
        </p:txBody>
      </p:sp>
    </p:spTree>
    <p:extLst>
      <p:ext uri="{BB962C8B-B14F-4D97-AF65-F5344CB8AC3E}">
        <p14:creationId xmlns:p14="http://schemas.microsoft.com/office/powerpoint/2010/main" val="15521931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153400" cy="990600"/>
          </a:xfrm>
        </p:spPr>
        <p:txBody>
          <a:bodyPr/>
          <a:lstStyle/>
          <a:p>
            <a:r>
              <a:rPr lang="en-US" dirty="0" err="1"/>
              <a:t>Zahret</a:t>
            </a:r>
            <a:r>
              <a:rPr lang="en-US" dirty="0"/>
              <a:t> Al-</a:t>
            </a:r>
            <a:r>
              <a:rPr lang="en-US" dirty="0" err="1"/>
              <a:t>Finjan</a:t>
            </a:r>
            <a:r>
              <a:rPr lang="en-US" dirty="0"/>
              <a:t> SFL </a:t>
            </a:r>
          </a:p>
        </p:txBody>
      </p:sp>
      <p:sp>
        <p:nvSpPr>
          <p:cNvPr id="3" name="Content Placeholder 2"/>
          <p:cNvSpPr>
            <a:spLocks noGrp="1"/>
          </p:cNvSpPr>
          <p:nvPr>
            <p:ph sz="quarter" idx="1"/>
          </p:nvPr>
        </p:nvSpPr>
        <p:spPr/>
        <p:txBody>
          <a:bodyPr/>
          <a:lstStyle/>
          <a:p>
            <a:r>
              <a:rPr lang="en-US" dirty="0"/>
              <a:t>The map shows its’ location in NWB.  </a:t>
            </a:r>
          </a:p>
          <a:p>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2286000" y="2438400"/>
            <a:ext cx="4124325" cy="4229100"/>
          </a:xfrm>
          <a:prstGeom prst="rect">
            <a:avLst/>
          </a:prstGeom>
          <a:ln w="28575"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26098482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1" algn="l" rtl="0">
              <a:spcBef>
                <a:spcPct val="0"/>
              </a:spcBef>
            </a:pPr>
            <a:r>
              <a:rPr lang="en-US" sz="4400" kern="1200" dirty="0">
                <a:solidFill>
                  <a:schemeClr val="tx2"/>
                </a:solidFill>
                <a:latin typeface="+mj-lt"/>
                <a:ea typeface="+mj-ea"/>
                <a:cs typeface="+mj-cs"/>
              </a:rPr>
              <a:t>Site Description </a:t>
            </a:r>
            <a:r>
              <a:rPr lang="en-US" b="1" dirty="0"/>
              <a:t/>
            </a:r>
            <a:br>
              <a:rPr lang="en-US" b="1" dirty="0"/>
            </a:br>
            <a:endParaRPr lang="en-US" dirty="0"/>
          </a:p>
        </p:txBody>
      </p:sp>
      <p:sp>
        <p:nvSpPr>
          <p:cNvPr id="3" name="Content Placeholder 2"/>
          <p:cNvSpPr>
            <a:spLocks noGrp="1"/>
          </p:cNvSpPr>
          <p:nvPr>
            <p:ph sz="quarter" idx="1"/>
          </p:nvPr>
        </p:nvSpPr>
        <p:spPr>
          <a:xfrm>
            <a:off x="612648" y="1600200"/>
            <a:ext cx="4497233" cy="4800600"/>
          </a:xfrm>
        </p:spPr>
        <p:txBody>
          <a:bodyPr>
            <a:normAutofit lnSpcReduction="10000"/>
          </a:bodyPr>
          <a:lstStyle/>
          <a:p>
            <a:r>
              <a:rPr lang="en-US" sz="2400" dirty="0"/>
              <a:t>The site consists of three main areas: waste reception and weighing area, sanitary waste deposition cells and the services area with the main building which houses the management offices</a:t>
            </a:r>
            <a:r>
              <a:rPr lang="en-US" sz="2400" dirty="0" smtClean="0"/>
              <a:t>.</a:t>
            </a:r>
          </a:p>
          <a:p>
            <a:r>
              <a:rPr lang="en-US" sz="2400" dirty="0" smtClean="0"/>
              <a:t>The </a:t>
            </a:r>
            <a:r>
              <a:rPr lang="en-US" sz="2400" dirty="0"/>
              <a:t>following map illustrates the main areas of the site with the access roads and the fences : </a:t>
            </a:r>
            <a:endParaRPr lang="en-US" sz="2400" dirty="0" smtClean="0"/>
          </a:p>
          <a:p>
            <a:pPr marL="457200" indent="-457200">
              <a:buAutoNum type="arabicParenR"/>
            </a:pPr>
            <a:r>
              <a:rPr lang="en-US" sz="2400" dirty="0" smtClean="0"/>
              <a:t>cells </a:t>
            </a:r>
            <a:r>
              <a:rPr lang="en-US" sz="2400" dirty="0"/>
              <a:t>area </a:t>
            </a:r>
            <a:endParaRPr lang="en-US" sz="2400" dirty="0" smtClean="0"/>
          </a:p>
          <a:p>
            <a:pPr marL="457200" indent="-457200">
              <a:buAutoNum type="arabicParenR"/>
            </a:pPr>
            <a:r>
              <a:rPr lang="en-US" sz="2400" dirty="0" smtClean="0"/>
              <a:t> services area</a:t>
            </a:r>
          </a:p>
          <a:p>
            <a:pPr marL="457200" indent="-457200">
              <a:buAutoNum type="arabicParenR"/>
            </a:pPr>
            <a:r>
              <a:rPr lang="en-US" sz="2400" dirty="0" smtClean="0"/>
              <a:t> </a:t>
            </a:r>
            <a:r>
              <a:rPr lang="en-US" sz="2400" dirty="0"/>
              <a:t>waste reception </a:t>
            </a:r>
            <a:r>
              <a:rPr lang="en-US" sz="2400" dirty="0" smtClean="0"/>
              <a:t>area</a:t>
            </a:r>
            <a:endParaRPr lang="en-US" sz="2400" dirty="0"/>
          </a:p>
          <a:p>
            <a:endParaRPr lang="en-US" sz="2400" dirty="0"/>
          </a:p>
          <a:p>
            <a:endParaRPr lang="en-US" dirty="0"/>
          </a:p>
        </p:txBody>
      </p:sp>
      <p:pic>
        <p:nvPicPr>
          <p:cNvPr id="4" name="Picture 3"/>
          <p:cNvPicPr/>
          <p:nvPr/>
        </p:nvPicPr>
        <p:blipFill rotWithShape="1">
          <a:blip r:embed="rId2">
            <a:extLst>
              <a:ext uri="{28A0092B-C50C-407E-A947-70E740481C1C}">
                <a14:useLocalDpi xmlns:a14="http://schemas.microsoft.com/office/drawing/2010/main" val="0"/>
              </a:ext>
            </a:extLst>
          </a:blip>
          <a:srcRect l="14465" r="5515"/>
          <a:stretch/>
        </p:blipFill>
        <p:spPr bwMode="auto">
          <a:xfrm>
            <a:off x="5486401" y="2133600"/>
            <a:ext cx="3408218" cy="2514600"/>
          </a:xfrm>
          <a:prstGeom prst="rect">
            <a:avLst/>
          </a:prstGeom>
          <a:noFill/>
          <a:ln>
            <a:noFill/>
          </a:ln>
        </p:spPr>
      </p:pic>
    </p:spTree>
    <p:extLst>
      <p:ext uri="{BB962C8B-B14F-4D97-AF65-F5344CB8AC3E}">
        <p14:creationId xmlns:p14="http://schemas.microsoft.com/office/powerpoint/2010/main" val="5148094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ZF Capacity </a:t>
            </a:r>
            <a:endParaRPr lang="en-US" dirty="0"/>
          </a:p>
        </p:txBody>
      </p:sp>
      <p:sp>
        <p:nvSpPr>
          <p:cNvPr id="3" name="Content Placeholder 2"/>
          <p:cNvSpPr>
            <a:spLocks noGrp="1"/>
          </p:cNvSpPr>
          <p:nvPr>
            <p:ph sz="quarter" idx="1"/>
          </p:nvPr>
        </p:nvSpPr>
        <p:spPr/>
        <p:txBody>
          <a:bodyPr/>
          <a:lstStyle/>
          <a:p>
            <a:pPr algn="just"/>
            <a:r>
              <a:rPr lang="en-US" dirty="0"/>
              <a:t>The land purchased for the project is 240,000 m</a:t>
            </a:r>
            <a:r>
              <a:rPr lang="en-US" baseline="30000" dirty="0"/>
              <a:t>2</a:t>
            </a:r>
            <a:r>
              <a:rPr lang="en-US" dirty="0"/>
              <a:t>, but the used area is currently 95,000m</a:t>
            </a:r>
            <a:r>
              <a:rPr lang="en-US" baseline="30000" dirty="0"/>
              <a:t>2</a:t>
            </a:r>
            <a:r>
              <a:rPr lang="en-US" dirty="0"/>
              <a:t> </a:t>
            </a:r>
            <a:endParaRPr lang="en-US" dirty="0" smtClean="0"/>
          </a:p>
          <a:p>
            <a:pPr algn="just"/>
            <a:r>
              <a:rPr lang="en-US" dirty="0" smtClean="0"/>
              <a:t>It was supposed </a:t>
            </a:r>
            <a:r>
              <a:rPr lang="en-US" dirty="0"/>
              <a:t>to serve northern governorates for about 15 years during the first stage of the project. </a:t>
            </a:r>
          </a:p>
        </p:txBody>
      </p:sp>
    </p:spTree>
    <p:extLst>
      <p:ext uri="{BB962C8B-B14F-4D97-AF65-F5344CB8AC3E}">
        <p14:creationId xmlns:p14="http://schemas.microsoft.com/office/powerpoint/2010/main" val="16342570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Waste Quantities Received by Year</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5189275"/>
              </p:ext>
            </p:extLst>
          </p:nvPr>
        </p:nvGraphicFramePr>
        <p:xfrm>
          <a:off x="0" y="1259541"/>
          <a:ext cx="9143998" cy="5562600"/>
        </p:xfrm>
        <a:graphic>
          <a:graphicData uri="http://schemas.openxmlformats.org/drawingml/2006/table">
            <a:tbl>
              <a:tblPr firstRow="1" firstCol="1" bandRow="1">
                <a:tableStyleId>{5C22544A-7EE6-4342-B048-85BDC9FD1C3A}</a:tableStyleId>
              </a:tblPr>
              <a:tblGrid>
                <a:gridCol w="1402126"/>
                <a:gridCol w="1290312"/>
                <a:gridCol w="1290312"/>
                <a:gridCol w="1290312"/>
                <a:gridCol w="1290312"/>
                <a:gridCol w="1290312"/>
                <a:gridCol w="1290312"/>
              </a:tblGrid>
              <a:tr h="370840">
                <a:tc>
                  <a:txBody>
                    <a:bodyPr/>
                    <a:lstStyle/>
                    <a:p>
                      <a:endParaRPr lang="en-US" sz="1100" dirty="0">
                        <a:effectLst/>
                        <a:latin typeface="Calibri"/>
                        <a:cs typeface="Arial"/>
                      </a:endParaRPr>
                    </a:p>
                  </a:txBody>
                  <a:tcPr marL="68580" marR="68580" marT="0" marB="0" anchor="ctr"/>
                </a:tc>
                <a:tc>
                  <a:txBody>
                    <a:bodyPr/>
                    <a:lstStyle/>
                    <a:p>
                      <a:pPr algn="ctr">
                        <a:lnSpc>
                          <a:spcPct val="115000"/>
                        </a:lnSpc>
                        <a:spcAft>
                          <a:spcPts val="0"/>
                        </a:spcAft>
                      </a:pPr>
                      <a:r>
                        <a:rPr lang="en-US" sz="1200" dirty="0">
                          <a:effectLst/>
                        </a:rPr>
                        <a:t>2008</a:t>
                      </a:r>
                      <a:endParaRPr lang="en-US" sz="1100" dirty="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2009</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2010</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2011</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2012</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2013</a:t>
                      </a:r>
                      <a:endParaRPr lang="en-US" sz="1100">
                        <a:effectLst/>
                        <a:latin typeface="Calibri"/>
                        <a:ea typeface="Calibri"/>
                        <a:cs typeface="Arial"/>
                      </a:endParaRPr>
                    </a:p>
                  </a:txBody>
                  <a:tcPr marL="68580" marR="68580" marT="0" marB="0" anchor="ctr"/>
                </a:tc>
              </a:tr>
              <a:tr h="370840">
                <a:tc>
                  <a:txBody>
                    <a:bodyPr/>
                    <a:lstStyle/>
                    <a:p>
                      <a:pPr algn="ctr">
                        <a:lnSpc>
                          <a:spcPct val="115000"/>
                        </a:lnSpc>
                        <a:spcAft>
                          <a:spcPts val="0"/>
                        </a:spcAft>
                      </a:pPr>
                      <a:r>
                        <a:rPr lang="en-US" sz="1200">
                          <a:effectLst/>
                        </a:rPr>
                        <a:t>January</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7,995</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10,522</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12,673</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19,745</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22,055</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24,222</a:t>
                      </a:r>
                      <a:endParaRPr lang="en-US" sz="1100">
                        <a:effectLst/>
                        <a:latin typeface="Calibri"/>
                        <a:ea typeface="Calibri"/>
                        <a:cs typeface="Arial"/>
                      </a:endParaRPr>
                    </a:p>
                  </a:txBody>
                  <a:tcPr marL="68580" marR="68580" marT="0" marB="0" anchor="ctr"/>
                </a:tc>
              </a:tr>
              <a:tr h="370840">
                <a:tc>
                  <a:txBody>
                    <a:bodyPr/>
                    <a:lstStyle/>
                    <a:p>
                      <a:pPr algn="ctr">
                        <a:lnSpc>
                          <a:spcPct val="115000"/>
                        </a:lnSpc>
                        <a:spcAft>
                          <a:spcPts val="0"/>
                        </a:spcAft>
                      </a:pPr>
                      <a:r>
                        <a:rPr lang="en-US" sz="1200">
                          <a:effectLst/>
                        </a:rPr>
                        <a:t>February</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9,089</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10,032</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11,162</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19,694</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20,880</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22,811</a:t>
                      </a:r>
                      <a:endParaRPr lang="en-US" sz="1100">
                        <a:effectLst/>
                        <a:latin typeface="Calibri"/>
                        <a:ea typeface="Calibri"/>
                        <a:cs typeface="Arial"/>
                      </a:endParaRPr>
                    </a:p>
                  </a:txBody>
                  <a:tcPr marL="68580" marR="68580" marT="0" marB="0" anchor="ctr"/>
                </a:tc>
              </a:tr>
              <a:tr h="370840">
                <a:tc>
                  <a:txBody>
                    <a:bodyPr/>
                    <a:lstStyle/>
                    <a:p>
                      <a:pPr algn="ctr">
                        <a:lnSpc>
                          <a:spcPct val="115000"/>
                        </a:lnSpc>
                        <a:spcAft>
                          <a:spcPts val="0"/>
                        </a:spcAft>
                      </a:pPr>
                      <a:r>
                        <a:rPr lang="en-US" sz="1200">
                          <a:effectLst/>
                        </a:rPr>
                        <a:t>March</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12,271</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11,959</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12,144</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20,916</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22,299</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24,874</a:t>
                      </a:r>
                      <a:endParaRPr lang="en-US" sz="1100">
                        <a:effectLst/>
                        <a:latin typeface="Calibri"/>
                        <a:ea typeface="Calibri"/>
                        <a:cs typeface="Arial"/>
                      </a:endParaRPr>
                    </a:p>
                  </a:txBody>
                  <a:tcPr marL="68580" marR="68580" marT="0" marB="0" anchor="ctr"/>
                </a:tc>
              </a:tr>
              <a:tr h="370840">
                <a:tc>
                  <a:txBody>
                    <a:bodyPr/>
                    <a:lstStyle/>
                    <a:p>
                      <a:pPr algn="ctr">
                        <a:lnSpc>
                          <a:spcPct val="115000"/>
                        </a:lnSpc>
                        <a:spcAft>
                          <a:spcPts val="0"/>
                        </a:spcAft>
                      </a:pPr>
                      <a:r>
                        <a:rPr lang="en-US" sz="1200">
                          <a:effectLst/>
                        </a:rPr>
                        <a:t>April</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12,483</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11,357</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10,698</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19,595</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22,145</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25,355</a:t>
                      </a:r>
                      <a:endParaRPr lang="en-US" sz="1100">
                        <a:effectLst/>
                        <a:latin typeface="Calibri"/>
                        <a:ea typeface="Calibri"/>
                        <a:cs typeface="Arial"/>
                      </a:endParaRPr>
                    </a:p>
                  </a:txBody>
                  <a:tcPr marL="68580" marR="68580" marT="0" marB="0" anchor="ctr"/>
                </a:tc>
              </a:tr>
              <a:tr h="370840">
                <a:tc>
                  <a:txBody>
                    <a:bodyPr/>
                    <a:lstStyle/>
                    <a:p>
                      <a:pPr algn="ctr">
                        <a:lnSpc>
                          <a:spcPct val="115000"/>
                        </a:lnSpc>
                        <a:spcAft>
                          <a:spcPts val="0"/>
                        </a:spcAft>
                      </a:pPr>
                      <a:r>
                        <a:rPr lang="en-US" sz="1200">
                          <a:effectLst/>
                        </a:rPr>
                        <a:t>May</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10,599</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10,001</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13,628</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21,970</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23,177</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27,479</a:t>
                      </a:r>
                      <a:endParaRPr lang="en-US" sz="1100">
                        <a:effectLst/>
                        <a:latin typeface="Calibri"/>
                        <a:ea typeface="Calibri"/>
                        <a:cs typeface="Arial"/>
                      </a:endParaRPr>
                    </a:p>
                  </a:txBody>
                  <a:tcPr marL="68580" marR="68580" marT="0" marB="0" anchor="ctr"/>
                </a:tc>
              </a:tr>
              <a:tr h="370840">
                <a:tc>
                  <a:txBody>
                    <a:bodyPr/>
                    <a:lstStyle/>
                    <a:p>
                      <a:pPr algn="ctr">
                        <a:lnSpc>
                          <a:spcPct val="115000"/>
                        </a:lnSpc>
                        <a:spcAft>
                          <a:spcPts val="0"/>
                        </a:spcAft>
                      </a:pPr>
                      <a:r>
                        <a:rPr lang="en-US" sz="1200">
                          <a:effectLst/>
                        </a:rPr>
                        <a:t>June</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dirty="0">
                          <a:effectLst/>
                        </a:rPr>
                        <a:t>10,599</a:t>
                      </a:r>
                      <a:endParaRPr lang="en-US" sz="1100" dirty="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10,836</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dirty="0">
                          <a:effectLst/>
                        </a:rPr>
                        <a:t>14,618</a:t>
                      </a:r>
                      <a:endParaRPr lang="en-US" sz="1100" dirty="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22,533</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22,956</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27,024</a:t>
                      </a:r>
                      <a:endParaRPr lang="en-US" sz="1100">
                        <a:effectLst/>
                        <a:latin typeface="Calibri"/>
                        <a:ea typeface="Calibri"/>
                        <a:cs typeface="Arial"/>
                      </a:endParaRPr>
                    </a:p>
                  </a:txBody>
                  <a:tcPr marL="68580" marR="68580" marT="0" marB="0" anchor="ctr"/>
                </a:tc>
              </a:tr>
              <a:tr h="370840">
                <a:tc>
                  <a:txBody>
                    <a:bodyPr/>
                    <a:lstStyle/>
                    <a:p>
                      <a:pPr algn="ctr">
                        <a:lnSpc>
                          <a:spcPct val="115000"/>
                        </a:lnSpc>
                        <a:spcAft>
                          <a:spcPts val="0"/>
                        </a:spcAft>
                      </a:pPr>
                      <a:r>
                        <a:rPr lang="en-US" sz="1200">
                          <a:effectLst/>
                        </a:rPr>
                        <a:t>July</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10,080</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dirty="0">
                          <a:effectLst/>
                        </a:rPr>
                        <a:t>10,818</a:t>
                      </a:r>
                      <a:endParaRPr lang="en-US" sz="1100" dirty="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16,598</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22,757</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25,683</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28,148</a:t>
                      </a:r>
                      <a:endParaRPr lang="en-US" sz="1100">
                        <a:effectLst/>
                        <a:latin typeface="Calibri"/>
                        <a:ea typeface="Calibri"/>
                        <a:cs typeface="Arial"/>
                      </a:endParaRPr>
                    </a:p>
                  </a:txBody>
                  <a:tcPr marL="68580" marR="68580" marT="0" marB="0" anchor="ctr"/>
                </a:tc>
              </a:tr>
              <a:tr h="370840">
                <a:tc>
                  <a:txBody>
                    <a:bodyPr/>
                    <a:lstStyle/>
                    <a:p>
                      <a:pPr algn="ctr">
                        <a:lnSpc>
                          <a:spcPct val="115000"/>
                        </a:lnSpc>
                        <a:spcAft>
                          <a:spcPts val="0"/>
                        </a:spcAft>
                      </a:pPr>
                      <a:r>
                        <a:rPr lang="en-US" sz="1200">
                          <a:effectLst/>
                        </a:rPr>
                        <a:t>August</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11,006</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11,880</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18,668</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22,593</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24,070</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26,122</a:t>
                      </a:r>
                      <a:endParaRPr lang="en-US" sz="1100">
                        <a:effectLst/>
                        <a:latin typeface="Calibri"/>
                        <a:ea typeface="Calibri"/>
                        <a:cs typeface="Arial"/>
                      </a:endParaRPr>
                    </a:p>
                  </a:txBody>
                  <a:tcPr marL="68580" marR="68580" marT="0" marB="0" anchor="ctr"/>
                </a:tc>
              </a:tr>
              <a:tr h="370840">
                <a:tc>
                  <a:txBody>
                    <a:bodyPr/>
                    <a:lstStyle/>
                    <a:p>
                      <a:pPr algn="ctr">
                        <a:lnSpc>
                          <a:spcPct val="115000"/>
                        </a:lnSpc>
                        <a:spcAft>
                          <a:spcPts val="0"/>
                        </a:spcAft>
                      </a:pPr>
                      <a:r>
                        <a:rPr lang="en-US" sz="1200">
                          <a:effectLst/>
                        </a:rPr>
                        <a:t>September</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10,726</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dirty="0">
                          <a:effectLst/>
                        </a:rPr>
                        <a:t>11,549</a:t>
                      </a:r>
                      <a:endParaRPr lang="en-US" sz="1100" dirty="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17,468</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19,720</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21,497</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24,046</a:t>
                      </a:r>
                      <a:endParaRPr lang="en-US" sz="1100">
                        <a:effectLst/>
                        <a:latin typeface="Calibri"/>
                        <a:ea typeface="Calibri"/>
                        <a:cs typeface="Arial"/>
                      </a:endParaRPr>
                    </a:p>
                  </a:txBody>
                  <a:tcPr marL="68580" marR="68580" marT="0" marB="0" anchor="ctr"/>
                </a:tc>
              </a:tr>
              <a:tr h="370840">
                <a:tc>
                  <a:txBody>
                    <a:bodyPr/>
                    <a:lstStyle/>
                    <a:p>
                      <a:pPr algn="ctr">
                        <a:lnSpc>
                          <a:spcPct val="115000"/>
                        </a:lnSpc>
                        <a:spcAft>
                          <a:spcPts val="0"/>
                        </a:spcAft>
                      </a:pPr>
                      <a:r>
                        <a:rPr lang="en-US" sz="1200">
                          <a:effectLst/>
                        </a:rPr>
                        <a:t>October</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10,580</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11,648</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17,094</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20,442</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23,394</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25,499</a:t>
                      </a:r>
                      <a:endParaRPr lang="en-US" sz="1100">
                        <a:effectLst/>
                        <a:latin typeface="Calibri"/>
                        <a:ea typeface="Calibri"/>
                        <a:cs typeface="Arial"/>
                      </a:endParaRPr>
                    </a:p>
                  </a:txBody>
                  <a:tcPr marL="68580" marR="68580" marT="0" marB="0" anchor="ctr"/>
                </a:tc>
              </a:tr>
              <a:tr h="370840">
                <a:tc>
                  <a:txBody>
                    <a:bodyPr/>
                    <a:lstStyle/>
                    <a:p>
                      <a:pPr algn="ctr">
                        <a:lnSpc>
                          <a:spcPct val="115000"/>
                        </a:lnSpc>
                        <a:spcAft>
                          <a:spcPts val="0"/>
                        </a:spcAft>
                      </a:pPr>
                      <a:r>
                        <a:rPr lang="en-US" sz="1200">
                          <a:effectLst/>
                        </a:rPr>
                        <a:t>November</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10,409</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11,340</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17,994</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20,729</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23,269</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24,202</a:t>
                      </a:r>
                      <a:endParaRPr lang="en-US" sz="1100">
                        <a:effectLst/>
                        <a:latin typeface="Calibri"/>
                        <a:ea typeface="Calibri"/>
                        <a:cs typeface="Arial"/>
                      </a:endParaRPr>
                    </a:p>
                  </a:txBody>
                  <a:tcPr marL="68580" marR="68580" marT="0" marB="0" anchor="ctr"/>
                </a:tc>
              </a:tr>
              <a:tr h="370840">
                <a:tc>
                  <a:txBody>
                    <a:bodyPr/>
                    <a:lstStyle/>
                    <a:p>
                      <a:pPr algn="ctr">
                        <a:lnSpc>
                          <a:spcPct val="115000"/>
                        </a:lnSpc>
                        <a:spcAft>
                          <a:spcPts val="0"/>
                        </a:spcAft>
                      </a:pPr>
                      <a:r>
                        <a:rPr lang="en-US" sz="1200">
                          <a:effectLst/>
                        </a:rPr>
                        <a:t>December</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9,964</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13,325</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18,517</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20,484</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26,266</a:t>
                      </a:r>
                      <a:endParaRPr lang="en-US" sz="110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200">
                          <a:effectLst/>
                        </a:rPr>
                        <a:t>24,572</a:t>
                      </a:r>
                      <a:endParaRPr lang="en-US" sz="1100">
                        <a:effectLst/>
                        <a:latin typeface="Calibri"/>
                        <a:ea typeface="Calibri"/>
                        <a:cs typeface="Arial"/>
                      </a:endParaRPr>
                    </a:p>
                  </a:txBody>
                  <a:tcPr marL="68580" marR="68580" marT="0" marB="0" anchor="ctr"/>
                </a:tc>
              </a:tr>
              <a:tr h="370840">
                <a:tc>
                  <a:txBody>
                    <a:bodyPr/>
                    <a:lstStyle/>
                    <a:p>
                      <a:pPr algn="ctr">
                        <a:lnSpc>
                          <a:spcPct val="115000"/>
                        </a:lnSpc>
                        <a:spcAft>
                          <a:spcPts val="0"/>
                        </a:spcAft>
                      </a:pPr>
                      <a:r>
                        <a:rPr lang="en-US" sz="1200" dirty="0">
                          <a:effectLst/>
                        </a:rPr>
                        <a:t>Total</a:t>
                      </a:r>
                      <a:endParaRPr lang="en-US" sz="1100" dirty="0">
                        <a:effectLst/>
                        <a:latin typeface="Calibri"/>
                        <a:ea typeface="Calibri"/>
                        <a:cs typeface="Arial"/>
                      </a:endParaRPr>
                    </a:p>
                  </a:txBody>
                  <a:tcPr marL="68580" marR="68580" marT="0" marB="0" anchor="ctr">
                    <a:solidFill>
                      <a:schemeClr val="accent2">
                        <a:lumMod val="75000"/>
                      </a:schemeClr>
                    </a:solidFill>
                  </a:tcPr>
                </a:tc>
                <a:tc>
                  <a:txBody>
                    <a:bodyPr/>
                    <a:lstStyle/>
                    <a:p>
                      <a:pPr algn="ctr">
                        <a:lnSpc>
                          <a:spcPct val="115000"/>
                        </a:lnSpc>
                        <a:spcAft>
                          <a:spcPts val="0"/>
                        </a:spcAft>
                      </a:pPr>
                      <a:r>
                        <a:rPr lang="en-US" sz="1200" dirty="0">
                          <a:effectLst/>
                        </a:rPr>
                        <a:t>125,800</a:t>
                      </a:r>
                      <a:endParaRPr lang="en-US" sz="1100" dirty="0">
                        <a:effectLst/>
                        <a:latin typeface="Calibri"/>
                        <a:ea typeface="Calibri"/>
                        <a:cs typeface="Arial"/>
                      </a:endParaRPr>
                    </a:p>
                  </a:txBody>
                  <a:tcPr marL="68580" marR="68580" marT="0" marB="0" anchor="ctr">
                    <a:solidFill>
                      <a:schemeClr val="accent2">
                        <a:lumMod val="60000"/>
                        <a:lumOff val="40000"/>
                      </a:schemeClr>
                    </a:solidFill>
                  </a:tcPr>
                </a:tc>
                <a:tc>
                  <a:txBody>
                    <a:bodyPr/>
                    <a:lstStyle/>
                    <a:p>
                      <a:pPr algn="ctr">
                        <a:lnSpc>
                          <a:spcPct val="115000"/>
                        </a:lnSpc>
                        <a:spcAft>
                          <a:spcPts val="0"/>
                        </a:spcAft>
                      </a:pPr>
                      <a:r>
                        <a:rPr lang="en-US" sz="1200" dirty="0">
                          <a:effectLst/>
                        </a:rPr>
                        <a:t>135,267</a:t>
                      </a:r>
                      <a:endParaRPr lang="en-US" sz="1100" dirty="0">
                        <a:effectLst/>
                        <a:latin typeface="Calibri"/>
                        <a:ea typeface="Calibri"/>
                        <a:cs typeface="Arial"/>
                      </a:endParaRPr>
                    </a:p>
                  </a:txBody>
                  <a:tcPr marL="68580" marR="68580" marT="0" marB="0" anchor="ctr">
                    <a:solidFill>
                      <a:schemeClr val="accent2">
                        <a:lumMod val="60000"/>
                        <a:lumOff val="40000"/>
                      </a:schemeClr>
                    </a:solidFill>
                  </a:tcPr>
                </a:tc>
                <a:tc>
                  <a:txBody>
                    <a:bodyPr/>
                    <a:lstStyle/>
                    <a:p>
                      <a:pPr algn="ctr">
                        <a:lnSpc>
                          <a:spcPct val="115000"/>
                        </a:lnSpc>
                        <a:spcAft>
                          <a:spcPts val="0"/>
                        </a:spcAft>
                      </a:pPr>
                      <a:r>
                        <a:rPr lang="en-US" sz="1200" dirty="0">
                          <a:effectLst/>
                        </a:rPr>
                        <a:t>181,262</a:t>
                      </a:r>
                      <a:endParaRPr lang="en-US" sz="1100" dirty="0">
                        <a:effectLst/>
                        <a:latin typeface="Calibri"/>
                        <a:ea typeface="Calibri"/>
                        <a:cs typeface="Arial"/>
                      </a:endParaRPr>
                    </a:p>
                  </a:txBody>
                  <a:tcPr marL="68580" marR="68580" marT="0" marB="0" anchor="ctr">
                    <a:solidFill>
                      <a:schemeClr val="accent2">
                        <a:lumMod val="60000"/>
                        <a:lumOff val="40000"/>
                      </a:schemeClr>
                    </a:solidFill>
                  </a:tcPr>
                </a:tc>
                <a:tc>
                  <a:txBody>
                    <a:bodyPr/>
                    <a:lstStyle/>
                    <a:p>
                      <a:pPr algn="ctr">
                        <a:lnSpc>
                          <a:spcPct val="115000"/>
                        </a:lnSpc>
                        <a:spcAft>
                          <a:spcPts val="0"/>
                        </a:spcAft>
                      </a:pPr>
                      <a:r>
                        <a:rPr lang="en-US" sz="1200" dirty="0">
                          <a:effectLst/>
                        </a:rPr>
                        <a:t>251,178</a:t>
                      </a:r>
                      <a:endParaRPr lang="en-US" sz="1100" dirty="0">
                        <a:effectLst/>
                        <a:latin typeface="Calibri"/>
                        <a:ea typeface="Calibri"/>
                        <a:cs typeface="Arial"/>
                      </a:endParaRPr>
                    </a:p>
                  </a:txBody>
                  <a:tcPr marL="68580" marR="68580" marT="0" marB="0" anchor="ctr">
                    <a:solidFill>
                      <a:schemeClr val="accent2">
                        <a:lumMod val="60000"/>
                        <a:lumOff val="40000"/>
                      </a:schemeClr>
                    </a:solidFill>
                  </a:tcPr>
                </a:tc>
                <a:tc>
                  <a:txBody>
                    <a:bodyPr/>
                    <a:lstStyle/>
                    <a:p>
                      <a:pPr algn="ctr">
                        <a:lnSpc>
                          <a:spcPct val="115000"/>
                        </a:lnSpc>
                        <a:spcAft>
                          <a:spcPts val="0"/>
                        </a:spcAft>
                      </a:pPr>
                      <a:r>
                        <a:rPr lang="en-US" sz="1200" dirty="0">
                          <a:effectLst/>
                        </a:rPr>
                        <a:t>277,692</a:t>
                      </a:r>
                      <a:endParaRPr lang="en-US" sz="1100" dirty="0">
                        <a:effectLst/>
                        <a:latin typeface="Calibri"/>
                        <a:ea typeface="Calibri"/>
                        <a:cs typeface="Arial"/>
                      </a:endParaRPr>
                    </a:p>
                  </a:txBody>
                  <a:tcPr marL="68580" marR="68580" marT="0" marB="0" anchor="ctr">
                    <a:solidFill>
                      <a:schemeClr val="accent2">
                        <a:lumMod val="60000"/>
                        <a:lumOff val="40000"/>
                      </a:schemeClr>
                    </a:solidFill>
                  </a:tcPr>
                </a:tc>
                <a:tc>
                  <a:txBody>
                    <a:bodyPr/>
                    <a:lstStyle/>
                    <a:p>
                      <a:pPr algn="ctr">
                        <a:lnSpc>
                          <a:spcPct val="115000"/>
                        </a:lnSpc>
                        <a:spcAft>
                          <a:spcPts val="0"/>
                        </a:spcAft>
                      </a:pPr>
                      <a:r>
                        <a:rPr lang="en-US" sz="1200" dirty="0">
                          <a:effectLst/>
                        </a:rPr>
                        <a:t>304,354</a:t>
                      </a:r>
                      <a:endParaRPr lang="en-US" sz="1100" dirty="0">
                        <a:effectLst/>
                        <a:latin typeface="Calibri"/>
                        <a:ea typeface="Calibri"/>
                        <a:cs typeface="Arial"/>
                      </a:endParaRPr>
                    </a:p>
                  </a:txBody>
                  <a:tcPr marL="68580" marR="68580" marT="0" marB="0" anchor="ctr">
                    <a:solidFill>
                      <a:schemeClr val="accent2">
                        <a:lumMod val="60000"/>
                        <a:lumOff val="40000"/>
                      </a:schemeClr>
                    </a:solidFill>
                  </a:tcPr>
                </a:tc>
              </a:tr>
              <a:tr h="370840">
                <a:tc>
                  <a:txBody>
                    <a:bodyPr/>
                    <a:lstStyle/>
                    <a:p>
                      <a:pPr algn="ctr">
                        <a:lnSpc>
                          <a:spcPct val="115000"/>
                        </a:lnSpc>
                        <a:spcAft>
                          <a:spcPts val="0"/>
                        </a:spcAft>
                      </a:pPr>
                      <a:r>
                        <a:rPr lang="en-US" sz="1200" dirty="0">
                          <a:effectLst/>
                        </a:rPr>
                        <a:t>Daily avg.</a:t>
                      </a:r>
                      <a:endParaRPr lang="en-US" sz="1100" dirty="0">
                        <a:effectLst/>
                        <a:latin typeface="Calibri"/>
                        <a:ea typeface="Calibri"/>
                        <a:cs typeface="Arial"/>
                      </a:endParaRPr>
                    </a:p>
                  </a:txBody>
                  <a:tcPr marL="68580" marR="68580" marT="0" marB="0" anchor="ctr">
                    <a:solidFill>
                      <a:schemeClr val="accent2">
                        <a:lumMod val="75000"/>
                      </a:schemeClr>
                    </a:solidFill>
                  </a:tcPr>
                </a:tc>
                <a:tc>
                  <a:txBody>
                    <a:bodyPr/>
                    <a:lstStyle/>
                    <a:p>
                      <a:pPr algn="ctr">
                        <a:lnSpc>
                          <a:spcPct val="115000"/>
                        </a:lnSpc>
                        <a:spcAft>
                          <a:spcPts val="0"/>
                        </a:spcAft>
                      </a:pPr>
                      <a:r>
                        <a:rPr lang="en-US" sz="1200" dirty="0">
                          <a:effectLst/>
                        </a:rPr>
                        <a:t>344.66</a:t>
                      </a:r>
                      <a:endParaRPr lang="en-US" sz="1100" dirty="0">
                        <a:effectLst/>
                        <a:latin typeface="Calibri"/>
                        <a:ea typeface="Calibri"/>
                        <a:cs typeface="Arial"/>
                      </a:endParaRPr>
                    </a:p>
                  </a:txBody>
                  <a:tcPr marL="68580" marR="68580" marT="0" marB="0" anchor="ctr">
                    <a:solidFill>
                      <a:schemeClr val="accent2">
                        <a:lumMod val="60000"/>
                        <a:lumOff val="40000"/>
                      </a:schemeClr>
                    </a:solidFill>
                  </a:tcPr>
                </a:tc>
                <a:tc>
                  <a:txBody>
                    <a:bodyPr/>
                    <a:lstStyle/>
                    <a:p>
                      <a:pPr algn="ctr">
                        <a:lnSpc>
                          <a:spcPct val="115000"/>
                        </a:lnSpc>
                        <a:spcAft>
                          <a:spcPts val="0"/>
                        </a:spcAft>
                      </a:pPr>
                      <a:r>
                        <a:rPr lang="en-US" sz="1200" dirty="0">
                          <a:effectLst/>
                        </a:rPr>
                        <a:t>370.59</a:t>
                      </a:r>
                      <a:endParaRPr lang="en-US" sz="1100" dirty="0">
                        <a:effectLst/>
                        <a:latin typeface="Calibri"/>
                        <a:ea typeface="Calibri"/>
                        <a:cs typeface="Arial"/>
                      </a:endParaRPr>
                    </a:p>
                  </a:txBody>
                  <a:tcPr marL="68580" marR="68580" marT="0" marB="0" anchor="ctr">
                    <a:solidFill>
                      <a:schemeClr val="accent2">
                        <a:lumMod val="60000"/>
                        <a:lumOff val="40000"/>
                      </a:schemeClr>
                    </a:solidFill>
                  </a:tcPr>
                </a:tc>
                <a:tc>
                  <a:txBody>
                    <a:bodyPr/>
                    <a:lstStyle/>
                    <a:p>
                      <a:pPr algn="ctr">
                        <a:lnSpc>
                          <a:spcPct val="115000"/>
                        </a:lnSpc>
                        <a:spcAft>
                          <a:spcPts val="0"/>
                        </a:spcAft>
                      </a:pPr>
                      <a:r>
                        <a:rPr lang="en-US" sz="1200" dirty="0">
                          <a:effectLst/>
                        </a:rPr>
                        <a:t>496.61</a:t>
                      </a:r>
                      <a:endParaRPr lang="en-US" sz="1100" dirty="0">
                        <a:effectLst/>
                        <a:latin typeface="Calibri"/>
                        <a:ea typeface="Calibri"/>
                        <a:cs typeface="Arial"/>
                      </a:endParaRPr>
                    </a:p>
                  </a:txBody>
                  <a:tcPr marL="68580" marR="68580" marT="0" marB="0" anchor="ctr">
                    <a:solidFill>
                      <a:schemeClr val="accent2">
                        <a:lumMod val="60000"/>
                        <a:lumOff val="40000"/>
                      </a:schemeClr>
                    </a:solidFill>
                  </a:tcPr>
                </a:tc>
                <a:tc>
                  <a:txBody>
                    <a:bodyPr/>
                    <a:lstStyle/>
                    <a:p>
                      <a:pPr algn="ctr">
                        <a:lnSpc>
                          <a:spcPct val="115000"/>
                        </a:lnSpc>
                        <a:spcAft>
                          <a:spcPts val="0"/>
                        </a:spcAft>
                      </a:pPr>
                      <a:r>
                        <a:rPr lang="en-US" sz="1200" dirty="0">
                          <a:effectLst/>
                        </a:rPr>
                        <a:t>688.16</a:t>
                      </a:r>
                      <a:endParaRPr lang="en-US" sz="1100" dirty="0">
                        <a:effectLst/>
                        <a:latin typeface="Calibri"/>
                        <a:ea typeface="Calibri"/>
                        <a:cs typeface="Arial"/>
                      </a:endParaRPr>
                    </a:p>
                  </a:txBody>
                  <a:tcPr marL="68580" marR="68580" marT="0" marB="0" anchor="ctr">
                    <a:solidFill>
                      <a:schemeClr val="accent2">
                        <a:lumMod val="60000"/>
                        <a:lumOff val="40000"/>
                      </a:schemeClr>
                    </a:solidFill>
                  </a:tcPr>
                </a:tc>
                <a:tc>
                  <a:txBody>
                    <a:bodyPr/>
                    <a:lstStyle/>
                    <a:p>
                      <a:pPr algn="ctr">
                        <a:lnSpc>
                          <a:spcPct val="115000"/>
                        </a:lnSpc>
                        <a:spcAft>
                          <a:spcPts val="0"/>
                        </a:spcAft>
                      </a:pPr>
                      <a:r>
                        <a:rPr lang="en-US" sz="1200" dirty="0">
                          <a:effectLst/>
                        </a:rPr>
                        <a:t>760.80</a:t>
                      </a:r>
                      <a:endParaRPr lang="en-US" sz="1100" dirty="0">
                        <a:effectLst/>
                        <a:latin typeface="Calibri"/>
                        <a:ea typeface="Calibri"/>
                        <a:cs typeface="Arial"/>
                      </a:endParaRPr>
                    </a:p>
                  </a:txBody>
                  <a:tcPr marL="68580" marR="68580" marT="0" marB="0" anchor="ctr">
                    <a:solidFill>
                      <a:schemeClr val="accent2">
                        <a:lumMod val="60000"/>
                        <a:lumOff val="40000"/>
                      </a:schemeClr>
                    </a:solidFill>
                  </a:tcPr>
                </a:tc>
                <a:tc>
                  <a:txBody>
                    <a:bodyPr/>
                    <a:lstStyle/>
                    <a:p>
                      <a:pPr algn="ctr">
                        <a:lnSpc>
                          <a:spcPct val="115000"/>
                        </a:lnSpc>
                        <a:spcAft>
                          <a:spcPts val="0"/>
                        </a:spcAft>
                      </a:pPr>
                      <a:r>
                        <a:rPr lang="en-US" sz="1200" dirty="0">
                          <a:effectLst/>
                        </a:rPr>
                        <a:t>833.85</a:t>
                      </a:r>
                      <a:endParaRPr lang="en-US" sz="1100" dirty="0">
                        <a:effectLst/>
                        <a:latin typeface="Calibri"/>
                        <a:ea typeface="Calibri"/>
                        <a:cs typeface="Arial"/>
                      </a:endParaRPr>
                    </a:p>
                  </a:txBody>
                  <a:tcPr marL="68580" marR="68580" marT="0" marB="0" anchor="ctr">
                    <a:solidFill>
                      <a:schemeClr val="accent2">
                        <a:lumMod val="60000"/>
                        <a:lumOff val="40000"/>
                      </a:schemeClr>
                    </a:solidFill>
                  </a:tcPr>
                </a:tc>
              </a:tr>
            </a:tbl>
          </a:graphicData>
        </a:graphic>
      </p:graphicFrame>
    </p:spTree>
    <p:extLst>
      <p:ext uri="{BB962C8B-B14F-4D97-AF65-F5344CB8AC3E}">
        <p14:creationId xmlns:p14="http://schemas.microsoft.com/office/powerpoint/2010/main" val="36225082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Continued… </a:t>
            </a:r>
            <a:endParaRPr lang="en-US" dirty="0"/>
          </a:p>
        </p:txBody>
      </p:sp>
      <p:sp>
        <p:nvSpPr>
          <p:cNvPr id="3" name="Content Placeholder 2"/>
          <p:cNvSpPr>
            <a:spLocks noGrp="1"/>
          </p:cNvSpPr>
          <p:nvPr>
            <p:ph sz="quarter" idx="1"/>
          </p:nvPr>
        </p:nvSpPr>
        <p:spPr/>
        <p:txBody>
          <a:bodyPr>
            <a:normAutofit/>
          </a:bodyPr>
          <a:lstStyle/>
          <a:p>
            <a:r>
              <a:rPr lang="en-US" dirty="0"/>
              <a:t>The current capacity of the landfill is approximately </a:t>
            </a:r>
            <a:r>
              <a:rPr lang="en-US" b="1" dirty="0"/>
              <a:t>3 million tons</a:t>
            </a:r>
            <a:r>
              <a:rPr lang="en-US" dirty="0"/>
              <a:t> of </a:t>
            </a:r>
            <a:r>
              <a:rPr lang="en-US" dirty="0" smtClean="0"/>
              <a:t>waste.</a:t>
            </a:r>
          </a:p>
          <a:p>
            <a:r>
              <a:rPr lang="en-US" dirty="0" smtClean="0"/>
              <a:t>During the </a:t>
            </a:r>
            <a:r>
              <a:rPr lang="en-US" dirty="0"/>
              <a:t>year 2014, the landfill started receiving waste from Ramallah and Al-</a:t>
            </a:r>
            <a:r>
              <a:rPr lang="en-US" dirty="0" err="1"/>
              <a:t>Bireh</a:t>
            </a:r>
            <a:r>
              <a:rPr lang="en-US" dirty="0"/>
              <a:t>, and currently it receives around 1000 tons every day, which means that the amount added this year will be around 360,000 tons. </a:t>
            </a:r>
          </a:p>
          <a:p>
            <a:endParaRPr lang="en-US" dirty="0" smtClean="0"/>
          </a:p>
          <a:p>
            <a:endParaRPr lang="en-US" dirty="0"/>
          </a:p>
        </p:txBody>
      </p:sp>
    </p:spTree>
    <p:extLst>
      <p:ext uri="{BB962C8B-B14F-4D97-AF65-F5344CB8AC3E}">
        <p14:creationId xmlns:p14="http://schemas.microsoft.com/office/powerpoint/2010/main" val="15990144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Continued… </a:t>
            </a:r>
            <a:endParaRPr lang="en-US" dirty="0"/>
          </a:p>
        </p:txBody>
      </p:sp>
      <p:sp>
        <p:nvSpPr>
          <p:cNvPr id="3" name="Content Placeholder 2"/>
          <p:cNvSpPr>
            <a:spLocks noGrp="1"/>
          </p:cNvSpPr>
          <p:nvPr>
            <p:ph sz="quarter" idx="1"/>
          </p:nvPr>
        </p:nvSpPr>
        <p:spPr/>
        <p:txBody>
          <a:bodyPr/>
          <a:lstStyle/>
          <a:p>
            <a:r>
              <a:rPr lang="en-US" dirty="0" smtClean="0"/>
              <a:t>By </a:t>
            </a:r>
            <a:r>
              <a:rPr lang="en-US" dirty="0"/>
              <a:t>the end of the year, the total amount of waste that is dumped in ZF will be approximately 1.65 million tons</a:t>
            </a:r>
            <a:r>
              <a:rPr lang="en-US" dirty="0" smtClean="0"/>
              <a:t>.</a:t>
            </a:r>
          </a:p>
          <a:p>
            <a:r>
              <a:rPr lang="en-US" dirty="0" smtClean="0"/>
              <a:t> </a:t>
            </a:r>
            <a:r>
              <a:rPr lang="en-US" dirty="0"/>
              <a:t>By a simple calculation we conclude that the site will reach its maximum capacity in less than three and a half years</a:t>
            </a:r>
            <a:r>
              <a:rPr lang="en-US" dirty="0" smtClean="0"/>
              <a:t>.</a:t>
            </a:r>
            <a:endParaRPr lang="en-US" dirty="0"/>
          </a:p>
          <a:p>
            <a:endParaRPr lang="en-US" dirty="0"/>
          </a:p>
        </p:txBody>
      </p:sp>
    </p:spTree>
    <p:extLst>
      <p:ext uri="{BB962C8B-B14F-4D97-AF65-F5344CB8AC3E}">
        <p14:creationId xmlns:p14="http://schemas.microsoft.com/office/powerpoint/2010/main" val="24608620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fontScale="90000"/>
          </a:bodyPr>
          <a:lstStyle/>
          <a:p>
            <a:r>
              <a:rPr lang="en-US" sz="2700" b="1" dirty="0"/>
              <a:t>Investigating The Feasibility of Recycling The Various Categories of Solid Waste in Northern West Bank</a:t>
            </a:r>
            <a:r>
              <a:rPr lang="en-US" dirty="0"/>
              <a:t/>
            </a:r>
            <a:br>
              <a:rPr lang="en-US" dirty="0"/>
            </a:br>
            <a:endParaRPr lang="en-US" dirty="0"/>
          </a:p>
        </p:txBody>
      </p:sp>
      <p:sp>
        <p:nvSpPr>
          <p:cNvPr id="3" name="Content Placeholder 2"/>
          <p:cNvSpPr>
            <a:spLocks noGrp="1"/>
          </p:cNvSpPr>
          <p:nvPr>
            <p:ph sz="quarter" idx="1"/>
          </p:nvPr>
        </p:nvSpPr>
        <p:spPr/>
        <p:txBody>
          <a:bodyPr>
            <a:normAutofit fontScale="70000" lnSpcReduction="20000"/>
          </a:bodyPr>
          <a:lstStyle/>
          <a:p>
            <a:pPr marL="0" indent="0" algn="ctr">
              <a:buNone/>
            </a:pPr>
            <a:endParaRPr lang="en-US" b="1" dirty="0"/>
          </a:p>
          <a:p>
            <a:pPr marL="0" indent="0" algn="ctr">
              <a:buNone/>
            </a:pPr>
            <a:r>
              <a:rPr lang="en-US" b="1" dirty="0" smtClean="0"/>
              <a:t>Presented To:</a:t>
            </a:r>
          </a:p>
          <a:p>
            <a:pPr marL="0" indent="0" algn="ctr">
              <a:buNone/>
            </a:pPr>
            <a:endParaRPr lang="en-US" b="1" dirty="0" smtClean="0"/>
          </a:p>
          <a:p>
            <a:pPr marL="0" indent="0" algn="ctr">
              <a:buNone/>
            </a:pPr>
            <a:r>
              <a:rPr lang="en-US" b="1" dirty="0"/>
              <a:t>Eng. Suleiman Daifi</a:t>
            </a:r>
          </a:p>
          <a:p>
            <a:pPr marL="0" indent="0" algn="ctr">
              <a:buNone/>
            </a:pPr>
            <a:r>
              <a:rPr lang="en-US" b="1" dirty="0" smtClean="0"/>
              <a:t>Dr. Ayham Ja’roun </a:t>
            </a: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Prepared </a:t>
            </a:r>
            <a:r>
              <a:rPr lang="en-US" dirty="0"/>
              <a:t>By :</a:t>
            </a:r>
          </a:p>
          <a:p>
            <a:pPr lvl="2"/>
            <a:r>
              <a:rPr lang="en-US" dirty="0" smtClean="0"/>
              <a:t>Laith Kittani</a:t>
            </a:r>
          </a:p>
          <a:p>
            <a:pPr lvl="2"/>
            <a:r>
              <a:rPr lang="en-US" dirty="0" smtClean="0"/>
              <a:t>Yousef Dwaikat</a:t>
            </a:r>
          </a:p>
          <a:p>
            <a:pPr lvl="2"/>
            <a:r>
              <a:rPr lang="en-US" dirty="0"/>
              <a:t>Morshed </a:t>
            </a:r>
            <a:r>
              <a:rPr lang="en-US" dirty="0" smtClean="0"/>
              <a:t>Mhanna</a:t>
            </a:r>
          </a:p>
          <a:p>
            <a:pPr lvl="2"/>
            <a:r>
              <a:rPr lang="en-US" dirty="0" smtClean="0"/>
              <a:t>Firas </a:t>
            </a:r>
            <a:r>
              <a:rPr lang="en-US" dirty="0"/>
              <a:t>Salahat </a:t>
            </a:r>
            <a:endParaRPr lang="en-US" dirty="0" smtClean="0"/>
          </a:p>
          <a:p>
            <a:pPr lvl="2"/>
            <a:r>
              <a:rPr lang="en-US" dirty="0" smtClean="0"/>
              <a:t>WaleedTuffaha</a:t>
            </a:r>
            <a:r>
              <a:rPr lang="en-US" dirty="0"/>
              <a:t>		</a:t>
            </a:r>
          </a:p>
        </p:txBody>
      </p:sp>
    </p:spTree>
    <p:extLst>
      <p:ext uri="{BB962C8B-B14F-4D97-AF65-F5344CB8AC3E}">
        <p14:creationId xmlns:p14="http://schemas.microsoft.com/office/powerpoint/2010/main" val="22168237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Separation site at ZF</a:t>
            </a:r>
            <a:endParaRPr lang="en-US" dirty="0"/>
          </a:p>
        </p:txBody>
      </p:sp>
      <p:sp>
        <p:nvSpPr>
          <p:cNvPr id="3" name="Content Placeholder 2"/>
          <p:cNvSpPr>
            <a:spLocks noGrp="1"/>
          </p:cNvSpPr>
          <p:nvPr>
            <p:ph sz="quarter" idx="1"/>
          </p:nvPr>
        </p:nvSpPr>
        <p:spPr/>
        <p:txBody>
          <a:bodyPr>
            <a:normAutofit/>
          </a:bodyPr>
          <a:lstStyle/>
          <a:p>
            <a:r>
              <a:rPr lang="en-US" dirty="0"/>
              <a:t>At the moment, there is a waste separation line at the </a:t>
            </a:r>
            <a:r>
              <a:rPr lang="en-US" dirty="0" smtClean="0"/>
              <a:t>landfill.</a:t>
            </a:r>
          </a:p>
          <a:p>
            <a:r>
              <a:rPr lang="en-US" dirty="0" smtClean="0"/>
              <a:t>It </a:t>
            </a:r>
            <a:r>
              <a:rPr lang="en-US" dirty="0"/>
              <a:t>is currently offline because of some technical and administrative issues. </a:t>
            </a:r>
          </a:p>
          <a:p>
            <a:endParaRPr lang="en-US" dirty="0"/>
          </a:p>
        </p:txBody>
      </p:sp>
    </p:spTree>
    <p:extLst>
      <p:ext uri="{BB962C8B-B14F-4D97-AF65-F5344CB8AC3E}">
        <p14:creationId xmlns:p14="http://schemas.microsoft.com/office/powerpoint/2010/main" val="33612252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Continued… </a:t>
            </a:r>
            <a:endParaRPr lang="en-US" dirty="0"/>
          </a:p>
        </p:txBody>
      </p:sp>
      <p:sp>
        <p:nvSpPr>
          <p:cNvPr id="3" name="Content Placeholder 2"/>
          <p:cNvSpPr>
            <a:spLocks noGrp="1"/>
          </p:cNvSpPr>
          <p:nvPr>
            <p:ph sz="quarter" idx="1"/>
          </p:nvPr>
        </p:nvSpPr>
        <p:spPr/>
        <p:txBody>
          <a:bodyPr>
            <a:normAutofit/>
          </a:bodyPr>
          <a:lstStyle/>
          <a:p>
            <a:r>
              <a:rPr lang="en-US" dirty="0"/>
              <a:t>The </a:t>
            </a:r>
            <a:r>
              <a:rPr lang="en-US" dirty="0" smtClean="0"/>
              <a:t>separation </a:t>
            </a:r>
            <a:r>
              <a:rPr lang="en-US" dirty="0"/>
              <a:t>line was operated in 2011 for a few months, during which valuable data was gathered on the operation of this line</a:t>
            </a:r>
            <a:r>
              <a:rPr lang="en-US" dirty="0" smtClean="0"/>
              <a:t>.</a:t>
            </a:r>
          </a:p>
          <a:p>
            <a:r>
              <a:rPr lang="en-US" dirty="0" smtClean="0"/>
              <a:t>If </a:t>
            </a:r>
            <a:r>
              <a:rPr lang="en-US" dirty="0"/>
              <a:t>the line is operated for two ten-hours shifts per day, it can process approximately 400 tons of waste</a:t>
            </a:r>
            <a:r>
              <a:rPr lang="en-US" dirty="0" smtClean="0"/>
              <a:t>. </a:t>
            </a:r>
            <a:endParaRPr lang="en-US" dirty="0"/>
          </a:p>
          <a:p>
            <a:endParaRPr lang="en-US" dirty="0"/>
          </a:p>
        </p:txBody>
      </p:sp>
    </p:spTree>
    <p:extLst>
      <p:ext uri="{BB962C8B-B14F-4D97-AF65-F5344CB8AC3E}">
        <p14:creationId xmlns:p14="http://schemas.microsoft.com/office/powerpoint/2010/main" val="131905729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Waste Composition</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1256481600"/>
              </p:ext>
            </p:extLst>
          </p:nvPr>
        </p:nvGraphicFramePr>
        <p:xfrm>
          <a:off x="4482" y="1666672"/>
          <a:ext cx="9144000" cy="5295799"/>
        </p:xfrm>
        <a:graphic>
          <a:graphicData uri="http://schemas.openxmlformats.org/drawingml/2006/table">
            <a:tbl>
              <a:tblPr firstRow="1" firstCol="1" bandRow="1">
                <a:tableStyleId>{5C22544A-7EE6-4342-B048-85BDC9FD1C3A}</a:tableStyleId>
              </a:tblPr>
              <a:tblGrid>
                <a:gridCol w="1094154"/>
                <a:gridCol w="1091508"/>
                <a:gridCol w="1409416"/>
                <a:gridCol w="1094154"/>
                <a:gridCol w="2032000"/>
                <a:gridCol w="1203568"/>
                <a:gridCol w="1219200"/>
              </a:tblGrid>
              <a:tr h="1020878">
                <a:tc gridSpan="2">
                  <a:txBody>
                    <a:bodyPr/>
                    <a:lstStyle/>
                    <a:p>
                      <a:pPr algn="ctr">
                        <a:lnSpc>
                          <a:spcPct val="115000"/>
                        </a:lnSpc>
                        <a:spcAft>
                          <a:spcPts val="0"/>
                        </a:spcAft>
                      </a:pPr>
                      <a:r>
                        <a:rPr lang="en-US" sz="2000" dirty="0">
                          <a:effectLst/>
                        </a:rPr>
                        <a:t>Category </a:t>
                      </a:r>
                      <a:endParaRPr lang="en-US" sz="1800" dirty="0">
                        <a:effectLst/>
                        <a:latin typeface="Calibri"/>
                        <a:ea typeface="Calibri"/>
                        <a:cs typeface="Arial"/>
                      </a:endParaRPr>
                    </a:p>
                  </a:txBody>
                  <a:tcPr marL="68580" marR="68580" marT="0" marB="0" anchor="ctr"/>
                </a:tc>
                <a:tc hMerge="1">
                  <a:txBody>
                    <a:bodyPr/>
                    <a:lstStyle/>
                    <a:p>
                      <a:endParaRPr lang="en-US"/>
                    </a:p>
                  </a:txBody>
                  <a:tcPr/>
                </a:tc>
                <a:tc>
                  <a:txBody>
                    <a:bodyPr/>
                    <a:lstStyle/>
                    <a:p>
                      <a:pPr algn="ctr">
                        <a:lnSpc>
                          <a:spcPct val="115000"/>
                        </a:lnSpc>
                        <a:spcAft>
                          <a:spcPts val="0"/>
                        </a:spcAft>
                      </a:pPr>
                      <a:r>
                        <a:rPr lang="en-US" sz="2000" dirty="0">
                          <a:effectLst/>
                        </a:rPr>
                        <a:t>Percentage</a:t>
                      </a:r>
                      <a:endParaRPr lang="en-US" sz="1800" dirty="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1800" dirty="0" smtClean="0">
                          <a:effectLst/>
                          <a:latin typeface="Calibri"/>
                          <a:ea typeface="Calibri"/>
                          <a:cs typeface="Arial"/>
                        </a:rPr>
                        <a:t>Quantity</a:t>
                      </a:r>
                    </a:p>
                  </a:txBody>
                  <a:tcPr marL="68580" marR="68580" marT="0" marB="0" anchor="ctr"/>
                </a:tc>
                <a:tc>
                  <a:txBody>
                    <a:bodyPr/>
                    <a:lstStyle/>
                    <a:p>
                      <a:pPr algn="ctr">
                        <a:lnSpc>
                          <a:spcPct val="115000"/>
                        </a:lnSpc>
                        <a:spcAft>
                          <a:spcPts val="0"/>
                        </a:spcAft>
                      </a:pPr>
                      <a:r>
                        <a:rPr lang="en-US" sz="2000" dirty="0">
                          <a:effectLst/>
                        </a:rPr>
                        <a:t>Percentage separated</a:t>
                      </a:r>
                      <a:endParaRPr lang="en-US" sz="1800" dirty="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2000" dirty="0">
                          <a:effectLst/>
                        </a:rPr>
                        <a:t>Qty. separated per </a:t>
                      </a:r>
                      <a:r>
                        <a:rPr lang="en-US" sz="2000" dirty="0" smtClean="0">
                          <a:effectLst/>
                        </a:rPr>
                        <a:t>day</a:t>
                      </a:r>
                      <a:endParaRPr lang="en-US" sz="1800" dirty="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2000" dirty="0">
                          <a:effectLst/>
                        </a:rPr>
                        <a:t>Qty. separated per </a:t>
                      </a:r>
                      <a:r>
                        <a:rPr lang="en-US" sz="2000" dirty="0" smtClean="0">
                          <a:effectLst/>
                        </a:rPr>
                        <a:t>day</a:t>
                      </a:r>
                      <a:endParaRPr lang="en-US" sz="1800" dirty="0">
                        <a:effectLst/>
                        <a:latin typeface="Calibri"/>
                        <a:ea typeface="Calibri"/>
                        <a:cs typeface="Arial"/>
                      </a:endParaRPr>
                    </a:p>
                  </a:txBody>
                  <a:tcPr marL="68580" marR="68580" marT="0" marB="0" anchor="ctr"/>
                </a:tc>
              </a:tr>
              <a:tr h="351649">
                <a:tc gridSpan="2">
                  <a:txBody>
                    <a:bodyPr/>
                    <a:lstStyle/>
                    <a:p>
                      <a:pPr algn="ctr">
                        <a:lnSpc>
                          <a:spcPct val="115000"/>
                        </a:lnSpc>
                        <a:spcAft>
                          <a:spcPts val="0"/>
                        </a:spcAft>
                      </a:pPr>
                      <a:r>
                        <a:rPr lang="en-US" sz="2000" dirty="0">
                          <a:effectLst/>
                        </a:rPr>
                        <a:t>Organics</a:t>
                      </a:r>
                      <a:endParaRPr lang="en-US" sz="1800" dirty="0">
                        <a:effectLst/>
                        <a:latin typeface="Calibri"/>
                        <a:ea typeface="Calibri"/>
                        <a:cs typeface="Arial"/>
                      </a:endParaRPr>
                    </a:p>
                  </a:txBody>
                  <a:tcPr marL="68580" marR="68580" marT="0" marB="0"/>
                </a:tc>
                <a:tc hMerge="1">
                  <a:txBody>
                    <a:bodyPr/>
                    <a:lstStyle/>
                    <a:p>
                      <a:endParaRPr lang="en-US"/>
                    </a:p>
                  </a:txBody>
                  <a:tcPr/>
                </a:tc>
                <a:tc>
                  <a:txBody>
                    <a:bodyPr/>
                    <a:lstStyle/>
                    <a:p>
                      <a:pPr algn="ctr">
                        <a:lnSpc>
                          <a:spcPct val="115000"/>
                        </a:lnSpc>
                        <a:spcAft>
                          <a:spcPts val="0"/>
                        </a:spcAft>
                      </a:pPr>
                      <a:r>
                        <a:rPr lang="en-US" sz="2000" dirty="0">
                          <a:effectLst/>
                        </a:rPr>
                        <a:t>0.51</a:t>
                      </a:r>
                      <a:endParaRPr lang="en-US" sz="1800" dirty="0">
                        <a:effectLst/>
                        <a:latin typeface="Calibri"/>
                        <a:ea typeface="Calibri"/>
                        <a:cs typeface="Arial"/>
                      </a:endParaRPr>
                    </a:p>
                  </a:txBody>
                  <a:tcPr marL="68580" marR="68580" marT="0" marB="0" anchor="ctr"/>
                </a:tc>
                <a:tc>
                  <a:txBody>
                    <a:bodyPr/>
                    <a:lstStyle/>
                    <a:p>
                      <a:pPr marL="0" algn="ctr" rtl="0" eaLnBrk="1" fontAlgn="b" latinLnBrk="0" hangingPunct="1">
                        <a:lnSpc>
                          <a:spcPct val="115000"/>
                        </a:lnSpc>
                        <a:spcAft>
                          <a:spcPts val="0"/>
                        </a:spcAft>
                      </a:pPr>
                      <a:r>
                        <a:rPr kumimoji="0" lang="en-US" sz="2000" kern="1200" dirty="0">
                          <a:solidFill>
                            <a:schemeClr val="dk1"/>
                          </a:solidFill>
                          <a:effectLst/>
                          <a:latin typeface="+mn-lt"/>
                          <a:ea typeface="+mn-ea"/>
                          <a:cs typeface="+mn-cs"/>
                        </a:rPr>
                        <a:t>204</a:t>
                      </a:r>
                    </a:p>
                  </a:txBody>
                  <a:tcPr marL="9525" marR="9525" marT="9525" marB="0" anchor="b"/>
                </a:tc>
                <a:tc>
                  <a:txBody>
                    <a:bodyPr/>
                    <a:lstStyle/>
                    <a:p>
                      <a:pPr algn="ctr">
                        <a:lnSpc>
                          <a:spcPct val="115000"/>
                        </a:lnSpc>
                        <a:spcAft>
                          <a:spcPts val="0"/>
                        </a:spcAft>
                      </a:pPr>
                      <a:r>
                        <a:rPr lang="en-US" sz="2000" dirty="0">
                          <a:effectLst/>
                        </a:rPr>
                        <a:t>0.5</a:t>
                      </a:r>
                      <a:endParaRPr lang="en-US" sz="1800" dirty="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2000" dirty="0">
                          <a:effectLst/>
                        </a:rPr>
                        <a:t>102</a:t>
                      </a:r>
                      <a:endParaRPr lang="en-US" sz="1800" dirty="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2000" dirty="0">
                          <a:effectLst/>
                        </a:rPr>
                        <a:t>31824</a:t>
                      </a:r>
                      <a:endParaRPr lang="en-US" sz="1800" dirty="0">
                        <a:effectLst/>
                        <a:latin typeface="Calibri"/>
                        <a:ea typeface="Calibri"/>
                        <a:cs typeface="Arial"/>
                      </a:endParaRPr>
                    </a:p>
                  </a:txBody>
                  <a:tcPr marL="68580" marR="68580" marT="0" marB="0" anchor="ctr"/>
                </a:tc>
              </a:tr>
              <a:tr h="351649">
                <a:tc rowSpan="3">
                  <a:txBody>
                    <a:bodyPr/>
                    <a:lstStyle/>
                    <a:p>
                      <a:pPr algn="ctr">
                        <a:lnSpc>
                          <a:spcPct val="115000"/>
                        </a:lnSpc>
                        <a:spcAft>
                          <a:spcPts val="0"/>
                        </a:spcAft>
                      </a:pPr>
                      <a:r>
                        <a:rPr lang="en-US" sz="2000" dirty="0">
                          <a:effectLst/>
                        </a:rPr>
                        <a:t>Plastics</a:t>
                      </a:r>
                      <a:endParaRPr lang="en-US" sz="1800" dirty="0">
                        <a:effectLst/>
                        <a:latin typeface="Calibri"/>
                        <a:ea typeface="Calibri"/>
                        <a:cs typeface="Arial"/>
                      </a:endParaRPr>
                    </a:p>
                  </a:txBody>
                  <a:tcPr marL="68580" marR="68580" marT="0" marB="0"/>
                </a:tc>
                <a:tc>
                  <a:txBody>
                    <a:bodyPr/>
                    <a:lstStyle/>
                    <a:p>
                      <a:pPr algn="l">
                        <a:lnSpc>
                          <a:spcPct val="115000"/>
                        </a:lnSpc>
                        <a:spcAft>
                          <a:spcPts val="0"/>
                        </a:spcAft>
                      </a:pPr>
                      <a:r>
                        <a:rPr lang="en-US" sz="2000" dirty="0">
                          <a:effectLst/>
                        </a:rPr>
                        <a:t>PP</a:t>
                      </a:r>
                      <a:endParaRPr lang="en-US" sz="1800" dirty="0">
                        <a:effectLst/>
                        <a:latin typeface="Calibri"/>
                        <a:ea typeface="Calibri"/>
                        <a:cs typeface="Arial"/>
                      </a:endParaRPr>
                    </a:p>
                  </a:txBody>
                  <a:tcPr marL="68580" marR="68580" marT="0" marB="0"/>
                </a:tc>
                <a:tc>
                  <a:txBody>
                    <a:bodyPr/>
                    <a:lstStyle/>
                    <a:p>
                      <a:pPr algn="ctr">
                        <a:lnSpc>
                          <a:spcPct val="115000"/>
                        </a:lnSpc>
                        <a:spcAft>
                          <a:spcPts val="0"/>
                        </a:spcAft>
                      </a:pPr>
                      <a:r>
                        <a:rPr lang="en-US" sz="2000" dirty="0">
                          <a:effectLst/>
                        </a:rPr>
                        <a:t>0.024</a:t>
                      </a:r>
                      <a:endParaRPr lang="en-US" sz="1800" dirty="0">
                        <a:effectLst/>
                        <a:latin typeface="Calibri"/>
                        <a:ea typeface="Calibri"/>
                        <a:cs typeface="Arial"/>
                      </a:endParaRPr>
                    </a:p>
                  </a:txBody>
                  <a:tcPr marL="68580" marR="68580" marT="0" marB="0" anchor="ctr"/>
                </a:tc>
                <a:tc>
                  <a:txBody>
                    <a:bodyPr/>
                    <a:lstStyle/>
                    <a:p>
                      <a:pPr marL="0" algn="ctr" rtl="0" eaLnBrk="1" fontAlgn="b" latinLnBrk="0" hangingPunct="1">
                        <a:lnSpc>
                          <a:spcPct val="115000"/>
                        </a:lnSpc>
                        <a:spcAft>
                          <a:spcPts val="0"/>
                        </a:spcAft>
                      </a:pPr>
                      <a:r>
                        <a:rPr kumimoji="0" lang="en-US" sz="2000" kern="1200" dirty="0">
                          <a:solidFill>
                            <a:schemeClr val="dk1"/>
                          </a:solidFill>
                          <a:effectLst/>
                          <a:latin typeface="+mn-lt"/>
                          <a:ea typeface="+mn-ea"/>
                          <a:cs typeface="+mn-cs"/>
                        </a:rPr>
                        <a:t>9.6</a:t>
                      </a:r>
                    </a:p>
                  </a:txBody>
                  <a:tcPr marL="9525" marR="9525" marT="9525" marB="0" anchor="b"/>
                </a:tc>
                <a:tc>
                  <a:txBody>
                    <a:bodyPr/>
                    <a:lstStyle/>
                    <a:p>
                      <a:pPr algn="ctr">
                        <a:lnSpc>
                          <a:spcPct val="115000"/>
                        </a:lnSpc>
                        <a:spcAft>
                          <a:spcPts val="0"/>
                        </a:spcAft>
                      </a:pPr>
                      <a:r>
                        <a:rPr lang="en-US" sz="2000" dirty="0">
                          <a:effectLst/>
                        </a:rPr>
                        <a:t>0.25</a:t>
                      </a:r>
                      <a:endParaRPr lang="en-US" sz="1800" dirty="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2000" dirty="0">
                          <a:effectLst/>
                        </a:rPr>
                        <a:t>2.4</a:t>
                      </a:r>
                      <a:endParaRPr lang="en-US" sz="1800" dirty="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2000" dirty="0">
                          <a:effectLst/>
                        </a:rPr>
                        <a:t>748.8</a:t>
                      </a:r>
                      <a:endParaRPr lang="en-US" sz="1800" dirty="0">
                        <a:effectLst/>
                        <a:latin typeface="Calibri"/>
                        <a:ea typeface="Calibri"/>
                        <a:cs typeface="Arial"/>
                      </a:endParaRPr>
                    </a:p>
                  </a:txBody>
                  <a:tcPr marL="68580" marR="68580" marT="0" marB="0" anchor="ctr"/>
                </a:tc>
              </a:tr>
              <a:tr h="351649">
                <a:tc vMerge="1">
                  <a:txBody>
                    <a:bodyPr/>
                    <a:lstStyle/>
                    <a:p>
                      <a:endParaRPr lang="en-US"/>
                    </a:p>
                  </a:txBody>
                  <a:tcPr/>
                </a:tc>
                <a:tc>
                  <a:txBody>
                    <a:bodyPr/>
                    <a:lstStyle/>
                    <a:p>
                      <a:pPr algn="l">
                        <a:lnSpc>
                          <a:spcPct val="115000"/>
                        </a:lnSpc>
                        <a:spcAft>
                          <a:spcPts val="0"/>
                        </a:spcAft>
                      </a:pPr>
                      <a:r>
                        <a:rPr lang="en-US" sz="2000" dirty="0">
                          <a:effectLst/>
                        </a:rPr>
                        <a:t>HDPE</a:t>
                      </a:r>
                      <a:endParaRPr lang="en-US" sz="1800" dirty="0">
                        <a:effectLst/>
                        <a:latin typeface="Calibri"/>
                        <a:ea typeface="Calibri"/>
                        <a:cs typeface="Arial"/>
                      </a:endParaRPr>
                    </a:p>
                  </a:txBody>
                  <a:tcPr marL="68580" marR="68580" marT="0" marB="0"/>
                </a:tc>
                <a:tc>
                  <a:txBody>
                    <a:bodyPr/>
                    <a:lstStyle/>
                    <a:p>
                      <a:pPr algn="ctr">
                        <a:lnSpc>
                          <a:spcPct val="115000"/>
                        </a:lnSpc>
                        <a:spcAft>
                          <a:spcPts val="0"/>
                        </a:spcAft>
                      </a:pPr>
                      <a:r>
                        <a:rPr lang="en-US" sz="2000" dirty="0">
                          <a:effectLst/>
                        </a:rPr>
                        <a:t>0.04</a:t>
                      </a:r>
                      <a:endParaRPr lang="en-US" sz="1800" dirty="0">
                        <a:effectLst/>
                        <a:latin typeface="Calibri"/>
                        <a:ea typeface="Calibri"/>
                        <a:cs typeface="Arial"/>
                      </a:endParaRPr>
                    </a:p>
                  </a:txBody>
                  <a:tcPr marL="68580" marR="68580" marT="0" marB="0" anchor="ctr"/>
                </a:tc>
                <a:tc>
                  <a:txBody>
                    <a:bodyPr/>
                    <a:lstStyle/>
                    <a:p>
                      <a:pPr marL="0" algn="ctr" rtl="0" eaLnBrk="1" fontAlgn="b" latinLnBrk="0" hangingPunct="1">
                        <a:lnSpc>
                          <a:spcPct val="115000"/>
                        </a:lnSpc>
                        <a:spcAft>
                          <a:spcPts val="0"/>
                        </a:spcAft>
                      </a:pPr>
                      <a:r>
                        <a:rPr kumimoji="0" lang="en-US" sz="2000" kern="1200" dirty="0">
                          <a:solidFill>
                            <a:schemeClr val="dk1"/>
                          </a:solidFill>
                          <a:effectLst/>
                          <a:latin typeface="+mn-lt"/>
                          <a:ea typeface="+mn-ea"/>
                          <a:cs typeface="+mn-cs"/>
                        </a:rPr>
                        <a:t>16</a:t>
                      </a:r>
                    </a:p>
                  </a:txBody>
                  <a:tcPr marL="9525" marR="9525" marT="9525" marB="0" anchor="b"/>
                </a:tc>
                <a:tc>
                  <a:txBody>
                    <a:bodyPr/>
                    <a:lstStyle/>
                    <a:p>
                      <a:pPr algn="ctr">
                        <a:lnSpc>
                          <a:spcPct val="115000"/>
                        </a:lnSpc>
                        <a:spcAft>
                          <a:spcPts val="0"/>
                        </a:spcAft>
                      </a:pPr>
                      <a:r>
                        <a:rPr lang="en-US" sz="2000" dirty="0">
                          <a:effectLst/>
                        </a:rPr>
                        <a:t>0.25</a:t>
                      </a:r>
                      <a:endParaRPr lang="en-US" sz="1800" dirty="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2000" dirty="0">
                          <a:effectLst/>
                        </a:rPr>
                        <a:t>4</a:t>
                      </a:r>
                      <a:endParaRPr lang="en-US" sz="1800" dirty="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2000" dirty="0">
                          <a:effectLst/>
                        </a:rPr>
                        <a:t>1248</a:t>
                      </a:r>
                      <a:endParaRPr lang="en-US" sz="1800" dirty="0">
                        <a:effectLst/>
                        <a:latin typeface="Calibri"/>
                        <a:ea typeface="Calibri"/>
                        <a:cs typeface="Arial"/>
                      </a:endParaRPr>
                    </a:p>
                  </a:txBody>
                  <a:tcPr marL="68580" marR="68580" marT="0" marB="0" anchor="ctr"/>
                </a:tc>
              </a:tr>
              <a:tr h="351649">
                <a:tc vMerge="1">
                  <a:txBody>
                    <a:bodyPr/>
                    <a:lstStyle/>
                    <a:p>
                      <a:endParaRPr lang="en-US"/>
                    </a:p>
                  </a:txBody>
                  <a:tcPr/>
                </a:tc>
                <a:tc>
                  <a:txBody>
                    <a:bodyPr/>
                    <a:lstStyle/>
                    <a:p>
                      <a:pPr algn="l">
                        <a:lnSpc>
                          <a:spcPct val="115000"/>
                        </a:lnSpc>
                        <a:spcAft>
                          <a:spcPts val="0"/>
                        </a:spcAft>
                      </a:pPr>
                      <a:r>
                        <a:rPr lang="en-US" sz="2000" dirty="0">
                          <a:effectLst/>
                        </a:rPr>
                        <a:t>PET</a:t>
                      </a:r>
                      <a:endParaRPr lang="en-US" sz="1800" dirty="0">
                        <a:effectLst/>
                        <a:latin typeface="Calibri"/>
                        <a:ea typeface="Calibri"/>
                        <a:cs typeface="Arial"/>
                      </a:endParaRPr>
                    </a:p>
                  </a:txBody>
                  <a:tcPr marL="68580" marR="68580" marT="0" marB="0"/>
                </a:tc>
                <a:tc>
                  <a:txBody>
                    <a:bodyPr/>
                    <a:lstStyle/>
                    <a:p>
                      <a:pPr algn="ctr">
                        <a:lnSpc>
                          <a:spcPct val="115000"/>
                        </a:lnSpc>
                        <a:spcAft>
                          <a:spcPts val="0"/>
                        </a:spcAft>
                      </a:pPr>
                      <a:r>
                        <a:rPr lang="en-US" sz="2000" dirty="0">
                          <a:effectLst/>
                        </a:rPr>
                        <a:t>0.06</a:t>
                      </a:r>
                      <a:endParaRPr lang="en-US" sz="1800" dirty="0">
                        <a:effectLst/>
                        <a:latin typeface="Calibri"/>
                        <a:ea typeface="Calibri"/>
                        <a:cs typeface="Arial"/>
                      </a:endParaRPr>
                    </a:p>
                  </a:txBody>
                  <a:tcPr marL="68580" marR="68580" marT="0" marB="0" anchor="ctr"/>
                </a:tc>
                <a:tc>
                  <a:txBody>
                    <a:bodyPr/>
                    <a:lstStyle/>
                    <a:p>
                      <a:pPr marL="0" algn="ctr" rtl="0" eaLnBrk="1" fontAlgn="b" latinLnBrk="0" hangingPunct="1">
                        <a:lnSpc>
                          <a:spcPct val="115000"/>
                        </a:lnSpc>
                        <a:spcAft>
                          <a:spcPts val="0"/>
                        </a:spcAft>
                      </a:pPr>
                      <a:r>
                        <a:rPr kumimoji="0" lang="en-US" sz="2000" kern="1200" dirty="0">
                          <a:solidFill>
                            <a:schemeClr val="dk1"/>
                          </a:solidFill>
                          <a:effectLst/>
                          <a:latin typeface="+mn-lt"/>
                          <a:ea typeface="+mn-ea"/>
                          <a:cs typeface="+mn-cs"/>
                        </a:rPr>
                        <a:t>24</a:t>
                      </a:r>
                    </a:p>
                  </a:txBody>
                  <a:tcPr marL="9525" marR="9525" marT="9525" marB="0" anchor="b"/>
                </a:tc>
                <a:tc>
                  <a:txBody>
                    <a:bodyPr/>
                    <a:lstStyle/>
                    <a:p>
                      <a:pPr algn="ctr">
                        <a:lnSpc>
                          <a:spcPct val="115000"/>
                        </a:lnSpc>
                        <a:spcAft>
                          <a:spcPts val="0"/>
                        </a:spcAft>
                      </a:pPr>
                      <a:r>
                        <a:rPr lang="en-US" sz="2000" dirty="0">
                          <a:effectLst/>
                        </a:rPr>
                        <a:t>0</a:t>
                      </a:r>
                      <a:endParaRPr lang="en-US" sz="1800" dirty="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2000" dirty="0">
                          <a:effectLst/>
                        </a:rPr>
                        <a:t>0</a:t>
                      </a:r>
                      <a:endParaRPr lang="en-US" sz="1800" dirty="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2000" dirty="0">
                          <a:effectLst/>
                        </a:rPr>
                        <a:t>0</a:t>
                      </a:r>
                      <a:endParaRPr lang="en-US" sz="1800" dirty="0">
                        <a:effectLst/>
                        <a:latin typeface="Calibri"/>
                        <a:ea typeface="Calibri"/>
                        <a:cs typeface="Arial"/>
                      </a:endParaRPr>
                    </a:p>
                  </a:txBody>
                  <a:tcPr marL="68580" marR="68580" marT="0" marB="0" anchor="ctr"/>
                </a:tc>
              </a:tr>
              <a:tr h="684692">
                <a:tc gridSpan="2">
                  <a:txBody>
                    <a:bodyPr/>
                    <a:lstStyle/>
                    <a:p>
                      <a:pPr algn="l">
                        <a:lnSpc>
                          <a:spcPct val="115000"/>
                        </a:lnSpc>
                        <a:spcAft>
                          <a:spcPts val="0"/>
                        </a:spcAft>
                      </a:pPr>
                      <a:r>
                        <a:rPr lang="en-US" sz="2000" dirty="0">
                          <a:effectLst/>
                        </a:rPr>
                        <a:t>Cardboard and paper</a:t>
                      </a:r>
                      <a:endParaRPr lang="en-US" sz="1800" dirty="0">
                        <a:effectLst/>
                        <a:latin typeface="Calibri"/>
                        <a:ea typeface="Calibri"/>
                        <a:cs typeface="Arial"/>
                      </a:endParaRPr>
                    </a:p>
                  </a:txBody>
                  <a:tcPr marL="68580" marR="68580" marT="0" marB="0"/>
                </a:tc>
                <a:tc hMerge="1">
                  <a:txBody>
                    <a:bodyPr/>
                    <a:lstStyle/>
                    <a:p>
                      <a:endParaRPr lang="en-US"/>
                    </a:p>
                  </a:txBody>
                  <a:tcPr/>
                </a:tc>
                <a:tc>
                  <a:txBody>
                    <a:bodyPr/>
                    <a:lstStyle/>
                    <a:p>
                      <a:pPr algn="ctr">
                        <a:lnSpc>
                          <a:spcPct val="115000"/>
                        </a:lnSpc>
                        <a:spcAft>
                          <a:spcPts val="0"/>
                        </a:spcAft>
                      </a:pPr>
                      <a:r>
                        <a:rPr lang="en-US" sz="2000" dirty="0">
                          <a:effectLst/>
                        </a:rPr>
                        <a:t>0.16</a:t>
                      </a:r>
                      <a:endParaRPr lang="en-US" sz="1800" dirty="0">
                        <a:effectLst/>
                        <a:latin typeface="Calibri"/>
                        <a:ea typeface="Calibri"/>
                        <a:cs typeface="Arial"/>
                      </a:endParaRPr>
                    </a:p>
                  </a:txBody>
                  <a:tcPr marL="68580" marR="68580" marT="0" marB="0" anchor="ctr"/>
                </a:tc>
                <a:tc>
                  <a:txBody>
                    <a:bodyPr/>
                    <a:lstStyle/>
                    <a:p>
                      <a:pPr marL="0" algn="ctr" rtl="0" eaLnBrk="1" fontAlgn="b" latinLnBrk="0" hangingPunct="1">
                        <a:lnSpc>
                          <a:spcPct val="115000"/>
                        </a:lnSpc>
                        <a:spcAft>
                          <a:spcPts val="0"/>
                        </a:spcAft>
                      </a:pPr>
                      <a:r>
                        <a:rPr kumimoji="0" lang="en-US" sz="2000" kern="1200" dirty="0">
                          <a:solidFill>
                            <a:schemeClr val="dk1"/>
                          </a:solidFill>
                          <a:effectLst/>
                          <a:latin typeface="+mn-lt"/>
                          <a:ea typeface="+mn-ea"/>
                          <a:cs typeface="+mn-cs"/>
                        </a:rPr>
                        <a:t>64</a:t>
                      </a:r>
                    </a:p>
                  </a:txBody>
                  <a:tcPr marL="9525" marR="9525" marT="9525" marB="0" anchor="b"/>
                </a:tc>
                <a:tc>
                  <a:txBody>
                    <a:bodyPr/>
                    <a:lstStyle/>
                    <a:p>
                      <a:pPr algn="ctr">
                        <a:lnSpc>
                          <a:spcPct val="115000"/>
                        </a:lnSpc>
                        <a:spcAft>
                          <a:spcPts val="0"/>
                        </a:spcAft>
                      </a:pPr>
                      <a:r>
                        <a:rPr lang="en-US" sz="2000" dirty="0">
                          <a:effectLst/>
                        </a:rPr>
                        <a:t>0.4</a:t>
                      </a:r>
                      <a:endParaRPr lang="en-US" sz="1800" dirty="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2000" dirty="0">
                          <a:effectLst/>
                        </a:rPr>
                        <a:t>25.6</a:t>
                      </a:r>
                      <a:endParaRPr lang="en-US" sz="1800" dirty="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2000" dirty="0">
                          <a:effectLst/>
                        </a:rPr>
                        <a:t>7987.2</a:t>
                      </a:r>
                      <a:endParaRPr lang="en-US" sz="1800" dirty="0">
                        <a:effectLst/>
                        <a:latin typeface="Calibri"/>
                        <a:ea typeface="Calibri"/>
                        <a:cs typeface="Arial"/>
                      </a:endParaRPr>
                    </a:p>
                  </a:txBody>
                  <a:tcPr marL="68580" marR="68580" marT="0" marB="0" anchor="ctr"/>
                </a:tc>
              </a:tr>
              <a:tr h="351649">
                <a:tc gridSpan="2">
                  <a:txBody>
                    <a:bodyPr/>
                    <a:lstStyle/>
                    <a:p>
                      <a:pPr algn="ctr">
                        <a:lnSpc>
                          <a:spcPct val="115000"/>
                        </a:lnSpc>
                        <a:spcAft>
                          <a:spcPts val="0"/>
                        </a:spcAft>
                      </a:pPr>
                      <a:r>
                        <a:rPr lang="en-US" sz="2000" dirty="0">
                          <a:effectLst/>
                        </a:rPr>
                        <a:t>Metals</a:t>
                      </a:r>
                      <a:endParaRPr lang="en-US" sz="1800" dirty="0">
                        <a:effectLst/>
                        <a:latin typeface="Calibri"/>
                        <a:ea typeface="Calibri"/>
                        <a:cs typeface="Arial"/>
                      </a:endParaRPr>
                    </a:p>
                  </a:txBody>
                  <a:tcPr marL="68580" marR="68580" marT="0" marB="0"/>
                </a:tc>
                <a:tc hMerge="1">
                  <a:txBody>
                    <a:bodyPr/>
                    <a:lstStyle/>
                    <a:p>
                      <a:endParaRPr lang="en-US"/>
                    </a:p>
                  </a:txBody>
                  <a:tcPr/>
                </a:tc>
                <a:tc>
                  <a:txBody>
                    <a:bodyPr/>
                    <a:lstStyle/>
                    <a:p>
                      <a:pPr algn="ctr">
                        <a:lnSpc>
                          <a:spcPct val="115000"/>
                        </a:lnSpc>
                        <a:spcAft>
                          <a:spcPts val="0"/>
                        </a:spcAft>
                      </a:pPr>
                      <a:r>
                        <a:rPr lang="en-US" sz="2000" dirty="0">
                          <a:effectLst/>
                        </a:rPr>
                        <a:t>0.028</a:t>
                      </a:r>
                      <a:endParaRPr lang="en-US" sz="1800" dirty="0">
                        <a:effectLst/>
                        <a:latin typeface="Calibri"/>
                        <a:ea typeface="Calibri"/>
                        <a:cs typeface="Arial"/>
                      </a:endParaRPr>
                    </a:p>
                  </a:txBody>
                  <a:tcPr marL="68580" marR="68580" marT="0" marB="0" anchor="ctr"/>
                </a:tc>
                <a:tc>
                  <a:txBody>
                    <a:bodyPr/>
                    <a:lstStyle/>
                    <a:p>
                      <a:pPr marL="0" algn="ctr" rtl="0" eaLnBrk="1" fontAlgn="b" latinLnBrk="0" hangingPunct="1">
                        <a:lnSpc>
                          <a:spcPct val="115000"/>
                        </a:lnSpc>
                        <a:spcAft>
                          <a:spcPts val="0"/>
                        </a:spcAft>
                      </a:pPr>
                      <a:r>
                        <a:rPr kumimoji="0" lang="en-US" sz="2000" kern="1200" dirty="0">
                          <a:solidFill>
                            <a:schemeClr val="dk1"/>
                          </a:solidFill>
                          <a:effectLst/>
                          <a:latin typeface="+mn-lt"/>
                          <a:ea typeface="+mn-ea"/>
                          <a:cs typeface="+mn-cs"/>
                        </a:rPr>
                        <a:t>11.2</a:t>
                      </a:r>
                    </a:p>
                  </a:txBody>
                  <a:tcPr marL="9525" marR="9525" marT="9525" marB="0" anchor="b"/>
                </a:tc>
                <a:tc>
                  <a:txBody>
                    <a:bodyPr/>
                    <a:lstStyle/>
                    <a:p>
                      <a:pPr algn="ctr">
                        <a:lnSpc>
                          <a:spcPct val="115000"/>
                        </a:lnSpc>
                        <a:spcAft>
                          <a:spcPts val="0"/>
                        </a:spcAft>
                      </a:pPr>
                      <a:r>
                        <a:rPr lang="en-US" sz="2000" dirty="0">
                          <a:effectLst/>
                        </a:rPr>
                        <a:t>0.5</a:t>
                      </a:r>
                      <a:endParaRPr lang="en-US" sz="1800" dirty="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2000" dirty="0">
                          <a:effectLst/>
                        </a:rPr>
                        <a:t>5.6</a:t>
                      </a:r>
                      <a:endParaRPr lang="en-US" sz="1800" dirty="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2000" dirty="0">
                          <a:effectLst/>
                        </a:rPr>
                        <a:t>1747.2</a:t>
                      </a:r>
                      <a:endParaRPr lang="en-US" sz="1800" dirty="0">
                        <a:effectLst/>
                        <a:latin typeface="Calibri"/>
                        <a:ea typeface="Calibri"/>
                        <a:cs typeface="Arial"/>
                      </a:endParaRPr>
                    </a:p>
                  </a:txBody>
                  <a:tcPr marL="68580" marR="68580" marT="0" marB="0" anchor="ctr"/>
                </a:tc>
              </a:tr>
              <a:tr h="351649">
                <a:tc gridSpan="2">
                  <a:txBody>
                    <a:bodyPr/>
                    <a:lstStyle/>
                    <a:p>
                      <a:pPr algn="ctr">
                        <a:lnSpc>
                          <a:spcPct val="115000"/>
                        </a:lnSpc>
                        <a:spcAft>
                          <a:spcPts val="0"/>
                        </a:spcAft>
                      </a:pPr>
                      <a:r>
                        <a:rPr lang="en-US" sz="2000" dirty="0">
                          <a:effectLst/>
                        </a:rPr>
                        <a:t>Glass</a:t>
                      </a:r>
                      <a:endParaRPr lang="en-US" sz="1800" dirty="0">
                        <a:effectLst/>
                        <a:latin typeface="Calibri"/>
                        <a:ea typeface="Calibri"/>
                        <a:cs typeface="Arial"/>
                      </a:endParaRPr>
                    </a:p>
                  </a:txBody>
                  <a:tcPr marL="68580" marR="68580" marT="0" marB="0"/>
                </a:tc>
                <a:tc hMerge="1">
                  <a:txBody>
                    <a:bodyPr/>
                    <a:lstStyle/>
                    <a:p>
                      <a:endParaRPr lang="en-US"/>
                    </a:p>
                  </a:txBody>
                  <a:tcPr/>
                </a:tc>
                <a:tc>
                  <a:txBody>
                    <a:bodyPr/>
                    <a:lstStyle/>
                    <a:p>
                      <a:pPr algn="ctr">
                        <a:lnSpc>
                          <a:spcPct val="115000"/>
                        </a:lnSpc>
                        <a:spcAft>
                          <a:spcPts val="0"/>
                        </a:spcAft>
                      </a:pPr>
                      <a:r>
                        <a:rPr lang="en-US" sz="2000" dirty="0">
                          <a:effectLst/>
                        </a:rPr>
                        <a:t>0.033</a:t>
                      </a:r>
                      <a:endParaRPr lang="en-US" sz="1800" dirty="0">
                        <a:effectLst/>
                        <a:latin typeface="Calibri"/>
                        <a:ea typeface="Calibri"/>
                        <a:cs typeface="Arial"/>
                      </a:endParaRPr>
                    </a:p>
                  </a:txBody>
                  <a:tcPr marL="68580" marR="68580" marT="0" marB="0" anchor="ctr"/>
                </a:tc>
                <a:tc>
                  <a:txBody>
                    <a:bodyPr/>
                    <a:lstStyle/>
                    <a:p>
                      <a:pPr marL="0" algn="ctr" rtl="0" eaLnBrk="1" fontAlgn="b" latinLnBrk="0" hangingPunct="1">
                        <a:lnSpc>
                          <a:spcPct val="115000"/>
                        </a:lnSpc>
                        <a:spcAft>
                          <a:spcPts val="0"/>
                        </a:spcAft>
                      </a:pPr>
                      <a:r>
                        <a:rPr kumimoji="0" lang="en-US" sz="2000" kern="1200" dirty="0">
                          <a:solidFill>
                            <a:schemeClr val="dk1"/>
                          </a:solidFill>
                          <a:effectLst/>
                          <a:latin typeface="+mn-lt"/>
                          <a:ea typeface="+mn-ea"/>
                          <a:cs typeface="+mn-cs"/>
                        </a:rPr>
                        <a:t>13.2</a:t>
                      </a:r>
                    </a:p>
                  </a:txBody>
                  <a:tcPr marL="9525" marR="9525" marT="9525" marB="0" anchor="b"/>
                </a:tc>
                <a:tc>
                  <a:txBody>
                    <a:bodyPr/>
                    <a:lstStyle/>
                    <a:p>
                      <a:pPr algn="ctr">
                        <a:lnSpc>
                          <a:spcPct val="115000"/>
                        </a:lnSpc>
                        <a:spcAft>
                          <a:spcPts val="0"/>
                        </a:spcAft>
                      </a:pPr>
                      <a:r>
                        <a:rPr lang="en-US" sz="2000" dirty="0">
                          <a:effectLst/>
                        </a:rPr>
                        <a:t>0.1</a:t>
                      </a:r>
                      <a:endParaRPr lang="en-US" sz="1800" dirty="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2000" dirty="0">
                          <a:effectLst/>
                        </a:rPr>
                        <a:t>1.32</a:t>
                      </a:r>
                      <a:endParaRPr lang="en-US" sz="1800" dirty="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2000" dirty="0">
                          <a:effectLst/>
                        </a:rPr>
                        <a:t>411.84</a:t>
                      </a:r>
                      <a:endParaRPr lang="en-US" sz="1800" dirty="0">
                        <a:effectLst/>
                        <a:latin typeface="Calibri"/>
                        <a:ea typeface="Calibri"/>
                        <a:cs typeface="Arial"/>
                      </a:endParaRPr>
                    </a:p>
                  </a:txBody>
                  <a:tcPr marL="68580" marR="68580" marT="0" marB="0" anchor="ctr"/>
                </a:tc>
              </a:tr>
              <a:tr h="351649">
                <a:tc gridSpan="2">
                  <a:txBody>
                    <a:bodyPr/>
                    <a:lstStyle/>
                    <a:p>
                      <a:pPr algn="ctr">
                        <a:lnSpc>
                          <a:spcPct val="115000"/>
                        </a:lnSpc>
                        <a:spcAft>
                          <a:spcPts val="0"/>
                        </a:spcAft>
                      </a:pPr>
                      <a:r>
                        <a:rPr lang="en-US" sz="2000" dirty="0">
                          <a:effectLst/>
                        </a:rPr>
                        <a:t>Textile</a:t>
                      </a:r>
                      <a:endParaRPr lang="en-US" sz="1800" dirty="0">
                        <a:effectLst/>
                        <a:latin typeface="Calibri"/>
                        <a:ea typeface="Calibri"/>
                        <a:cs typeface="Arial"/>
                      </a:endParaRPr>
                    </a:p>
                  </a:txBody>
                  <a:tcPr marL="68580" marR="68580" marT="0" marB="0"/>
                </a:tc>
                <a:tc hMerge="1">
                  <a:txBody>
                    <a:bodyPr/>
                    <a:lstStyle/>
                    <a:p>
                      <a:endParaRPr lang="en-US"/>
                    </a:p>
                  </a:txBody>
                  <a:tcPr/>
                </a:tc>
                <a:tc>
                  <a:txBody>
                    <a:bodyPr/>
                    <a:lstStyle/>
                    <a:p>
                      <a:pPr algn="ctr">
                        <a:lnSpc>
                          <a:spcPct val="115000"/>
                        </a:lnSpc>
                        <a:spcAft>
                          <a:spcPts val="0"/>
                        </a:spcAft>
                      </a:pPr>
                      <a:r>
                        <a:rPr lang="en-US" sz="2000" dirty="0">
                          <a:effectLst/>
                        </a:rPr>
                        <a:t>0.086</a:t>
                      </a:r>
                      <a:endParaRPr lang="en-US" sz="1800" dirty="0">
                        <a:effectLst/>
                        <a:latin typeface="Calibri"/>
                        <a:ea typeface="Calibri"/>
                        <a:cs typeface="Arial"/>
                      </a:endParaRPr>
                    </a:p>
                  </a:txBody>
                  <a:tcPr marL="68580" marR="68580" marT="0" marB="0" anchor="ctr"/>
                </a:tc>
                <a:tc>
                  <a:txBody>
                    <a:bodyPr/>
                    <a:lstStyle/>
                    <a:p>
                      <a:pPr marL="0" algn="ctr" rtl="0" eaLnBrk="1" fontAlgn="b" latinLnBrk="0" hangingPunct="1">
                        <a:lnSpc>
                          <a:spcPct val="115000"/>
                        </a:lnSpc>
                        <a:spcAft>
                          <a:spcPts val="0"/>
                        </a:spcAft>
                      </a:pPr>
                      <a:r>
                        <a:rPr kumimoji="0" lang="en-US" sz="2000" kern="1200" dirty="0">
                          <a:solidFill>
                            <a:schemeClr val="dk1"/>
                          </a:solidFill>
                          <a:effectLst/>
                          <a:latin typeface="+mn-lt"/>
                          <a:ea typeface="+mn-ea"/>
                          <a:cs typeface="+mn-cs"/>
                        </a:rPr>
                        <a:t>34.4</a:t>
                      </a:r>
                    </a:p>
                  </a:txBody>
                  <a:tcPr marL="9525" marR="9525" marT="9525" marB="0" anchor="b"/>
                </a:tc>
                <a:tc>
                  <a:txBody>
                    <a:bodyPr/>
                    <a:lstStyle/>
                    <a:p>
                      <a:pPr algn="ctr">
                        <a:lnSpc>
                          <a:spcPct val="115000"/>
                        </a:lnSpc>
                        <a:spcAft>
                          <a:spcPts val="0"/>
                        </a:spcAft>
                      </a:pPr>
                      <a:r>
                        <a:rPr lang="en-US" sz="2000" dirty="0">
                          <a:effectLst/>
                        </a:rPr>
                        <a:t>0</a:t>
                      </a:r>
                      <a:endParaRPr lang="en-US" sz="1800" dirty="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2000" dirty="0">
                          <a:effectLst/>
                        </a:rPr>
                        <a:t>0</a:t>
                      </a:r>
                      <a:endParaRPr lang="en-US" sz="1800" dirty="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2000" dirty="0">
                          <a:effectLst/>
                        </a:rPr>
                        <a:t>0</a:t>
                      </a:r>
                      <a:endParaRPr lang="en-US" sz="1800" dirty="0">
                        <a:effectLst/>
                        <a:latin typeface="Calibri"/>
                        <a:ea typeface="Calibri"/>
                        <a:cs typeface="Arial"/>
                      </a:endParaRPr>
                    </a:p>
                  </a:txBody>
                  <a:tcPr marL="68580" marR="68580" marT="0" marB="0" anchor="ctr"/>
                </a:tc>
              </a:tr>
              <a:tr h="351649">
                <a:tc gridSpan="2">
                  <a:txBody>
                    <a:bodyPr/>
                    <a:lstStyle/>
                    <a:p>
                      <a:pPr algn="ctr">
                        <a:lnSpc>
                          <a:spcPct val="115000"/>
                        </a:lnSpc>
                        <a:spcAft>
                          <a:spcPts val="0"/>
                        </a:spcAft>
                      </a:pPr>
                      <a:r>
                        <a:rPr lang="en-US" sz="2000" dirty="0">
                          <a:effectLst/>
                        </a:rPr>
                        <a:t>Others</a:t>
                      </a:r>
                      <a:endParaRPr lang="en-US" sz="1800" dirty="0">
                        <a:effectLst/>
                        <a:latin typeface="Calibri"/>
                        <a:ea typeface="Calibri"/>
                        <a:cs typeface="Arial"/>
                      </a:endParaRPr>
                    </a:p>
                  </a:txBody>
                  <a:tcPr marL="68580" marR="68580" marT="0" marB="0"/>
                </a:tc>
                <a:tc hMerge="1">
                  <a:txBody>
                    <a:bodyPr/>
                    <a:lstStyle/>
                    <a:p>
                      <a:endParaRPr lang="en-US"/>
                    </a:p>
                  </a:txBody>
                  <a:tcPr/>
                </a:tc>
                <a:tc>
                  <a:txBody>
                    <a:bodyPr/>
                    <a:lstStyle/>
                    <a:p>
                      <a:pPr algn="ctr">
                        <a:lnSpc>
                          <a:spcPct val="115000"/>
                        </a:lnSpc>
                        <a:spcAft>
                          <a:spcPts val="0"/>
                        </a:spcAft>
                      </a:pPr>
                      <a:r>
                        <a:rPr lang="en-US" sz="2000" dirty="0">
                          <a:effectLst/>
                        </a:rPr>
                        <a:t>0.059</a:t>
                      </a:r>
                      <a:endParaRPr lang="en-US" sz="1800" dirty="0">
                        <a:effectLst/>
                        <a:latin typeface="Calibri"/>
                        <a:ea typeface="Calibri"/>
                        <a:cs typeface="Arial"/>
                      </a:endParaRPr>
                    </a:p>
                  </a:txBody>
                  <a:tcPr marL="68580" marR="68580" marT="0" marB="0" anchor="ctr"/>
                </a:tc>
                <a:tc>
                  <a:txBody>
                    <a:bodyPr/>
                    <a:lstStyle/>
                    <a:p>
                      <a:pPr marL="0" algn="ctr" rtl="0" eaLnBrk="1" fontAlgn="b" latinLnBrk="0" hangingPunct="1">
                        <a:lnSpc>
                          <a:spcPct val="115000"/>
                        </a:lnSpc>
                        <a:spcAft>
                          <a:spcPts val="0"/>
                        </a:spcAft>
                      </a:pPr>
                      <a:r>
                        <a:rPr kumimoji="0" lang="en-US" sz="2000" kern="1200" dirty="0">
                          <a:solidFill>
                            <a:schemeClr val="dk1"/>
                          </a:solidFill>
                          <a:effectLst/>
                          <a:latin typeface="+mn-lt"/>
                          <a:ea typeface="+mn-ea"/>
                          <a:cs typeface="+mn-cs"/>
                        </a:rPr>
                        <a:t>23.6</a:t>
                      </a:r>
                    </a:p>
                  </a:txBody>
                  <a:tcPr marL="9525" marR="9525" marT="9525" marB="0" anchor="b"/>
                </a:tc>
                <a:tc>
                  <a:txBody>
                    <a:bodyPr/>
                    <a:lstStyle/>
                    <a:p>
                      <a:pPr algn="ctr">
                        <a:lnSpc>
                          <a:spcPct val="115000"/>
                        </a:lnSpc>
                        <a:spcAft>
                          <a:spcPts val="0"/>
                        </a:spcAft>
                      </a:pPr>
                      <a:r>
                        <a:rPr lang="en-US" sz="2000" dirty="0">
                          <a:effectLst/>
                        </a:rPr>
                        <a:t>0</a:t>
                      </a:r>
                      <a:endParaRPr lang="en-US" sz="1800" dirty="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2000" dirty="0">
                          <a:effectLst/>
                        </a:rPr>
                        <a:t>0</a:t>
                      </a:r>
                      <a:endParaRPr lang="en-US" sz="1800" dirty="0">
                        <a:effectLst/>
                        <a:latin typeface="Calibri"/>
                        <a:ea typeface="Calibri"/>
                        <a:cs typeface="Arial"/>
                      </a:endParaRPr>
                    </a:p>
                  </a:txBody>
                  <a:tcPr marL="68580" marR="68580" marT="0" marB="0" anchor="ctr"/>
                </a:tc>
                <a:tc>
                  <a:txBody>
                    <a:bodyPr/>
                    <a:lstStyle/>
                    <a:p>
                      <a:pPr algn="ctr">
                        <a:lnSpc>
                          <a:spcPct val="115000"/>
                        </a:lnSpc>
                        <a:spcAft>
                          <a:spcPts val="0"/>
                        </a:spcAft>
                      </a:pPr>
                      <a:r>
                        <a:rPr lang="en-US" sz="2000" dirty="0">
                          <a:effectLst/>
                        </a:rPr>
                        <a:t>0</a:t>
                      </a:r>
                      <a:endParaRPr lang="en-US" sz="1800" dirty="0">
                        <a:effectLst/>
                        <a:latin typeface="Calibri"/>
                        <a:ea typeface="Calibri"/>
                        <a:cs typeface="Arial"/>
                      </a:endParaRPr>
                    </a:p>
                  </a:txBody>
                  <a:tcPr marL="68580" marR="68580" marT="0" marB="0" anchor="ctr"/>
                </a:tc>
              </a:tr>
              <a:tr h="662839">
                <a:tc gridSpan="2">
                  <a:txBody>
                    <a:bodyPr/>
                    <a:lstStyle/>
                    <a:p>
                      <a:pPr algn="l"/>
                      <a:endParaRPr lang="en-US" sz="1800" dirty="0">
                        <a:effectLst/>
                        <a:latin typeface="Calibri"/>
                        <a:cs typeface="Arial"/>
                      </a:endParaRPr>
                    </a:p>
                  </a:txBody>
                  <a:tcPr marL="68580" marR="68580" marT="0" marB="0"/>
                </a:tc>
                <a:tc hMerge="1">
                  <a:txBody>
                    <a:bodyPr/>
                    <a:lstStyle/>
                    <a:p>
                      <a:endParaRPr lang="en-US"/>
                    </a:p>
                  </a:txBody>
                  <a:tcPr/>
                </a:tc>
                <a:tc>
                  <a:txBody>
                    <a:bodyPr/>
                    <a:lstStyle/>
                    <a:p>
                      <a:pPr algn="ctr">
                        <a:lnSpc>
                          <a:spcPct val="115000"/>
                        </a:lnSpc>
                        <a:spcAft>
                          <a:spcPts val="0"/>
                        </a:spcAft>
                      </a:pPr>
                      <a:r>
                        <a:rPr lang="en-US" sz="2000" dirty="0">
                          <a:effectLst/>
                        </a:rPr>
                        <a:t>1</a:t>
                      </a:r>
                      <a:endParaRPr lang="en-US" sz="1800" dirty="0">
                        <a:effectLst/>
                        <a:latin typeface="Calibri"/>
                        <a:ea typeface="Calibri"/>
                        <a:cs typeface="Arial"/>
                      </a:endParaRPr>
                    </a:p>
                  </a:txBody>
                  <a:tcPr marL="68580" marR="68580" marT="0" marB="0"/>
                </a:tc>
                <a:tc>
                  <a:txBody>
                    <a:bodyPr/>
                    <a:lstStyle/>
                    <a:p>
                      <a:pPr algn="ctr">
                        <a:lnSpc>
                          <a:spcPct val="115000"/>
                        </a:lnSpc>
                        <a:spcAft>
                          <a:spcPts val="0"/>
                        </a:spcAft>
                      </a:pPr>
                      <a:r>
                        <a:rPr lang="en-US" sz="1800" dirty="0" smtClean="0">
                          <a:effectLst/>
                          <a:latin typeface="Calibri"/>
                          <a:ea typeface="Calibri"/>
                          <a:cs typeface="Arial"/>
                        </a:rPr>
                        <a:t>400</a:t>
                      </a:r>
                      <a:endParaRPr lang="en-US" sz="1800" dirty="0">
                        <a:effectLst/>
                        <a:latin typeface="Calibri"/>
                        <a:ea typeface="Calibri"/>
                        <a:cs typeface="Arial"/>
                      </a:endParaRPr>
                    </a:p>
                  </a:txBody>
                  <a:tcPr marL="68580" marR="68580" marT="0" marB="0"/>
                </a:tc>
                <a:tc>
                  <a:txBody>
                    <a:bodyPr/>
                    <a:lstStyle/>
                    <a:p>
                      <a:pPr algn="ctr">
                        <a:lnSpc>
                          <a:spcPct val="115000"/>
                        </a:lnSpc>
                        <a:spcAft>
                          <a:spcPts val="0"/>
                        </a:spcAft>
                      </a:pPr>
                      <a:endParaRPr lang="en-US" sz="1800" dirty="0">
                        <a:effectLst/>
                        <a:latin typeface="Calibri"/>
                        <a:ea typeface="Calibri"/>
                        <a:cs typeface="Arial"/>
                      </a:endParaRPr>
                    </a:p>
                  </a:txBody>
                  <a:tcPr marL="68580" marR="68580" marT="0" marB="0"/>
                </a:tc>
                <a:tc>
                  <a:txBody>
                    <a:bodyPr/>
                    <a:lstStyle/>
                    <a:p>
                      <a:pPr algn="r">
                        <a:lnSpc>
                          <a:spcPct val="115000"/>
                        </a:lnSpc>
                        <a:spcAft>
                          <a:spcPts val="0"/>
                        </a:spcAft>
                      </a:pPr>
                      <a:r>
                        <a:rPr lang="en-US" sz="2000" dirty="0">
                          <a:effectLst/>
                        </a:rPr>
                        <a:t>140.92</a:t>
                      </a:r>
                      <a:endParaRPr lang="en-US" sz="1800" dirty="0">
                        <a:effectLst/>
                        <a:latin typeface="Calibri"/>
                        <a:ea typeface="Calibri"/>
                        <a:cs typeface="Arial"/>
                      </a:endParaRPr>
                    </a:p>
                  </a:txBody>
                  <a:tcPr marL="68580" marR="68580" marT="0" marB="0"/>
                </a:tc>
                <a:tc>
                  <a:txBody>
                    <a:bodyPr/>
                    <a:lstStyle/>
                    <a:p>
                      <a:pPr algn="r">
                        <a:lnSpc>
                          <a:spcPct val="115000"/>
                        </a:lnSpc>
                        <a:spcAft>
                          <a:spcPts val="0"/>
                        </a:spcAft>
                      </a:pPr>
                      <a:r>
                        <a:rPr lang="en-US" sz="2000" dirty="0">
                          <a:effectLst/>
                        </a:rPr>
                        <a:t>43967.04</a:t>
                      </a:r>
                      <a:endParaRPr lang="en-US" sz="1800" dirty="0">
                        <a:effectLst/>
                        <a:latin typeface="Calibri"/>
                        <a:ea typeface="Calibri"/>
                        <a:cs typeface="Arial"/>
                      </a:endParaRPr>
                    </a:p>
                  </a:txBody>
                  <a:tcPr marL="68580" marR="68580" marT="0" marB="0"/>
                </a:tc>
              </a:tr>
            </a:tbl>
          </a:graphicData>
        </a:graphic>
      </p:graphicFrame>
    </p:spTree>
    <p:extLst>
      <p:ext uri="{BB962C8B-B14F-4D97-AF65-F5344CB8AC3E}">
        <p14:creationId xmlns:p14="http://schemas.microsoft.com/office/powerpoint/2010/main" val="76282689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Waste Composition </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2141740694"/>
              </p:ext>
            </p:extLst>
          </p:nvPr>
        </p:nvGraphicFramePr>
        <p:xfrm>
          <a:off x="612775" y="1600200"/>
          <a:ext cx="8153400" cy="4495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6916604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Separation Remarks</a:t>
            </a:r>
            <a:endParaRPr lang="en-US" dirty="0"/>
          </a:p>
        </p:txBody>
      </p:sp>
      <p:sp>
        <p:nvSpPr>
          <p:cNvPr id="3" name="Content Placeholder 2"/>
          <p:cNvSpPr>
            <a:spLocks noGrp="1"/>
          </p:cNvSpPr>
          <p:nvPr>
            <p:ph sz="quarter" idx="1"/>
          </p:nvPr>
        </p:nvSpPr>
        <p:spPr/>
        <p:txBody>
          <a:bodyPr>
            <a:normAutofit/>
          </a:bodyPr>
          <a:lstStyle/>
          <a:p>
            <a:r>
              <a:rPr lang="en-US" dirty="0"/>
              <a:t>Plastics in particular were separated into three categories, Polypropylene(PP), High Density Polyethylene (HDPE) and Polyethylene Terephthalate(PET).</a:t>
            </a:r>
          </a:p>
          <a:p>
            <a:r>
              <a:rPr lang="en-US" dirty="0"/>
              <a:t>The first two (PP&amp;HDPE) can be recycled easily and several products can be made out of them but the PET requires very complicated and lengthy processing which makes it inefficient to recycle on the current scale. </a:t>
            </a:r>
          </a:p>
        </p:txBody>
      </p:sp>
    </p:spTree>
    <p:extLst>
      <p:ext uri="{BB962C8B-B14F-4D97-AF65-F5344CB8AC3E}">
        <p14:creationId xmlns:p14="http://schemas.microsoft.com/office/powerpoint/2010/main" val="17229199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Separation Remarks</a:t>
            </a:r>
          </a:p>
        </p:txBody>
      </p:sp>
      <p:sp>
        <p:nvSpPr>
          <p:cNvPr id="3" name="Content Placeholder 2"/>
          <p:cNvSpPr>
            <a:spLocks noGrp="1"/>
          </p:cNvSpPr>
          <p:nvPr>
            <p:ph sz="quarter" idx="1"/>
          </p:nvPr>
        </p:nvSpPr>
        <p:spPr/>
        <p:txBody>
          <a:bodyPr/>
          <a:lstStyle/>
          <a:p>
            <a:r>
              <a:rPr lang="en-US" dirty="0"/>
              <a:t>The yearly quantities were also extrapolated by multiplying the daily output by 312 days per year. </a:t>
            </a:r>
          </a:p>
          <a:p>
            <a:r>
              <a:rPr lang="en-US" dirty="0"/>
              <a:t>Paper and cardboard were treated as one category because most production lines can process them together to make an intermediate material called pulp. </a:t>
            </a:r>
          </a:p>
          <a:p>
            <a:endParaRPr lang="en-US" dirty="0"/>
          </a:p>
        </p:txBody>
      </p:sp>
    </p:spTree>
    <p:extLst>
      <p:ext uri="{BB962C8B-B14F-4D97-AF65-F5344CB8AC3E}">
        <p14:creationId xmlns:p14="http://schemas.microsoft.com/office/powerpoint/2010/main" val="26407897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Separation Line</a:t>
            </a:r>
            <a:endParaRPr lang="en-US" dirty="0"/>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657350"/>
            <a:ext cx="6223000" cy="4667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666538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Recycling Options</a:t>
            </a:r>
            <a:endParaRPr lang="en-US" dirty="0"/>
          </a:p>
        </p:txBody>
      </p:sp>
      <p:sp>
        <p:nvSpPr>
          <p:cNvPr id="3" name="Content Placeholder 2"/>
          <p:cNvSpPr>
            <a:spLocks noGrp="1"/>
          </p:cNvSpPr>
          <p:nvPr>
            <p:ph sz="quarter" idx="1"/>
          </p:nvPr>
        </p:nvSpPr>
        <p:spPr>
          <a:xfrm>
            <a:off x="612648" y="1600200"/>
            <a:ext cx="8153400" cy="5029200"/>
          </a:xfrm>
        </p:spPr>
        <p:txBody>
          <a:bodyPr/>
          <a:lstStyle/>
          <a:p>
            <a:pPr marL="0" lvl="1" indent="0">
              <a:spcBef>
                <a:spcPts val="700"/>
              </a:spcBef>
              <a:buClr>
                <a:schemeClr val="accent2"/>
              </a:buClr>
              <a:buSzPct val="60000"/>
              <a:buNone/>
            </a:pPr>
            <a:r>
              <a:rPr lang="en-US" sz="2800" dirty="0" smtClean="0"/>
              <a:t>There are four main categories of waste that can be recycled at the current scale: </a:t>
            </a:r>
          </a:p>
          <a:p>
            <a:pPr marL="320040" lvl="1" indent="-320040">
              <a:spcBef>
                <a:spcPts val="700"/>
              </a:spcBef>
              <a:buClr>
                <a:schemeClr val="accent2"/>
              </a:buClr>
              <a:buSzPct val="60000"/>
              <a:buFont typeface="Wingdings"/>
              <a:buChar char=""/>
            </a:pPr>
            <a:r>
              <a:rPr lang="en-US" sz="2800" b="1" dirty="0" smtClean="0"/>
              <a:t>Paper </a:t>
            </a:r>
            <a:r>
              <a:rPr lang="en-US" sz="2800" b="1" dirty="0"/>
              <a:t>and Cardboard </a:t>
            </a:r>
          </a:p>
          <a:p>
            <a:pPr marL="320040" lvl="1" indent="-320040">
              <a:spcBef>
                <a:spcPts val="700"/>
              </a:spcBef>
              <a:buClr>
                <a:schemeClr val="accent2"/>
              </a:buClr>
              <a:buSzPct val="60000"/>
              <a:buFont typeface="Wingdings"/>
              <a:buChar char=""/>
            </a:pPr>
            <a:r>
              <a:rPr lang="en-US" sz="2800" b="1" dirty="0"/>
              <a:t>Plastics (PP &amp; HDPE) </a:t>
            </a:r>
          </a:p>
          <a:p>
            <a:pPr marL="320040" lvl="1" indent="-320040">
              <a:spcBef>
                <a:spcPts val="700"/>
              </a:spcBef>
              <a:buClr>
                <a:schemeClr val="accent2"/>
              </a:buClr>
              <a:buSzPct val="60000"/>
              <a:buFont typeface="Wingdings"/>
              <a:buChar char=""/>
            </a:pPr>
            <a:r>
              <a:rPr lang="en-US" sz="2800" b="1" dirty="0"/>
              <a:t>Glass </a:t>
            </a:r>
          </a:p>
          <a:p>
            <a:pPr marL="320040" lvl="1" indent="-320040">
              <a:spcBef>
                <a:spcPts val="700"/>
              </a:spcBef>
              <a:buClr>
                <a:schemeClr val="accent2"/>
              </a:buClr>
              <a:buSzPct val="60000"/>
              <a:buFont typeface="Wingdings"/>
              <a:buChar char=""/>
            </a:pPr>
            <a:r>
              <a:rPr lang="en-US" sz="2800" b="1" dirty="0"/>
              <a:t>Organic Materials </a:t>
            </a:r>
          </a:p>
          <a:p>
            <a:pPr marL="0" indent="0">
              <a:buNone/>
            </a:pPr>
            <a:r>
              <a:rPr lang="en-US" dirty="0" smtClean="0"/>
              <a:t>Metals need larger plants and more complicated processes, therefore they were excluded and the separated amounts can be sold as is. </a:t>
            </a:r>
            <a:endParaRPr lang="en-US" dirty="0"/>
          </a:p>
        </p:txBody>
      </p:sp>
    </p:spTree>
    <p:extLst>
      <p:ext uri="{BB962C8B-B14F-4D97-AF65-F5344CB8AC3E}">
        <p14:creationId xmlns:p14="http://schemas.microsoft.com/office/powerpoint/2010/main" val="407189783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Suggested Products </a:t>
            </a:r>
            <a:endParaRPr lang="en-US" dirty="0"/>
          </a:p>
        </p:txBody>
      </p:sp>
      <p:graphicFrame>
        <p:nvGraphicFramePr>
          <p:cNvPr id="6" name="Content Placeholder 5"/>
          <p:cNvGraphicFramePr>
            <a:graphicFrameLocks noGrp="1"/>
          </p:cNvGraphicFramePr>
          <p:nvPr>
            <p:ph sz="quarter" idx="1"/>
            <p:extLst>
              <p:ext uri="{D42A27DB-BD31-4B8C-83A1-F6EECF244321}">
                <p14:modId xmlns:p14="http://schemas.microsoft.com/office/powerpoint/2010/main" val="438008998"/>
              </p:ext>
            </p:extLst>
          </p:nvPr>
        </p:nvGraphicFramePr>
        <p:xfrm>
          <a:off x="0" y="1573474"/>
          <a:ext cx="9144000" cy="5284525"/>
        </p:xfrm>
        <a:graphic>
          <a:graphicData uri="http://schemas.openxmlformats.org/drawingml/2006/table">
            <a:tbl>
              <a:tblPr firstRow="1" firstCol="1" bandRow="1">
                <a:tableStyleId>{5C22544A-7EE6-4342-B048-85BDC9FD1C3A}</a:tableStyleId>
              </a:tblPr>
              <a:tblGrid>
                <a:gridCol w="2417214"/>
                <a:gridCol w="2417214"/>
                <a:gridCol w="2277760"/>
                <a:gridCol w="2031812"/>
              </a:tblGrid>
              <a:tr h="514401">
                <a:tc>
                  <a:txBody>
                    <a:bodyPr/>
                    <a:lstStyle/>
                    <a:p>
                      <a:pPr algn="just">
                        <a:lnSpc>
                          <a:spcPct val="150000"/>
                        </a:lnSpc>
                        <a:spcAft>
                          <a:spcPts val="0"/>
                        </a:spcAft>
                      </a:pPr>
                      <a:r>
                        <a:rPr lang="en-US" sz="1200" dirty="0">
                          <a:effectLst/>
                        </a:rPr>
                        <a:t>Raw Material </a:t>
                      </a:r>
                      <a:endParaRPr lang="en-US" sz="1200" dirty="0">
                        <a:solidFill>
                          <a:srgbClr val="000000"/>
                        </a:solidFill>
                        <a:effectLst/>
                        <a:latin typeface="TimesNewRomanPSMT"/>
                        <a:ea typeface="Calibri"/>
                        <a:cs typeface="TimesNewRomanPSMT"/>
                      </a:endParaRPr>
                    </a:p>
                  </a:txBody>
                  <a:tcPr marL="68580" marR="68580" marT="0" marB="0"/>
                </a:tc>
                <a:tc>
                  <a:txBody>
                    <a:bodyPr/>
                    <a:lstStyle/>
                    <a:p>
                      <a:pPr algn="just">
                        <a:lnSpc>
                          <a:spcPct val="150000"/>
                        </a:lnSpc>
                        <a:spcAft>
                          <a:spcPts val="0"/>
                        </a:spcAft>
                      </a:pPr>
                      <a:r>
                        <a:rPr lang="en-US" sz="1200" dirty="0">
                          <a:effectLst/>
                        </a:rPr>
                        <a:t>Proposed Product</a:t>
                      </a:r>
                      <a:endParaRPr lang="en-US" sz="1200" dirty="0">
                        <a:solidFill>
                          <a:srgbClr val="000000"/>
                        </a:solidFill>
                        <a:effectLst/>
                        <a:latin typeface="TimesNewRomanPSMT"/>
                        <a:ea typeface="Calibri"/>
                        <a:cs typeface="TimesNewRomanPSMT"/>
                      </a:endParaRPr>
                    </a:p>
                  </a:txBody>
                  <a:tcPr marL="68580" marR="68580" marT="0" marB="0"/>
                </a:tc>
                <a:tc>
                  <a:txBody>
                    <a:bodyPr/>
                    <a:lstStyle/>
                    <a:p>
                      <a:pPr algn="just">
                        <a:lnSpc>
                          <a:spcPct val="150000"/>
                        </a:lnSpc>
                        <a:spcAft>
                          <a:spcPts val="0"/>
                        </a:spcAft>
                      </a:pPr>
                      <a:r>
                        <a:rPr lang="en-US" sz="1200" dirty="0">
                          <a:effectLst/>
                        </a:rPr>
                        <a:t>Picture</a:t>
                      </a:r>
                      <a:endParaRPr lang="en-US" sz="1200" dirty="0">
                        <a:solidFill>
                          <a:srgbClr val="000000"/>
                        </a:solidFill>
                        <a:effectLst/>
                        <a:latin typeface="TimesNewRomanPSMT"/>
                        <a:ea typeface="Calibri"/>
                        <a:cs typeface="TimesNewRomanPSMT"/>
                      </a:endParaRPr>
                    </a:p>
                  </a:txBody>
                  <a:tcPr marL="68580" marR="68580" marT="0" marB="0"/>
                </a:tc>
                <a:tc>
                  <a:txBody>
                    <a:bodyPr/>
                    <a:lstStyle/>
                    <a:p>
                      <a:pPr algn="just">
                        <a:lnSpc>
                          <a:spcPct val="150000"/>
                        </a:lnSpc>
                        <a:spcAft>
                          <a:spcPts val="0"/>
                        </a:spcAft>
                      </a:pPr>
                      <a:r>
                        <a:rPr lang="en-US" sz="1200" dirty="0">
                          <a:effectLst/>
                        </a:rPr>
                        <a:t>Machine/Production Line</a:t>
                      </a:r>
                      <a:endParaRPr lang="en-US" sz="1200" dirty="0">
                        <a:solidFill>
                          <a:srgbClr val="000000"/>
                        </a:solidFill>
                        <a:effectLst/>
                        <a:latin typeface="TimesNewRomanPSMT"/>
                        <a:ea typeface="Calibri"/>
                        <a:cs typeface="TimesNewRomanPSMT"/>
                      </a:endParaRPr>
                    </a:p>
                  </a:txBody>
                  <a:tcPr marL="68580" marR="68580" marT="0" marB="0"/>
                </a:tc>
              </a:tr>
              <a:tr h="728989">
                <a:tc rowSpan="3">
                  <a:txBody>
                    <a:bodyPr/>
                    <a:lstStyle/>
                    <a:p>
                      <a:pPr algn="just">
                        <a:lnSpc>
                          <a:spcPct val="150000"/>
                        </a:lnSpc>
                        <a:spcAft>
                          <a:spcPts val="0"/>
                        </a:spcAft>
                      </a:pPr>
                      <a:r>
                        <a:rPr lang="en-US" sz="1200" dirty="0">
                          <a:effectLst/>
                        </a:rPr>
                        <a:t>Paper and Cardboard</a:t>
                      </a:r>
                      <a:endParaRPr lang="en-US" sz="1200" dirty="0">
                        <a:solidFill>
                          <a:srgbClr val="000000"/>
                        </a:solidFill>
                        <a:effectLst/>
                        <a:latin typeface="TimesNewRomanPSMT"/>
                        <a:ea typeface="Calibri"/>
                        <a:cs typeface="TimesNewRomanPSMT"/>
                      </a:endParaRPr>
                    </a:p>
                  </a:txBody>
                  <a:tcPr marL="68580" marR="68580" marT="0" marB="0"/>
                </a:tc>
                <a:tc>
                  <a:txBody>
                    <a:bodyPr/>
                    <a:lstStyle/>
                    <a:p>
                      <a:pPr algn="just">
                        <a:lnSpc>
                          <a:spcPct val="150000"/>
                        </a:lnSpc>
                        <a:spcAft>
                          <a:spcPts val="0"/>
                        </a:spcAft>
                      </a:pPr>
                      <a:r>
                        <a:rPr lang="en-US" sz="1200" dirty="0">
                          <a:effectLst/>
                        </a:rPr>
                        <a:t>Paper grocery and shopping bags </a:t>
                      </a:r>
                      <a:endParaRPr lang="en-US" sz="1200" dirty="0">
                        <a:solidFill>
                          <a:srgbClr val="000000"/>
                        </a:solidFill>
                        <a:effectLst/>
                        <a:latin typeface="TimesNewRomanPSMT"/>
                        <a:ea typeface="Calibri"/>
                        <a:cs typeface="TimesNewRomanPSMT"/>
                      </a:endParaRPr>
                    </a:p>
                  </a:txBody>
                  <a:tcPr marL="68580" marR="68580" marT="0" marB="0"/>
                </a:tc>
                <a:tc>
                  <a:txBody>
                    <a:bodyPr/>
                    <a:lstStyle/>
                    <a:p>
                      <a:pPr algn="just">
                        <a:lnSpc>
                          <a:spcPct val="150000"/>
                        </a:lnSpc>
                        <a:spcAft>
                          <a:spcPts val="0"/>
                        </a:spcAft>
                      </a:pPr>
                      <a:endParaRPr lang="en-US" sz="1200" dirty="0">
                        <a:solidFill>
                          <a:srgbClr val="000000"/>
                        </a:solidFill>
                        <a:effectLst/>
                        <a:latin typeface="TimesNewRomanPSMT"/>
                        <a:ea typeface="Calibri"/>
                        <a:cs typeface="TimesNewRomanPSMT"/>
                      </a:endParaRPr>
                    </a:p>
                  </a:txBody>
                  <a:tcPr marL="68580" marR="68580" marT="0" marB="0"/>
                </a:tc>
                <a:tc>
                  <a:txBody>
                    <a:bodyPr/>
                    <a:lstStyle/>
                    <a:p>
                      <a:pPr algn="just">
                        <a:lnSpc>
                          <a:spcPct val="150000"/>
                        </a:lnSpc>
                        <a:spcAft>
                          <a:spcPts val="0"/>
                        </a:spcAft>
                      </a:pPr>
                      <a:r>
                        <a:rPr lang="en-US" sz="1200" dirty="0">
                          <a:effectLst/>
                        </a:rPr>
                        <a:t>Sunhope</a:t>
                      </a:r>
                    </a:p>
                    <a:p>
                      <a:pPr algn="just">
                        <a:lnSpc>
                          <a:spcPct val="150000"/>
                        </a:lnSpc>
                        <a:spcAft>
                          <a:spcPts val="0"/>
                        </a:spcAft>
                      </a:pPr>
                      <a:r>
                        <a:rPr lang="en-US" sz="1200" dirty="0">
                          <a:effectLst/>
                        </a:rPr>
                        <a:t>SBH-290W</a:t>
                      </a:r>
                      <a:endParaRPr lang="en-US" sz="1200" dirty="0">
                        <a:solidFill>
                          <a:srgbClr val="000000"/>
                        </a:solidFill>
                        <a:effectLst/>
                        <a:latin typeface="TimesNewRomanPSMT"/>
                        <a:ea typeface="Calibri"/>
                        <a:cs typeface="TimesNewRomanPSMT"/>
                      </a:endParaRPr>
                    </a:p>
                  </a:txBody>
                  <a:tcPr marL="68580" marR="68580" marT="0" marB="0"/>
                </a:tc>
              </a:tr>
              <a:tr h="728989">
                <a:tc vMerge="1">
                  <a:txBody>
                    <a:bodyPr/>
                    <a:lstStyle/>
                    <a:p>
                      <a:endParaRPr lang="en-US"/>
                    </a:p>
                  </a:txBody>
                  <a:tcPr/>
                </a:tc>
                <a:tc>
                  <a:txBody>
                    <a:bodyPr/>
                    <a:lstStyle/>
                    <a:p>
                      <a:pPr algn="just">
                        <a:lnSpc>
                          <a:spcPct val="150000"/>
                        </a:lnSpc>
                        <a:spcAft>
                          <a:spcPts val="0"/>
                        </a:spcAft>
                      </a:pPr>
                      <a:r>
                        <a:rPr lang="en-US" sz="1200" dirty="0">
                          <a:effectLst/>
                        </a:rPr>
                        <a:t>Fruit trays</a:t>
                      </a:r>
                      <a:endParaRPr lang="en-US" sz="1200" dirty="0">
                        <a:solidFill>
                          <a:srgbClr val="000000"/>
                        </a:solidFill>
                        <a:effectLst/>
                        <a:latin typeface="TimesNewRomanPSMT"/>
                        <a:ea typeface="Calibri"/>
                        <a:cs typeface="TimesNewRomanPSMT"/>
                      </a:endParaRPr>
                    </a:p>
                  </a:txBody>
                  <a:tcPr marL="68580" marR="68580" marT="0" marB="0"/>
                </a:tc>
                <a:tc>
                  <a:txBody>
                    <a:bodyPr/>
                    <a:lstStyle/>
                    <a:p>
                      <a:pPr algn="just">
                        <a:lnSpc>
                          <a:spcPct val="150000"/>
                        </a:lnSpc>
                        <a:spcAft>
                          <a:spcPts val="0"/>
                        </a:spcAft>
                      </a:pPr>
                      <a:endParaRPr lang="en-US" sz="1200" dirty="0">
                        <a:solidFill>
                          <a:srgbClr val="000000"/>
                        </a:solidFill>
                        <a:effectLst/>
                        <a:latin typeface="TimesNewRomanPSMT"/>
                        <a:ea typeface="Calibri"/>
                        <a:cs typeface="TimesNewRomanPSMT"/>
                      </a:endParaRPr>
                    </a:p>
                  </a:txBody>
                  <a:tcPr marL="68580" marR="68580" marT="0" marB="0"/>
                </a:tc>
                <a:tc>
                  <a:txBody>
                    <a:bodyPr/>
                    <a:lstStyle/>
                    <a:p>
                      <a:pPr algn="just">
                        <a:lnSpc>
                          <a:spcPct val="150000"/>
                        </a:lnSpc>
                        <a:spcAft>
                          <a:spcPts val="0"/>
                        </a:spcAft>
                      </a:pPr>
                      <a:r>
                        <a:rPr lang="en-US" sz="1200" dirty="0">
                          <a:effectLst/>
                        </a:rPr>
                        <a:t>BST</a:t>
                      </a:r>
                    </a:p>
                    <a:p>
                      <a:pPr algn="just">
                        <a:lnSpc>
                          <a:spcPct val="150000"/>
                        </a:lnSpc>
                        <a:spcAft>
                          <a:spcPts val="0"/>
                        </a:spcAft>
                      </a:pPr>
                      <a:r>
                        <a:rPr lang="en-US" sz="1200" dirty="0">
                          <a:effectLst/>
                        </a:rPr>
                        <a:t>FP5000</a:t>
                      </a:r>
                      <a:endParaRPr lang="en-US" sz="1200" dirty="0">
                        <a:solidFill>
                          <a:srgbClr val="000000"/>
                        </a:solidFill>
                        <a:effectLst/>
                        <a:latin typeface="TimesNewRomanPSMT"/>
                        <a:ea typeface="Calibri"/>
                        <a:cs typeface="TimesNewRomanPSMT"/>
                      </a:endParaRPr>
                    </a:p>
                  </a:txBody>
                  <a:tcPr marL="68580" marR="68580" marT="0" marB="0"/>
                </a:tc>
              </a:tr>
              <a:tr h="647990">
                <a:tc vMerge="1">
                  <a:txBody>
                    <a:bodyPr/>
                    <a:lstStyle/>
                    <a:p>
                      <a:endParaRPr lang="en-US"/>
                    </a:p>
                  </a:txBody>
                  <a:tcPr/>
                </a:tc>
                <a:tc>
                  <a:txBody>
                    <a:bodyPr/>
                    <a:lstStyle/>
                    <a:p>
                      <a:pPr algn="just">
                        <a:lnSpc>
                          <a:spcPct val="150000"/>
                        </a:lnSpc>
                        <a:spcAft>
                          <a:spcPts val="0"/>
                        </a:spcAft>
                      </a:pPr>
                      <a:r>
                        <a:rPr lang="en-US" sz="1200" dirty="0">
                          <a:effectLst/>
                        </a:rPr>
                        <a:t>Corrugated Cardboard </a:t>
                      </a:r>
                      <a:endParaRPr lang="en-US" sz="1200" dirty="0">
                        <a:solidFill>
                          <a:srgbClr val="000000"/>
                        </a:solidFill>
                        <a:effectLst/>
                        <a:latin typeface="TimesNewRomanPSMT"/>
                        <a:ea typeface="Calibri"/>
                        <a:cs typeface="TimesNewRomanPSMT"/>
                      </a:endParaRPr>
                    </a:p>
                  </a:txBody>
                  <a:tcPr marL="68580" marR="68580" marT="0" marB="0"/>
                </a:tc>
                <a:tc>
                  <a:txBody>
                    <a:bodyPr/>
                    <a:lstStyle/>
                    <a:p>
                      <a:pPr algn="just">
                        <a:lnSpc>
                          <a:spcPct val="150000"/>
                        </a:lnSpc>
                        <a:spcAft>
                          <a:spcPts val="0"/>
                        </a:spcAft>
                      </a:pPr>
                      <a:endParaRPr lang="en-US" sz="1200" dirty="0">
                        <a:solidFill>
                          <a:srgbClr val="000000"/>
                        </a:solidFill>
                        <a:effectLst/>
                        <a:latin typeface="TimesNewRomanPSMT"/>
                        <a:ea typeface="Calibri"/>
                        <a:cs typeface="TimesNewRomanPSMT"/>
                      </a:endParaRPr>
                    </a:p>
                  </a:txBody>
                  <a:tcPr marL="68580" marR="68580" marT="0" marB="0"/>
                </a:tc>
                <a:tc>
                  <a:txBody>
                    <a:bodyPr/>
                    <a:lstStyle/>
                    <a:p>
                      <a:pPr algn="just">
                        <a:lnSpc>
                          <a:spcPct val="150000"/>
                        </a:lnSpc>
                        <a:spcAft>
                          <a:spcPts val="0"/>
                        </a:spcAft>
                      </a:pPr>
                      <a:r>
                        <a:rPr lang="en-US" sz="1200" dirty="0">
                          <a:effectLst/>
                        </a:rPr>
                        <a:t>Champion </a:t>
                      </a:r>
                    </a:p>
                    <a:p>
                      <a:pPr algn="just">
                        <a:lnSpc>
                          <a:spcPct val="150000"/>
                        </a:lnSpc>
                        <a:spcAft>
                          <a:spcPts val="0"/>
                        </a:spcAft>
                      </a:pPr>
                      <a:r>
                        <a:rPr lang="en-US" sz="1200" dirty="0">
                          <a:effectLst/>
                        </a:rPr>
                        <a:t>2PPCL </a:t>
                      </a:r>
                      <a:endParaRPr lang="en-US" sz="1200" dirty="0">
                        <a:solidFill>
                          <a:srgbClr val="000000"/>
                        </a:solidFill>
                        <a:effectLst/>
                        <a:latin typeface="TimesNewRomanPSMT"/>
                        <a:ea typeface="Calibri"/>
                        <a:cs typeface="TimesNewRomanPSMT"/>
                      </a:endParaRPr>
                    </a:p>
                  </a:txBody>
                  <a:tcPr marL="68580" marR="68580" marT="0" marB="0"/>
                </a:tc>
              </a:tr>
              <a:tr h="668385">
                <a:tc rowSpan="2">
                  <a:txBody>
                    <a:bodyPr/>
                    <a:lstStyle/>
                    <a:p>
                      <a:pPr algn="just">
                        <a:lnSpc>
                          <a:spcPct val="150000"/>
                        </a:lnSpc>
                        <a:spcAft>
                          <a:spcPts val="0"/>
                        </a:spcAft>
                      </a:pPr>
                      <a:r>
                        <a:rPr lang="en-US" sz="1200" dirty="0">
                          <a:effectLst/>
                        </a:rPr>
                        <a:t>Plastics</a:t>
                      </a:r>
                      <a:endParaRPr lang="en-US" sz="1200" dirty="0">
                        <a:solidFill>
                          <a:srgbClr val="000000"/>
                        </a:solidFill>
                        <a:effectLst/>
                        <a:latin typeface="TimesNewRomanPSMT"/>
                        <a:ea typeface="Calibri"/>
                        <a:cs typeface="TimesNewRomanPSMT"/>
                      </a:endParaRPr>
                    </a:p>
                  </a:txBody>
                  <a:tcPr marL="68580" marR="68580" marT="0" marB="0"/>
                </a:tc>
                <a:tc>
                  <a:txBody>
                    <a:bodyPr/>
                    <a:lstStyle/>
                    <a:p>
                      <a:pPr algn="just">
                        <a:lnSpc>
                          <a:spcPct val="150000"/>
                        </a:lnSpc>
                        <a:spcAft>
                          <a:spcPts val="0"/>
                        </a:spcAft>
                      </a:pPr>
                      <a:r>
                        <a:rPr lang="en-US" sz="1200" dirty="0">
                          <a:effectLst/>
                        </a:rPr>
                        <a:t>Chairs</a:t>
                      </a:r>
                      <a:endParaRPr lang="en-US" sz="1200" dirty="0">
                        <a:solidFill>
                          <a:srgbClr val="000000"/>
                        </a:solidFill>
                        <a:effectLst/>
                        <a:latin typeface="TimesNewRomanPSMT"/>
                        <a:ea typeface="Calibri"/>
                        <a:cs typeface="TimesNewRomanPSMT"/>
                      </a:endParaRPr>
                    </a:p>
                  </a:txBody>
                  <a:tcPr marL="68580" marR="68580" marT="0" marB="0"/>
                </a:tc>
                <a:tc>
                  <a:txBody>
                    <a:bodyPr/>
                    <a:lstStyle/>
                    <a:p>
                      <a:pPr algn="just">
                        <a:lnSpc>
                          <a:spcPct val="150000"/>
                        </a:lnSpc>
                        <a:spcAft>
                          <a:spcPts val="0"/>
                        </a:spcAft>
                      </a:pPr>
                      <a:endParaRPr lang="en-US" sz="1200" dirty="0">
                        <a:solidFill>
                          <a:srgbClr val="000000"/>
                        </a:solidFill>
                        <a:effectLst/>
                        <a:latin typeface="TimesNewRomanPSMT"/>
                        <a:ea typeface="Calibri"/>
                        <a:cs typeface="TimesNewRomanPSMT"/>
                      </a:endParaRPr>
                    </a:p>
                  </a:txBody>
                  <a:tcPr marL="68580" marR="68580" marT="0" marB="0"/>
                </a:tc>
                <a:tc>
                  <a:txBody>
                    <a:bodyPr/>
                    <a:lstStyle/>
                    <a:p>
                      <a:pPr algn="just">
                        <a:lnSpc>
                          <a:spcPct val="150000"/>
                        </a:lnSpc>
                        <a:spcAft>
                          <a:spcPts val="0"/>
                        </a:spcAft>
                      </a:pPr>
                      <a:r>
                        <a:rPr lang="en-US" sz="1200" dirty="0">
                          <a:effectLst/>
                        </a:rPr>
                        <a:t>BorgMould</a:t>
                      </a:r>
                    </a:p>
                    <a:p>
                      <a:pPr algn="just">
                        <a:lnSpc>
                          <a:spcPct val="150000"/>
                        </a:lnSpc>
                        <a:spcAft>
                          <a:spcPts val="0"/>
                        </a:spcAft>
                      </a:pPr>
                      <a:r>
                        <a:rPr lang="en-US" sz="1200" dirty="0">
                          <a:effectLst/>
                        </a:rPr>
                        <a:t>HFL003</a:t>
                      </a:r>
                      <a:endParaRPr lang="en-US" sz="1200" dirty="0">
                        <a:solidFill>
                          <a:srgbClr val="000000"/>
                        </a:solidFill>
                        <a:effectLst/>
                        <a:latin typeface="TimesNewRomanPSMT"/>
                        <a:ea typeface="Calibri"/>
                        <a:cs typeface="TimesNewRomanPSMT"/>
                      </a:endParaRPr>
                    </a:p>
                  </a:txBody>
                  <a:tcPr marL="68580" marR="68580" marT="0" marB="0"/>
                </a:tc>
              </a:tr>
              <a:tr h="811382">
                <a:tc vMerge="1">
                  <a:txBody>
                    <a:bodyPr/>
                    <a:lstStyle/>
                    <a:p>
                      <a:endParaRPr lang="en-US"/>
                    </a:p>
                  </a:txBody>
                  <a:tcPr/>
                </a:tc>
                <a:tc>
                  <a:txBody>
                    <a:bodyPr/>
                    <a:lstStyle/>
                    <a:p>
                      <a:pPr algn="just">
                        <a:lnSpc>
                          <a:spcPct val="150000"/>
                        </a:lnSpc>
                        <a:spcAft>
                          <a:spcPts val="0"/>
                        </a:spcAft>
                      </a:pPr>
                      <a:r>
                        <a:rPr lang="en-US" sz="1200" dirty="0">
                          <a:effectLst/>
                        </a:rPr>
                        <a:t>Sanitary pipes</a:t>
                      </a:r>
                      <a:endParaRPr lang="en-US" sz="1200" dirty="0">
                        <a:solidFill>
                          <a:srgbClr val="000000"/>
                        </a:solidFill>
                        <a:effectLst/>
                        <a:latin typeface="TimesNewRomanPSMT"/>
                        <a:ea typeface="Calibri"/>
                        <a:cs typeface="TimesNewRomanPSMT"/>
                      </a:endParaRPr>
                    </a:p>
                  </a:txBody>
                  <a:tcPr marL="68580" marR="68580" marT="0" marB="0"/>
                </a:tc>
                <a:tc>
                  <a:txBody>
                    <a:bodyPr/>
                    <a:lstStyle/>
                    <a:p>
                      <a:pPr algn="just">
                        <a:lnSpc>
                          <a:spcPct val="150000"/>
                        </a:lnSpc>
                        <a:spcAft>
                          <a:spcPts val="0"/>
                        </a:spcAft>
                      </a:pPr>
                      <a:endParaRPr lang="en-US" sz="1200" dirty="0">
                        <a:solidFill>
                          <a:srgbClr val="000000"/>
                        </a:solidFill>
                        <a:effectLst/>
                        <a:latin typeface="TimesNewRomanPSMT"/>
                        <a:ea typeface="Calibri"/>
                        <a:cs typeface="TimesNewRomanPSMT"/>
                      </a:endParaRPr>
                    </a:p>
                  </a:txBody>
                  <a:tcPr marL="68580" marR="68580" marT="0" marB="0"/>
                </a:tc>
                <a:tc>
                  <a:txBody>
                    <a:bodyPr/>
                    <a:lstStyle/>
                    <a:p>
                      <a:pPr algn="just">
                        <a:lnSpc>
                          <a:spcPct val="150000"/>
                        </a:lnSpc>
                        <a:spcAft>
                          <a:spcPts val="0"/>
                        </a:spcAft>
                      </a:pPr>
                      <a:r>
                        <a:rPr lang="en-US" sz="1200" dirty="0">
                          <a:effectLst/>
                        </a:rPr>
                        <a:t>Xinron</a:t>
                      </a:r>
                    </a:p>
                    <a:p>
                      <a:pPr algn="just">
                        <a:lnSpc>
                          <a:spcPct val="150000"/>
                        </a:lnSpc>
                        <a:spcAft>
                          <a:spcPts val="0"/>
                        </a:spcAft>
                      </a:pPr>
                      <a:r>
                        <a:rPr lang="en-US" sz="1200" dirty="0">
                          <a:effectLst/>
                        </a:rPr>
                        <a:t>TXA841162</a:t>
                      </a:r>
                      <a:endParaRPr lang="en-US" sz="1200" dirty="0">
                        <a:solidFill>
                          <a:srgbClr val="000000"/>
                        </a:solidFill>
                        <a:effectLst/>
                        <a:latin typeface="TimesNewRomanPSMT"/>
                        <a:ea typeface="Calibri"/>
                        <a:cs typeface="TimesNewRomanPSMT"/>
                      </a:endParaRPr>
                    </a:p>
                  </a:txBody>
                  <a:tcPr marL="68580" marR="68580" marT="0" marB="0"/>
                </a:tc>
              </a:tr>
              <a:tr h="707199">
                <a:tc>
                  <a:txBody>
                    <a:bodyPr/>
                    <a:lstStyle/>
                    <a:p>
                      <a:pPr algn="just">
                        <a:lnSpc>
                          <a:spcPct val="150000"/>
                        </a:lnSpc>
                        <a:spcAft>
                          <a:spcPts val="0"/>
                        </a:spcAft>
                      </a:pPr>
                      <a:r>
                        <a:rPr lang="en-US" sz="1200" dirty="0">
                          <a:effectLst/>
                        </a:rPr>
                        <a:t>Glass</a:t>
                      </a:r>
                      <a:endParaRPr lang="en-US" sz="1200" dirty="0">
                        <a:solidFill>
                          <a:srgbClr val="000000"/>
                        </a:solidFill>
                        <a:effectLst/>
                        <a:latin typeface="TimesNewRomanPSMT"/>
                        <a:ea typeface="Calibri"/>
                        <a:cs typeface="TimesNewRomanPSMT"/>
                      </a:endParaRPr>
                    </a:p>
                  </a:txBody>
                  <a:tcPr marL="68580" marR="68580" marT="0" marB="0"/>
                </a:tc>
                <a:tc>
                  <a:txBody>
                    <a:bodyPr/>
                    <a:lstStyle/>
                    <a:p>
                      <a:pPr algn="just">
                        <a:lnSpc>
                          <a:spcPct val="150000"/>
                        </a:lnSpc>
                        <a:spcAft>
                          <a:spcPts val="0"/>
                        </a:spcAft>
                      </a:pPr>
                      <a:r>
                        <a:rPr lang="en-US" sz="1200" dirty="0">
                          <a:effectLst/>
                        </a:rPr>
                        <a:t>Concrete Aggregates</a:t>
                      </a:r>
                      <a:endParaRPr lang="en-US" sz="1200" dirty="0">
                        <a:solidFill>
                          <a:srgbClr val="000000"/>
                        </a:solidFill>
                        <a:effectLst/>
                        <a:latin typeface="TimesNewRomanPSMT"/>
                        <a:ea typeface="Calibri"/>
                        <a:cs typeface="TimesNewRomanPSMT"/>
                      </a:endParaRPr>
                    </a:p>
                  </a:txBody>
                  <a:tcPr marL="68580" marR="68580" marT="0" marB="0"/>
                </a:tc>
                <a:tc>
                  <a:txBody>
                    <a:bodyPr/>
                    <a:lstStyle/>
                    <a:p>
                      <a:pPr algn="just">
                        <a:lnSpc>
                          <a:spcPct val="150000"/>
                        </a:lnSpc>
                        <a:spcAft>
                          <a:spcPts val="0"/>
                        </a:spcAft>
                      </a:pPr>
                      <a:endParaRPr lang="en-US" sz="1200" dirty="0">
                        <a:solidFill>
                          <a:srgbClr val="000000"/>
                        </a:solidFill>
                        <a:effectLst/>
                        <a:latin typeface="TimesNewRomanPSMT"/>
                        <a:ea typeface="Calibri"/>
                        <a:cs typeface="TimesNewRomanPSMT"/>
                      </a:endParaRPr>
                    </a:p>
                  </a:txBody>
                  <a:tcPr marL="68580" marR="68580" marT="0" marB="0"/>
                </a:tc>
                <a:tc>
                  <a:txBody>
                    <a:bodyPr/>
                    <a:lstStyle/>
                    <a:p>
                      <a:pPr algn="just">
                        <a:lnSpc>
                          <a:spcPct val="150000"/>
                        </a:lnSpc>
                        <a:spcAft>
                          <a:spcPts val="0"/>
                        </a:spcAft>
                      </a:pPr>
                      <a:r>
                        <a:rPr lang="en-US" sz="1200" dirty="0">
                          <a:effectLst/>
                        </a:rPr>
                        <a:t>FTM-251P</a:t>
                      </a:r>
                      <a:endParaRPr lang="en-US" sz="1200" dirty="0">
                        <a:solidFill>
                          <a:srgbClr val="000000"/>
                        </a:solidFill>
                        <a:effectLst/>
                        <a:latin typeface="TimesNewRomanPSMT"/>
                        <a:ea typeface="Calibri"/>
                        <a:cs typeface="TimesNewRomanPSMT"/>
                      </a:endParaRPr>
                    </a:p>
                  </a:txBody>
                  <a:tcPr marL="68580" marR="68580" marT="0" marB="0"/>
                </a:tc>
              </a:tr>
              <a:tr h="477190">
                <a:tc>
                  <a:txBody>
                    <a:bodyPr/>
                    <a:lstStyle/>
                    <a:p>
                      <a:pPr algn="just">
                        <a:lnSpc>
                          <a:spcPct val="150000"/>
                        </a:lnSpc>
                        <a:spcAft>
                          <a:spcPts val="0"/>
                        </a:spcAft>
                      </a:pPr>
                      <a:r>
                        <a:rPr lang="en-US" sz="1200" dirty="0">
                          <a:effectLst/>
                        </a:rPr>
                        <a:t>Organics</a:t>
                      </a:r>
                      <a:endParaRPr lang="en-US" sz="1200" dirty="0">
                        <a:solidFill>
                          <a:srgbClr val="000000"/>
                        </a:solidFill>
                        <a:effectLst/>
                        <a:latin typeface="TimesNewRomanPSMT"/>
                        <a:ea typeface="Calibri"/>
                        <a:cs typeface="TimesNewRomanPSMT"/>
                      </a:endParaRPr>
                    </a:p>
                  </a:txBody>
                  <a:tcPr marL="68580" marR="68580" marT="0" marB="0"/>
                </a:tc>
                <a:tc>
                  <a:txBody>
                    <a:bodyPr/>
                    <a:lstStyle/>
                    <a:p>
                      <a:pPr algn="just">
                        <a:lnSpc>
                          <a:spcPct val="150000"/>
                        </a:lnSpc>
                        <a:spcAft>
                          <a:spcPts val="0"/>
                        </a:spcAft>
                      </a:pPr>
                      <a:r>
                        <a:rPr lang="en-US" sz="1200" dirty="0">
                          <a:effectLst/>
                        </a:rPr>
                        <a:t>Compost</a:t>
                      </a:r>
                      <a:endParaRPr lang="en-US" sz="1200" dirty="0">
                        <a:solidFill>
                          <a:srgbClr val="000000"/>
                        </a:solidFill>
                        <a:effectLst/>
                        <a:latin typeface="TimesNewRomanPSMT"/>
                        <a:ea typeface="Calibri"/>
                        <a:cs typeface="TimesNewRomanPSMT"/>
                      </a:endParaRPr>
                    </a:p>
                  </a:txBody>
                  <a:tcPr marL="68580" marR="68580" marT="0" marB="0"/>
                </a:tc>
                <a:tc>
                  <a:txBody>
                    <a:bodyPr/>
                    <a:lstStyle/>
                    <a:p>
                      <a:pPr algn="l">
                        <a:lnSpc>
                          <a:spcPct val="150000"/>
                        </a:lnSpc>
                        <a:spcAft>
                          <a:spcPts val="0"/>
                        </a:spcAft>
                      </a:pPr>
                      <a:endParaRPr lang="en-US" sz="1200" dirty="0">
                        <a:solidFill>
                          <a:srgbClr val="000000"/>
                        </a:solidFill>
                        <a:effectLst/>
                        <a:latin typeface="TimesNewRomanPSMT"/>
                        <a:ea typeface="Calibri"/>
                        <a:cs typeface="TimesNewRomanPSMT"/>
                      </a:endParaRPr>
                    </a:p>
                  </a:txBody>
                  <a:tcPr marL="68580" marR="68580" marT="0" marB="0" anchor="ctr"/>
                </a:tc>
                <a:tc>
                  <a:txBody>
                    <a:bodyPr/>
                    <a:lstStyle/>
                    <a:p>
                      <a:pPr algn="just">
                        <a:lnSpc>
                          <a:spcPct val="150000"/>
                        </a:lnSpc>
                        <a:spcAft>
                          <a:spcPts val="0"/>
                        </a:spcAft>
                      </a:pPr>
                      <a:r>
                        <a:rPr lang="en-US" sz="1200" dirty="0">
                          <a:effectLst/>
                        </a:rPr>
                        <a:t>(none)</a:t>
                      </a:r>
                      <a:endParaRPr lang="en-US" sz="1200" dirty="0">
                        <a:solidFill>
                          <a:srgbClr val="000000"/>
                        </a:solidFill>
                        <a:effectLst/>
                        <a:latin typeface="TimesNewRomanPSMT"/>
                        <a:ea typeface="Calibri"/>
                        <a:cs typeface="TimesNewRomanPSMT"/>
                      </a:endParaRPr>
                    </a:p>
                  </a:txBody>
                  <a:tcPr marL="68580" marR="68580" marT="0" marB="0"/>
                </a:tc>
              </a:tr>
            </a:tbl>
          </a:graphicData>
        </a:graphic>
      </p:graphicFrame>
      <p:pic>
        <p:nvPicPr>
          <p:cNvPr id="4117" name="Picture 24" descr="Description: http://www.custom-printedbags.com/photo/pl391815-eco_cmyk_customized_small_craft_recycled_paper_shopping_bags_with_handl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98288" y="2133600"/>
            <a:ext cx="685800" cy="685800"/>
          </a:xfrm>
          <a:prstGeom prst="rect">
            <a:avLst/>
          </a:prstGeom>
          <a:noFill/>
          <a:extLst>
            <a:ext uri="{909E8E84-426E-40DD-AFC4-6F175D3DCCD1}">
              <a14:hiddenFill xmlns:a14="http://schemas.microsoft.com/office/drawing/2010/main">
                <a:solidFill>
                  <a:srgbClr val="FFFFFF"/>
                </a:solidFill>
              </a14:hiddenFill>
            </a:ext>
          </a:extLst>
        </p:spPr>
      </p:pic>
      <p:pic>
        <p:nvPicPr>
          <p:cNvPr id="4116" name="Picture 23" descr="Description: http://ecx.images-amazon.com/images/I/31CAUH14ogL._SY300_.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98288" y="2819400"/>
            <a:ext cx="695325" cy="695325"/>
          </a:xfrm>
          <a:prstGeom prst="rect">
            <a:avLst/>
          </a:prstGeom>
          <a:noFill/>
          <a:extLst>
            <a:ext uri="{909E8E84-426E-40DD-AFC4-6F175D3DCCD1}">
              <a14:hiddenFill xmlns:a14="http://schemas.microsoft.com/office/drawing/2010/main">
                <a:solidFill>
                  <a:srgbClr val="FFFFFF"/>
                </a:solidFill>
              </a14:hiddenFill>
            </a:ext>
          </a:extLst>
        </p:spPr>
      </p:pic>
      <p:pic>
        <p:nvPicPr>
          <p:cNvPr id="4115" name="Picture 22" descr="Description: http://cfnewsads.thomasnet.com/images/cmsimage/image/iStock_cardboard.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51037" y="3657600"/>
            <a:ext cx="695325" cy="457200"/>
          </a:xfrm>
          <a:prstGeom prst="rect">
            <a:avLst/>
          </a:prstGeom>
          <a:noFill/>
          <a:extLst>
            <a:ext uri="{909E8E84-426E-40DD-AFC4-6F175D3DCCD1}">
              <a14:hiddenFill xmlns:a14="http://schemas.microsoft.com/office/drawing/2010/main">
                <a:solidFill>
                  <a:srgbClr val="FFFFFF"/>
                </a:solidFill>
              </a14:hiddenFill>
            </a:ext>
          </a:extLst>
        </p:spPr>
      </p:pic>
      <p:pic>
        <p:nvPicPr>
          <p:cNvPr id="4114" name="Picture 21" descr="Description: http://image.architonic.com/img_pro2-1/115/2835/wait-1085018-plastic-chair-orange-2-01-b.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03413" y="4267200"/>
            <a:ext cx="790575" cy="523875"/>
          </a:xfrm>
          <a:prstGeom prst="rect">
            <a:avLst/>
          </a:prstGeom>
          <a:noFill/>
          <a:extLst>
            <a:ext uri="{909E8E84-426E-40DD-AFC4-6F175D3DCCD1}">
              <a14:hiddenFill xmlns:a14="http://schemas.microsoft.com/office/drawing/2010/main">
                <a:solidFill>
                  <a:srgbClr val="FFFFFF"/>
                </a:solidFill>
              </a14:hiddenFill>
            </a:ext>
          </a:extLst>
        </p:spPr>
      </p:pic>
      <p:pic>
        <p:nvPicPr>
          <p:cNvPr id="4113" name="Picture 20" descr="Description: http://4.bp.blogspot.com/-q4ITSaHfx6s/UbIGAsGIVMI/AAAAAAAAOBE/yjKg-0bGT2A/s1600/NELTEX+GUARD+S-600.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846262" y="4960563"/>
            <a:ext cx="847725" cy="561975"/>
          </a:xfrm>
          <a:prstGeom prst="rect">
            <a:avLst/>
          </a:prstGeom>
          <a:noFill/>
          <a:extLst>
            <a:ext uri="{909E8E84-426E-40DD-AFC4-6F175D3DCCD1}">
              <a14:hiddenFill xmlns:a14="http://schemas.microsoft.com/office/drawing/2010/main">
                <a:solidFill>
                  <a:srgbClr val="FFFFFF"/>
                </a:solidFill>
              </a14:hiddenFill>
            </a:ext>
          </a:extLst>
        </p:spPr>
      </p:pic>
      <p:pic>
        <p:nvPicPr>
          <p:cNvPr id="4112" name="Picture 18" descr="Description: http://1.bp.blogspot.com/-Ty4WbFJ9nd8/UsMAlEnQOAI/AAAAAAAAHU0/67Zp7hibe-U/s1600/Expanded+glass+light+weight+aggregate+for+concrete.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008188" y="5723497"/>
            <a:ext cx="685800" cy="657225"/>
          </a:xfrm>
          <a:prstGeom prst="rect">
            <a:avLst/>
          </a:prstGeom>
          <a:noFill/>
          <a:extLst>
            <a:ext uri="{909E8E84-426E-40DD-AFC4-6F175D3DCCD1}">
              <a14:hiddenFill xmlns:a14="http://schemas.microsoft.com/office/drawing/2010/main">
                <a:solidFill>
                  <a:srgbClr val="FFFFFF"/>
                </a:solidFill>
              </a14:hiddenFill>
            </a:ext>
          </a:extLst>
        </p:spPr>
      </p:pic>
      <p:pic>
        <p:nvPicPr>
          <p:cNvPr id="4111" name="Picture 1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017713" y="6400800"/>
            <a:ext cx="676275" cy="457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686079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Integer Programming Model </a:t>
            </a:r>
            <a:endParaRPr lang="en-US" dirty="0"/>
          </a:p>
        </p:txBody>
      </p:sp>
      <p:sp>
        <p:nvSpPr>
          <p:cNvPr id="3" name="Content Placeholder 2"/>
          <p:cNvSpPr>
            <a:spLocks noGrp="1"/>
          </p:cNvSpPr>
          <p:nvPr>
            <p:ph sz="quarter" idx="1"/>
          </p:nvPr>
        </p:nvSpPr>
        <p:spPr/>
        <p:txBody>
          <a:bodyPr>
            <a:normAutofit/>
          </a:bodyPr>
          <a:lstStyle/>
          <a:p>
            <a:r>
              <a:rPr lang="en-US" dirty="0"/>
              <a:t>An Integer Programming model </a:t>
            </a:r>
            <a:r>
              <a:rPr lang="en-US" dirty="0" smtClean="0"/>
              <a:t>was constructed </a:t>
            </a:r>
            <a:r>
              <a:rPr lang="en-US" dirty="0"/>
              <a:t>and solved using LINGO software, this model will optimize an objective function while considering a set of constraints. </a:t>
            </a:r>
            <a:endParaRPr lang="en-US" dirty="0" smtClean="0"/>
          </a:p>
          <a:p>
            <a:r>
              <a:rPr lang="en-US" dirty="0" smtClean="0"/>
              <a:t>Since </a:t>
            </a:r>
            <a:r>
              <a:rPr lang="en-US" dirty="0"/>
              <a:t>the initial investment for any production plant is relatively large, the investment will have a negative net cash flow for the first year, then after one year, revenues will start to come in as the plant starts making products. </a:t>
            </a:r>
          </a:p>
          <a:p>
            <a:endParaRPr lang="en-US" dirty="0"/>
          </a:p>
        </p:txBody>
      </p:sp>
    </p:spTree>
    <p:extLst>
      <p:ext uri="{BB962C8B-B14F-4D97-AF65-F5344CB8AC3E}">
        <p14:creationId xmlns:p14="http://schemas.microsoft.com/office/powerpoint/2010/main" val="4204859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sz="quarter" idx="1"/>
          </p:nvPr>
        </p:nvSpPr>
        <p:spPr/>
        <p:txBody>
          <a:bodyPr/>
          <a:lstStyle/>
          <a:p>
            <a:r>
              <a:rPr lang="en-US" dirty="0" smtClean="0"/>
              <a:t>Introduction </a:t>
            </a:r>
          </a:p>
          <a:p>
            <a:r>
              <a:rPr lang="en-US" dirty="0" smtClean="0"/>
              <a:t>SWM in Palestine</a:t>
            </a:r>
          </a:p>
          <a:p>
            <a:r>
              <a:rPr lang="en-US" dirty="0" smtClean="0"/>
              <a:t>Zahret Al-Finjan Sanitary Landfill</a:t>
            </a:r>
          </a:p>
          <a:p>
            <a:r>
              <a:rPr lang="en-US" dirty="0" smtClean="0"/>
              <a:t>Recycling Processes and Proposed Products</a:t>
            </a:r>
          </a:p>
          <a:p>
            <a:r>
              <a:rPr lang="en-US" dirty="0" smtClean="0"/>
              <a:t>Decision-Making Model </a:t>
            </a:r>
          </a:p>
          <a:p>
            <a:r>
              <a:rPr lang="en-US" dirty="0" smtClean="0"/>
              <a:t>Results and Recommendations </a:t>
            </a:r>
          </a:p>
          <a:p>
            <a:endParaRPr lang="en-US" dirty="0"/>
          </a:p>
        </p:txBody>
      </p:sp>
    </p:spTree>
    <p:extLst>
      <p:ext uri="{BB962C8B-B14F-4D97-AF65-F5344CB8AC3E}">
        <p14:creationId xmlns:p14="http://schemas.microsoft.com/office/powerpoint/2010/main" val="309620743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a:xfrm>
                <a:off x="457200" y="1524000"/>
                <a:ext cx="8308848" cy="5105400"/>
              </a:xfrm>
            </p:spPr>
            <p:txBody>
              <a:bodyPr>
                <a:normAutofit/>
              </a:bodyPr>
              <a:lstStyle/>
              <a:p>
                <a:pPr algn="just"/>
                <a:r>
                  <a:rPr lang="en-US" sz="2200" dirty="0" smtClean="0"/>
                  <a:t>The Net Present Value for each of the options was calculated for each investment and was used as the </a:t>
                </a:r>
                <a:r>
                  <a:rPr lang="en-US" sz="2200" dirty="0"/>
                  <a:t>objective Function for the LINGO Model. </a:t>
                </a:r>
                <a:endParaRPr lang="en-US" sz="2200" dirty="0" smtClean="0"/>
              </a:p>
              <a:p>
                <a:pPr algn="just"/>
                <a:r>
                  <a:rPr lang="en-US" sz="2200" dirty="0" smtClean="0"/>
                  <a:t>Selling </a:t>
                </a:r>
                <a:r>
                  <a:rPr lang="en-US" sz="2200" dirty="0"/>
                  <a:t>prices for the final products were obtained from people working in the corresponding sector.    </a:t>
                </a:r>
              </a:p>
              <a:p>
                <a:r>
                  <a:rPr lang="en-US" sz="2200" dirty="0"/>
                  <a:t>The Model calculations are listed below</a:t>
                </a:r>
                <a:r>
                  <a:rPr lang="en-US" sz="2200" dirty="0" smtClean="0"/>
                  <a:t>:</a:t>
                </a:r>
              </a:p>
              <a:p>
                <a:endParaRPr lang="en-US" sz="2200" dirty="0" smtClean="0"/>
              </a:p>
              <a:p>
                <a:pPr marL="0" indent="0" algn="ctr">
                  <a:buNone/>
                </a:pPr>
                <a:r>
                  <a:rPr lang="en-US" sz="2200" dirty="0" smtClean="0"/>
                  <a:t>Objective function:  </a:t>
                </a:r>
                <a:endParaRPr lang="en-US" dirty="0" smtClean="0"/>
              </a:p>
              <a:p>
                <a:pPr marL="0" indent="0" algn="ctr">
                  <a:buNone/>
                </a:pPr>
                <a:r>
                  <a:rPr lang="en-US" sz="3200" dirty="0" smtClean="0"/>
                  <a:t>  </a:t>
                </a:r>
                <a14:m>
                  <m:oMath xmlns:m="http://schemas.openxmlformats.org/officeDocument/2006/math">
                    <m:r>
                      <a:rPr lang="en-US" sz="2400" i="1">
                        <a:latin typeface="Cambria Math"/>
                      </a:rPr>
                      <m:t>𝑀𝑎𝑥𝑖𝑚𝑖𝑧𝑒</m:t>
                    </m:r>
                    <m:r>
                      <a:rPr lang="en-US" sz="2400" i="1">
                        <a:latin typeface="Cambria Math"/>
                      </a:rPr>
                      <m:t> </m:t>
                    </m:r>
                    <m:nary>
                      <m:naryPr>
                        <m:chr m:val="∑"/>
                        <m:grow m:val="on"/>
                        <m:ctrlPr>
                          <a:rPr lang="en-US" sz="2400" i="1">
                            <a:latin typeface="Cambria Math"/>
                          </a:rPr>
                        </m:ctrlPr>
                      </m:naryPr>
                      <m:sub>
                        <m:r>
                          <a:rPr lang="en-US" sz="2400" i="1">
                            <a:latin typeface="Cambria Math"/>
                          </a:rPr>
                          <m:t>𝑗</m:t>
                        </m:r>
                        <m:r>
                          <a:rPr lang="en-US" sz="2400" i="1">
                            <a:latin typeface="Cambria Math"/>
                          </a:rPr>
                          <m:t>=</m:t>
                        </m:r>
                        <m:r>
                          <a:rPr lang="en-US" sz="2400" i="1">
                            <a:latin typeface="Cambria Math"/>
                          </a:rPr>
                          <m:t>1</m:t>
                        </m:r>
                      </m:sub>
                      <m:sup>
                        <m:r>
                          <a:rPr lang="en-US" sz="2400" i="1">
                            <a:latin typeface="Cambria Math"/>
                          </a:rPr>
                          <m:t>𝑛</m:t>
                        </m:r>
                      </m:sup>
                      <m:e>
                        <m:d>
                          <m:dPr>
                            <m:ctrlPr>
                              <a:rPr lang="en-US" sz="2400" i="1">
                                <a:latin typeface="Cambria Math"/>
                              </a:rPr>
                            </m:ctrlPr>
                          </m:dPr>
                          <m:e>
                            <m:r>
                              <a:rPr lang="en-US" sz="2400" i="1">
                                <a:latin typeface="Cambria Math"/>
                              </a:rPr>
                              <m:t>𝐶𝑗𝑋𝑗</m:t>
                            </m:r>
                          </m:e>
                        </m:d>
                        <m:r>
                          <a:rPr lang="en-US" sz="2400" i="1">
                            <a:latin typeface="Cambria Math"/>
                          </a:rPr>
                          <m:t>              </m:t>
                        </m:r>
                        <m:r>
                          <a:rPr lang="en-US" sz="2400" i="1">
                            <a:latin typeface="Cambria Math"/>
                          </a:rPr>
                          <m:t>𝑗</m:t>
                        </m:r>
                        <m:r>
                          <a:rPr lang="en-US" sz="2400" i="1">
                            <a:latin typeface="Cambria Math"/>
                          </a:rPr>
                          <m:t>=</m:t>
                        </m:r>
                        <m:r>
                          <a:rPr lang="en-US" sz="2400" i="1">
                            <a:latin typeface="Cambria Math"/>
                          </a:rPr>
                          <m:t>1</m:t>
                        </m:r>
                        <m:r>
                          <a:rPr lang="en-US" sz="2400" i="1">
                            <a:latin typeface="Cambria Math"/>
                          </a:rPr>
                          <m:t>,</m:t>
                        </m:r>
                        <m:r>
                          <a:rPr lang="en-US" sz="2400" i="1">
                            <a:latin typeface="Cambria Math"/>
                          </a:rPr>
                          <m:t>2</m:t>
                        </m:r>
                        <m:r>
                          <a:rPr lang="en-US" sz="2400" i="1">
                            <a:latin typeface="Cambria Math"/>
                          </a:rPr>
                          <m:t>,</m:t>
                        </m:r>
                        <m:r>
                          <a:rPr lang="en-US" sz="2400" i="1">
                            <a:latin typeface="Cambria Math"/>
                          </a:rPr>
                          <m:t>3</m:t>
                        </m:r>
                        <m:r>
                          <a:rPr lang="en-US" sz="2400" i="1">
                            <a:latin typeface="Cambria Math"/>
                          </a:rPr>
                          <m:t>…..</m:t>
                        </m:r>
                      </m:e>
                    </m:nary>
                  </m:oMath>
                </a14:m>
                <a:endParaRPr lang="en-US" sz="2400" dirty="0" smtClean="0"/>
              </a:p>
              <a:p>
                <a:pPr marL="0" indent="0" algn="ctr">
                  <a:buNone/>
                </a:pPr>
                <a:r>
                  <a:rPr lang="en-US" sz="2000" dirty="0" smtClean="0"/>
                  <a:t>Where</a:t>
                </a:r>
                <a:r>
                  <a:rPr lang="en-US" sz="2000" i="1" dirty="0" smtClean="0"/>
                  <a:t> Cj </a:t>
                </a:r>
                <a:r>
                  <a:rPr lang="en-US" sz="2000" dirty="0" smtClean="0"/>
                  <a:t>is </a:t>
                </a:r>
                <a:r>
                  <a:rPr lang="en-US" sz="2000" dirty="0"/>
                  <a:t>the Net Present Value for the net cash flow of the </a:t>
                </a:r>
                <a:r>
                  <a:rPr lang="en-US" sz="2000" i="1" dirty="0"/>
                  <a:t>j</a:t>
                </a:r>
                <a:r>
                  <a:rPr lang="en-US" sz="2000" dirty="0"/>
                  <a:t>th</a:t>
                </a:r>
                <a:r>
                  <a:rPr lang="en-US" sz="2000" i="1" dirty="0"/>
                  <a:t> </a:t>
                </a:r>
                <a:r>
                  <a:rPr lang="en-US" sz="2000" dirty="0"/>
                  <a:t>investment. </a:t>
                </a:r>
                <a:endParaRPr lang="en-US" sz="2400" dirty="0" smtClean="0"/>
              </a:p>
              <a:p>
                <a:pPr marL="0" indent="0" algn="ctr">
                  <a:buNone/>
                </a:pPr>
                <a:endParaRPr lang="en-US" sz="2400" dirty="0" smtClean="0"/>
              </a:p>
              <a:p>
                <a:pPr marL="0" indent="0">
                  <a:buNone/>
                </a:pPr>
                <a:endParaRPr lang="en-US" sz="2400" dirty="0" smtClean="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xfrm>
                <a:off x="457200" y="1524000"/>
                <a:ext cx="8308848" cy="5105400"/>
              </a:xfrm>
              <a:blipFill rotWithShape="1">
                <a:blip r:embed="rId2"/>
                <a:stretch>
                  <a:fillRect l="-1101" t="-716" r="-1981" b="-835"/>
                </a:stretch>
              </a:blipFill>
            </p:spPr>
            <p:txBody>
              <a:bodyPr/>
              <a:lstStyle/>
              <a:p>
                <a:r>
                  <a:rPr lang="en-US">
                    <a:noFill/>
                  </a:rPr>
                  <a:t> </a:t>
                </a:r>
              </a:p>
            </p:txBody>
          </p:sp>
        </mc:Fallback>
      </mc:AlternateContent>
      <p:sp>
        <p:nvSpPr>
          <p:cNvPr id="4" name="Title 1"/>
          <p:cNvSpPr>
            <a:spLocks noGrp="1"/>
          </p:cNvSpPr>
          <p:nvPr>
            <p:ph type="title"/>
          </p:nvPr>
        </p:nvSpPr>
        <p:spPr>
          <a:xfrm>
            <a:off x="612648" y="228600"/>
            <a:ext cx="8153400" cy="990600"/>
          </a:xfrm>
        </p:spPr>
        <p:txBody>
          <a:bodyPr/>
          <a:lstStyle/>
          <a:p>
            <a:r>
              <a:rPr lang="en-US" dirty="0"/>
              <a:t>Integer Programming Model </a:t>
            </a:r>
          </a:p>
        </p:txBody>
      </p:sp>
    </p:spTree>
    <p:extLst>
      <p:ext uri="{BB962C8B-B14F-4D97-AF65-F5344CB8AC3E}">
        <p14:creationId xmlns:p14="http://schemas.microsoft.com/office/powerpoint/2010/main" val="5206712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Integer Programming </a:t>
            </a:r>
            <a:r>
              <a:rPr lang="en-US" sz="3200" dirty="0" smtClean="0"/>
              <a:t>Model: Constraints</a:t>
            </a:r>
            <a:endParaRPr lang="en-US" sz="3200" dirty="0"/>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normAutofit/>
              </a:bodyPr>
              <a:lstStyle/>
              <a:p>
                <a:pPr marL="0" indent="0">
                  <a:buNone/>
                </a:pPr>
                <a:r>
                  <a:rPr lang="en-US" sz="2400" dirty="0" smtClean="0"/>
                  <a:t>There </a:t>
                </a:r>
                <a:r>
                  <a:rPr lang="en-US" sz="2400" dirty="0"/>
                  <a:t>were three constraints: </a:t>
                </a:r>
              </a:p>
              <a:p>
                <a:pPr lvl="0"/>
                <a:r>
                  <a:rPr lang="en-US" sz="2400" dirty="0" smtClean="0"/>
                  <a:t>The total  investment should not exceed 1 million USD.</a:t>
                </a:r>
              </a:p>
              <a:p>
                <a:pPr lvl="0"/>
                <a:endParaRPr lang="en-US" sz="2400" dirty="0" smtClean="0"/>
              </a:p>
              <a:p>
                <a:pPr marL="0" indent="0" algn="ctr">
                  <a:buNone/>
                </a:pPr>
                <a14:m>
                  <m:oMathPara xmlns:m="http://schemas.openxmlformats.org/officeDocument/2006/math">
                    <m:oMathParaPr>
                      <m:jc m:val="centerGroup"/>
                    </m:oMathParaPr>
                    <m:oMath xmlns:m="http://schemas.openxmlformats.org/officeDocument/2006/math">
                      <m:nary>
                        <m:naryPr>
                          <m:chr m:val="∑"/>
                          <m:grow m:val="on"/>
                          <m:ctrlPr>
                            <a:rPr lang="en-US" sz="1800" i="1">
                              <a:latin typeface="Cambria Math"/>
                            </a:rPr>
                          </m:ctrlPr>
                        </m:naryPr>
                        <m:sub>
                          <m:r>
                            <a:rPr lang="en-US" sz="1800" i="1">
                              <a:latin typeface="Cambria Math"/>
                            </a:rPr>
                            <m:t>𝑖</m:t>
                          </m:r>
                          <m:r>
                            <a:rPr lang="en-US" sz="1800" i="1">
                              <a:latin typeface="Cambria Math"/>
                            </a:rPr>
                            <m:t>=</m:t>
                          </m:r>
                          <m:r>
                            <a:rPr lang="en-US" sz="1800" i="1">
                              <a:latin typeface="Cambria Math"/>
                            </a:rPr>
                            <m:t>1</m:t>
                          </m:r>
                        </m:sub>
                        <m:sup>
                          <m:r>
                            <a:rPr lang="en-US" sz="1800" i="1">
                              <a:latin typeface="Cambria Math"/>
                            </a:rPr>
                            <m:t>𝑛</m:t>
                          </m:r>
                        </m:sup>
                        <m:e>
                          <m:d>
                            <m:dPr>
                              <m:ctrlPr>
                                <a:rPr lang="en-US" sz="1800" i="1">
                                  <a:latin typeface="Cambria Math"/>
                                </a:rPr>
                              </m:ctrlPr>
                            </m:dPr>
                            <m:e>
                              <m:r>
                                <a:rPr lang="en-US" sz="1800" i="1">
                                  <a:latin typeface="Cambria Math"/>
                                </a:rPr>
                                <m:t>𝑎𝑖𝑋𝑖</m:t>
                              </m:r>
                            </m:e>
                          </m:d>
                          <m:r>
                            <a:rPr lang="en-US" sz="1800">
                              <a:latin typeface="Cambria Math"/>
                            </a:rPr>
                            <m:t>&lt;</m:t>
                          </m:r>
                          <m:r>
                            <m:rPr>
                              <m:sty m:val="p"/>
                            </m:rPr>
                            <a:rPr lang="en-US" sz="1800">
                              <a:latin typeface="Cambria Math"/>
                            </a:rPr>
                            <m:t>Maximum</m:t>
                          </m:r>
                          <m:r>
                            <a:rPr lang="en-US" sz="1800">
                              <a:latin typeface="Cambria Math"/>
                            </a:rPr>
                            <m:t>  </m:t>
                          </m:r>
                          <m:r>
                            <m:rPr>
                              <m:sty m:val="p"/>
                            </m:rPr>
                            <a:rPr lang="en-US" sz="1800">
                              <a:latin typeface="Cambria Math"/>
                            </a:rPr>
                            <m:t>Investment</m:t>
                          </m:r>
                        </m:e>
                      </m:nary>
                    </m:oMath>
                  </m:oMathPara>
                </a14:m>
                <a:endParaRPr lang="en-US" sz="2400" dirty="0"/>
              </a:p>
              <a:p>
                <a:pPr marL="0" indent="0" algn="ctr">
                  <a:buNone/>
                </a:pPr>
                <a:r>
                  <a:rPr lang="en-US" sz="2400" dirty="0"/>
                  <a:t>	</a:t>
                </a:r>
                <a:r>
                  <a:rPr lang="en-US" sz="2400" i="1" dirty="0"/>
                  <a:t> a</a:t>
                </a:r>
                <a:r>
                  <a:rPr lang="en-US" sz="2400" i="1" baseline="-25000" dirty="0"/>
                  <a:t>i</a:t>
                </a:r>
                <a:r>
                  <a:rPr lang="en-US" sz="2400" i="1" dirty="0"/>
                  <a:t>  </a:t>
                </a:r>
                <a:r>
                  <a:rPr lang="en-US" sz="2400" dirty="0"/>
                  <a:t>is the initial cost for the </a:t>
                </a:r>
                <a:r>
                  <a:rPr lang="en-US" sz="2400" i="1" dirty="0"/>
                  <a:t>i</a:t>
                </a:r>
                <a:r>
                  <a:rPr lang="en-US" sz="2400" dirty="0"/>
                  <a:t>th investment </a:t>
                </a:r>
              </a:p>
              <a:p>
                <a:pPr marL="0" lvl="0" indent="0" algn="ctr">
                  <a:buNone/>
                </a:pPr>
                <a:endParaRPr lang="en-US" sz="2400" dirty="0" smtClean="0"/>
              </a:p>
              <a:p>
                <a:pPr lvl="0"/>
                <a:r>
                  <a:rPr lang="en-US" sz="2400" dirty="0" smtClean="0"/>
                  <a:t>Only </a:t>
                </a:r>
                <a:r>
                  <a:rPr lang="en-US" sz="2400" dirty="0"/>
                  <a:t>one of the paper and cardboard  products can be </a:t>
                </a:r>
                <a:r>
                  <a:rPr lang="en-US" sz="2400" dirty="0" smtClean="0"/>
                  <a:t>selected</a:t>
                </a:r>
                <a:r>
                  <a:rPr lang="en-US" sz="2400" dirty="0"/>
                  <a:t> </a:t>
                </a:r>
                <a:r>
                  <a:rPr lang="en-US" sz="2400" dirty="0" smtClean="0"/>
                  <a:t>(Mutually Exclusive).   </a:t>
                </a:r>
                <a:endParaRPr lang="en-US" sz="2400" dirty="0"/>
              </a:p>
              <a:p>
                <a:pPr lvl="0"/>
                <a:r>
                  <a:rPr lang="en-US" sz="2400" dirty="0"/>
                  <a:t>Only one of the plastic products can be selected. </a:t>
                </a:r>
                <a:endParaRPr lang="en-US" sz="2400" dirty="0" smtClean="0"/>
              </a:p>
              <a:p>
                <a:pPr lvl="0"/>
                <a:endParaRPr lang="en-US" sz="2400" dirty="0"/>
              </a:p>
              <a:p>
                <a:pPr marL="0" indent="0" algn="ctr">
                  <a:buNone/>
                </a:pPr>
                <a:endParaRPr lang="en-US" dirty="0"/>
              </a:p>
              <a:p>
                <a:pPr marL="0" indent="0" algn="ctr">
                  <a:buNone/>
                </a:pPr>
                <a:endParaRPr lang="en-US"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rotWithShape="1">
                <a:blip r:embed="rId2"/>
                <a:stretch>
                  <a:fillRect l="-1197" t="-1085" b="-45183"/>
                </a:stretch>
              </a:blipFill>
            </p:spPr>
            <p:txBody>
              <a:bodyPr/>
              <a:lstStyle/>
              <a:p>
                <a:r>
                  <a:rPr lang="en-US">
                    <a:noFill/>
                  </a:rPr>
                  <a:t> </a:t>
                </a:r>
              </a:p>
            </p:txBody>
          </p:sp>
        </mc:Fallback>
      </mc:AlternateContent>
    </p:spTree>
    <p:extLst>
      <p:ext uri="{BB962C8B-B14F-4D97-AF65-F5344CB8AC3E}">
        <p14:creationId xmlns:p14="http://schemas.microsoft.com/office/powerpoint/2010/main" val="103790491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extLst>
              <p:ext uri="{D42A27DB-BD31-4B8C-83A1-F6EECF244321}">
                <p14:modId xmlns:p14="http://schemas.microsoft.com/office/powerpoint/2010/main" val="1389400346"/>
              </p:ext>
            </p:extLst>
          </p:nvPr>
        </p:nvGraphicFramePr>
        <p:xfrm>
          <a:off x="0" y="0"/>
          <a:ext cx="9144000" cy="6362909"/>
        </p:xfrm>
        <a:graphic>
          <a:graphicData uri="http://schemas.openxmlformats.org/drawingml/2006/table">
            <a:tbl>
              <a:tblPr firstRow="1" firstCol="1" bandRow="1">
                <a:tableStyleId>{2D5ABB26-0587-4C30-8999-92F81FD0307C}</a:tableStyleId>
              </a:tblPr>
              <a:tblGrid>
                <a:gridCol w="1271177"/>
                <a:gridCol w="1243423"/>
                <a:gridCol w="1371600"/>
                <a:gridCol w="1905000"/>
                <a:gridCol w="1981200"/>
                <a:gridCol w="1371600"/>
              </a:tblGrid>
              <a:tr h="501032">
                <a:tc gridSpan="3">
                  <a:txBody>
                    <a:bodyPr/>
                    <a:lstStyle/>
                    <a:p>
                      <a:pPr>
                        <a:lnSpc>
                          <a:spcPct val="115000"/>
                        </a:lnSpc>
                        <a:spcAft>
                          <a:spcPts val="0"/>
                        </a:spcAft>
                      </a:pPr>
                      <a:r>
                        <a:rPr lang="en-US" sz="1400" dirty="0">
                          <a:solidFill>
                            <a:schemeClr val="tx1"/>
                          </a:solidFill>
                          <a:effectLst/>
                        </a:rPr>
                        <a:t>Production Line(1) price</a:t>
                      </a:r>
                      <a:endParaRPr lang="en-US" sz="1400" dirty="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r">
                        <a:lnSpc>
                          <a:spcPct val="115000"/>
                        </a:lnSpc>
                        <a:spcAft>
                          <a:spcPts val="0"/>
                        </a:spcAft>
                      </a:pPr>
                      <a:r>
                        <a:rPr lang="en-US" sz="1400" dirty="0">
                          <a:solidFill>
                            <a:schemeClr val="tx1"/>
                          </a:solidFill>
                          <a:effectLst/>
                        </a:rPr>
                        <a:t>500000</a:t>
                      </a:r>
                      <a:endParaRPr lang="en-US" sz="1400" dirty="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US" sz="1400" dirty="0">
                          <a:solidFill>
                            <a:schemeClr val="tx1"/>
                          </a:solidFill>
                          <a:effectLst/>
                        </a:rPr>
                        <a:t>Production Line(2) price</a:t>
                      </a:r>
                      <a:endParaRPr lang="en-US" sz="1400" dirty="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en-US" sz="1400">
                          <a:solidFill>
                            <a:schemeClr val="tx1"/>
                          </a:solidFill>
                          <a:effectLst/>
                        </a:rPr>
                        <a:t>100000</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01032">
                <a:tc gridSpan="3">
                  <a:txBody>
                    <a:bodyPr/>
                    <a:lstStyle/>
                    <a:p>
                      <a:pPr>
                        <a:lnSpc>
                          <a:spcPct val="115000"/>
                        </a:lnSpc>
                        <a:spcAft>
                          <a:spcPts val="0"/>
                        </a:spcAft>
                      </a:pPr>
                      <a:r>
                        <a:rPr lang="en-US" sz="1400" dirty="0">
                          <a:solidFill>
                            <a:schemeClr val="tx1"/>
                          </a:solidFill>
                          <a:effectLst/>
                        </a:rPr>
                        <a:t>Production Line(1) cost</a:t>
                      </a:r>
                      <a:endParaRPr lang="en-US" sz="1400" dirty="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r">
                        <a:lnSpc>
                          <a:spcPct val="115000"/>
                        </a:lnSpc>
                        <a:spcAft>
                          <a:spcPts val="0"/>
                        </a:spcAft>
                      </a:pPr>
                      <a:r>
                        <a:rPr lang="en-US" sz="1400" dirty="0">
                          <a:solidFill>
                            <a:schemeClr val="tx1"/>
                          </a:solidFill>
                          <a:effectLst/>
                        </a:rPr>
                        <a:t>598000</a:t>
                      </a:r>
                      <a:endParaRPr lang="en-US" sz="1400" dirty="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US" sz="1400" dirty="0">
                          <a:solidFill>
                            <a:schemeClr val="tx1"/>
                          </a:solidFill>
                          <a:effectLst/>
                        </a:rPr>
                        <a:t>Production Line(2) cost</a:t>
                      </a:r>
                      <a:endParaRPr lang="en-US" sz="1400" dirty="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15000"/>
                        </a:lnSpc>
                        <a:spcAft>
                          <a:spcPts val="0"/>
                        </a:spcAft>
                      </a:pPr>
                      <a:r>
                        <a:rPr lang="en-US" sz="1400" dirty="0">
                          <a:solidFill>
                            <a:schemeClr val="tx1"/>
                          </a:solidFill>
                          <a:effectLst/>
                        </a:rPr>
                        <a:t>126000</a:t>
                      </a:r>
                      <a:endParaRPr lang="en-US" sz="1400" dirty="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0516">
                <a:tc gridSpan="3">
                  <a:txBody>
                    <a:bodyPr/>
                    <a:lstStyle/>
                    <a:p>
                      <a:pPr>
                        <a:lnSpc>
                          <a:spcPct val="115000"/>
                        </a:lnSpc>
                        <a:spcAft>
                          <a:spcPts val="0"/>
                        </a:spcAft>
                      </a:pPr>
                      <a:r>
                        <a:rPr lang="en-US" sz="1400" dirty="0">
                          <a:solidFill>
                            <a:schemeClr val="tx1"/>
                          </a:solidFill>
                          <a:effectLst/>
                        </a:rPr>
                        <a:t>selling price </a:t>
                      </a:r>
                      <a:endParaRPr lang="en-US" sz="1400" dirty="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r">
                        <a:lnSpc>
                          <a:spcPct val="115000"/>
                        </a:lnSpc>
                        <a:spcAft>
                          <a:spcPts val="0"/>
                        </a:spcAft>
                      </a:pPr>
                      <a:r>
                        <a:rPr lang="en-US" sz="1400" dirty="0">
                          <a:solidFill>
                            <a:schemeClr val="tx1"/>
                          </a:solidFill>
                          <a:effectLst/>
                        </a:rPr>
                        <a:t>200</a:t>
                      </a:r>
                      <a:endParaRPr lang="en-US" sz="1400" dirty="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solidFill>
                            <a:schemeClr val="tx1"/>
                          </a:solidFill>
                          <a:effectLst/>
                          <a:latin typeface="Calibri"/>
                          <a:cs typeface="Arial"/>
                        </a:rPr>
                        <a:t>Yearly Amount </a:t>
                      </a:r>
                      <a:endParaRPr lang="en-US" sz="1400" dirty="0">
                        <a:solidFill>
                          <a:schemeClr val="tx1"/>
                        </a:solidFill>
                        <a:effectLst/>
                        <a:latin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solidFill>
                            <a:schemeClr val="tx1"/>
                          </a:solidFill>
                          <a:effectLst/>
                          <a:latin typeface="Calibri"/>
                          <a:cs typeface="Arial"/>
                        </a:rPr>
                        <a:t>7987.2</a:t>
                      </a:r>
                      <a:endParaRPr lang="en-US" sz="1400" dirty="0">
                        <a:solidFill>
                          <a:schemeClr val="tx1"/>
                        </a:solidFill>
                        <a:effectLst/>
                        <a:latin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546">
                <a:tc gridSpan="3">
                  <a:txBody>
                    <a:bodyPr/>
                    <a:lstStyle/>
                    <a:p>
                      <a:endParaRPr lang="en-US" sz="1400" dirty="0">
                        <a:solidFill>
                          <a:schemeClr val="tx1"/>
                        </a:solidFill>
                        <a:effectLst/>
                        <a:latin typeface="Calibri"/>
                        <a:cs typeface="Arial"/>
                      </a:endParaRPr>
                    </a:p>
                  </a:txBody>
                  <a:tcPr marL="58421" marR="58421" marT="0" marB="0">
                    <a:lnT w="12700" cap="flat" cmpd="sng" algn="ctr">
                      <a:solidFill>
                        <a:schemeClr val="tx1"/>
                      </a:solidFill>
                      <a:prstDash val="solid"/>
                      <a:round/>
                      <a:headEnd type="none" w="med" len="med"/>
                      <a:tailEnd type="none" w="med" len="med"/>
                    </a:lnT>
                  </a:tcPr>
                </a:tc>
                <a:tc hMerge="1">
                  <a:txBody>
                    <a:bodyPr/>
                    <a:lstStyle/>
                    <a:p>
                      <a:endParaRPr lang="en-US"/>
                    </a:p>
                  </a:txBody>
                  <a:tcPr/>
                </a:tc>
                <a:tc hMerge="1">
                  <a:txBody>
                    <a:bodyPr/>
                    <a:lstStyle/>
                    <a:p>
                      <a:endParaRPr lang="en-US"/>
                    </a:p>
                  </a:txBody>
                  <a:tcPr/>
                </a:tc>
                <a:tc>
                  <a:txBody>
                    <a:bodyPr/>
                    <a:lstStyle/>
                    <a:p>
                      <a:endParaRPr lang="en-US" sz="1400" dirty="0">
                        <a:solidFill>
                          <a:schemeClr val="tx1"/>
                        </a:solidFill>
                        <a:effectLst/>
                        <a:latin typeface="Calibri"/>
                        <a:cs typeface="Arial"/>
                      </a:endParaRPr>
                    </a:p>
                  </a:txBody>
                  <a:tcPr marL="58421" marR="58421" marT="0" marB="0">
                    <a:lnT w="12700" cap="flat" cmpd="sng" algn="ctr">
                      <a:solidFill>
                        <a:schemeClr val="tx1"/>
                      </a:solidFill>
                      <a:prstDash val="solid"/>
                      <a:round/>
                      <a:headEnd type="none" w="med" len="med"/>
                      <a:tailEnd type="none" w="med" len="med"/>
                    </a:lnT>
                  </a:tcPr>
                </a:tc>
                <a:tc>
                  <a:txBody>
                    <a:bodyPr/>
                    <a:lstStyle/>
                    <a:p>
                      <a:endParaRPr lang="en-US" sz="1400">
                        <a:solidFill>
                          <a:schemeClr val="tx1"/>
                        </a:solidFill>
                        <a:effectLst/>
                        <a:latin typeface="Calibri"/>
                        <a:cs typeface="Arial"/>
                      </a:endParaRPr>
                    </a:p>
                  </a:txBody>
                  <a:tcPr marL="58421" marR="58421" marT="0" marB="0">
                    <a:lnT w="12700" cap="flat" cmpd="sng" algn="ctr">
                      <a:solidFill>
                        <a:schemeClr val="tx1"/>
                      </a:solidFill>
                      <a:prstDash val="solid"/>
                      <a:round/>
                      <a:headEnd type="none" w="med" len="med"/>
                      <a:tailEnd type="none" w="med" len="med"/>
                    </a:lnT>
                  </a:tcPr>
                </a:tc>
                <a:tc>
                  <a:txBody>
                    <a:bodyPr/>
                    <a:lstStyle/>
                    <a:p>
                      <a:endParaRPr lang="en-US" sz="1400" dirty="0">
                        <a:solidFill>
                          <a:schemeClr val="tx1"/>
                        </a:solidFill>
                        <a:effectLst/>
                        <a:latin typeface="Calibri"/>
                        <a:cs typeface="Arial"/>
                      </a:endParaRPr>
                    </a:p>
                  </a:txBody>
                  <a:tcPr marL="58421" marR="58421" marT="0" marB="0">
                    <a:lnT w="12700" cap="flat" cmpd="sng" algn="ctr">
                      <a:solidFill>
                        <a:schemeClr val="tx1"/>
                      </a:solidFill>
                      <a:prstDash val="solid"/>
                      <a:round/>
                      <a:headEnd type="none" w="med" len="med"/>
                      <a:tailEnd type="none" w="med" len="med"/>
                    </a:lnT>
                  </a:tcPr>
                </a:tc>
              </a:tr>
              <a:tr h="247546">
                <a:tc gridSpan="2">
                  <a:txBody>
                    <a:bodyPr/>
                    <a:lstStyle/>
                    <a:p>
                      <a:endParaRPr lang="en-US" sz="1400" dirty="0">
                        <a:solidFill>
                          <a:schemeClr val="tx1"/>
                        </a:solidFill>
                        <a:effectLst/>
                        <a:latin typeface="Calibri"/>
                        <a:cs typeface="Arial"/>
                      </a:endParaRPr>
                    </a:p>
                  </a:txBody>
                  <a:tcPr marL="58421" marR="58421" marT="0" marB="0"/>
                </a:tc>
                <a:tc hMerge="1">
                  <a:txBody>
                    <a:bodyPr/>
                    <a:lstStyle/>
                    <a:p>
                      <a:endParaRPr lang="en-US"/>
                    </a:p>
                  </a:txBody>
                  <a:tcPr/>
                </a:tc>
                <a:tc>
                  <a:txBody>
                    <a:bodyPr/>
                    <a:lstStyle/>
                    <a:p>
                      <a:endParaRPr lang="en-US" sz="1400">
                        <a:solidFill>
                          <a:schemeClr val="tx1"/>
                        </a:solidFill>
                        <a:effectLst/>
                        <a:latin typeface="Calibri"/>
                        <a:cs typeface="Arial"/>
                      </a:endParaRPr>
                    </a:p>
                  </a:txBody>
                  <a:tcPr marL="58421" marR="58421" marT="0" marB="0">
                    <a:lnB w="12700" cap="flat" cmpd="sng" algn="ctr">
                      <a:solidFill>
                        <a:schemeClr val="tx1"/>
                      </a:solidFill>
                      <a:prstDash val="solid"/>
                      <a:round/>
                      <a:headEnd type="none" w="med" len="med"/>
                      <a:tailEnd type="none" w="med" len="med"/>
                    </a:lnB>
                  </a:tcPr>
                </a:tc>
                <a:tc>
                  <a:txBody>
                    <a:bodyPr/>
                    <a:lstStyle/>
                    <a:p>
                      <a:endParaRPr lang="en-US" sz="1400">
                        <a:solidFill>
                          <a:schemeClr val="tx1"/>
                        </a:solidFill>
                        <a:effectLst/>
                        <a:latin typeface="Calibri"/>
                        <a:cs typeface="Arial"/>
                      </a:endParaRPr>
                    </a:p>
                  </a:txBody>
                  <a:tcPr marL="58421" marR="58421" marT="0" marB="0">
                    <a:lnB w="12700" cap="flat" cmpd="sng" algn="ctr">
                      <a:solidFill>
                        <a:schemeClr val="tx1"/>
                      </a:solidFill>
                      <a:prstDash val="solid"/>
                      <a:round/>
                      <a:headEnd type="none" w="med" len="med"/>
                      <a:tailEnd type="none" w="med" len="med"/>
                    </a:lnB>
                  </a:tcPr>
                </a:tc>
                <a:tc>
                  <a:txBody>
                    <a:bodyPr/>
                    <a:lstStyle/>
                    <a:p>
                      <a:endParaRPr lang="en-US" sz="1400" dirty="0">
                        <a:solidFill>
                          <a:schemeClr val="tx1"/>
                        </a:solidFill>
                        <a:effectLst/>
                        <a:latin typeface="Calibri"/>
                        <a:cs typeface="Arial"/>
                      </a:endParaRPr>
                    </a:p>
                  </a:txBody>
                  <a:tcPr marL="58421" marR="58421" marT="0" marB="0">
                    <a:lnB w="12700" cap="flat" cmpd="sng" algn="ctr">
                      <a:solidFill>
                        <a:schemeClr val="tx1"/>
                      </a:solidFill>
                      <a:prstDash val="solid"/>
                      <a:round/>
                      <a:headEnd type="none" w="med" len="med"/>
                      <a:tailEnd type="none" w="med" len="med"/>
                    </a:lnB>
                  </a:tcPr>
                </a:tc>
                <a:tc>
                  <a:txBody>
                    <a:bodyPr/>
                    <a:lstStyle/>
                    <a:p>
                      <a:endParaRPr lang="en-US" sz="1400">
                        <a:solidFill>
                          <a:schemeClr val="tx1"/>
                        </a:solidFill>
                        <a:effectLst/>
                        <a:latin typeface="Calibri"/>
                        <a:cs typeface="Arial"/>
                      </a:endParaRPr>
                    </a:p>
                  </a:txBody>
                  <a:tcPr marL="58421" marR="58421" marT="0" marB="0"/>
                </a:tc>
              </a:tr>
              <a:tr h="250516">
                <a:tc rowSpan="17">
                  <a:txBody>
                    <a:bodyPr/>
                    <a:lstStyle/>
                    <a:p>
                      <a:endParaRPr lang="en-US" sz="1400" dirty="0">
                        <a:solidFill>
                          <a:schemeClr val="tx1"/>
                        </a:solidFill>
                        <a:effectLst/>
                        <a:latin typeface="Calibri"/>
                        <a:cs typeface="Arial"/>
                      </a:endParaRPr>
                    </a:p>
                  </a:txBody>
                  <a:tcPr marL="58421" marR="58421" marT="0" marB="0">
                    <a:lnR w="12700" cap="flat" cmpd="sng" algn="ctr">
                      <a:solidFill>
                        <a:schemeClr val="tx1"/>
                      </a:solidFill>
                      <a:prstDash val="solid"/>
                      <a:round/>
                      <a:headEnd type="none" w="med" len="med"/>
                      <a:tailEnd type="none" w="med" len="med"/>
                    </a:lnR>
                  </a:tcPr>
                </a:tc>
                <a:tc>
                  <a:txBody>
                    <a:bodyPr/>
                    <a:lstStyle/>
                    <a:p>
                      <a:pPr algn="ctr">
                        <a:lnSpc>
                          <a:spcPct val="115000"/>
                        </a:lnSpc>
                        <a:spcAft>
                          <a:spcPts val="0"/>
                        </a:spcAft>
                      </a:pPr>
                      <a:r>
                        <a:rPr lang="en-US" sz="1400" dirty="0">
                          <a:solidFill>
                            <a:schemeClr val="tx1"/>
                          </a:solidFill>
                          <a:effectLst/>
                        </a:rPr>
                        <a:t>year</a:t>
                      </a:r>
                      <a:endParaRPr lang="en-US" sz="1400" dirty="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solidFill>
                            <a:schemeClr val="tx1"/>
                          </a:solidFill>
                          <a:effectLst/>
                        </a:rPr>
                        <a:t>cash flow in</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solidFill>
                            <a:schemeClr val="tx1"/>
                          </a:solidFill>
                          <a:effectLst/>
                        </a:rPr>
                        <a:t>cash flow out</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solidFill>
                          <a:schemeClr val="tx1"/>
                        </a:solidFill>
                        <a:effectLst/>
                        <a:latin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solidFill>
                          <a:schemeClr val="tx1"/>
                        </a:solidFill>
                        <a:effectLst/>
                        <a:latin typeface="Calibri"/>
                        <a:cs typeface="Arial"/>
                      </a:endParaRPr>
                    </a:p>
                  </a:txBody>
                  <a:tcPr marL="58421" marR="58421" marT="0" marB="0">
                    <a:lnL w="12700" cap="flat" cmpd="sng" algn="ctr">
                      <a:solidFill>
                        <a:schemeClr val="tx1"/>
                      </a:solidFill>
                      <a:prstDash val="solid"/>
                      <a:round/>
                      <a:headEnd type="none" w="med" len="med"/>
                      <a:tailEnd type="none" w="med" len="med"/>
                    </a:lnL>
                  </a:tcPr>
                </a:tc>
              </a:tr>
              <a:tr h="250516">
                <a:tc vMerge="1">
                  <a:txBody>
                    <a:bodyPr/>
                    <a:lstStyle/>
                    <a:p>
                      <a:endParaRPr lang="en-US"/>
                    </a:p>
                  </a:txBody>
                  <a:tcPr/>
                </a:tc>
                <a:tc>
                  <a:txBody>
                    <a:bodyPr/>
                    <a:lstStyle/>
                    <a:p>
                      <a:pPr algn="ctr">
                        <a:lnSpc>
                          <a:spcPct val="115000"/>
                        </a:lnSpc>
                        <a:spcAft>
                          <a:spcPts val="0"/>
                        </a:spcAft>
                      </a:pPr>
                      <a:r>
                        <a:rPr lang="en-US" sz="1400" dirty="0">
                          <a:solidFill>
                            <a:schemeClr val="tx1"/>
                          </a:solidFill>
                          <a:effectLst/>
                        </a:rPr>
                        <a:t>0</a:t>
                      </a:r>
                      <a:endParaRPr lang="en-US" sz="1400" dirty="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solidFill>
                            <a:schemeClr val="tx1"/>
                          </a:solidFill>
                          <a:effectLst/>
                        </a:rPr>
                        <a:t>0</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solidFill>
                            <a:schemeClr val="tx1"/>
                          </a:solidFill>
                          <a:effectLst/>
                        </a:rPr>
                        <a:t>724000</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solidFill>
                            <a:schemeClr val="tx1"/>
                          </a:solidFill>
                          <a:effectLst/>
                        </a:rPr>
                        <a:t>-724000</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solidFill>
                          <a:schemeClr val="tx1"/>
                        </a:solidFill>
                        <a:effectLst/>
                        <a:latin typeface="Calibri"/>
                        <a:cs typeface="Arial"/>
                      </a:endParaRPr>
                    </a:p>
                  </a:txBody>
                  <a:tcPr marL="58421" marR="58421" marT="0" marB="0">
                    <a:lnL w="12700" cap="flat" cmpd="sng" algn="ctr">
                      <a:solidFill>
                        <a:schemeClr val="tx1"/>
                      </a:solidFill>
                      <a:prstDash val="solid"/>
                      <a:round/>
                      <a:headEnd type="none" w="med" len="med"/>
                      <a:tailEnd type="none" w="med" len="med"/>
                    </a:lnL>
                  </a:tcPr>
                </a:tc>
              </a:tr>
              <a:tr h="250516">
                <a:tc vMerge="1">
                  <a:txBody>
                    <a:bodyPr/>
                    <a:lstStyle/>
                    <a:p>
                      <a:endParaRPr lang="en-US"/>
                    </a:p>
                  </a:txBody>
                  <a:tcPr/>
                </a:tc>
                <a:tc>
                  <a:txBody>
                    <a:bodyPr/>
                    <a:lstStyle/>
                    <a:p>
                      <a:pPr algn="ctr">
                        <a:lnSpc>
                          <a:spcPct val="115000"/>
                        </a:lnSpc>
                        <a:spcAft>
                          <a:spcPts val="0"/>
                        </a:spcAft>
                      </a:pPr>
                      <a:r>
                        <a:rPr lang="en-US" sz="1400" dirty="0">
                          <a:solidFill>
                            <a:schemeClr val="tx1"/>
                          </a:solidFill>
                          <a:effectLst/>
                        </a:rPr>
                        <a:t>1</a:t>
                      </a:r>
                      <a:endParaRPr lang="en-US" sz="1400" dirty="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dirty="0">
                          <a:solidFill>
                            <a:schemeClr val="tx1"/>
                          </a:solidFill>
                          <a:effectLst/>
                        </a:rPr>
                        <a:t>1597440</a:t>
                      </a:r>
                      <a:endParaRPr lang="en-US" sz="1400" dirty="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solidFill>
                            <a:schemeClr val="tx1"/>
                          </a:solidFill>
                          <a:effectLst/>
                        </a:rPr>
                        <a:t>528266.6667</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solidFill>
                            <a:schemeClr val="tx1"/>
                          </a:solidFill>
                          <a:effectLst/>
                        </a:rPr>
                        <a:t>1069173.333</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solidFill>
                          <a:schemeClr val="tx1"/>
                        </a:solidFill>
                        <a:effectLst/>
                        <a:latin typeface="Calibri"/>
                        <a:cs typeface="Arial"/>
                      </a:endParaRPr>
                    </a:p>
                  </a:txBody>
                  <a:tcPr marL="58421" marR="58421" marT="0" marB="0">
                    <a:lnL w="12700" cap="flat" cmpd="sng" algn="ctr">
                      <a:solidFill>
                        <a:schemeClr val="tx1"/>
                      </a:solidFill>
                      <a:prstDash val="solid"/>
                      <a:round/>
                      <a:headEnd type="none" w="med" len="med"/>
                      <a:tailEnd type="none" w="med" len="med"/>
                    </a:lnL>
                  </a:tcPr>
                </a:tc>
              </a:tr>
              <a:tr h="250516">
                <a:tc vMerge="1">
                  <a:txBody>
                    <a:bodyPr/>
                    <a:lstStyle/>
                    <a:p>
                      <a:endParaRPr lang="en-US"/>
                    </a:p>
                  </a:txBody>
                  <a:tcPr/>
                </a:tc>
                <a:tc>
                  <a:txBody>
                    <a:bodyPr/>
                    <a:lstStyle/>
                    <a:p>
                      <a:pPr algn="ctr">
                        <a:lnSpc>
                          <a:spcPct val="115000"/>
                        </a:lnSpc>
                        <a:spcAft>
                          <a:spcPts val="0"/>
                        </a:spcAft>
                      </a:pPr>
                      <a:r>
                        <a:rPr lang="en-US" sz="1400">
                          <a:solidFill>
                            <a:schemeClr val="tx1"/>
                          </a:solidFill>
                          <a:effectLst/>
                        </a:rPr>
                        <a:t>2</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solidFill>
                            <a:schemeClr val="tx1"/>
                          </a:solidFill>
                          <a:effectLst/>
                        </a:rPr>
                        <a:t>1597440</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solidFill>
                            <a:schemeClr val="tx1"/>
                          </a:solidFill>
                          <a:effectLst/>
                        </a:rPr>
                        <a:t>528266.6667</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solidFill>
                            <a:schemeClr val="tx1"/>
                          </a:solidFill>
                          <a:effectLst/>
                        </a:rPr>
                        <a:t>1069173.333</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solidFill>
                          <a:schemeClr val="tx1"/>
                        </a:solidFill>
                        <a:effectLst/>
                        <a:latin typeface="Calibri"/>
                        <a:cs typeface="Arial"/>
                      </a:endParaRPr>
                    </a:p>
                  </a:txBody>
                  <a:tcPr marL="58421" marR="58421" marT="0" marB="0">
                    <a:lnL w="12700" cap="flat" cmpd="sng" algn="ctr">
                      <a:solidFill>
                        <a:schemeClr val="tx1"/>
                      </a:solidFill>
                      <a:prstDash val="solid"/>
                      <a:round/>
                      <a:headEnd type="none" w="med" len="med"/>
                      <a:tailEnd type="none" w="med" len="med"/>
                    </a:lnL>
                  </a:tcPr>
                </a:tc>
              </a:tr>
              <a:tr h="250516">
                <a:tc vMerge="1">
                  <a:txBody>
                    <a:bodyPr/>
                    <a:lstStyle/>
                    <a:p>
                      <a:endParaRPr lang="en-US"/>
                    </a:p>
                  </a:txBody>
                  <a:tcPr/>
                </a:tc>
                <a:tc>
                  <a:txBody>
                    <a:bodyPr/>
                    <a:lstStyle/>
                    <a:p>
                      <a:pPr algn="ctr">
                        <a:lnSpc>
                          <a:spcPct val="115000"/>
                        </a:lnSpc>
                        <a:spcAft>
                          <a:spcPts val="0"/>
                        </a:spcAft>
                      </a:pPr>
                      <a:r>
                        <a:rPr lang="en-US" sz="1400">
                          <a:solidFill>
                            <a:schemeClr val="tx1"/>
                          </a:solidFill>
                          <a:effectLst/>
                        </a:rPr>
                        <a:t>3</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solidFill>
                            <a:schemeClr val="tx1"/>
                          </a:solidFill>
                          <a:effectLst/>
                        </a:rPr>
                        <a:t>1597440</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solidFill>
                            <a:schemeClr val="tx1"/>
                          </a:solidFill>
                          <a:effectLst/>
                        </a:rPr>
                        <a:t>528266.6667</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solidFill>
                            <a:schemeClr val="tx1"/>
                          </a:solidFill>
                          <a:effectLst/>
                        </a:rPr>
                        <a:t>1069173.333</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solidFill>
                          <a:schemeClr val="tx1"/>
                        </a:solidFill>
                        <a:effectLst/>
                        <a:latin typeface="Calibri"/>
                        <a:cs typeface="Arial"/>
                      </a:endParaRPr>
                    </a:p>
                  </a:txBody>
                  <a:tcPr marL="58421" marR="58421" marT="0" marB="0">
                    <a:lnL w="12700" cap="flat" cmpd="sng" algn="ctr">
                      <a:solidFill>
                        <a:schemeClr val="tx1"/>
                      </a:solidFill>
                      <a:prstDash val="solid"/>
                      <a:round/>
                      <a:headEnd type="none" w="med" len="med"/>
                      <a:tailEnd type="none" w="med" len="med"/>
                    </a:lnL>
                  </a:tcPr>
                </a:tc>
              </a:tr>
              <a:tr h="250516">
                <a:tc vMerge="1">
                  <a:txBody>
                    <a:bodyPr/>
                    <a:lstStyle/>
                    <a:p>
                      <a:endParaRPr lang="en-US"/>
                    </a:p>
                  </a:txBody>
                  <a:tcPr/>
                </a:tc>
                <a:tc>
                  <a:txBody>
                    <a:bodyPr/>
                    <a:lstStyle/>
                    <a:p>
                      <a:pPr algn="ctr">
                        <a:lnSpc>
                          <a:spcPct val="115000"/>
                        </a:lnSpc>
                        <a:spcAft>
                          <a:spcPts val="0"/>
                        </a:spcAft>
                      </a:pPr>
                      <a:r>
                        <a:rPr lang="en-US" sz="1400">
                          <a:solidFill>
                            <a:schemeClr val="tx1"/>
                          </a:solidFill>
                          <a:effectLst/>
                        </a:rPr>
                        <a:t>4</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dirty="0">
                          <a:solidFill>
                            <a:schemeClr val="tx1"/>
                          </a:solidFill>
                          <a:effectLst/>
                        </a:rPr>
                        <a:t>1597440</a:t>
                      </a:r>
                      <a:endParaRPr lang="en-US" sz="1400" dirty="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solidFill>
                            <a:schemeClr val="tx1"/>
                          </a:solidFill>
                          <a:effectLst/>
                        </a:rPr>
                        <a:t>528266.6667</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solidFill>
                            <a:schemeClr val="tx1"/>
                          </a:solidFill>
                          <a:effectLst/>
                        </a:rPr>
                        <a:t>1069173.333</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solidFill>
                          <a:schemeClr val="tx1"/>
                        </a:solidFill>
                        <a:effectLst/>
                        <a:latin typeface="Calibri"/>
                        <a:cs typeface="Arial"/>
                      </a:endParaRPr>
                    </a:p>
                  </a:txBody>
                  <a:tcPr marL="58421" marR="58421" marT="0" marB="0">
                    <a:lnL w="12700" cap="flat" cmpd="sng" algn="ctr">
                      <a:solidFill>
                        <a:schemeClr val="tx1"/>
                      </a:solidFill>
                      <a:prstDash val="solid"/>
                      <a:round/>
                      <a:headEnd type="none" w="med" len="med"/>
                      <a:tailEnd type="none" w="med" len="med"/>
                    </a:lnL>
                  </a:tcPr>
                </a:tc>
              </a:tr>
              <a:tr h="250516">
                <a:tc vMerge="1">
                  <a:txBody>
                    <a:bodyPr/>
                    <a:lstStyle/>
                    <a:p>
                      <a:endParaRPr lang="en-US"/>
                    </a:p>
                  </a:txBody>
                  <a:tcPr/>
                </a:tc>
                <a:tc>
                  <a:txBody>
                    <a:bodyPr/>
                    <a:lstStyle/>
                    <a:p>
                      <a:pPr algn="ctr">
                        <a:lnSpc>
                          <a:spcPct val="115000"/>
                        </a:lnSpc>
                        <a:spcAft>
                          <a:spcPts val="0"/>
                        </a:spcAft>
                      </a:pPr>
                      <a:r>
                        <a:rPr lang="en-US" sz="1400">
                          <a:solidFill>
                            <a:schemeClr val="tx1"/>
                          </a:solidFill>
                          <a:effectLst/>
                        </a:rPr>
                        <a:t>5</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solidFill>
                            <a:schemeClr val="tx1"/>
                          </a:solidFill>
                          <a:effectLst/>
                        </a:rPr>
                        <a:t>1597440</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solidFill>
                            <a:schemeClr val="tx1"/>
                          </a:solidFill>
                          <a:effectLst/>
                        </a:rPr>
                        <a:t>528266.6667</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solidFill>
                            <a:schemeClr val="tx1"/>
                          </a:solidFill>
                          <a:effectLst/>
                        </a:rPr>
                        <a:t>1069173.333</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solidFill>
                          <a:schemeClr val="tx1"/>
                        </a:solidFill>
                        <a:effectLst/>
                        <a:latin typeface="Calibri"/>
                        <a:cs typeface="Arial"/>
                      </a:endParaRPr>
                    </a:p>
                  </a:txBody>
                  <a:tcPr marL="58421" marR="58421" marT="0" marB="0">
                    <a:lnL w="12700" cap="flat" cmpd="sng" algn="ctr">
                      <a:solidFill>
                        <a:schemeClr val="tx1"/>
                      </a:solidFill>
                      <a:prstDash val="solid"/>
                      <a:round/>
                      <a:headEnd type="none" w="med" len="med"/>
                      <a:tailEnd type="none" w="med" len="med"/>
                    </a:lnL>
                  </a:tcPr>
                </a:tc>
              </a:tr>
              <a:tr h="250516">
                <a:tc vMerge="1">
                  <a:txBody>
                    <a:bodyPr/>
                    <a:lstStyle/>
                    <a:p>
                      <a:endParaRPr lang="en-US"/>
                    </a:p>
                  </a:txBody>
                  <a:tcPr/>
                </a:tc>
                <a:tc>
                  <a:txBody>
                    <a:bodyPr/>
                    <a:lstStyle/>
                    <a:p>
                      <a:pPr algn="ctr">
                        <a:lnSpc>
                          <a:spcPct val="115000"/>
                        </a:lnSpc>
                        <a:spcAft>
                          <a:spcPts val="0"/>
                        </a:spcAft>
                      </a:pPr>
                      <a:r>
                        <a:rPr lang="en-US" sz="1400">
                          <a:solidFill>
                            <a:schemeClr val="tx1"/>
                          </a:solidFill>
                          <a:effectLst/>
                        </a:rPr>
                        <a:t>6</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solidFill>
                            <a:schemeClr val="tx1"/>
                          </a:solidFill>
                          <a:effectLst/>
                        </a:rPr>
                        <a:t>1597440</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solidFill>
                            <a:schemeClr val="tx1"/>
                          </a:solidFill>
                          <a:effectLst/>
                        </a:rPr>
                        <a:t>528266.6667</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solidFill>
                            <a:schemeClr val="tx1"/>
                          </a:solidFill>
                          <a:effectLst/>
                        </a:rPr>
                        <a:t>1069173.333</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solidFill>
                          <a:schemeClr val="tx1"/>
                        </a:solidFill>
                        <a:effectLst/>
                        <a:latin typeface="Calibri"/>
                        <a:cs typeface="Arial"/>
                      </a:endParaRPr>
                    </a:p>
                  </a:txBody>
                  <a:tcPr marL="58421" marR="58421" marT="0" marB="0">
                    <a:lnL w="12700" cap="flat" cmpd="sng" algn="ctr">
                      <a:solidFill>
                        <a:schemeClr val="tx1"/>
                      </a:solidFill>
                      <a:prstDash val="solid"/>
                      <a:round/>
                      <a:headEnd type="none" w="med" len="med"/>
                      <a:tailEnd type="none" w="med" len="med"/>
                    </a:lnL>
                  </a:tcPr>
                </a:tc>
              </a:tr>
              <a:tr h="250516">
                <a:tc vMerge="1">
                  <a:txBody>
                    <a:bodyPr/>
                    <a:lstStyle/>
                    <a:p>
                      <a:endParaRPr lang="en-US"/>
                    </a:p>
                  </a:txBody>
                  <a:tcPr/>
                </a:tc>
                <a:tc>
                  <a:txBody>
                    <a:bodyPr/>
                    <a:lstStyle/>
                    <a:p>
                      <a:pPr algn="ctr">
                        <a:lnSpc>
                          <a:spcPct val="115000"/>
                        </a:lnSpc>
                        <a:spcAft>
                          <a:spcPts val="0"/>
                        </a:spcAft>
                      </a:pPr>
                      <a:r>
                        <a:rPr lang="en-US" sz="1400">
                          <a:solidFill>
                            <a:schemeClr val="tx1"/>
                          </a:solidFill>
                          <a:effectLst/>
                        </a:rPr>
                        <a:t>7</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solidFill>
                            <a:schemeClr val="tx1"/>
                          </a:solidFill>
                          <a:effectLst/>
                        </a:rPr>
                        <a:t>1597440</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solidFill>
                            <a:schemeClr val="tx1"/>
                          </a:solidFill>
                          <a:effectLst/>
                        </a:rPr>
                        <a:t>528266.6667</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solidFill>
                            <a:schemeClr val="tx1"/>
                          </a:solidFill>
                          <a:effectLst/>
                        </a:rPr>
                        <a:t>1069173.333</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solidFill>
                          <a:schemeClr val="tx1"/>
                        </a:solidFill>
                        <a:effectLst/>
                        <a:latin typeface="Calibri"/>
                        <a:cs typeface="Arial"/>
                      </a:endParaRPr>
                    </a:p>
                  </a:txBody>
                  <a:tcPr marL="58421" marR="58421" marT="0" marB="0">
                    <a:lnL w="12700" cap="flat" cmpd="sng" algn="ctr">
                      <a:solidFill>
                        <a:schemeClr val="tx1"/>
                      </a:solidFill>
                      <a:prstDash val="solid"/>
                      <a:round/>
                      <a:headEnd type="none" w="med" len="med"/>
                      <a:tailEnd type="none" w="med" len="med"/>
                    </a:lnL>
                  </a:tcPr>
                </a:tc>
              </a:tr>
              <a:tr h="250516">
                <a:tc vMerge="1">
                  <a:txBody>
                    <a:bodyPr/>
                    <a:lstStyle/>
                    <a:p>
                      <a:endParaRPr lang="en-US"/>
                    </a:p>
                  </a:txBody>
                  <a:tcPr/>
                </a:tc>
                <a:tc>
                  <a:txBody>
                    <a:bodyPr/>
                    <a:lstStyle/>
                    <a:p>
                      <a:pPr algn="ctr">
                        <a:lnSpc>
                          <a:spcPct val="115000"/>
                        </a:lnSpc>
                        <a:spcAft>
                          <a:spcPts val="0"/>
                        </a:spcAft>
                      </a:pPr>
                      <a:r>
                        <a:rPr lang="en-US" sz="1400">
                          <a:solidFill>
                            <a:schemeClr val="tx1"/>
                          </a:solidFill>
                          <a:effectLst/>
                        </a:rPr>
                        <a:t>8</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dirty="0">
                          <a:solidFill>
                            <a:schemeClr val="tx1"/>
                          </a:solidFill>
                          <a:effectLst/>
                        </a:rPr>
                        <a:t>1597440</a:t>
                      </a:r>
                      <a:endParaRPr lang="en-US" sz="1400" dirty="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solidFill>
                            <a:schemeClr val="tx1"/>
                          </a:solidFill>
                          <a:effectLst/>
                        </a:rPr>
                        <a:t>528266.6667</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solidFill>
                            <a:schemeClr val="tx1"/>
                          </a:solidFill>
                          <a:effectLst/>
                        </a:rPr>
                        <a:t>1069173.333</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solidFill>
                          <a:schemeClr val="tx1"/>
                        </a:solidFill>
                        <a:effectLst/>
                        <a:latin typeface="Calibri"/>
                        <a:cs typeface="Arial"/>
                      </a:endParaRPr>
                    </a:p>
                  </a:txBody>
                  <a:tcPr marL="58421" marR="58421" marT="0" marB="0">
                    <a:lnL w="12700" cap="flat" cmpd="sng" algn="ctr">
                      <a:solidFill>
                        <a:schemeClr val="tx1"/>
                      </a:solidFill>
                      <a:prstDash val="solid"/>
                      <a:round/>
                      <a:headEnd type="none" w="med" len="med"/>
                      <a:tailEnd type="none" w="med" len="med"/>
                    </a:lnL>
                  </a:tcPr>
                </a:tc>
              </a:tr>
              <a:tr h="250516">
                <a:tc vMerge="1">
                  <a:txBody>
                    <a:bodyPr/>
                    <a:lstStyle/>
                    <a:p>
                      <a:endParaRPr lang="en-US"/>
                    </a:p>
                  </a:txBody>
                  <a:tcPr/>
                </a:tc>
                <a:tc>
                  <a:txBody>
                    <a:bodyPr/>
                    <a:lstStyle/>
                    <a:p>
                      <a:pPr algn="ctr">
                        <a:lnSpc>
                          <a:spcPct val="115000"/>
                        </a:lnSpc>
                        <a:spcAft>
                          <a:spcPts val="0"/>
                        </a:spcAft>
                      </a:pPr>
                      <a:r>
                        <a:rPr lang="en-US" sz="1400">
                          <a:solidFill>
                            <a:schemeClr val="tx1"/>
                          </a:solidFill>
                          <a:effectLst/>
                        </a:rPr>
                        <a:t>9</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solidFill>
                            <a:schemeClr val="tx1"/>
                          </a:solidFill>
                          <a:effectLst/>
                        </a:rPr>
                        <a:t>1597440</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dirty="0">
                          <a:solidFill>
                            <a:schemeClr val="tx1"/>
                          </a:solidFill>
                          <a:effectLst/>
                        </a:rPr>
                        <a:t>528266.6667</a:t>
                      </a:r>
                      <a:endParaRPr lang="en-US" sz="1400" dirty="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solidFill>
                            <a:schemeClr val="tx1"/>
                          </a:solidFill>
                          <a:effectLst/>
                        </a:rPr>
                        <a:t>1069173.333</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solidFill>
                          <a:schemeClr val="tx1"/>
                        </a:solidFill>
                        <a:effectLst/>
                        <a:latin typeface="Calibri"/>
                        <a:cs typeface="Arial"/>
                      </a:endParaRPr>
                    </a:p>
                  </a:txBody>
                  <a:tcPr marL="58421" marR="58421" marT="0" marB="0">
                    <a:lnL w="12700" cap="flat" cmpd="sng" algn="ctr">
                      <a:solidFill>
                        <a:schemeClr val="tx1"/>
                      </a:solidFill>
                      <a:prstDash val="solid"/>
                      <a:round/>
                      <a:headEnd type="none" w="med" len="med"/>
                      <a:tailEnd type="none" w="med" len="med"/>
                    </a:lnL>
                  </a:tcPr>
                </a:tc>
              </a:tr>
              <a:tr h="250516">
                <a:tc vMerge="1">
                  <a:txBody>
                    <a:bodyPr/>
                    <a:lstStyle/>
                    <a:p>
                      <a:endParaRPr lang="en-US"/>
                    </a:p>
                  </a:txBody>
                  <a:tcPr/>
                </a:tc>
                <a:tc>
                  <a:txBody>
                    <a:bodyPr/>
                    <a:lstStyle/>
                    <a:p>
                      <a:pPr algn="ctr">
                        <a:lnSpc>
                          <a:spcPct val="115000"/>
                        </a:lnSpc>
                        <a:spcAft>
                          <a:spcPts val="0"/>
                        </a:spcAft>
                      </a:pPr>
                      <a:r>
                        <a:rPr lang="en-US" sz="1400">
                          <a:solidFill>
                            <a:schemeClr val="tx1"/>
                          </a:solidFill>
                          <a:effectLst/>
                        </a:rPr>
                        <a:t>10</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solidFill>
                            <a:schemeClr val="tx1"/>
                          </a:solidFill>
                          <a:effectLst/>
                        </a:rPr>
                        <a:t>1597440</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dirty="0">
                          <a:solidFill>
                            <a:schemeClr val="tx1"/>
                          </a:solidFill>
                          <a:effectLst/>
                        </a:rPr>
                        <a:t>528266.6667</a:t>
                      </a:r>
                      <a:endParaRPr lang="en-US" sz="1400" dirty="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solidFill>
                            <a:schemeClr val="tx1"/>
                          </a:solidFill>
                          <a:effectLst/>
                        </a:rPr>
                        <a:t>1069173.333</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solidFill>
                          <a:schemeClr val="tx1"/>
                        </a:solidFill>
                        <a:effectLst/>
                        <a:latin typeface="Calibri"/>
                        <a:cs typeface="Arial"/>
                      </a:endParaRPr>
                    </a:p>
                  </a:txBody>
                  <a:tcPr marL="58421" marR="58421" marT="0" marB="0">
                    <a:lnL w="12700" cap="flat" cmpd="sng" algn="ctr">
                      <a:solidFill>
                        <a:schemeClr val="tx1"/>
                      </a:solidFill>
                      <a:prstDash val="solid"/>
                      <a:round/>
                      <a:headEnd type="none" w="med" len="med"/>
                      <a:tailEnd type="none" w="med" len="med"/>
                    </a:lnL>
                  </a:tcPr>
                </a:tc>
              </a:tr>
              <a:tr h="250516">
                <a:tc vMerge="1">
                  <a:txBody>
                    <a:bodyPr/>
                    <a:lstStyle/>
                    <a:p>
                      <a:endParaRPr lang="en-US"/>
                    </a:p>
                  </a:txBody>
                  <a:tcPr/>
                </a:tc>
                <a:tc>
                  <a:txBody>
                    <a:bodyPr/>
                    <a:lstStyle/>
                    <a:p>
                      <a:pPr algn="ctr">
                        <a:lnSpc>
                          <a:spcPct val="115000"/>
                        </a:lnSpc>
                        <a:spcAft>
                          <a:spcPts val="0"/>
                        </a:spcAft>
                      </a:pPr>
                      <a:r>
                        <a:rPr lang="en-US" sz="1400">
                          <a:solidFill>
                            <a:schemeClr val="tx1"/>
                          </a:solidFill>
                          <a:effectLst/>
                        </a:rPr>
                        <a:t>11</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solidFill>
                            <a:schemeClr val="tx1"/>
                          </a:solidFill>
                          <a:effectLst/>
                        </a:rPr>
                        <a:t>1597440</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dirty="0">
                          <a:solidFill>
                            <a:schemeClr val="tx1"/>
                          </a:solidFill>
                          <a:effectLst/>
                        </a:rPr>
                        <a:t>528266.6667</a:t>
                      </a:r>
                      <a:endParaRPr lang="en-US" sz="1400" dirty="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solidFill>
                            <a:schemeClr val="tx1"/>
                          </a:solidFill>
                          <a:effectLst/>
                        </a:rPr>
                        <a:t>1069173.333</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solidFill>
                          <a:schemeClr val="tx1"/>
                        </a:solidFill>
                        <a:effectLst/>
                        <a:latin typeface="Calibri"/>
                        <a:cs typeface="Arial"/>
                      </a:endParaRPr>
                    </a:p>
                  </a:txBody>
                  <a:tcPr marL="58421" marR="58421" marT="0" marB="0">
                    <a:lnL w="12700" cap="flat" cmpd="sng" algn="ctr">
                      <a:solidFill>
                        <a:schemeClr val="tx1"/>
                      </a:solidFill>
                      <a:prstDash val="solid"/>
                      <a:round/>
                      <a:headEnd type="none" w="med" len="med"/>
                      <a:tailEnd type="none" w="med" len="med"/>
                    </a:lnL>
                  </a:tcPr>
                </a:tc>
              </a:tr>
              <a:tr h="250516">
                <a:tc vMerge="1">
                  <a:txBody>
                    <a:bodyPr/>
                    <a:lstStyle/>
                    <a:p>
                      <a:endParaRPr lang="en-US"/>
                    </a:p>
                  </a:txBody>
                  <a:tcPr/>
                </a:tc>
                <a:tc>
                  <a:txBody>
                    <a:bodyPr/>
                    <a:lstStyle/>
                    <a:p>
                      <a:pPr algn="ctr">
                        <a:lnSpc>
                          <a:spcPct val="115000"/>
                        </a:lnSpc>
                        <a:spcAft>
                          <a:spcPts val="0"/>
                        </a:spcAft>
                      </a:pPr>
                      <a:r>
                        <a:rPr lang="en-US" sz="1400">
                          <a:solidFill>
                            <a:schemeClr val="tx1"/>
                          </a:solidFill>
                          <a:effectLst/>
                        </a:rPr>
                        <a:t>12</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solidFill>
                            <a:schemeClr val="tx1"/>
                          </a:solidFill>
                          <a:effectLst/>
                        </a:rPr>
                        <a:t>1597440</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solidFill>
                            <a:schemeClr val="tx1"/>
                          </a:solidFill>
                          <a:effectLst/>
                        </a:rPr>
                        <a:t>528266.6667</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solidFill>
                            <a:schemeClr val="tx1"/>
                          </a:solidFill>
                          <a:effectLst/>
                        </a:rPr>
                        <a:t>1069173.333</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dirty="0">
                        <a:solidFill>
                          <a:schemeClr val="tx1"/>
                        </a:solidFill>
                        <a:effectLst/>
                        <a:latin typeface="Calibri"/>
                        <a:cs typeface="Arial"/>
                      </a:endParaRPr>
                    </a:p>
                  </a:txBody>
                  <a:tcPr marL="58421" marR="58421" marT="0" marB="0">
                    <a:lnL w="12700" cap="flat" cmpd="sng" algn="ctr">
                      <a:solidFill>
                        <a:schemeClr val="tx1"/>
                      </a:solidFill>
                      <a:prstDash val="solid"/>
                      <a:round/>
                      <a:headEnd type="none" w="med" len="med"/>
                      <a:tailEnd type="none" w="med" len="med"/>
                    </a:lnL>
                  </a:tcPr>
                </a:tc>
              </a:tr>
              <a:tr h="250516">
                <a:tc vMerge="1">
                  <a:txBody>
                    <a:bodyPr/>
                    <a:lstStyle/>
                    <a:p>
                      <a:endParaRPr lang="en-US"/>
                    </a:p>
                  </a:txBody>
                  <a:tcPr/>
                </a:tc>
                <a:tc>
                  <a:txBody>
                    <a:bodyPr/>
                    <a:lstStyle/>
                    <a:p>
                      <a:pPr algn="ctr">
                        <a:lnSpc>
                          <a:spcPct val="115000"/>
                        </a:lnSpc>
                        <a:spcAft>
                          <a:spcPts val="0"/>
                        </a:spcAft>
                      </a:pPr>
                      <a:r>
                        <a:rPr lang="en-US" sz="1400">
                          <a:solidFill>
                            <a:schemeClr val="tx1"/>
                          </a:solidFill>
                          <a:effectLst/>
                        </a:rPr>
                        <a:t>13</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solidFill>
                            <a:schemeClr val="tx1"/>
                          </a:solidFill>
                          <a:effectLst/>
                        </a:rPr>
                        <a:t>1597440</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solidFill>
                            <a:schemeClr val="tx1"/>
                          </a:solidFill>
                          <a:effectLst/>
                        </a:rPr>
                        <a:t>528266.6667</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solidFill>
                            <a:schemeClr val="tx1"/>
                          </a:solidFill>
                          <a:effectLst/>
                        </a:rPr>
                        <a:t>1069173.333</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solidFill>
                          <a:schemeClr val="tx1"/>
                        </a:solidFill>
                        <a:effectLst/>
                        <a:latin typeface="Calibri"/>
                        <a:cs typeface="Arial"/>
                      </a:endParaRPr>
                    </a:p>
                  </a:txBody>
                  <a:tcPr marL="58421" marR="58421" marT="0" marB="0">
                    <a:lnL w="12700" cap="flat" cmpd="sng" algn="ctr">
                      <a:solidFill>
                        <a:schemeClr val="tx1"/>
                      </a:solidFill>
                      <a:prstDash val="solid"/>
                      <a:round/>
                      <a:headEnd type="none" w="med" len="med"/>
                      <a:tailEnd type="none" w="med" len="med"/>
                    </a:lnL>
                  </a:tcPr>
                </a:tc>
              </a:tr>
              <a:tr h="250516">
                <a:tc vMerge="1">
                  <a:txBody>
                    <a:bodyPr/>
                    <a:lstStyle/>
                    <a:p>
                      <a:endParaRPr lang="en-US"/>
                    </a:p>
                  </a:txBody>
                  <a:tcPr/>
                </a:tc>
                <a:tc>
                  <a:txBody>
                    <a:bodyPr/>
                    <a:lstStyle/>
                    <a:p>
                      <a:pPr algn="ctr">
                        <a:lnSpc>
                          <a:spcPct val="115000"/>
                        </a:lnSpc>
                        <a:spcAft>
                          <a:spcPts val="0"/>
                        </a:spcAft>
                      </a:pPr>
                      <a:r>
                        <a:rPr lang="en-US" sz="1400">
                          <a:solidFill>
                            <a:schemeClr val="tx1"/>
                          </a:solidFill>
                          <a:effectLst/>
                        </a:rPr>
                        <a:t>14</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solidFill>
                            <a:schemeClr val="tx1"/>
                          </a:solidFill>
                          <a:effectLst/>
                        </a:rPr>
                        <a:t>1597440</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dirty="0">
                          <a:solidFill>
                            <a:schemeClr val="tx1"/>
                          </a:solidFill>
                          <a:effectLst/>
                        </a:rPr>
                        <a:t>528266.6667</a:t>
                      </a:r>
                      <a:endParaRPr lang="en-US" sz="1400" dirty="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solidFill>
                            <a:schemeClr val="tx1"/>
                          </a:solidFill>
                          <a:effectLst/>
                        </a:rPr>
                        <a:t>1069173.333</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solidFill>
                          <a:schemeClr val="tx1"/>
                        </a:solidFill>
                        <a:effectLst/>
                        <a:latin typeface="Calibri"/>
                        <a:cs typeface="Arial"/>
                      </a:endParaRPr>
                    </a:p>
                  </a:txBody>
                  <a:tcPr marL="58421" marR="58421" marT="0" marB="0">
                    <a:lnL w="12700" cap="flat" cmpd="sng" algn="ctr">
                      <a:solidFill>
                        <a:schemeClr val="tx1"/>
                      </a:solidFill>
                      <a:prstDash val="solid"/>
                      <a:round/>
                      <a:headEnd type="none" w="med" len="med"/>
                      <a:tailEnd type="none" w="med" len="med"/>
                    </a:lnL>
                  </a:tcPr>
                </a:tc>
              </a:tr>
              <a:tr h="250516">
                <a:tc vMerge="1">
                  <a:txBody>
                    <a:bodyPr/>
                    <a:lstStyle/>
                    <a:p>
                      <a:endParaRPr lang="en-US"/>
                    </a:p>
                  </a:txBody>
                  <a:tcPr/>
                </a:tc>
                <a:tc>
                  <a:txBody>
                    <a:bodyPr/>
                    <a:lstStyle/>
                    <a:p>
                      <a:pPr algn="ctr">
                        <a:lnSpc>
                          <a:spcPct val="115000"/>
                        </a:lnSpc>
                        <a:spcAft>
                          <a:spcPts val="0"/>
                        </a:spcAft>
                      </a:pPr>
                      <a:r>
                        <a:rPr lang="en-US" sz="1400">
                          <a:solidFill>
                            <a:schemeClr val="tx1"/>
                          </a:solidFill>
                          <a:effectLst/>
                        </a:rPr>
                        <a:t>15</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solidFill>
                            <a:schemeClr val="tx1"/>
                          </a:solidFill>
                          <a:effectLst/>
                        </a:rPr>
                        <a:t>1597440</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a:solidFill>
                            <a:schemeClr val="tx1"/>
                          </a:solidFill>
                          <a:effectLst/>
                        </a:rPr>
                        <a:t>528266.6667</a:t>
                      </a:r>
                      <a:endParaRPr lang="en-US" sz="140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400" dirty="0">
                          <a:solidFill>
                            <a:schemeClr val="tx1"/>
                          </a:solidFill>
                          <a:effectLst/>
                        </a:rPr>
                        <a:t>1069173.333</a:t>
                      </a:r>
                      <a:endParaRPr lang="en-US" sz="1400" dirty="0">
                        <a:solidFill>
                          <a:schemeClr val="tx1"/>
                        </a:solidFill>
                        <a:effectLst/>
                        <a:latin typeface="Calibri"/>
                        <a:ea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dirty="0">
                        <a:solidFill>
                          <a:schemeClr val="tx1"/>
                        </a:solidFill>
                        <a:effectLst/>
                        <a:latin typeface="Calibri"/>
                        <a:cs typeface="Arial"/>
                      </a:endParaRPr>
                    </a:p>
                  </a:txBody>
                  <a:tcPr marL="58421" marR="58421" marT="0" marB="0">
                    <a:lnL w="12700" cap="flat" cmpd="sng" algn="ctr">
                      <a:solidFill>
                        <a:schemeClr val="tx1"/>
                      </a:solidFill>
                      <a:prstDash val="solid"/>
                      <a:round/>
                      <a:headEnd type="none" w="med" len="med"/>
                      <a:tailEnd type="none" w="med" len="med"/>
                    </a:lnL>
                  </a:tcPr>
                </a:tc>
              </a:tr>
              <a:tr h="356465">
                <a:tc>
                  <a:txBody>
                    <a:bodyPr/>
                    <a:lstStyle/>
                    <a:p>
                      <a:endParaRPr lang="en-US" sz="1400">
                        <a:solidFill>
                          <a:schemeClr val="tx1"/>
                        </a:solidFill>
                        <a:effectLst/>
                        <a:latin typeface="Calibri"/>
                        <a:cs typeface="Arial"/>
                      </a:endParaRPr>
                    </a:p>
                  </a:txBody>
                  <a:tcPr marL="58421" marR="58421" marT="0" marB="0">
                    <a:lnR w="12700" cap="flat" cmpd="sng" algn="ctr">
                      <a:solidFill>
                        <a:schemeClr val="tx1"/>
                      </a:solidFill>
                      <a:prstDash val="solid"/>
                      <a:round/>
                      <a:headEnd type="none" w="med" len="med"/>
                      <a:tailEnd type="none" w="med" len="med"/>
                    </a:lnR>
                  </a:tcPr>
                </a:tc>
                <a:tc>
                  <a:txBody>
                    <a:bodyPr/>
                    <a:lstStyle/>
                    <a:p>
                      <a:endParaRPr lang="en-US" sz="1400">
                        <a:solidFill>
                          <a:schemeClr val="tx1"/>
                        </a:solidFill>
                        <a:effectLst/>
                        <a:latin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solidFill>
                          <a:schemeClr val="tx1"/>
                        </a:solidFill>
                        <a:effectLst/>
                        <a:latin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solidFill>
                          <a:schemeClr val="tx1"/>
                        </a:solidFill>
                        <a:effectLst/>
                        <a:latin typeface="Calibri"/>
                        <a:cs typeface="Arial"/>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50000"/>
                        </a:lnSpc>
                        <a:spcAft>
                          <a:spcPts val="0"/>
                        </a:spcAft>
                      </a:pPr>
                      <a:r>
                        <a:rPr lang="en-US" sz="1400" dirty="0">
                          <a:solidFill>
                            <a:schemeClr val="tx1"/>
                          </a:solidFill>
                          <a:effectLst/>
                        </a:rPr>
                        <a:t>$1,701,406.37</a:t>
                      </a:r>
                      <a:endParaRPr lang="en-US" sz="1400" dirty="0">
                        <a:solidFill>
                          <a:schemeClr val="tx1"/>
                        </a:solidFill>
                        <a:effectLst/>
                        <a:latin typeface="TimesNewRomanPSMT"/>
                        <a:ea typeface="Calibri"/>
                        <a:cs typeface="TimesNewRomanPSMT"/>
                      </a:endParaRPr>
                    </a:p>
                  </a:txBody>
                  <a:tcPr marL="58421" marR="58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sz="1400" dirty="0">
                        <a:solidFill>
                          <a:schemeClr val="tx1"/>
                        </a:solidFill>
                        <a:effectLst/>
                        <a:latin typeface="Calibri"/>
                        <a:cs typeface="Arial"/>
                      </a:endParaRPr>
                    </a:p>
                  </a:txBody>
                  <a:tcPr marL="58421" marR="58421" marT="0" marB="0">
                    <a:lnL w="12700" cap="flat" cmpd="sng" algn="ctr">
                      <a:solidFill>
                        <a:schemeClr val="tx1"/>
                      </a:solidFill>
                      <a:prstDash val="solid"/>
                      <a:round/>
                      <a:headEnd type="none" w="med" len="med"/>
                      <a:tailEnd type="none" w="med" len="med"/>
                    </a:lnL>
                  </a:tcPr>
                </a:tc>
              </a:tr>
            </a:tbl>
          </a:graphicData>
        </a:graphic>
      </p:graphicFrame>
    </p:spTree>
    <p:extLst>
      <p:ext uri="{BB962C8B-B14F-4D97-AF65-F5344CB8AC3E}">
        <p14:creationId xmlns:p14="http://schemas.microsoft.com/office/powerpoint/2010/main" val="124358047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Integer Programming Model </a:t>
            </a:r>
          </a:p>
        </p:txBody>
      </p:sp>
      <p:sp>
        <p:nvSpPr>
          <p:cNvPr id="3" name="Content Placeholder 2"/>
          <p:cNvSpPr>
            <a:spLocks noGrp="1"/>
          </p:cNvSpPr>
          <p:nvPr>
            <p:ph sz="quarter" idx="1"/>
          </p:nvPr>
        </p:nvSpPr>
        <p:spPr/>
        <p:txBody>
          <a:bodyPr/>
          <a:lstStyle/>
          <a:p>
            <a:pPr marL="0" indent="0">
              <a:buNone/>
            </a:pPr>
            <a:r>
              <a:rPr lang="en-US" dirty="0"/>
              <a:t>The model is shown below: </a:t>
            </a:r>
            <a:endParaRPr lang="en-US" dirty="0" smtClean="0"/>
          </a:p>
          <a:p>
            <a:pPr marL="0" indent="0">
              <a:buNone/>
            </a:pP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46271260"/>
              </p:ext>
            </p:extLst>
          </p:nvPr>
        </p:nvGraphicFramePr>
        <p:xfrm>
          <a:off x="1219200" y="2514600"/>
          <a:ext cx="7239000" cy="3581400"/>
        </p:xfrm>
        <a:graphic>
          <a:graphicData uri="http://schemas.openxmlformats.org/drawingml/2006/table">
            <a:tbl>
              <a:tblPr firstRow="1" firstCol="1" bandRow="1"/>
              <a:tblGrid>
                <a:gridCol w="7239000"/>
              </a:tblGrid>
              <a:tr h="3581400">
                <a:tc>
                  <a:txBody>
                    <a:bodyPr/>
                    <a:lstStyle/>
                    <a:p>
                      <a:pPr>
                        <a:lnSpc>
                          <a:spcPct val="115000"/>
                        </a:lnSpc>
                        <a:spcAft>
                          <a:spcPts val="0"/>
                        </a:spcAft>
                      </a:pPr>
                      <a:r>
                        <a:rPr lang="en-US" sz="1000" dirty="0">
                          <a:solidFill>
                            <a:srgbClr val="0000FF"/>
                          </a:solidFill>
                          <a:effectLst/>
                          <a:latin typeface="Courier New"/>
                          <a:ea typeface="Calibri"/>
                          <a:cs typeface="Arial"/>
                        </a:rPr>
                        <a:t> </a:t>
                      </a:r>
                      <a:endParaRPr lang="en-US" sz="1100" dirty="0">
                        <a:effectLst/>
                        <a:latin typeface="Calibri"/>
                        <a:ea typeface="Calibri"/>
                        <a:cs typeface="Arial"/>
                      </a:endParaRPr>
                    </a:p>
                    <a:p>
                      <a:pPr>
                        <a:lnSpc>
                          <a:spcPct val="115000"/>
                        </a:lnSpc>
                        <a:spcAft>
                          <a:spcPts val="0"/>
                        </a:spcAft>
                      </a:pPr>
                      <a:r>
                        <a:rPr lang="en-US" sz="1400" dirty="0">
                          <a:solidFill>
                            <a:srgbClr val="0000FF"/>
                          </a:solidFill>
                          <a:effectLst/>
                          <a:latin typeface="Courier New"/>
                          <a:ea typeface="Calibri"/>
                          <a:cs typeface="Arial"/>
                        </a:rPr>
                        <a:t>max</a:t>
                      </a:r>
                      <a:r>
                        <a:rPr lang="en-US" sz="1400" dirty="0">
                          <a:solidFill>
                            <a:srgbClr val="000000"/>
                          </a:solidFill>
                          <a:effectLst/>
                          <a:latin typeface="Courier New"/>
                          <a:ea typeface="Calibri"/>
                          <a:cs typeface="Arial"/>
                        </a:rPr>
                        <a:t>= </a:t>
                      </a:r>
                      <a:r>
                        <a:rPr lang="en-US" sz="1400" dirty="0" smtClean="0">
                          <a:solidFill>
                            <a:srgbClr val="000000"/>
                          </a:solidFill>
                          <a:effectLst/>
                          <a:latin typeface="Courier New"/>
                          <a:ea typeface="Calibri"/>
                          <a:cs typeface="Arial"/>
                        </a:rPr>
                        <a:t>1.701*X1+1.41*X2+1.602*X3+0.936*X4+1.446*X5+0.525*X6+5.443*X7</a:t>
                      </a:r>
                      <a:r>
                        <a:rPr lang="en-US" sz="1400" dirty="0">
                          <a:solidFill>
                            <a:srgbClr val="000000"/>
                          </a:solidFill>
                          <a:effectLst/>
                          <a:latin typeface="Courier New"/>
                          <a:ea typeface="Calibri"/>
                          <a:cs typeface="Arial"/>
                        </a:rPr>
                        <a:t>;</a:t>
                      </a:r>
                      <a:endParaRPr lang="en-US" sz="1800" dirty="0">
                        <a:effectLst/>
                        <a:latin typeface="Calibri"/>
                        <a:ea typeface="Calibri"/>
                        <a:cs typeface="Arial"/>
                      </a:endParaRPr>
                    </a:p>
                    <a:p>
                      <a:pPr>
                        <a:lnSpc>
                          <a:spcPct val="115000"/>
                        </a:lnSpc>
                        <a:spcAft>
                          <a:spcPts val="0"/>
                        </a:spcAft>
                      </a:pPr>
                      <a:r>
                        <a:rPr lang="en-US" sz="1400" dirty="0">
                          <a:solidFill>
                            <a:srgbClr val="000000"/>
                          </a:solidFill>
                          <a:effectLst/>
                          <a:latin typeface="Courier New"/>
                          <a:ea typeface="Calibri"/>
                          <a:cs typeface="Arial"/>
                        </a:rPr>
                        <a:t>X1+X2+X3&lt;=1;</a:t>
                      </a:r>
                      <a:endParaRPr lang="en-US" sz="1800" dirty="0">
                        <a:effectLst/>
                        <a:latin typeface="Calibri"/>
                        <a:ea typeface="Calibri"/>
                        <a:cs typeface="Arial"/>
                      </a:endParaRPr>
                    </a:p>
                    <a:p>
                      <a:pPr>
                        <a:lnSpc>
                          <a:spcPct val="115000"/>
                        </a:lnSpc>
                        <a:spcAft>
                          <a:spcPts val="0"/>
                        </a:spcAft>
                      </a:pPr>
                      <a:r>
                        <a:rPr lang="en-US" sz="1400" dirty="0">
                          <a:solidFill>
                            <a:srgbClr val="000000"/>
                          </a:solidFill>
                          <a:effectLst/>
                          <a:latin typeface="Courier New"/>
                          <a:ea typeface="Calibri"/>
                          <a:cs typeface="Arial"/>
                        </a:rPr>
                        <a:t>X4+X5&lt;=1;</a:t>
                      </a:r>
                      <a:endParaRPr lang="en-US" sz="1800" dirty="0">
                        <a:effectLst/>
                        <a:latin typeface="Calibri"/>
                        <a:ea typeface="Calibri"/>
                        <a:cs typeface="Arial"/>
                      </a:endParaRPr>
                    </a:p>
                    <a:p>
                      <a:pPr>
                        <a:lnSpc>
                          <a:spcPct val="115000"/>
                        </a:lnSpc>
                        <a:spcAft>
                          <a:spcPts val="0"/>
                        </a:spcAft>
                      </a:pPr>
                      <a:r>
                        <a:rPr lang="en-US" sz="1400" dirty="0" smtClean="0">
                          <a:solidFill>
                            <a:srgbClr val="000000"/>
                          </a:solidFill>
                          <a:effectLst/>
                          <a:latin typeface="Courier New"/>
                          <a:ea typeface="Calibri"/>
                          <a:cs typeface="Arial"/>
                        </a:rPr>
                        <a:t>724*X1+311*X2+1019*X3+1874.5*X4+1697.5*X5+626.7*X6+150*X7</a:t>
                      </a:r>
                      <a:r>
                        <a:rPr lang="en-US" sz="1400" dirty="0">
                          <a:solidFill>
                            <a:srgbClr val="000000"/>
                          </a:solidFill>
                          <a:effectLst/>
                          <a:latin typeface="Courier New"/>
                          <a:ea typeface="Calibri"/>
                          <a:cs typeface="Arial"/>
                        </a:rPr>
                        <a:t>&lt;=1000;</a:t>
                      </a:r>
                      <a:endParaRPr lang="en-US" sz="1800" dirty="0">
                        <a:effectLst/>
                        <a:latin typeface="Calibri"/>
                        <a:ea typeface="Calibri"/>
                        <a:cs typeface="Arial"/>
                      </a:endParaRPr>
                    </a:p>
                    <a:p>
                      <a:pPr>
                        <a:lnSpc>
                          <a:spcPct val="115000"/>
                        </a:lnSpc>
                        <a:spcAft>
                          <a:spcPts val="0"/>
                        </a:spcAft>
                      </a:pPr>
                      <a:r>
                        <a:rPr lang="ar-SA" sz="1400" dirty="0">
                          <a:solidFill>
                            <a:srgbClr val="0000FF"/>
                          </a:solidFill>
                          <a:effectLst/>
                          <a:latin typeface="Calibri"/>
                          <a:ea typeface="Calibri"/>
                          <a:cs typeface="Courier New"/>
                        </a:rPr>
                        <a:t>@</a:t>
                      </a:r>
                      <a:r>
                        <a:rPr lang="en-US" sz="1400" dirty="0">
                          <a:solidFill>
                            <a:srgbClr val="0000FF"/>
                          </a:solidFill>
                          <a:effectLst/>
                          <a:latin typeface="Courier New"/>
                          <a:ea typeface="Calibri"/>
                          <a:cs typeface="Arial"/>
                        </a:rPr>
                        <a:t>bin</a:t>
                      </a:r>
                      <a:r>
                        <a:rPr lang="en-US" sz="1400" dirty="0">
                          <a:solidFill>
                            <a:srgbClr val="000000"/>
                          </a:solidFill>
                          <a:effectLst/>
                          <a:latin typeface="Courier New"/>
                          <a:ea typeface="Calibri"/>
                          <a:cs typeface="Arial"/>
                        </a:rPr>
                        <a:t>(X1);</a:t>
                      </a:r>
                      <a:endParaRPr lang="en-US" sz="1800" dirty="0">
                        <a:effectLst/>
                        <a:latin typeface="Calibri"/>
                        <a:ea typeface="Calibri"/>
                        <a:cs typeface="Arial"/>
                      </a:endParaRPr>
                    </a:p>
                    <a:p>
                      <a:pPr>
                        <a:lnSpc>
                          <a:spcPct val="115000"/>
                        </a:lnSpc>
                        <a:spcAft>
                          <a:spcPts val="0"/>
                        </a:spcAft>
                      </a:pPr>
                      <a:r>
                        <a:rPr lang="ar-SA" sz="1400" dirty="0">
                          <a:solidFill>
                            <a:srgbClr val="0000FF"/>
                          </a:solidFill>
                          <a:effectLst/>
                          <a:latin typeface="Calibri"/>
                          <a:ea typeface="Calibri"/>
                          <a:cs typeface="Courier New"/>
                        </a:rPr>
                        <a:t>@</a:t>
                      </a:r>
                      <a:r>
                        <a:rPr lang="en-US" sz="1400" dirty="0">
                          <a:solidFill>
                            <a:srgbClr val="0000FF"/>
                          </a:solidFill>
                          <a:effectLst/>
                          <a:latin typeface="Courier New"/>
                          <a:ea typeface="Calibri"/>
                          <a:cs typeface="Arial"/>
                        </a:rPr>
                        <a:t>bin</a:t>
                      </a:r>
                      <a:r>
                        <a:rPr lang="en-US" sz="1400" dirty="0">
                          <a:solidFill>
                            <a:srgbClr val="000000"/>
                          </a:solidFill>
                          <a:effectLst/>
                          <a:latin typeface="Courier New"/>
                          <a:ea typeface="Calibri"/>
                          <a:cs typeface="Arial"/>
                        </a:rPr>
                        <a:t>(X2);</a:t>
                      </a:r>
                      <a:endParaRPr lang="en-US" sz="1800" dirty="0">
                        <a:effectLst/>
                        <a:latin typeface="Calibri"/>
                        <a:ea typeface="Calibri"/>
                        <a:cs typeface="Arial"/>
                      </a:endParaRPr>
                    </a:p>
                    <a:p>
                      <a:pPr>
                        <a:lnSpc>
                          <a:spcPct val="115000"/>
                        </a:lnSpc>
                        <a:spcAft>
                          <a:spcPts val="0"/>
                        </a:spcAft>
                      </a:pPr>
                      <a:r>
                        <a:rPr lang="ar-SA" sz="1400" dirty="0">
                          <a:solidFill>
                            <a:srgbClr val="0000FF"/>
                          </a:solidFill>
                          <a:effectLst/>
                          <a:latin typeface="Calibri"/>
                          <a:ea typeface="Calibri"/>
                          <a:cs typeface="Courier New"/>
                        </a:rPr>
                        <a:t>@</a:t>
                      </a:r>
                      <a:r>
                        <a:rPr lang="en-US" sz="1400" dirty="0">
                          <a:solidFill>
                            <a:srgbClr val="0000FF"/>
                          </a:solidFill>
                          <a:effectLst/>
                          <a:latin typeface="Courier New"/>
                          <a:ea typeface="Calibri"/>
                          <a:cs typeface="Arial"/>
                        </a:rPr>
                        <a:t>bin</a:t>
                      </a:r>
                      <a:r>
                        <a:rPr lang="en-US" sz="1400" dirty="0">
                          <a:solidFill>
                            <a:srgbClr val="000000"/>
                          </a:solidFill>
                          <a:effectLst/>
                          <a:latin typeface="Courier New"/>
                          <a:ea typeface="Calibri"/>
                          <a:cs typeface="Arial"/>
                        </a:rPr>
                        <a:t>(X3);</a:t>
                      </a:r>
                      <a:endParaRPr lang="en-US" sz="1800" dirty="0">
                        <a:effectLst/>
                        <a:latin typeface="Calibri"/>
                        <a:ea typeface="Calibri"/>
                        <a:cs typeface="Arial"/>
                      </a:endParaRPr>
                    </a:p>
                    <a:p>
                      <a:pPr>
                        <a:lnSpc>
                          <a:spcPct val="115000"/>
                        </a:lnSpc>
                        <a:spcAft>
                          <a:spcPts val="0"/>
                        </a:spcAft>
                      </a:pPr>
                      <a:r>
                        <a:rPr lang="ar-SA" sz="1400" dirty="0">
                          <a:solidFill>
                            <a:srgbClr val="0000FF"/>
                          </a:solidFill>
                          <a:effectLst/>
                          <a:latin typeface="Calibri"/>
                          <a:ea typeface="Calibri"/>
                          <a:cs typeface="Courier New"/>
                        </a:rPr>
                        <a:t>@</a:t>
                      </a:r>
                      <a:r>
                        <a:rPr lang="en-US" sz="1400" dirty="0">
                          <a:solidFill>
                            <a:srgbClr val="0000FF"/>
                          </a:solidFill>
                          <a:effectLst/>
                          <a:latin typeface="Courier New"/>
                          <a:ea typeface="Calibri"/>
                          <a:cs typeface="Arial"/>
                        </a:rPr>
                        <a:t>bin</a:t>
                      </a:r>
                      <a:r>
                        <a:rPr lang="en-US" sz="1400" dirty="0">
                          <a:solidFill>
                            <a:srgbClr val="000000"/>
                          </a:solidFill>
                          <a:effectLst/>
                          <a:latin typeface="Courier New"/>
                          <a:ea typeface="Calibri"/>
                          <a:cs typeface="Arial"/>
                        </a:rPr>
                        <a:t>(X4);</a:t>
                      </a:r>
                      <a:endParaRPr lang="en-US" sz="1800" dirty="0">
                        <a:effectLst/>
                        <a:latin typeface="Calibri"/>
                        <a:ea typeface="Calibri"/>
                        <a:cs typeface="Arial"/>
                      </a:endParaRPr>
                    </a:p>
                    <a:p>
                      <a:pPr>
                        <a:lnSpc>
                          <a:spcPct val="115000"/>
                        </a:lnSpc>
                        <a:spcAft>
                          <a:spcPts val="0"/>
                        </a:spcAft>
                      </a:pPr>
                      <a:r>
                        <a:rPr lang="ar-SA" sz="1400" dirty="0">
                          <a:solidFill>
                            <a:srgbClr val="0000FF"/>
                          </a:solidFill>
                          <a:effectLst/>
                          <a:latin typeface="Calibri"/>
                          <a:ea typeface="Calibri"/>
                          <a:cs typeface="Courier New"/>
                        </a:rPr>
                        <a:t>@</a:t>
                      </a:r>
                      <a:r>
                        <a:rPr lang="en-US" sz="1400" dirty="0">
                          <a:solidFill>
                            <a:srgbClr val="0000FF"/>
                          </a:solidFill>
                          <a:effectLst/>
                          <a:latin typeface="Courier New"/>
                          <a:ea typeface="Calibri"/>
                          <a:cs typeface="Arial"/>
                        </a:rPr>
                        <a:t>bin</a:t>
                      </a:r>
                      <a:r>
                        <a:rPr lang="en-US" sz="1400" dirty="0">
                          <a:solidFill>
                            <a:srgbClr val="000000"/>
                          </a:solidFill>
                          <a:effectLst/>
                          <a:latin typeface="Courier New"/>
                          <a:ea typeface="Calibri"/>
                          <a:cs typeface="Arial"/>
                        </a:rPr>
                        <a:t>(X5);</a:t>
                      </a:r>
                      <a:endParaRPr lang="en-US" sz="1800" dirty="0">
                        <a:effectLst/>
                        <a:latin typeface="Calibri"/>
                        <a:ea typeface="Calibri"/>
                        <a:cs typeface="Arial"/>
                      </a:endParaRPr>
                    </a:p>
                    <a:p>
                      <a:pPr>
                        <a:lnSpc>
                          <a:spcPct val="115000"/>
                        </a:lnSpc>
                        <a:spcAft>
                          <a:spcPts val="0"/>
                        </a:spcAft>
                      </a:pPr>
                      <a:r>
                        <a:rPr lang="ar-SA" sz="1400" dirty="0">
                          <a:solidFill>
                            <a:srgbClr val="0000FF"/>
                          </a:solidFill>
                          <a:effectLst/>
                          <a:latin typeface="Calibri"/>
                          <a:ea typeface="Calibri"/>
                          <a:cs typeface="Courier New"/>
                        </a:rPr>
                        <a:t>@</a:t>
                      </a:r>
                      <a:r>
                        <a:rPr lang="en-US" sz="1400" dirty="0">
                          <a:solidFill>
                            <a:srgbClr val="0000FF"/>
                          </a:solidFill>
                          <a:effectLst/>
                          <a:latin typeface="Courier New"/>
                          <a:ea typeface="Calibri"/>
                          <a:cs typeface="Arial"/>
                        </a:rPr>
                        <a:t>bin</a:t>
                      </a:r>
                      <a:r>
                        <a:rPr lang="en-US" sz="1400" dirty="0">
                          <a:solidFill>
                            <a:srgbClr val="000000"/>
                          </a:solidFill>
                          <a:effectLst/>
                          <a:latin typeface="Courier New"/>
                          <a:ea typeface="Calibri"/>
                          <a:cs typeface="Arial"/>
                        </a:rPr>
                        <a:t>(X6);</a:t>
                      </a:r>
                      <a:endParaRPr lang="en-US" sz="1800" dirty="0">
                        <a:effectLst/>
                        <a:latin typeface="Calibri"/>
                        <a:ea typeface="Calibri"/>
                        <a:cs typeface="Arial"/>
                      </a:endParaRPr>
                    </a:p>
                    <a:p>
                      <a:pPr>
                        <a:lnSpc>
                          <a:spcPct val="115000"/>
                        </a:lnSpc>
                        <a:spcAft>
                          <a:spcPts val="0"/>
                        </a:spcAft>
                      </a:pPr>
                      <a:r>
                        <a:rPr lang="ar-SA" sz="1400" dirty="0">
                          <a:solidFill>
                            <a:srgbClr val="0000FF"/>
                          </a:solidFill>
                          <a:effectLst/>
                          <a:latin typeface="Calibri"/>
                          <a:ea typeface="Calibri"/>
                          <a:cs typeface="Courier New"/>
                        </a:rPr>
                        <a:t>@</a:t>
                      </a:r>
                      <a:r>
                        <a:rPr lang="en-US" sz="1400" dirty="0">
                          <a:solidFill>
                            <a:srgbClr val="0000FF"/>
                          </a:solidFill>
                          <a:effectLst/>
                          <a:latin typeface="Courier New"/>
                          <a:ea typeface="Calibri"/>
                          <a:cs typeface="Arial"/>
                        </a:rPr>
                        <a:t>bin</a:t>
                      </a:r>
                      <a:r>
                        <a:rPr lang="en-US" sz="1400" dirty="0">
                          <a:solidFill>
                            <a:srgbClr val="000000"/>
                          </a:solidFill>
                          <a:effectLst/>
                          <a:latin typeface="Courier New"/>
                          <a:ea typeface="Calibri"/>
                          <a:cs typeface="Arial"/>
                        </a:rPr>
                        <a:t>(X7);</a:t>
                      </a:r>
                      <a:endParaRPr lang="en-US" sz="1800" dirty="0">
                        <a:effectLst/>
                        <a:latin typeface="Calibri"/>
                        <a:ea typeface="Calibri"/>
                        <a:cs typeface="Arial"/>
                      </a:endParaRPr>
                    </a:p>
                    <a:p>
                      <a:pPr>
                        <a:lnSpc>
                          <a:spcPct val="115000"/>
                        </a:lnSpc>
                        <a:spcAft>
                          <a:spcPts val="0"/>
                        </a:spcAft>
                      </a:pPr>
                      <a:r>
                        <a:rPr lang="en-US" sz="2000" dirty="0">
                          <a:solidFill>
                            <a:srgbClr val="000000"/>
                          </a:solidFill>
                          <a:effectLst/>
                          <a:latin typeface="Times New Roman"/>
                          <a:ea typeface="Calibri"/>
                          <a:cs typeface="TimesNewRomanPSMT"/>
                        </a:rPr>
                        <a:t> </a:t>
                      </a:r>
                      <a:endParaRPr lang="en-US" sz="18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95906979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Decision Variables </a:t>
            </a:r>
            <a:endParaRPr lang="en-US" dirty="0"/>
          </a:p>
        </p:txBody>
      </p:sp>
      <p:sp>
        <p:nvSpPr>
          <p:cNvPr id="3" name="Content Placeholder 2"/>
          <p:cNvSpPr>
            <a:spLocks noGrp="1"/>
          </p:cNvSpPr>
          <p:nvPr>
            <p:ph sz="quarter" idx="1"/>
          </p:nvPr>
        </p:nvSpPr>
        <p:spPr/>
        <p:txBody>
          <a:bodyPr>
            <a:normAutofit/>
          </a:bodyPr>
          <a:lstStyle/>
          <a:p>
            <a:pPr marL="0" indent="0">
              <a:buNone/>
            </a:pPr>
            <a:r>
              <a:rPr lang="en-US" sz="2000" dirty="0"/>
              <a:t>X1: Whether to invest in Paper Bags manufacturing plant. </a:t>
            </a:r>
          </a:p>
          <a:p>
            <a:pPr marL="0" indent="0">
              <a:buNone/>
            </a:pPr>
            <a:r>
              <a:rPr lang="en-US" sz="2000" dirty="0"/>
              <a:t>X2: Whether to invest in Fruit Trays manufacturing plant. </a:t>
            </a:r>
          </a:p>
          <a:p>
            <a:pPr marL="0" indent="0">
              <a:buNone/>
            </a:pPr>
            <a:r>
              <a:rPr lang="en-US" sz="2000" dirty="0"/>
              <a:t>X3: Whether to invest in Corrugated Cardboard manufacturing plant. </a:t>
            </a:r>
          </a:p>
          <a:p>
            <a:pPr marL="0" indent="0">
              <a:buNone/>
            </a:pPr>
            <a:r>
              <a:rPr lang="en-US" sz="2000" dirty="0"/>
              <a:t>X4: Whether to invest in Chairs manufacturing plant. </a:t>
            </a:r>
          </a:p>
          <a:p>
            <a:pPr marL="0" indent="0">
              <a:buNone/>
            </a:pPr>
            <a:r>
              <a:rPr lang="en-US" sz="2000" dirty="0"/>
              <a:t>X5: Whether to invest in Plastic Pipes manufacturing plant. </a:t>
            </a:r>
          </a:p>
          <a:p>
            <a:pPr marL="0" indent="0">
              <a:buNone/>
            </a:pPr>
            <a:r>
              <a:rPr lang="en-US" sz="2000" dirty="0"/>
              <a:t>X6: Whether to invest in Concrete Aggregate manufacturing plant. </a:t>
            </a:r>
          </a:p>
          <a:p>
            <a:pPr marL="0" indent="0">
              <a:buNone/>
            </a:pPr>
            <a:r>
              <a:rPr lang="en-US" sz="2000" dirty="0" smtClean="0"/>
              <a:t>X7</a:t>
            </a:r>
            <a:r>
              <a:rPr lang="en-US" sz="2000" dirty="0"/>
              <a:t>: Whether to invest in Compost production</a:t>
            </a:r>
            <a:r>
              <a:rPr lang="en-US" sz="2000" dirty="0" smtClean="0"/>
              <a:t>.</a:t>
            </a:r>
            <a:endParaRPr lang="en-US" sz="2000" dirty="0"/>
          </a:p>
        </p:txBody>
      </p:sp>
    </p:spTree>
    <p:extLst>
      <p:ext uri="{BB962C8B-B14F-4D97-AF65-F5344CB8AC3E}">
        <p14:creationId xmlns:p14="http://schemas.microsoft.com/office/powerpoint/2010/main" val="260206926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1" algn="l" rtl="0">
              <a:spcBef>
                <a:spcPct val="0"/>
              </a:spcBef>
            </a:pPr>
            <a:r>
              <a:rPr lang="en-US" sz="4400" kern="1200" dirty="0">
                <a:solidFill>
                  <a:schemeClr val="tx2"/>
                </a:solidFill>
                <a:latin typeface="+mj-lt"/>
                <a:ea typeface="+mj-ea"/>
                <a:cs typeface="+mj-cs"/>
              </a:rPr>
              <a:t>The </a:t>
            </a:r>
            <a:r>
              <a:rPr lang="en-US" sz="4400" kern="1200" dirty="0" smtClean="0">
                <a:solidFill>
                  <a:schemeClr val="tx2"/>
                </a:solidFill>
                <a:latin typeface="+mj-lt"/>
                <a:ea typeface="+mj-ea"/>
                <a:cs typeface="+mj-cs"/>
              </a:rPr>
              <a:t>Results</a:t>
            </a:r>
            <a:endParaRPr lang="en-US" sz="4400" kern="1200" dirty="0">
              <a:solidFill>
                <a:schemeClr val="tx2"/>
              </a:solidFill>
              <a:latin typeface="+mj-lt"/>
              <a:ea typeface="+mj-ea"/>
              <a:cs typeface="+mj-cs"/>
            </a:endParaRPr>
          </a:p>
        </p:txBody>
      </p:sp>
      <p:sp>
        <p:nvSpPr>
          <p:cNvPr id="3" name="Content Placeholder 2"/>
          <p:cNvSpPr>
            <a:spLocks noGrp="1"/>
          </p:cNvSpPr>
          <p:nvPr>
            <p:ph sz="quarter" idx="1"/>
          </p:nvPr>
        </p:nvSpPr>
        <p:spPr/>
        <p:txBody>
          <a:bodyPr>
            <a:normAutofit/>
          </a:bodyPr>
          <a:lstStyle/>
          <a:p>
            <a:r>
              <a:rPr lang="en-US" sz="2400" dirty="0"/>
              <a:t>The model results showed that the optimal solution would be to invest in making the Paper grocery\shopping bags production line as well as the composting line. </a:t>
            </a:r>
          </a:p>
          <a:p>
            <a:endParaRPr lang="en-US" sz="2400"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1694329" y="2926643"/>
            <a:ext cx="5486400" cy="3917910"/>
          </a:xfrm>
          <a:prstGeom prst="rect">
            <a:avLst/>
          </a:prstGeom>
          <a:noFill/>
          <a:ln>
            <a:noFill/>
          </a:ln>
        </p:spPr>
      </p:pic>
    </p:spTree>
    <p:extLst>
      <p:ext uri="{BB962C8B-B14F-4D97-AF65-F5344CB8AC3E}">
        <p14:creationId xmlns:p14="http://schemas.microsoft.com/office/powerpoint/2010/main" val="396516910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Results	</a:t>
            </a:r>
            <a:endParaRPr lang="en-US" dirty="0"/>
          </a:p>
        </p:txBody>
      </p:sp>
      <p:sp>
        <p:nvSpPr>
          <p:cNvPr id="3" name="Content Placeholder 2"/>
          <p:cNvSpPr>
            <a:spLocks noGrp="1"/>
          </p:cNvSpPr>
          <p:nvPr>
            <p:ph sz="quarter" idx="1"/>
          </p:nvPr>
        </p:nvSpPr>
        <p:spPr/>
        <p:txBody>
          <a:bodyPr/>
          <a:lstStyle/>
          <a:p>
            <a:pPr marL="0" indent="0">
              <a:buNone/>
            </a:pPr>
            <a:r>
              <a:rPr lang="en-US" dirty="0" smtClean="0"/>
              <a:t>We notice that the model yielded two investments :</a:t>
            </a:r>
          </a:p>
          <a:p>
            <a:r>
              <a:rPr lang="en-US" dirty="0" smtClean="0"/>
              <a:t>X1 which is the Paper Bag Production Line.</a:t>
            </a:r>
          </a:p>
          <a:p>
            <a:r>
              <a:rPr lang="en-US" dirty="0" smtClean="0"/>
              <a:t>X7 which is the Compost production.   </a:t>
            </a:r>
          </a:p>
          <a:p>
            <a:pPr marL="0" indent="0">
              <a:buNone/>
            </a:pPr>
            <a:endParaRPr lang="en-US" dirty="0"/>
          </a:p>
        </p:txBody>
      </p:sp>
    </p:spTree>
    <p:extLst>
      <p:ext uri="{BB962C8B-B14F-4D97-AF65-F5344CB8AC3E}">
        <p14:creationId xmlns:p14="http://schemas.microsoft.com/office/powerpoint/2010/main" val="49109016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l" rtl="0">
              <a:spcBef>
                <a:spcPct val="0"/>
              </a:spcBef>
            </a:pPr>
            <a:r>
              <a:rPr lang="en-US" sz="4400" kern="1200" dirty="0">
                <a:solidFill>
                  <a:schemeClr val="tx2"/>
                </a:solidFill>
                <a:latin typeface="+mj-lt"/>
                <a:ea typeface="+mj-ea"/>
                <a:cs typeface="+mj-cs"/>
              </a:rPr>
              <a:t>Model Assumptions </a:t>
            </a:r>
          </a:p>
        </p:txBody>
      </p:sp>
      <p:sp>
        <p:nvSpPr>
          <p:cNvPr id="3" name="Content Placeholder 2"/>
          <p:cNvSpPr>
            <a:spLocks noGrp="1"/>
          </p:cNvSpPr>
          <p:nvPr>
            <p:ph sz="quarter" idx="1"/>
          </p:nvPr>
        </p:nvSpPr>
        <p:spPr>
          <a:xfrm>
            <a:off x="533400" y="1676400"/>
            <a:ext cx="8153400" cy="4495800"/>
          </a:xfrm>
        </p:spPr>
        <p:txBody>
          <a:bodyPr>
            <a:normAutofit/>
          </a:bodyPr>
          <a:lstStyle/>
          <a:p>
            <a:pPr marL="0" indent="0">
              <a:buNone/>
            </a:pPr>
            <a:r>
              <a:rPr lang="en-US" dirty="0"/>
              <a:t>There is a number of assumptions and simplifications that were suggested to make the model more convenient without compromising its’ authenticity. Following is a list of these </a:t>
            </a:r>
            <a:r>
              <a:rPr lang="en-US" dirty="0" smtClean="0"/>
              <a:t>assumptions: </a:t>
            </a:r>
          </a:p>
          <a:p>
            <a:pPr marL="0" indent="0">
              <a:buNone/>
            </a:pPr>
            <a:endParaRPr lang="en-US" dirty="0" smtClean="0"/>
          </a:p>
        </p:txBody>
      </p:sp>
    </p:spTree>
    <p:extLst>
      <p:ext uri="{BB962C8B-B14F-4D97-AF65-F5344CB8AC3E}">
        <p14:creationId xmlns:p14="http://schemas.microsoft.com/office/powerpoint/2010/main" val="55519970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Model Assumptions </a:t>
            </a:r>
            <a:r>
              <a:rPr lang="en-US" dirty="0" smtClean="0"/>
              <a:t>(Continued…)</a:t>
            </a:r>
            <a:endParaRPr lang="en-US" dirty="0"/>
          </a:p>
        </p:txBody>
      </p:sp>
      <p:sp>
        <p:nvSpPr>
          <p:cNvPr id="3" name="Content Placeholder 2"/>
          <p:cNvSpPr>
            <a:spLocks noGrp="1"/>
          </p:cNvSpPr>
          <p:nvPr>
            <p:ph sz="quarter" idx="1"/>
          </p:nvPr>
        </p:nvSpPr>
        <p:spPr/>
        <p:txBody>
          <a:bodyPr>
            <a:normAutofit/>
          </a:bodyPr>
          <a:lstStyle/>
          <a:p>
            <a:endParaRPr lang="en-US" dirty="0" smtClean="0"/>
          </a:p>
          <a:p>
            <a:r>
              <a:rPr lang="en-US" dirty="0" smtClean="0"/>
              <a:t>The </a:t>
            </a:r>
            <a:r>
              <a:rPr lang="en-US" dirty="0"/>
              <a:t>estimated lifetime of the project is 15 years</a:t>
            </a:r>
            <a:r>
              <a:rPr lang="en-US" dirty="0" smtClean="0"/>
              <a:t>.</a:t>
            </a:r>
          </a:p>
          <a:p>
            <a:pPr marL="0" indent="0">
              <a:buNone/>
            </a:pPr>
            <a:endParaRPr lang="en-US" dirty="0" smtClean="0"/>
          </a:p>
          <a:p>
            <a:pPr lvl="0"/>
            <a:r>
              <a:rPr lang="en-US" dirty="0" smtClean="0"/>
              <a:t>For </a:t>
            </a:r>
            <a:r>
              <a:rPr lang="en-US" dirty="0"/>
              <a:t>the purpose of calculating Net Present Value for each investment, the interest rate will be set at 3.5</a:t>
            </a:r>
            <a:r>
              <a:rPr lang="en-US" dirty="0" smtClean="0"/>
              <a:t>%.</a:t>
            </a:r>
            <a:endParaRPr lang="en-US" dirty="0"/>
          </a:p>
          <a:p>
            <a:pPr lvl="0"/>
            <a:r>
              <a:rPr lang="en-US" dirty="0"/>
              <a:t>The available investment shall not exceed 1m USD.</a:t>
            </a:r>
          </a:p>
          <a:p>
            <a:endParaRPr lang="en-US" dirty="0"/>
          </a:p>
          <a:p>
            <a:endParaRPr lang="en-US" dirty="0"/>
          </a:p>
        </p:txBody>
      </p:sp>
    </p:spTree>
    <p:extLst>
      <p:ext uri="{BB962C8B-B14F-4D97-AF65-F5344CB8AC3E}">
        <p14:creationId xmlns:p14="http://schemas.microsoft.com/office/powerpoint/2010/main" val="334349700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Model Assumptions (Continued…)</a:t>
            </a:r>
          </a:p>
        </p:txBody>
      </p:sp>
      <p:sp>
        <p:nvSpPr>
          <p:cNvPr id="3" name="Content Placeholder 2"/>
          <p:cNvSpPr>
            <a:spLocks noGrp="1"/>
          </p:cNvSpPr>
          <p:nvPr>
            <p:ph sz="quarter" idx="1"/>
          </p:nvPr>
        </p:nvSpPr>
        <p:spPr/>
        <p:txBody>
          <a:bodyPr>
            <a:normAutofit/>
          </a:bodyPr>
          <a:lstStyle/>
          <a:p>
            <a:pPr lvl="0"/>
            <a:r>
              <a:rPr lang="en-US" dirty="0"/>
              <a:t>The administrative costs (administrative salaries and utilities ) were excluded from the cost calculations because they do not depend on the selected </a:t>
            </a:r>
            <a:r>
              <a:rPr lang="en-US" dirty="0" smtClean="0"/>
              <a:t>investment. </a:t>
            </a:r>
            <a:endParaRPr lang="en-US" dirty="0"/>
          </a:p>
        </p:txBody>
      </p:sp>
    </p:spTree>
    <p:extLst>
      <p:ext uri="{BB962C8B-B14F-4D97-AF65-F5344CB8AC3E}">
        <p14:creationId xmlns:p14="http://schemas.microsoft.com/office/powerpoint/2010/main" val="39303789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Statement </a:t>
            </a:r>
            <a:endParaRPr lang="en-US" dirty="0"/>
          </a:p>
        </p:txBody>
      </p:sp>
      <p:sp>
        <p:nvSpPr>
          <p:cNvPr id="3" name="Content Placeholder 2"/>
          <p:cNvSpPr>
            <a:spLocks noGrp="1"/>
          </p:cNvSpPr>
          <p:nvPr>
            <p:ph sz="quarter" idx="1"/>
          </p:nvPr>
        </p:nvSpPr>
        <p:spPr/>
        <p:txBody>
          <a:bodyPr>
            <a:normAutofit/>
          </a:bodyPr>
          <a:lstStyle/>
          <a:p>
            <a:pPr algn="just"/>
            <a:r>
              <a:rPr lang="en-US" dirty="0"/>
              <a:t>The </a:t>
            </a:r>
            <a:r>
              <a:rPr lang="en-US" dirty="0" smtClean="0"/>
              <a:t>Solid Waste </a:t>
            </a:r>
            <a:r>
              <a:rPr lang="en-US" dirty="0"/>
              <a:t>issue is one of the most urgent problems in Palestine, only a small segment of the currently existing landfill sites are sanitary (i.e. waste is covered and leachate is gathered rather than drained into the ground</a:t>
            </a:r>
            <a:r>
              <a:rPr lang="en-US" dirty="0" smtClean="0"/>
              <a:t>).</a:t>
            </a:r>
          </a:p>
          <a:p>
            <a:pPr algn="just"/>
            <a:r>
              <a:rPr lang="en-US" dirty="0" smtClean="0"/>
              <a:t>The </a:t>
            </a:r>
            <a:r>
              <a:rPr lang="en-US" dirty="0"/>
              <a:t>rest of waste disposal sites are either random dumpsites or controlled but unhealthy landfills (i.e. waste is covered but leachate is not gathered). </a:t>
            </a:r>
          </a:p>
          <a:p>
            <a:endParaRPr lang="en-US" dirty="0"/>
          </a:p>
        </p:txBody>
      </p:sp>
    </p:spTree>
    <p:extLst>
      <p:ext uri="{BB962C8B-B14F-4D97-AF65-F5344CB8AC3E}">
        <p14:creationId xmlns:p14="http://schemas.microsoft.com/office/powerpoint/2010/main" val="173122610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Model Assumptions (Continued…)</a:t>
            </a:r>
          </a:p>
        </p:txBody>
      </p:sp>
      <p:sp>
        <p:nvSpPr>
          <p:cNvPr id="3" name="Content Placeholder 2"/>
          <p:cNvSpPr>
            <a:spLocks noGrp="1"/>
          </p:cNvSpPr>
          <p:nvPr>
            <p:ph sz="quarter" idx="1"/>
          </p:nvPr>
        </p:nvSpPr>
        <p:spPr/>
        <p:txBody>
          <a:bodyPr>
            <a:normAutofit lnSpcReduction="10000"/>
          </a:bodyPr>
          <a:lstStyle/>
          <a:p>
            <a:pPr lvl="0"/>
            <a:r>
              <a:rPr lang="en-US" dirty="0"/>
              <a:t>Plastics and paper\cardboard require some processing before they can be used as raw materials to the production line. </a:t>
            </a:r>
            <a:endParaRPr lang="en-US" dirty="0" smtClean="0"/>
          </a:p>
          <a:p>
            <a:pPr marL="0" lvl="0" indent="0">
              <a:buNone/>
            </a:pPr>
            <a:endParaRPr lang="en-US" dirty="0"/>
          </a:p>
          <a:p>
            <a:pPr lvl="0"/>
            <a:r>
              <a:rPr lang="en-US" dirty="0"/>
              <a:t>The total cost of owning a production line was calculated by adding 18% tax to its price and 8000$ in transportation cost.  </a:t>
            </a:r>
            <a:endParaRPr lang="en-US" dirty="0" smtClean="0"/>
          </a:p>
          <a:p>
            <a:pPr marL="0" lvl="0" indent="0">
              <a:buNone/>
            </a:pPr>
            <a:endParaRPr lang="en-US" dirty="0"/>
          </a:p>
          <a:p>
            <a:pPr lvl="0"/>
            <a:r>
              <a:rPr lang="en-US" dirty="0"/>
              <a:t>The depreciation was calculated using the Straight Line method with zero residual value.</a:t>
            </a:r>
          </a:p>
          <a:p>
            <a:endParaRPr lang="en-US" dirty="0"/>
          </a:p>
        </p:txBody>
      </p:sp>
    </p:spTree>
    <p:extLst>
      <p:ext uri="{BB962C8B-B14F-4D97-AF65-F5344CB8AC3E}">
        <p14:creationId xmlns:p14="http://schemas.microsoft.com/office/powerpoint/2010/main" val="230028033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1" algn="l" rtl="0">
              <a:spcBef>
                <a:spcPct val="0"/>
              </a:spcBef>
            </a:pPr>
            <a:r>
              <a:rPr lang="en-US" sz="4400" kern="1200" dirty="0">
                <a:solidFill>
                  <a:schemeClr val="tx2"/>
                </a:solidFill>
                <a:latin typeface="+mj-lt"/>
                <a:ea typeface="+mj-ea"/>
                <a:cs typeface="+mj-cs"/>
              </a:rPr>
              <a:t>Conclusions and Recommendations: </a:t>
            </a:r>
            <a:r>
              <a:rPr lang="en-US" b="1" dirty="0"/>
              <a:t/>
            </a:r>
            <a:br>
              <a:rPr lang="en-US" b="1" dirty="0"/>
            </a:br>
            <a:endParaRPr lang="en-US" dirty="0"/>
          </a:p>
        </p:txBody>
      </p:sp>
      <p:sp>
        <p:nvSpPr>
          <p:cNvPr id="3" name="Content Placeholder 2"/>
          <p:cNvSpPr>
            <a:spLocks noGrp="1"/>
          </p:cNvSpPr>
          <p:nvPr>
            <p:ph sz="quarter" idx="1"/>
          </p:nvPr>
        </p:nvSpPr>
        <p:spPr/>
        <p:txBody>
          <a:bodyPr>
            <a:normAutofit/>
          </a:bodyPr>
          <a:lstStyle/>
          <a:p>
            <a:pPr marL="0" indent="0">
              <a:buNone/>
            </a:pPr>
            <a:r>
              <a:rPr lang="en-US" sz="3600" b="1" dirty="0" smtClean="0"/>
              <a:t>Conclusions: </a:t>
            </a:r>
          </a:p>
          <a:p>
            <a:pPr lvl="0"/>
            <a:r>
              <a:rPr lang="en-US" dirty="0"/>
              <a:t>The Solid Waste Management sector in Palestine is a relatively new sector and has substantial potentials for improvement and investment. </a:t>
            </a:r>
            <a:endParaRPr lang="en-US" dirty="0" smtClean="0"/>
          </a:p>
          <a:p>
            <a:r>
              <a:rPr lang="en-US" dirty="0"/>
              <a:t>Large amounts of waste are being dumped randomly and the landfills are filling up in a much faster rate than it was first expected when they were designed. </a:t>
            </a:r>
          </a:p>
        </p:txBody>
      </p:sp>
    </p:spTree>
    <p:extLst>
      <p:ext uri="{BB962C8B-B14F-4D97-AF65-F5344CB8AC3E}">
        <p14:creationId xmlns:p14="http://schemas.microsoft.com/office/powerpoint/2010/main" val="296423926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Conclusions</a:t>
            </a:r>
          </a:p>
        </p:txBody>
      </p:sp>
      <p:sp>
        <p:nvSpPr>
          <p:cNvPr id="3" name="Content Placeholder 2"/>
          <p:cNvSpPr>
            <a:spLocks noGrp="1"/>
          </p:cNvSpPr>
          <p:nvPr>
            <p:ph sz="quarter" idx="1"/>
          </p:nvPr>
        </p:nvSpPr>
        <p:spPr/>
        <p:txBody>
          <a:bodyPr>
            <a:normAutofit/>
          </a:bodyPr>
          <a:lstStyle/>
          <a:p>
            <a:pPr lvl="0"/>
            <a:r>
              <a:rPr lang="en-US" dirty="0"/>
              <a:t>Awareness of the importance of recycling and sustainability issues in general remains relatively low among Palestinians compared to the global population. </a:t>
            </a:r>
            <a:endParaRPr lang="en-US" dirty="0" smtClean="0"/>
          </a:p>
          <a:p>
            <a:pPr marL="0" lvl="0" indent="0">
              <a:buNone/>
            </a:pPr>
            <a:endParaRPr lang="en-US" dirty="0"/>
          </a:p>
          <a:p>
            <a:pPr lvl="0"/>
            <a:r>
              <a:rPr lang="en-US" dirty="0" smtClean="0"/>
              <a:t>Governmental </a:t>
            </a:r>
            <a:r>
              <a:rPr lang="en-US" dirty="0"/>
              <a:t>institutions and NGOs play a modest role in promoting this sector and encouraging investment in recycling projects</a:t>
            </a:r>
            <a:r>
              <a:rPr lang="en-US" dirty="0" smtClean="0"/>
              <a:t>.</a:t>
            </a:r>
            <a:endParaRPr lang="en-US" dirty="0"/>
          </a:p>
        </p:txBody>
      </p:sp>
    </p:spTree>
    <p:extLst>
      <p:ext uri="{BB962C8B-B14F-4D97-AF65-F5344CB8AC3E}">
        <p14:creationId xmlns:p14="http://schemas.microsoft.com/office/powerpoint/2010/main" val="144135331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Recommendations</a:t>
            </a:r>
            <a:endParaRPr lang="en-US" dirty="0"/>
          </a:p>
        </p:txBody>
      </p:sp>
      <p:sp>
        <p:nvSpPr>
          <p:cNvPr id="3" name="Content Placeholder 2"/>
          <p:cNvSpPr>
            <a:spLocks noGrp="1"/>
          </p:cNvSpPr>
          <p:nvPr>
            <p:ph sz="quarter" idx="1"/>
          </p:nvPr>
        </p:nvSpPr>
        <p:spPr/>
        <p:txBody>
          <a:bodyPr>
            <a:normAutofit/>
          </a:bodyPr>
          <a:lstStyle/>
          <a:p>
            <a:pPr lvl="0"/>
            <a:r>
              <a:rPr lang="en-US" dirty="0"/>
              <a:t>All stakeholders, governmental and non-governmental, must combine efforts to solve the current issues and achieve a better utilization of the huge opportunities in the field of SWM in Palestine in general. </a:t>
            </a:r>
          </a:p>
          <a:p>
            <a:pPr lvl="0"/>
            <a:r>
              <a:rPr lang="en-US" dirty="0"/>
              <a:t>The private sector should play a greater role in this field by investing in recycling projects such as the ones descried in this </a:t>
            </a:r>
            <a:r>
              <a:rPr lang="en-US" dirty="0" smtClean="0"/>
              <a:t>study.</a:t>
            </a:r>
            <a:endParaRPr lang="en-US" dirty="0"/>
          </a:p>
        </p:txBody>
      </p:sp>
    </p:spTree>
    <p:extLst>
      <p:ext uri="{BB962C8B-B14F-4D97-AF65-F5344CB8AC3E}">
        <p14:creationId xmlns:p14="http://schemas.microsoft.com/office/powerpoint/2010/main" val="39434815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Recommendations</a:t>
            </a:r>
            <a:endParaRPr lang="en-US" dirty="0"/>
          </a:p>
        </p:txBody>
      </p:sp>
      <p:sp>
        <p:nvSpPr>
          <p:cNvPr id="3" name="Content Placeholder 2"/>
          <p:cNvSpPr>
            <a:spLocks noGrp="1"/>
          </p:cNvSpPr>
          <p:nvPr>
            <p:ph sz="quarter" idx="1"/>
          </p:nvPr>
        </p:nvSpPr>
        <p:spPr>
          <a:xfrm>
            <a:off x="612648" y="1600200"/>
            <a:ext cx="8150352" cy="4876800"/>
          </a:xfrm>
        </p:spPr>
        <p:txBody>
          <a:bodyPr>
            <a:normAutofit/>
          </a:bodyPr>
          <a:lstStyle/>
          <a:p>
            <a:pPr lvl="0"/>
            <a:r>
              <a:rPr lang="en-US" dirty="0" smtClean="0"/>
              <a:t>Further </a:t>
            </a:r>
            <a:r>
              <a:rPr lang="en-US" dirty="0"/>
              <a:t>research should be undertaken to investigate the feasibility of other recycling options and also exploring innovating and non-traditional ways and approaches in reusing and recycling</a:t>
            </a:r>
            <a:r>
              <a:rPr lang="en-US" dirty="0" smtClean="0"/>
              <a:t>.</a:t>
            </a:r>
            <a:endParaRPr lang="en-US" dirty="0"/>
          </a:p>
        </p:txBody>
      </p:sp>
    </p:spTree>
    <p:extLst>
      <p:ext uri="{BB962C8B-B14F-4D97-AF65-F5344CB8AC3E}">
        <p14:creationId xmlns:p14="http://schemas.microsoft.com/office/powerpoint/2010/main" val="303526256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Upcoming Work	</a:t>
            </a:r>
            <a:endParaRPr lang="en-US" dirty="0"/>
          </a:p>
        </p:txBody>
      </p:sp>
      <p:sp>
        <p:nvSpPr>
          <p:cNvPr id="3" name="Content Placeholder 2"/>
          <p:cNvSpPr>
            <a:spLocks noGrp="1"/>
          </p:cNvSpPr>
          <p:nvPr>
            <p:ph sz="quarter" idx="1"/>
          </p:nvPr>
        </p:nvSpPr>
        <p:spPr/>
        <p:txBody>
          <a:bodyPr/>
          <a:lstStyle/>
          <a:p>
            <a:r>
              <a:rPr lang="en-US" dirty="0" smtClean="0"/>
              <a:t>In the second part of our project, we will investigate the feasibility of the investments that resulted from the model. Market Studies, Social and Environmental Impact, Technical Study and Financial Analysis.</a:t>
            </a:r>
          </a:p>
          <a:p>
            <a:endParaRPr lang="en-US" dirty="0" smtClean="0"/>
          </a:p>
          <a:p>
            <a:pPr marL="0" indent="0">
              <a:buNone/>
            </a:pPr>
            <a:endParaRPr lang="en-US" dirty="0"/>
          </a:p>
        </p:txBody>
      </p:sp>
    </p:spTree>
    <p:extLst>
      <p:ext uri="{BB962C8B-B14F-4D97-AF65-F5344CB8AC3E}">
        <p14:creationId xmlns:p14="http://schemas.microsoft.com/office/powerpoint/2010/main" val="300363417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marL="0" indent="0">
              <a:buNone/>
            </a:pPr>
            <a:r>
              <a:rPr lang="en-US" sz="8000" dirty="0" smtClean="0"/>
              <a:t>Thanks for Listening </a:t>
            </a:r>
            <a:endParaRPr lang="en-US" sz="8000" dirty="0"/>
          </a:p>
        </p:txBody>
      </p:sp>
    </p:spTree>
    <p:extLst>
      <p:ext uri="{BB962C8B-B14F-4D97-AF65-F5344CB8AC3E}">
        <p14:creationId xmlns:p14="http://schemas.microsoft.com/office/powerpoint/2010/main" val="40470434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Continued…</a:t>
            </a:r>
            <a:endParaRPr lang="en-US" dirty="0"/>
          </a:p>
        </p:txBody>
      </p:sp>
      <p:sp>
        <p:nvSpPr>
          <p:cNvPr id="3" name="Content Placeholder 2"/>
          <p:cNvSpPr>
            <a:spLocks noGrp="1"/>
          </p:cNvSpPr>
          <p:nvPr>
            <p:ph sz="quarter" idx="1"/>
          </p:nvPr>
        </p:nvSpPr>
        <p:spPr/>
        <p:txBody>
          <a:bodyPr>
            <a:normAutofit/>
          </a:bodyPr>
          <a:lstStyle/>
          <a:p>
            <a:pPr marL="0" indent="0">
              <a:buNone/>
            </a:pPr>
            <a:r>
              <a:rPr lang="en-US" dirty="0"/>
              <a:t>This situation is not sustainable and there are enormous risks and threats that are becoming more and more likely as nothing is </a:t>
            </a:r>
            <a:r>
              <a:rPr lang="en-US" dirty="0" smtClean="0"/>
              <a:t>done such </a:t>
            </a:r>
            <a:r>
              <a:rPr lang="en-US" dirty="0"/>
              <a:t>as :</a:t>
            </a:r>
            <a:endParaRPr lang="en-US" dirty="0" smtClean="0"/>
          </a:p>
          <a:p>
            <a:r>
              <a:rPr lang="en-US" dirty="0" smtClean="0"/>
              <a:t>Polluting </a:t>
            </a:r>
            <a:r>
              <a:rPr lang="en-US" dirty="0"/>
              <a:t>groundwater </a:t>
            </a:r>
            <a:r>
              <a:rPr lang="en-US" dirty="0" smtClean="0"/>
              <a:t>reserves</a:t>
            </a:r>
          </a:p>
          <a:p>
            <a:r>
              <a:rPr lang="en-US" dirty="0" smtClean="0"/>
              <a:t>Serious </a:t>
            </a:r>
            <a:r>
              <a:rPr lang="en-US" dirty="0"/>
              <a:t>health issues to the </a:t>
            </a:r>
            <a:r>
              <a:rPr lang="en-US" dirty="0" smtClean="0"/>
              <a:t>population</a:t>
            </a:r>
            <a:r>
              <a:rPr lang="en-US" dirty="0"/>
              <a:t>. </a:t>
            </a:r>
          </a:p>
          <a:p>
            <a:endParaRPr lang="en-US" dirty="0"/>
          </a:p>
        </p:txBody>
      </p:sp>
    </p:spTree>
    <p:extLst>
      <p:ext uri="{BB962C8B-B14F-4D97-AF65-F5344CB8AC3E}">
        <p14:creationId xmlns:p14="http://schemas.microsoft.com/office/powerpoint/2010/main" val="2451507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Continued…</a:t>
            </a:r>
            <a:endParaRPr lang="en-US" dirty="0"/>
          </a:p>
        </p:txBody>
      </p:sp>
      <p:sp>
        <p:nvSpPr>
          <p:cNvPr id="3" name="Content Placeholder 2"/>
          <p:cNvSpPr>
            <a:spLocks noGrp="1"/>
          </p:cNvSpPr>
          <p:nvPr>
            <p:ph sz="quarter" idx="1"/>
          </p:nvPr>
        </p:nvSpPr>
        <p:spPr/>
        <p:txBody>
          <a:bodyPr>
            <a:normAutofit/>
          </a:bodyPr>
          <a:lstStyle/>
          <a:p>
            <a:r>
              <a:rPr lang="en-US" dirty="0"/>
              <a:t>Moreover, the political situation makes it extremely difficult to create more landfills as it requires a long and complicated process to acquire permissions and licensure from PNA departments and Israeli authorities. </a:t>
            </a:r>
          </a:p>
          <a:p>
            <a:endParaRPr lang="en-US" dirty="0"/>
          </a:p>
        </p:txBody>
      </p:sp>
    </p:spTree>
    <p:extLst>
      <p:ext uri="{BB962C8B-B14F-4D97-AF65-F5344CB8AC3E}">
        <p14:creationId xmlns:p14="http://schemas.microsoft.com/office/powerpoint/2010/main" val="39450879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Continued…</a:t>
            </a:r>
            <a:endParaRPr lang="en-US" dirty="0"/>
          </a:p>
        </p:txBody>
      </p:sp>
      <p:sp>
        <p:nvSpPr>
          <p:cNvPr id="3" name="Content Placeholder 2"/>
          <p:cNvSpPr>
            <a:spLocks noGrp="1"/>
          </p:cNvSpPr>
          <p:nvPr>
            <p:ph sz="quarter" idx="1"/>
          </p:nvPr>
        </p:nvSpPr>
        <p:spPr/>
        <p:txBody>
          <a:bodyPr>
            <a:normAutofit/>
          </a:bodyPr>
          <a:lstStyle/>
          <a:p>
            <a:r>
              <a:rPr lang="en-US" dirty="0"/>
              <a:t>This means that the current landfill sites, with their limited capacity, are filling up in a very high rate that their originally planned life expectancy is getting shorter. </a:t>
            </a:r>
          </a:p>
        </p:txBody>
      </p:sp>
    </p:spTree>
    <p:extLst>
      <p:ext uri="{BB962C8B-B14F-4D97-AF65-F5344CB8AC3E}">
        <p14:creationId xmlns:p14="http://schemas.microsoft.com/office/powerpoint/2010/main" val="20888497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Scope of the Project </a:t>
            </a:r>
            <a:endParaRPr lang="en-US" dirty="0"/>
          </a:p>
        </p:txBody>
      </p:sp>
      <p:sp>
        <p:nvSpPr>
          <p:cNvPr id="3" name="Content Placeholder 2"/>
          <p:cNvSpPr>
            <a:spLocks noGrp="1"/>
          </p:cNvSpPr>
          <p:nvPr>
            <p:ph sz="quarter" idx="1"/>
          </p:nvPr>
        </p:nvSpPr>
        <p:spPr/>
        <p:txBody>
          <a:bodyPr>
            <a:normAutofit/>
          </a:bodyPr>
          <a:lstStyle/>
          <a:p>
            <a:r>
              <a:rPr lang="en-US" dirty="0" smtClean="0"/>
              <a:t>Geographically:  </a:t>
            </a:r>
            <a:r>
              <a:rPr lang="en-US" dirty="0"/>
              <a:t>Northern West </a:t>
            </a:r>
            <a:r>
              <a:rPr lang="en-US" dirty="0" smtClean="0"/>
              <a:t>Bank.</a:t>
            </a:r>
          </a:p>
          <a:p>
            <a:r>
              <a:rPr lang="en-US" dirty="0" smtClean="0"/>
              <a:t>This </a:t>
            </a:r>
            <a:r>
              <a:rPr lang="en-US" dirty="0"/>
              <a:t>study will not address </a:t>
            </a:r>
            <a:r>
              <a:rPr lang="en-US" dirty="0" smtClean="0"/>
              <a:t>: </a:t>
            </a:r>
          </a:p>
          <a:p>
            <a:pPr lvl="1">
              <a:buFont typeface="Arial" pitchFamily="34" charset="0"/>
              <a:buChar char="•"/>
            </a:pPr>
            <a:r>
              <a:rPr lang="en-US" dirty="0" smtClean="0"/>
              <a:t>Collection </a:t>
            </a:r>
          </a:p>
          <a:p>
            <a:pPr lvl="1">
              <a:buFont typeface="Arial" pitchFamily="34" charset="0"/>
              <a:buChar char="•"/>
            </a:pPr>
            <a:r>
              <a:rPr lang="en-US" dirty="0" smtClean="0"/>
              <a:t>Transportation Operations</a:t>
            </a:r>
            <a:endParaRPr lang="en-US" dirty="0"/>
          </a:p>
          <a:p>
            <a:endParaRPr lang="en-US" dirty="0"/>
          </a:p>
        </p:txBody>
      </p:sp>
    </p:spTree>
    <p:extLst>
      <p:ext uri="{BB962C8B-B14F-4D97-AF65-F5344CB8AC3E}">
        <p14:creationId xmlns:p14="http://schemas.microsoft.com/office/powerpoint/2010/main" val="37993473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Objectives </a:t>
            </a:r>
          </a:p>
        </p:txBody>
      </p:sp>
      <p:sp>
        <p:nvSpPr>
          <p:cNvPr id="3" name="Content Placeholder 2"/>
          <p:cNvSpPr>
            <a:spLocks noGrp="1"/>
          </p:cNvSpPr>
          <p:nvPr>
            <p:ph sz="quarter" idx="1"/>
          </p:nvPr>
        </p:nvSpPr>
        <p:spPr/>
        <p:txBody>
          <a:bodyPr>
            <a:normAutofit/>
          </a:bodyPr>
          <a:lstStyle/>
          <a:p>
            <a:pPr lvl="0"/>
            <a:r>
              <a:rPr lang="en-US" dirty="0"/>
              <a:t>Diagnose the existing Solid Waste Management Systems in Northern West </a:t>
            </a:r>
            <a:r>
              <a:rPr lang="en-US" dirty="0" smtClean="0"/>
              <a:t>Bank. </a:t>
            </a:r>
          </a:p>
          <a:p>
            <a:pPr lvl="0"/>
            <a:endParaRPr lang="en-US" dirty="0" smtClean="0"/>
          </a:p>
          <a:p>
            <a:pPr lvl="0"/>
            <a:r>
              <a:rPr lang="en-US" dirty="0" smtClean="0"/>
              <a:t>Investigate </a:t>
            </a:r>
            <a:r>
              <a:rPr lang="en-US" dirty="0"/>
              <a:t>the possible options at every </a:t>
            </a:r>
            <a:r>
              <a:rPr lang="en-US" dirty="0" smtClean="0"/>
              <a:t>stage.</a:t>
            </a:r>
          </a:p>
          <a:p>
            <a:pPr lvl="0"/>
            <a:endParaRPr lang="en-US" dirty="0" smtClean="0"/>
          </a:p>
          <a:p>
            <a:pPr lvl="0"/>
            <a:r>
              <a:rPr lang="en-US" dirty="0" smtClean="0"/>
              <a:t>Investigate </a:t>
            </a:r>
            <a:r>
              <a:rPr lang="en-US" dirty="0"/>
              <a:t>the feasibility of the option\s that resulted from the selection process. </a:t>
            </a:r>
          </a:p>
        </p:txBody>
      </p:sp>
    </p:spTree>
    <p:extLst>
      <p:ext uri="{BB962C8B-B14F-4D97-AF65-F5344CB8AC3E}">
        <p14:creationId xmlns:p14="http://schemas.microsoft.com/office/powerpoint/2010/main" val="9837283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1035</TotalTime>
  <Words>2066</Words>
  <Application>Microsoft Office PowerPoint</Application>
  <PresentationFormat>On-screen Show (4:3)</PresentationFormat>
  <Paragraphs>499</Paragraphs>
  <Slides>46</Slides>
  <Notes>0</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Median</vt:lpstr>
      <vt:lpstr>An-Najah  National University      Faculty of Engineering and Information Technology Department of Industrial Engineering </vt:lpstr>
      <vt:lpstr>Investigating The Feasibility of Recycling The Various Categories of Solid Waste in Northern West Bank </vt:lpstr>
      <vt:lpstr>Overview</vt:lpstr>
      <vt:lpstr>Problem Statement </vt:lpstr>
      <vt:lpstr>Continued…</vt:lpstr>
      <vt:lpstr>Continued…</vt:lpstr>
      <vt:lpstr>Continued…</vt:lpstr>
      <vt:lpstr>Scope of the Project </vt:lpstr>
      <vt:lpstr>Objectives </vt:lpstr>
      <vt:lpstr>Methodology </vt:lpstr>
      <vt:lpstr>Current Situation of SWM in Palestine</vt:lpstr>
      <vt:lpstr>Current Sanitary Landfills </vt:lpstr>
      <vt:lpstr>Zahret Al-Finjan SFL </vt:lpstr>
      <vt:lpstr>Zahret Al-Finjan SFL </vt:lpstr>
      <vt:lpstr>Site Description  </vt:lpstr>
      <vt:lpstr>ZF Capacity </vt:lpstr>
      <vt:lpstr>Waste Quantities Received by Year</vt:lpstr>
      <vt:lpstr>Continued… </vt:lpstr>
      <vt:lpstr>Continued… </vt:lpstr>
      <vt:lpstr>Separation site at ZF</vt:lpstr>
      <vt:lpstr>Continued… </vt:lpstr>
      <vt:lpstr>Waste Composition</vt:lpstr>
      <vt:lpstr>Waste Composition </vt:lpstr>
      <vt:lpstr>Separation Remarks</vt:lpstr>
      <vt:lpstr>Separation Remarks</vt:lpstr>
      <vt:lpstr>The Separation Line</vt:lpstr>
      <vt:lpstr>Recycling Options</vt:lpstr>
      <vt:lpstr>Suggested Products </vt:lpstr>
      <vt:lpstr>Integer Programming Model </vt:lpstr>
      <vt:lpstr>Integer Programming Model </vt:lpstr>
      <vt:lpstr>Integer Programming Model: Constraints</vt:lpstr>
      <vt:lpstr>PowerPoint Presentation</vt:lpstr>
      <vt:lpstr>Integer Programming Model </vt:lpstr>
      <vt:lpstr>Decision Variables </vt:lpstr>
      <vt:lpstr>The Results</vt:lpstr>
      <vt:lpstr>The Results </vt:lpstr>
      <vt:lpstr>Model Assumptions </vt:lpstr>
      <vt:lpstr>Model Assumptions (Continued…)</vt:lpstr>
      <vt:lpstr>Model Assumptions (Continued…)</vt:lpstr>
      <vt:lpstr>Model Assumptions (Continued…)</vt:lpstr>
      <vt:lpstr>Conclusions and Recommendations:  </vt:lpstr>
      <vt:lpstr>Conclusions</vt:lpstr>
      <vt:lpstr>Recommendations</vt:lpstr>
      <vt:lpstr>Recommendations</vt:lpstr>
      <vt:lpstr>Upcoming Work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An-Najah  National University      Faculty of Engineering and Information Technology Department of Industrial Engineering</dc:title>
  <dc:creator>Acer</dc:creator>
  <cp:lastModifiedBy>HP</cp:lastModifiedBy>
  <cp:revision>47</cp:revision>
  <dcterms:created xsi:type="dcterms:W3CDTF">2014-12-21T07:28:15Z</dcterms:created>
  <dcterms:modified xsi:type="dcterms:W3CDTF">2015-12-21T10:30:43Z</dcterms:modified>
</cp:coreProperties>
</file>