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notesMasterIdLst>
    <p:notesMasterId r:id="rId32"/>
  </p:notesMasterIdLst>
  <p:sldIdLst>
    <p:sldId id="293" r:id="rId2"/>
    <p:sldId id="257" r:id="rId3"/>
    <p:sldId id="294" r:id="rId4"/>
    <p:sldId id="295" r:id="rId5"/>
    <p:sldId id="260" r:id="rId6"/>
    <p:sldId id="296" r:id="rId7"/>
    <p:sldId id="262" r:id="rId8"/>
    <p:sldId id="263" r:id="rId9"/>
    <p:sldId id="264" r:id="rId10"/>
    <p:sldId id="265" r:id="rId11"/>
    <p:sldId id="266" r:id="rId12"/>
    <p:sldId id="312" r:id="rId13"/>
    <p:sldId id="286" r:id="rId14"/>
    <p:sldId id="297" r:id="rId15"/>
    <p:sldId id="298" r:id="rId16"/>
    <p:sldId id="268" r:id="rId17"/>
    <p:sldId id="308" r:id="rId18"/>
    <p:sldId id="309" r:id="rId19"/>
    <p:sldId id="301" r:id="rId20"/>
    <p:sldId id="302" r:id="rId21"/>
    <p:sldId id="304" r:id="rId22"/>
    <p:sldId id="315" r:id="rId23"/>
    <p:sldId id="313" r:id="rId24"/>
    <p:sldId id="314" r:id="rId25"/>
    <p:sldId id="306" r:id="rId26"/>
    <p:sldId id="270" r:id="rId27"/>
    <p:sldId id="271" r:id="rId28"/>
    <p:sldId id="307" r:id="rId29"/>
    <p:sldId id="311" r:id="rId30"/>
    <p:sldId id="285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5D4E3-D8C3-4931-B13B-9D9218AB7F2D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C2004AC9-6D00-4E3B-A8CD-6FDC1368ECC2}">
      <dgm:prSet phldrT="[نص]" custT="1"/>
      <dgm:spPr>
        <a:xfrm>
          <a:off x="648932" y="878928"/>
          <a:ext cx="4578846" cy="439640"/>
        </a:xfrm>
      </dgm:spPr>
      <dgm:t>
        <a:bodyPr/>
        <a:lstStyle/>
        <a:p>
          <a:r>
            <a:rPr lang="en-US" sz="2600" dirty="0" smtClean="0">
              <a:latin typeface="Calibri" panose="020F0502020204030204"/>
              <a:ea typeface="+mn-ea"/>
              <a:cs typeface="+mj-cs"/>
            </a:rPr>
            <a:t>Data Collection.</a:t>
          </a:r>
          <a:endParaRPr lang="en-US" sz="2600" dirty="0">
            <a:latin typeface="Calibri" panose="020F0502020204030204"/>
            <a:ea typeface="+mn-ea"/>
            <a:cs typeface="+mj-cs"/>
          </a:endParaRPr>
        </a:p>
      </dgm:t>
    </dgm:pt>
    <dgm:pt modelId="{B57BE280-7894-4C60-B7EC-7FCA1C081817}" type="parTrans" cxnId="{C29524B4-68F0-497D-9565-3FD28F840B4F}">
      <dgm:prSet/>
      <dgm:spPr/>
      <dgm:t>
        <a:bodyPr/>
        <a:lstStyle/>
        <a:p>
          <a:endParaRPr lang="en-US"/>
        </a:p>
      </dgm:t>
    </dgm:pt>
    <dgm:pt modelId="{94ACAFFD-1808-4665-8EAA-F9187B360021}" type="sibTrans" cxnId="{C29524B4-68F0-497D-9565-3FD28F840B4F}">
      <dgm:prSet/>
      <dgm:spPr/>
      <dgm:t>
        <a:bodyPr/>
        <a:lstStyle/>
        <a:p>
          <a:endParaRPr lang="en-US"/>
        </a:p>
      </dgm:t>
    </dgm:pt>
    <dgm:pt modelId="{50F28CB8-7A21-401F-8B60-CE5ADA0B8C61}">
      <dgm:prSet phldrT="[نص]" custT="1"/>
      <dgm:spPr>
        <a:xfrm>
          <a:off x="648932" y="2197426"/>
          <a:ext cx="4578846" cy="439640"/>
        </a:xfrm>
      </dgm:spPr>
      <dgm:t>
        <a:bodyPr/>
        <a:lstStyle/>
        <a:p>
          <a:r>
            <a:rPr lang="en-US" sz="2600" dirty="0" smtClean="0">
              <a:latin typeface="Calibri" panose="020F0502020204030204"/>
              <a:ea typeface="+mn-ea"/>
              <a:cs typeface="+mj-cs"/>
            </a:rPr>
            <a:t>Training on </a:t>
          </a:r>
          <a:r>
            <a:rPr lang="en-US" sz="2600" dirty="0" err="1" smtClean="0">
              <a:latin typeface="Calibri" panose="020F0502020204030204"/>
              <a:ea typeface="+mn-ea"/>
              <a:cs typeface="+mj-cs"/>
            </a:rPr>
            <a:t>SewerCAD</a:t>
          </a:r>
          <a:r>
            <a:rPr lang="en-US" sz="2600" dirty="0" smtClean="0">
              <a:latin typeface="Calibri" panose="020F0502020204030204"/>
              <a:ea typeface="+mn-ea"/>
              <a:cs typeface="+mj-cs"/>
            </a:rPr>
            <a:t> Software</a:t>
          </a:r>
          <a:r>
            <a:rPr lang="en-US" sz="2600" dirty="0" smtClean="0">
              <a:cs typeface="+mj-cs"/>
            </a:rPr>
            <a:t>.</a:t>
          </a:r>
          <a:endParaRPr lang="en-US" sz="2600" dirty="0">
            <a:latin typeface="Calibri" panose="020F0502020204030204"/>
            <a:ea typeface="+mn-ea"/>
            <a:cs typeface="+mj-cs"/>
          </a:endParaRPr>
        </a:p>
      </dgm:t>
    </dgm:pt>
    <dgm:pt modelId="{AB55A72F-82F7-4832-9174-FE40F6093A02}" type="parTrans" cxnId="{06FB42D1-F11A-4788-B611-C1D9B0CBF666}">
      <dgm:prSet/>
      <dgm:spPr/>
      <dgm:t>
        <a:bodyPr/>
        <a:lstStyle/>
        <a:p>
          <a:endParaRPr lang="en-US"/>
        </a:p>
      </dgm:t>
    </dgm:pt>
    <dgm:pt modelId="{5569F816-6F1A-4C7B-BC7E-7B25EECEC7D5}" type="sibTrans" cxnId="{06FB42D1-F11A-4788-B611-C1D9B0CBF666}">
      <dgm:prSet/>
      <dgm:spPr/>
      <dgm:t>
        <a:bodyPr/>
        <a:lstStyle/>
        <a:p>
          <a:endParaRPr lang="en-US"/>
        </a:p>
      </dgm:t>
    </dgm:pt>
    <dgm:pt modelId="{A1F5C656-10A7-4007-ADBE-58CBDFAE7EEF}">
      <dgm:prSet phldrT="[نص]" custT="1"/>
      <dgm:spPr>
        <a:xfrm>
          <a:off x="333899" y="219679"/>
          <a:ext cx="4893879" cy="439640"/>
        </a:xfrm>
      </dgm:spPr>
      <dgm:t>
        <a:bodyPr/>
        <a:lstStyle/>
        <a:p>
          <a:r>
            <a:rPr lang="en-US" sz="2600" dirty="0" smtClean="0">
              <a:latin typeface="Calibri" panose="020F0502020204030204"/>
              <a:ea typeface="+mn-ea"/>
              <a:cs typeface="+mj-cs"/>
            </a:rPr>
            <a:t>Selection of the study area.</a:t>
          </a:r>
          <a:endParaRPr lang="en-US" sz="2600" dirty="0">
            <a:latin typeface="Calibri" panose="020F0502020204030204"/>
            <a:ea typeface="+mn-ea"/>
            <a:cs typeface="+mj-cs"/>
          </a:endParaRPr>
        </a:p>
      </dgm:t>
    </dgm:pt>
    <dgm:pt modelId="{F6FB6DBA-A892-40D9-AA2A-F52A81202EED}" type="parTrans" cxnId="{3616817A-82CA-4251-8CA1-F29DDDC74B96}">
      <dgm:prSet/>
      <dgm:spPr/>
      <dgm:t>
        <a:bodyPr/>
        <a:lstStyle/>
        <a:p>
          <a:endParaRPr lang="en-US"/>
        </a:p>
      </dgm:t>
    </dgm:pt>
    <dgm:pt modelId="{90145E1B-4EB8-4530-9A0F-A6CD8923DEB5}" type="sibTrans" cxnId="{3616817A-82CA-4251-8CA1-F29DDDC74B96}">
      <dgm:prSet/>
      <dgm:spPr>
        <a:xfrm>
          <a:off x="-3974332" y="-610151"/>
          <a:ext cx="4736297" cy="4736297"/>
        </a:xfrm>
      </dgm:spPr>
      <dgm:t>
        <a:bodyPr/>
        <a:lstStyle/>
        <a:p>
          <a:endParaRPr lang="en-US"/>
        </a:p>
      </dgm:t>
    </dgm:pt>
    <dgm:pt modelId="{8CE001EC-ADA6-42D8-90E0-FF9FD05A3A48}">
      <dgm:prSet phldrT="[نص]" custT="1"/>
      <dgm:spPr>
        <a:xfrm>
          <a:off x="333899" y="2856675"/>
          <a:ext cx="4893879" cy="439640"/>
        </a:xfrm>
      </dgm:spPr>
      <dgm:t>
        <a:bodyPr/>
        <a:lstStyle/>
        <a:p>
          <a:r>
            <a:rPr lang="en-US" sz="2800" dirty="0" smtClean="0"/>
            <a:t>Designing by </a:t>
          </a:r>
          <a:r>
            <a:rPr lang="en-US" sz="2800" dirty="0" err="1" smtClean="0"/>
            <a:t>SewerCAD</a:t>
          </a:r>
          <a:r>
            <a:rPr lang="en-US" sz="2800" dirty="0" smtClean="0"/>
            <a:t> program.</a:t>
          </a:r>
          <a:endParaRPr lang="en-US" sz="2800" dirty="0">
            <a:latin typeface="Calibri" panose="020F0502020204030204"/>
            <a:ea typeface="+mn-ea"/>
            <a:cs typeface="+mn-cs"/>
          </a:endParaRPr>
        </a:p>
      </dgm:t>
    </dgm:pt>
    <dgm:pt modelId="{7AD7B359-69EC-46FB-AABC-8E6DD8E8A30A}" type="parTrans" cxnId="{3767E3CE-7CF2-4478-96A0-82AE7590B072}">
      <dgm:prSet/>
      <dgm:spPr/>
      <dgm:t>
        <a:bodyPr/>
        <a:lstStyle/>
        <a:p>
          <a:endParaRPr lang="en-US"/>
        </a:p>
      </dgm:t>
    </dgm:pt>
    <dgm:pt modelId="{34D8FD38-504F-4EAC-9B7E-2DA76153AB00}" type="sibTrans" cxnId="{3767E3CE-7CF2-4478-96A0-82AE7590B072}">
      <dgm:prSet/>
      <dgm:spPr/>
      <dgm:t>
        <a:bodyPr/>
        <a:lstStyle/>
        <a:p>
          <a:endParaRPr lang="en-US"/>
        </a:p>
      </dgm:t>
    </dgm:pt>
    <dgm:pt modelId="{555A2855-1847-4FA2-8687-EED8B1C9B99C}">
      <dgm:prSet custT="1"/>
      <dgm:spPr/>
      <dgm:t>
        <a:bodyPr/>
        <a:lstStyle/>
        <a:p>
          <a:pPr rtl="0"/>
          <a:r>
            <a:rPr lang="en-US" sz="2600" dirty="0" smtClean="0">
              <a:cs typeface="+mj-cs"/>
            </a:rPr>
            <a:t>Giving results and recommendations.</a:t>
          </a:r>
          <a:endParaRPr lang="en-US" sz="2600" dirty="0">
            <a:cs typeface="+mj-cs"/>
          </a:endParaRPr>
        </a:p>
      </dgm:t>
    </dgm:pt>
    <dgm:pt modelId="{309DB9A2-3EB3-4618-9540-3EAD1F97FA44}" type="parTrans" cxnId="{F3EFD6EA-A8F2-4037-B7F4-8D7554FAB0B8}">
      <dgm:prSet/>
      <dgm:spPr/>
      <dgm:t>
        <a:bodyPr/>
        <a:lstStyle/>
        <a:p>
          <a:endParaRPr lang="en-US"/>
        </a:p>
      </dgm:t>
    </dgm:pt>
    <dgm:pt modelId="{AA918B3E-F028-4D44-A7AC-84162433DEDD}" type="sibTrans" cxnId="{F3EFD6EA-A8F2-4037-B7F4-8D7554FAB0B8}">
      <dgm:prSet/>
      <dgm:spPr/>
      <dgm:t>
        <a:bodyPr/>
        <a:lstStyle/>
        <a:p>
          <a:endParaRPr lang="en-US"/>
        </a:p>
      </dgm:t>
    </dgm:pt>
    <dgm:pt modelId="{0E02A0A2-28A4-4C19-B960-1FC2BDE0218F}">
      <dgm:prSet custT="1"/>
      <dgm:spPr/>
      <dgm:t>
        <a:bodyPr/>
        <a:lstStyle/>
        <a:p>
          <a:pPr rtl="1"/>
          <a:r>
            <a:rPr lang="en-US" sz="2600" b="0" u="none" dirty="0" smtClean="0">
              <a:effectLst/>
              <a:cs typeface="+mj-cs"/>
            </a:rPr>
            <a:t>Preparation of data. </a:t>
          </a:r>
          <a:endParaRPr lang="en-US" sz="2600" b="0" u="none" dirty="0">
            <a:effectLst/>
            <a:cs typeface="+mj-cs"/>
          </a:endParaRPr>
        </a:p>
      </dgm:t>
    </dgm:pt>
    <dgm:pt modelId="{73947832-967F-4A3E-97A3-60651022EE2F}" type="parTrans" cxnId="{0879A619-2811-4D30-B4DE-1CA04CBA6F94}">
      <dgm:prSet/>
      <dgm:spPr/>
      <dgm:t>
        <a:bodyPr/>
        <a:lstStyle/>
        <a:p>
          <a:pPr rtl="1"/>
          <a:endParaRPr lang="ar-SA"/>
        </a:p>
      </dgm:t>
    </dgm:pt>
    <dgm:pt modelId="{79DB4792-3EE7-4001-812D-474A684B9DA4}" type="sibTrans" cxnId="{0879A619-2811-4D30-B4DE-1CA04CBA6F94}">
      <dgm:prSet/>
      <dgm:spPr/>
      <dgm:t>
        <a:bodyPr/>
        <a:lstStyle/>
        <a:p>
          <a:pPr rtl="1"/>
          <a:endParaRPr lang="ar-SA"/>
        </a:p>
      </dgm:t>
    </dgm:pt>
    <dgm:pt modelId="{94DDF196-98BC-4218-BC3E-FEDC8A66D9D8}" type="pres">
      <dgm:prSet presAssocID="{97C5D4E3-D8C3-4931-B13B-9D9218AB7F2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4CD34A5-D57C-4BC9-AC6B-509CD9E20470}" type="pres">
      <dgm:prSet presAssocID="{97C5D4E3-D8C3-4931-B13B-9D9218AB7F2D}" presName="Name1" presStyleCnt="0"/>
      <dgm:spPr/>
      <dgm:t>
        <a:bodyPr/>
        <a:lstStyle/>
        <a:p>
          <a:endParaRPr lang="en-US"/>
        </a:p>
      </dgm:t>
    </dgm:pt>
    <dgm:pt modelId="{BDB60790-1A3B-4F9B-8B4A-15BA685407B9}" type="pres">
      <dgm:prSet presAssocID="{97C5D4E3-D8C3-4931-B13B-9D9218AB7F2D}" presName="cycle" presStyleCnt="0"/>
      <dgm:spPr/>
      <dgm:t>
        <a:bodyPr/>
        <a:lstStyle/>
        <a:p>
          <a:endParaRPr lang="en-US"/>
        </a:p>
      </dgm:t>
    </dgm:pt>
    <dgm:pt modelId="{C7DE029C-80C6-423F-A7B1-0AA79F97FF5E}" type="pres">
      <dgm:prSet presAssocID="{97C5D4E3-D8C3-4931-B13B-9D9218AB7F2D}" presName="srcNode" presStyleLbl="node1" presStyleIdx="0" presStyleCnt="6"/>
      <dgm:spPr/>
      <dgm:t>
        <a:bodyPr/>
        <a:lstStyle/>
        <a:p>
          <a:endParaRPr lang="en-US"/>
        </a:p>
      </dgm:t>
    </dgm:pt>
    <dgm:pt modelId="{43F6D94D-0FB4-4519-B72A-F13BBD99E451}" type="pres">
      <dgm:prSet presAssocID="{97C5D4E3-D8C3-4931-B13B-9D9218AB7F2D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456"/>
          </a:avLst>
        </a:prstGeom>
      </dgm:spPr>
      <dgm:t>
        <a:bodyPr/>
        <a:lstStyle/>
        <a:p>
          <a:endParaRPr lang="en-US"/>
        </a:p>
      </dgm:t>
    </dgm:pt>
    <dgm:pt modelId="{E47CC1D8-00CF-42E7-810D-D0A2814A5565}" type="pres">
      <dgm:prSet presAssocID="{97C5D4E3-D8C3-4931-B13B-9D9218AB7F2D}" presName="extraNode" presStyleLbl="node1" presStyleIdx="0" presStyleCnt="6"/>
      <dgm:spPr/>
      <dgm:t>
        <a:bodyPr/>
        <a:lstStyle/>
        <a:p>
          <a:endParaRPr lang="en-US"/>
        </a:p>
      </dgm:t>
    </dgm:pt>
    <dgm:pt modelId="{A26502A9-9F87-4E04-B157-B9E63E044B0B}" type="pres">
      <dgm:prSet presAssocID="{97C5D4E3-D8C3-4931-B13B-9D9218AB7F2D}" presName="dstNode" presStyleLbl="node1" presStyleIdx="0" presStyleCnt="6"/>
      <dgm:spPr/>
      <dgm:t>
        <a:bodyPr/>
        <a:lstStyle/>
        <a:p>
          <a:endParaRPr lang="en-US"/>
        </a:p>
      </dgm:t>
    </dgm:pt>
    <dgm:pt modelId="{F85AB59D-48D1-446E-82F9-FCE4D13E24B6}" type="pres">
      <dgm:prSet presAssocID="{A1F5C656-10A7-4007-ADBE-58CBDFAE7EEF}" presName="text_1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5CD1B0F-D904-4252-AFDD-80F03FDF82C2}" type="pres">
      <dgm:prSet presAssocID="{A1F5C656-10A7-4007-ADBE-58CBDFAE7EEF}" presName="accent_1" presStyleCnt="0"/>
      <dgm:spPr/>
      <dgm:t>
        <a:bodyPr/>
        <a:lstStyle/>
        <a:p>
          <a:endParaRPr lang="en-US"/>
        </a:p>
      </dgm:t>
    </dgm:pt>
    <dgm:pt modelId="{D03BE1C4-021C-4C1E-8001-B71AE2D08AE8}" type="pres">
      <dgm:prSet presAssocID="{A1F5C656-10A7-4007-ADBE-58CBDFAE7EEF}" presName="accentRepeatNode" presStyleLbl="solidFgAcc1" presStyleIdx="0" presStyleCnt="6"/>
      <dgm:spPr>
        <a:xfrm>
          <a:off x="59124" y="164724"/>
          <a:ext cx="549550" cy="549550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46A8C067-2B44-4543-9982-7A52633E977A}" type="pres">
      <dgm:prSet presAssocID="{C2004AC9-6D00-4E3B-A8CD-6FDC1368ECC2}" presName="text_2" presStyleLbl="node1" presStyleIdx="1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F713FA2-A4CC-4A1B-8BD6-07D6793CA70A}" type="pres">
      <dgm:prSet presAssocID="{C2004AC9-6D00-4E3B-A8CD-6FDC1368ECC2}" presName="accent_2" presStyleCnt="0"/>
      <dgm:spPr/>
      <dgm:t>
        <a:bodyPr/>
        <a:lstStyle/>
        <a:p>
          <a:endParaRPr lang="en-US"/>
        </a:p>
      </dgm:t>
    </dgm:pt>
    <dgm:pt modelId="{FF9125CB-104E-49F7-AF13-5CF9B113450E}" type="pres">
      <dgm:prSet presAssocID="{C2004AC9-6D00-4E3B-A8CD-6FDC1368ECC2}" presName="accentRepeatNode" presStyleLbl="solidFgAcc1" presStyleIdx="1" presStyleCnt="6"/>
      <dgm:spPr>
        <a:xfrm>
          <a:off x="374157" y="823973"/>
          <a:ext cx="549550" cy="549550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E8458575-9E97-4602-B646-F38C4B3FBE06}" type="pres">
      <dgm:prSet presAssocID="{0E02A0A2-28A4-4C19-B960-1FC2BDE0218F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9F56AA-98A1-4DAF-94DA-097EB661A244}" type="pres">
      <dgm:prSet presAssocID="{0E02A0A2-28A4-4C19-B960-1FC2BDE0218F}" presName="accent_3" presStyleCnt="0"/>
      <dgm:spPr/>
      <dgm:t>
        <a:bodyPr/>
        <a:lstStyle/>
        <a:p>
          <a:pPr rtl="1"/>
          <a:endParaRPr lang="ar-SA"/>
        </a:p>
      </dgm:t>
    </dgm:pt>
    <dgm:pt modelId="{2F4CCEAF-F074-49FD-A055-55EFF5952CFB}" type="pres">
      <dgm:prSet presAssocID="{0E02A0A2-28A4-4C19-B960-1FC2BDE0218F}" presName="accentRepeatNode" presStyleLbl="solidFgAcc1" presStyleIdx="2" presStyleCnt="6"/>
      <dgm:spPr/>
      <dgm:t>
        <a:bodyPr/>
        <a:lstStyle/>
        <a:p>
          <a:pPr rtl="1"/>
          <a:endParaRPr lang="ar-SA"/>
        </a:p>
      </dgm:t>
    </dgm:pt>
    <dgm:pt modelId="{3F2B7BD7-F4A9-4908-A927-56C7BEBE6BEE}" type="pres">
      <dgm:prSet presAssocID="{50F28CB8-7A21-401F-8B60-CE5ADA0B8C61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102363-DE59-4A41-BA02-D30485B124A9}" type="pres">
      <dgm:prSet presAssocID="{50F28CB8-7A21-401F-8B60-CE5ADA0B8C61}" presName="accent_4" presStyleCnt="0"/>
      <dgm:spPr/>
      <dgm:t>
        <a:bodyPr/>
        <a:lstStyle/>
        <a:p>
          <a:pPr rtl="1"/>
          <a:endParaRPr lang="ar-SA"/>
        </a:p>
      </dgm:t>
    </dgm:pt>
    <dgm:pt modelId="{3C14099D-F68E-40EB-892A-171EC130226F}" type="pres">
      <dgm:prSet presAssocID="{50F28CB8-7A21-401F-8B60-CE5ADA0B8C61}" presName="accentRepeatNode" presStyleLbl="solidFgAcc1" presStyleIdx="3" presStyleCnt="6"/>
      <dgm:spPr>
        <a:xfrm>
          <a:off x="374157" y="2142471"/>
          <a:ext cx="549550" cy="549550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527C48F3-8693-48AE-947E-4A24DE862A9C}" type="pres">
      <dgm:prSet presAssocID="{8CE001EC-ADA6-42D8-90E0-FF9FD05A3A48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47B8DC-5A66-4C2E-AC94-A0F1310F8E9A}" type="pres">
      <dgm:prSet presAssocID="{8CE001EC-ADA6-42D8-90E0-FF9FD05A3A48}" presName="accent_5" presStyleCnt="0"/>
      <dgm:spPr/>
      <dgm:t>
        <a:bodyPr/>
        <a:lstStyle/>
        <a:p>
          <a:pPr rtl="1"/>
          <a:endParaRPr lang="ar-SA"/>
        </a:p>
      </dgm:t>
    </dgm:pt>
    <dgm:pt modelId="{C1443BB6-D1F5-4CA0-A8B3-E6194C47D8DB}" type="pres">
      <dgm:prSet presAssocID="{8CE001EC-ADA6-42D8-90E0-FF9FD05A3A48}" presName="accentRepeatNode" presStyleLbl="solidFgAcc1" presStyleIdx="4" presStyleCnt="6"/>
      <dgm:spPr>
        <a:xfrm>
          <a:off x="59124" y="2801720"/>
          <a:ext cx="549550" cy="54955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68DCA7E-E4B9-4BB2-9E2F-9E06E1366EB5}" type="pres">
      <dgm:prSet presAssocID="{555A2855-1847-4FA2-8687-EED8B1C9B99C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B122B8-4B9B-4B3F-BC31-8E829ECC13BD}" type="pres">
      <dgm:prSet presAssocID="{555A2855-1847-4FA2-8687-EED8B1C9B99C}" presName="accent_6" presStyleCnt="0"/>
      <dgm:spPr/>
      <dgm:t>
        <a:bodyPr/>
        <a:lstStyle/>
        <a:p>
          <a:pPr rtl="1"/>
          <a:endParaRPr lang="ar-SA"/>
        </a:p>
      </dgm:t>
    </dgm:pt>
    <dgm:pt modelId="{1DCCE539-6F09-4C12-82F4-41FD2F0D9661}" type="pres">
      <dgm:prSet presAssocID="{555A2855-1847-4FA2-8687-EED8B1C9B99C}" presName="accentRepeatNode" presStyleLbl="solidFgAcc1" presStyleIdx="5" presStyleCnt="6"/>
      <dgm:spPr/>
      <dgm:t>
        <a:bodyPr/>
        <a:lstStyle/>
        <a:p>
          <a:endParaRPr lang="en-US"/>
        </a:p>
      </dgm:t>
    </dgm:pt>
  </dgm:ptLst>
  <dgm:cxnLst>
    <dgm:cxn modelId="{3767E3CE-7CF2-4478-96A0-82AE7590B072}" srcId="{97C5D4E3-D8C3-4931-B13B-9D9218AB7F2D}" destId="{8CE001EC-ADA6-42D8-90E0-FF9FD05A3A48}" srcOrd="4" destOrd="0" parTransId="{7AD7B359-69EC-46FB-AABC-8E6DD8E8A30A}" sibTransId="{34D8FD38-504F-4EAC-9B7E-2DA76153AB00}"/>
    <dgm:cxn modelId="{3616817A-82CA-4251-8CA1-F29DDDC74B96}" srcId="{97C5D4E3-D8C3-4931-B13B-9D9218AB7F2D}" destId="{A1F5C656-10A7-4007-ADBE-58CBDFAE7EEF}" srcOrd="0" destOrd="0" parTransId="{F6FB6DBA-A892-40D9-AA2A-F52A81202EED}" sibTransId="{90145E1B-4EB8-4530-9A0F-A6CD8923DEB5}"/>
    <dgm:cxn modelId="{E5A5E1E5-118E-4DD2-8ABE-3C09230A113E}" type="presOf" srcId="{555A2855-1847-4FA2-8687-EED8B1C9B99C}" destId="{168DCA7E-E4B9-4BB2-9E2F-9E06E1366EB5}" srcOrd="0" destOrd="0" presId="urn:microsoft.com/office/officeart/2008/layout/VerticalCurvedList"/>
    <dgm:cxn modelId="{C29524B4-68F0-497D-9565-3FD28F840B4F}" srcId="{97C5D4E3-D8C3-4931-B13B-9D9218AB7F2D}" destId="{C2004AC9-6D00-4E3B-A8CD-6FDC1368ECC2}" srcOrd="1" destOrd="0" parTransId="{B57BE280-7894-4C60-B7EC-7FCA1C081817}" sibTransId="{94ACAFFD-1808-4665-8EAA-F9187B360021}"/>
    <dgm:cxn modelId="{0879A619-2811-4D30-B4DE-1CA04CBA6F94}" srcId="{97C5D4E3-D8C3-4931-B13B-9D9218AB7F2D}" destId="{0E02A0A2-28A4-4C19-B960-1FC2BDE0218F}" srcOrd="2" destOrd="0" parTransId="{73947832-967F-4A3E-97A3-60651022EE2F}" sibTransId="{79DB4792-3EE7-4001-812D-474A684B9DA4}"/>
    <dgm:cxn modelId="{CC28675B-11E0-45BE-A4FA-7E8C35AD15C5}" type="presOf" srcId="{50F28CB8-7A21-401F-8B60-CE5ADA0B8C61}" destId="{3F2B7BD7-F4A9-4908-A927-56C7BEBE6BEE}" srcOrd="0" destOrd="0" presId="urn:microsoft.com/office/officeart/2008/layout/VerticalCurvedList"/>
    <dgm:cxn modelId="{309349E0-A647-4D66-91BE-9012334578AB}" type="presOf" srcId="{0E02A0A2-28A4-4C19-B960-1FC2BDE0218F}" destId="{E8458575-9E97-4602-B646-F38C4B3FBE06}" srcOrd="0" destOrd="0" presId="urn:microsoft.com/office/officeart/2008/layout/VerticalCurvedList"/>
    <dgm:cxn modelId="{C6FA6A72-782A-4F7F-B966-EF34A323897D}" type="presOf" srcId="{C2004AC9-6D00-4E3B-A8CD-6FDC1368ECC2}" destId="{46A8C067-2B44-4543-9982-7A52633E977A}" srcOrd="0" destOrd="0" presId="urn:microsoft.com/office/officeart/2008/layout/VerticalCurvedList"/>
    <dgm:cxn modelId="{F3EFD6EA-A8F2-4037-B7F4-8D7554FAB0B8}" srcId="{97C5D4E3-D8C3-4931-B13B-9D9218AB7F2D}" destId="{555A2855-1847-4FA2-8687-EED8B1C9B99C}" srcOrd="5" destOrd="0" parTransId="{309DB9A2-3EB3-4618-9540-3EAD1F97FA44}" sibTransId="{AA918B3E-F028-4D44-A7AC-84162433DEDD}"/>
    <dgm:cxn modelId="{06FB42D1-F11A-4788-B611-C1D9B0CBF666}" srcId="{97C5D4E3-D8C3-4931-B13B-9D9218AB7F2D}" destId="{50F28CB8-7A21-401F-8B60-CE5ADA0B8C61}" srcOrd="3" destOrd="0" parTransId="{AB55A72F-82F7-4832-9174-FE40F6093A02}" sibTransId="{5569F816-6F1A-4C7B-BC7E-7B25EECEC7D5}"/>
    <dgm:cxn modelId="{E229EFAF-9EEC-4DE1-8CD1-B5300F866647}" type="presOf" srcId="{A1F5C656-10A7-4007-ADBE-58CBDFAE7EEF}" destId="{F85AB59D-48D1-446E-82F9-FCE4D13E24B6}" srcOrd="0" destOrd="0" presId="urn:microsoft.com/office/officeart/2008/layout/VerticalCurvedList"/>
    <dgm:cxn modelId="{8C9990C6-EB77-4383-BBE3-5A41C2260DAF}" type="presOf" srcId="{90145E1B-4EB8-4530-9A0F-A6CD8923DEB5}" destId="{43F6D94D-0FB4-4519-B72A-F13BBD99E451}" srcOrd="0" destOrd="0" presId="urn:microsoft.com/office/officeart/2008/layout/VerticalCurvedList"/>
    <dgm:cxn modelId="{6A02328D-B5B0-4F00-A40A-69665419023C}" type="presOf" srcId="{97C5D4E3-D8C3-4931-B13B-9D9218AB7F2D}" destId="{94DDF196-98BC-4218-BC3E-FEDC8A66D9D8}" srcOrd="0" destOrd="0" presId="urn:microsoft.com/office/officeart/2008/layout/VerticalCurvedList"/>
    <dgm:cxn modelId="{5616216E-7828-488E-AAC8-5DCFF88740B5}" type="presOf" srcId="{8CE001EC-ADA6-42D8-90E0-FF9FD05A3A48}" destId="{527C48F3-8693-48AE-947E-4A24DE862A9C}" srcOrd="0" destOrd="0" presId="urn:microsoft.com/office/officeart/2008/layout/VerticalCurvedList"/>
    <dgm:cxn modelId="{79F82C70-DB05-4D8B-BECD-7749879458C0}" type="presParOf" srcId="{94DDF196-98BC-4218-BC3E-FEDC8A66D9D8}" destId="{94CD34A5-D57C-4BC9-AC6B-509CD9E20470}" srcOrd="0" destOrd="0" presId="urn:microsoft.com/office/officeart/2008/layout/VerticalCurvedList"/>
    <dgm:cxn modelId="{774C8465-8FD4-4971-B927-A52E0D23F726}" type="presParOf" srcId="{94CD34A5-D57C-4BC9-AC6B-509CD9E20470}" destId="{BDB60790-1A3B-4F9B-8B4A-15BA685407B9}" srcOrd="0" destOrd="0" presId="urn:microsoft.com/office/officeart/2008/layout/VerticalCurvedList"/>
    <dgm:cxn modelId="{7EDA4D1D-AD5E-483B-BEA4-B691873DEF76}" type="presParOf" srcId="{BDB60790-1A3B-4F9B-8B4A-15BA685407B9}" destId="{C7DE029C-80C6-423F-A7B1-0AA79F97FF5E}" srcOrd="0" destOrd="0" presId="urn:microsoft.com/office/officeart/2008/layout/VerticalCurvedList"/>
    <dgm:cxn modelId="{83FB0C2B-74B4-4CF9-A6FF-894DECB4CBEA}" type="presParOf" srcId="{BDB60790-1A3B-4F9B-8B4A-15BA685407B9}" destId="{43F6D94D-0FB4-4519-B72A-F13BBD99E451}" srcOrd="1" destOrd="0" presId="urn:microsoft.com/office/officeart/2008/layout/VerticalCurvedList"/>
    <dgm:cxn modelId="{2469D381-0C34-4E04-83F6-BA2E974B4FF7}" type="presParOf" srcId="{BDB60790-1A3B-4F9B-8B4A-15BA685407B9}" destId="{E47CC1D8-00CF-42E7-810D-D0A2814A5565}" srcOrd="2" destOrd="0" presId="urn:microsoft.com/office/officeart/2008/layout/VerticalCurvedList"/>
    <dgm:cxn modelId="{E85AEE52-A120-4A93-818E-4B8D2943B3C6}" type="presParOf" srcId="{BDB60790-1A3B-4F9B-8B4A-15BA685407B9}" destId="{A26502A9-9F87-4E04-B157-B9E63E044B0B}" srcOrd="3" destOrd="0" presId="urn:microsoft.com/office/officeart/2008/layout/VerticalCurvedList"/>
    <dgm:cxn modelId="{EF949271-E98E-4CCD-BA75-B8BF9DDB0C3C}" type="presParOf" srcId="{94CD34A5-D57C-4BC9-AC6B-509CD9E20470}" destId="{F85AB59D-48D1-446E-82F9-FCE4D13E24B6}" srcOrd="1" destOrd="0" presId="urn:microsoft.com/office/officeart/2008/layout/VerticalCurvedList"/>
    <dgm:cxn modelId="{BFD02A66-9952-4441-BD68-823F7231B51B}" type="presParOf" srcId="{94CD34A5-D57C-4BC9-AC6B-509CD9E20470}" destId="{95CD1B0F-D904-4252-AFDD-80F03FDF82C2}" srcOrd="2" destOrd="0" presId="urn:microsoft.com/office/officeart/2008/layout/VerticalCurvedList"/>
    <dgm:cxn modelId="{C5694E92-1F68-4795-88BF-4877438A5319}" type="presParOf" srcId="{95CD1B0F-D904-4252-AFDD-80F03FDF82C2}" destId="{D03BE1C4-021C-4C1E-8001-B71AE2D08AE8}" srcOrd="0" destOrd="0" presId="urn:microsoft.com/office/officeart/2008/layout/VerticalCurvedList"/>
    <dgm:cxn modelId="{ED3A4FD4-3496-449E-B4D1-7BC315CED78D}" type="presParOf" srcId="{94CD34A5-D57C-4BC9-AC6B-509CD9E20470}" destId="{46A8C067-2B44-4543-9982-7A52633E977A}" srcOrd="3" destOrd="0" presId="urn:microsoft.com/office/officeart/2008/layout/VerticalCurvedList"/>
    <dgm:cxn modelId="{24A6CD9E-9A91-4060-9C3A-7139FD527A7A}" type="presParOf" srcId="{94CD34A5-D57C-4BC9-AC6B-509CD9E20470}" destId="{0F713FA2-A4CC-4A1B-8BD6-07D6793CA70A}" srcOrd="4" destOrd="0" presId="urn:microsoft.com/office/officeart/2008/layout/VerticalCurvedList"/>
    <dgm:cxn modelId="{4AA4306C-5AD6-422F-A21D-E0C3632C8AE3}" type="presParOf" srcId="{0F713FA2-A4CC-4A1B-8BD6-07D6793CA70A}" destId="{FF9125CB-104E-49F7-AF13-5CF9B113450E}" srcOrd="0" destOrd="0" presId="urn:microsoft.com/office/officeart/2008/layout/VerticalCurvedList"/>
    <dgm:cxn modelId="{D1B1DD33-98A4-4E13-B650-D625DD016085}" type="presParOf" srcId="{94CD34A5-D57C-4BC9-AC6B-509CD9E20470}" destId="{E8458575-9E97-4602-B646-F38C4B3FBE06}" srcOrd="5" destOrd="0" presId="urn:microsoft.com/office/officeart/2008/layout/VerticalCurvedList"/>
    <dgm:cxn modelId="{0054C362-B476-44AC-B950-8B602BE22E3B}" type="presParOf" srcId="{94CD34A5-D57C-4BC9-AC6B-509CD9E20470}" destId="{9A9F56AA-98A1-4DAF-94DA-097EB661A244}" srcOrd="6" destOrd="0" presId="urn:microsoft.com/office/officeart/2008/layout/VerticalCurvedList"/>
    <dgm:cxn modelId="{134CA1A6-2B2A-49E7-8B94-A10DBAC31665}" type="presParOf" srcId="{9A9F56AA-98A1-4DAF-94DA-097EB661A244}" destId="{2F4CCEAF-F074-49FD-A055-55EFF5952CFB}" srcOrd="0" destOrd="0" presId="urn:microsoft.com/office/officeart/2008/layout/VerticalCurvedList"/>
    <dgm:cxn modelId="{A4ABB56F-273F-41E6-AF75-B7705335EED5}" type="presParOf" srcId="{94CD34A5-D57C-4BC9-AC6B-509CD9E20470}" destId="{3F2B7BD7-F4A9-4908-A927-56C7BEBE6BEE}" srcOrd="7" destOrd="0" presId="urn:microsoft.com/office/officeart/2008/layout/VerticalCurvedList"/>
    <dgm:cxn modelId="{3C166FA9-52AD-454D-8B26-D10577A99313}" type="presParOf" srcId="{94CD34A5-D57C-4BC9-AC6B-509CD9E20470}" destId="{7E102363-DE59-4A41-BA02-D30485B124A9}" srcOrd="8" destOrd="0" presId="urn:microsoft.com/office/officeart/2008/layout/VerticalCurvedList"/>
    <dgm:cxn modelId="{4D2C07BE-E00F-4C61-8B88-89FD5A86AC17}" type="presParOf" srcId="{7E102363-DE59-4A41-BA02-D30485B124A9}" destId="{3C14099D-F68E-40EB-892A-171EC130226F}" srcOrd="0" destOrd="0" presId="urn:microsoft.com/office/officeart/2008/layout/VerticalCurvedList"/>
    <dgm:cxn modelId="{CE4B0D38-5814-4B04-B17A-D119F0A035F6}" type="presParOf" srcId="{94CD34A5-D57C-4BC9-AC6B-509CD9E20470}" destId="{527C48F3-8693-48AE-947E-4A24DE862A9C}" srcOrd="9" destOrd="0" presId="urn:microsoft.com/office/officeart/2008/layout/VerticalCurvedList"/>
    <dgm:cxn modelId="{6D1178B7-1398-4D51-B188-EFEED9458902}" type="presParOf" srcId="{94CD34A5-D57C-4BC9-AC6B-509CD9E20470}" destId="{9247B8DC-5A66-4C2E-AC94-A0F1310F8E9A}" srcOrd="10" destOrd="0" presId="urn:microsoft.com/office/officeart/2008/layout/VerticalCurvedList"/>
    <dgm:cxn modelId="{225567F4-8918-4257-91AE-126AACD8284C}" type="presParOf" srcId="{9247B8DC-5A66-4C2E-AC94-A0F1310F8E9A}" destId="{C1443BB6-D1F5-4CA0-A8B3-E6194C47D8DB}" srcOrd="0" destOrd="0" presId="urn:microsoft.com/office/officeart/2008/layout/VerticalCurvedList"/>
    <dgm:cxn modelId="{4B96D73D-ACF7-430C-9322-C47DCCDDC6BB}" type="presParOf" srcId="{94CD34A5-D57C-4BC9-AC6B-509CD9E20470}" destId="{168DCA7E-E4B9-4BB2-9E2F-9E06E1366EB5}" srcOrd="11" destOrd="0" presId="urn:microsoft.com/office/officeart/2008/layout/VerticalCurvedList"/>
    <dgm:cxn modelId="{0DE799E0-4AAE-4870-A4E3-C45C5A32DADB}" type="presParOf" srcId="{94CD34A5-D57C-4BC9-AC6B-509CD9E20470}" destId="{A1B122B8-4B9B-4B3F-BC31-8E829ECC13BD}" srcOrd="12" destOrd="0" presId="urn:microsoft.com/office/officeart/2008/layout/VerticalCurvedList"/>
    <dgm:cxn modelId="{BDD40B4B-5934-4694-AD9B-EAC03FBAF164}" type="presParOf" srcId="{A1B122B8-4B9B-4B3F-BC31-8E829ECC13BD}" destId="{1DCCE539-6F09-4C12-82F4-41FD2F0D9661}" srcOrd="0" destOrd="0" presId="urn:microsoft.com/office/officeart/2008/layout/VerticalCurvedLis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79B0C5-8020-4ABC-B6A3-F5D1EB5B6EFD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32D5EC5-720B-46A2-B931-BFC8FF06FF0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8423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2CD-D98F-402D-BBCF-01CE47062510}" type="slidenum">
              <a:rPr lang="ar-JO" smtClean="0"/>
              <a:pPr/>
              <a:t>1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1743100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2CD-D98F-402D-BBCF-01CE47062510}" type="slidenum">
              <a:rPr lang="ar-JO" smtClean="0"/>
              <a:pPr/>
              <a:t>6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2256985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23157C9-3224-4E93-B410-5C5F7105A076}" type="datetimeFigureOut">
              <a:rPr lang="ar-SA" smtClean="0"/>
              <a:pPr/>
              <a:t>25/07/37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effectLst/>
                <a:cs typeface="+mn-cs"/>
              </a:rPr>
              <a:t>Design </a:t>
            </a:r>
            <a:r>
              <a:rPr lang="en-US" sz="4400" b="1" dirty="0">
                <a:solidFill>
                  <a:schemeClr val="bg1"/>
                </a:solidFill>
                <a:effectLst/>
                <a:cs typeface="+mn-cs"/>
              </a:rPr>
              <a:t>of A Sewer Network </a:t>
            </a:r>
            <a:r>
              <a:rPr lang="en-US" sz="4400" b="1" dirty="0" smtClean="0">
                <a:solidFill>
                  <a:schemeClr val="bg1"/>
                </a:solidFill>
                <a:effectLst/>
                <a:cs typeface="+mn-cs"/>
              </a:rPr>
              <a:t>For</a:t>
            </a:r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Dair-Istiya Village</a:t>
            </a:r>
            <a:r>
              <a:rPr lang="en-US" sz="4400" b="1" dirty="0" smtClean="0">
                <a:solidFill>
                  <a:schemeClr val="bg1"/>
                </a:solidFill>
                <a:effectLst/>
                <a:cs typeface="+mn-cs"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/>
              </a:rPr>
            </a:b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9592" y="2564904"/>
            <a:ext cx="6400800" cy="1752600"/>
          </a:xfrm>
        </p:spPr>
        <p:txBody>
          <a:bodyPr>
            <a:normAutofit/>
          </a:bodyPr>
          <a:lstStyle/>
          <a:p>
            <a:pPr algn="ctr"/>
            <a:endParaRPr lang="en-US" sz="3000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68058" y="4509120"/>
            <a:ext cx="50405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500" b="1" dirty="0"/>
          </a:p>
        </p:txBody>
      </p:sp>
      <p:sp>
        <p:nvSpPr>
          <p:cNvPr id="5" name="عنوان فرعي 2"/>
          <p:cNvSpPr txBox="1">
            <a:spLocks/>
          </p:cNvSpPr>
          <p:nvPr/>
        </p:nvSpPr>
        <p:spPr>
          <a:xfrm>
            <a:off x="428596" y="2500306"/>
            <a:ext cx="8305800" cy="257176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Prepared by :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Uday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Fuad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Arabasi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Qosay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Hamid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Awad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Mosa'b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Mahmoud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Qtait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j-cs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071538" y="5000636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Submitted to : Dr. </a:t>
            </a:r>
            <a:r>
              <a:rPr lang="en-US" sz="2400" b="1" dirty="0" err="1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Abd-Alhaleem</a:t>
            </a:r>
            <a:r>
              <a:rPr lang="en-US" sz="24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Khader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692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Total Area =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34164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+mj-cs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donums</a:t>
            </a:r>
          </a:p>
          <a:p>
            <a:pPr algn="l" rtl="0"/>
            <a:endParaRPr lang="en-US" dirty="0" smtClean="0">
              <a:solidFill>
                <a:schemeClr val="bg1"/>
              </a:solidFill>
              <a:cs typeface="+mj-cs"/>
            </a:endParaRPr>
          </a:p>
          <a:p>
            <a:pPr algn="l" rtl="0">
              <a:lnSpc>
                <a:spcPct val="110000"/>
              </a:lnSpc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Built up Area =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610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donums</a:t>
            </a:r>
          </a:p>
          <a:p>
            <a:pPr algn="l" rtl="0">
              <a:lnSpc>
                <a:spcPct val="110000"/>
              </a:lnSpc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Agricultural land =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11000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donums </a:t>
            </a:r>
          </a:p>
          <a:p>
            <a:pPr algn="l" rtl="0">
              <a:lnSpc>
                <a:spcPct val="110000"/>
              </a:lnSpc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Forests and open areas =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19000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donums </a:t>
            </a:r>
          </a:p>
          <a:p>
            <a:pPr algn="l" rtl="0">
              <a:lnSpc>
                <a:spcPct val="110000"/>
              </a:lnSpc>
            </a:pPr>
            <a:endParaRPr lang="en-US" sz="2400" dirty="0" smtClean="0">
              <a:solidFill>
                <a:schemeClr val="bg1"/>
              </a:solidFill>
            </a:endParaRPr>
          </a:p>
          <a:p>
            <a:pPr algn="l" rtl="0">
              <a:lnSpc>
                <a:spcPct val="110000"/>
              </a:lnSpc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rest of the land has been confiscated by the Israeli occupation authorities 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</a:t>
            </a:r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 AND LAND USE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00034" y="1857364"/>
          <a:ext cx="8086724" cy="350046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43362"/>
                <a:gridCol w="4043362"/>
              </a:tblGrid>
              <a:tr h="505992">
                <a:tc>
                  <a:txBody>
                    <a:bodyPr/>
                    <a:lstStyle/>
                    <a:p>
                      <a:pPr algn="ctr" rtl="0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Arial"/>
                        </a:rPr>
                        <a:t>Population </a:t>
                      </a:r>
                      <a:endParaRPr lang="en-US" sz="1800" b="1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Arial"/>
                        </a:rPr>
                        <a:t>Year </a:t>
                      </a:r>
                      <a:endParaRPr lang="en-US" sz="1800" b="1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00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674</a:t>
                      </a:r>
                      <a:endParaRPr lang="en-US" sz="1600" b="1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1922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00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1190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1945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00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1500</a:t>
                      </a:r>
                      <a:endParaRPr lang="en-US" sz="1600" b="1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1967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00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2100</a:t>
                      </a:r>
                      <a:endParaRPr lang="en-US" sz="1600" b="1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1987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00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2803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1997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444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3831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2007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POPULATION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42910" y="3786190"/>
            <a:ext cx="79296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Domestic Wastewater</a:t>
            </a:r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514350" indent="-514350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Industrial Wastewater</a:t>
            </a:r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514350" indent="-514350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Storm water</a:t>
            </a:r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514350" indent="-514350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Infiltration</a:t>
            </a:r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i="1" u="sng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Sewage Sources</a:t>
            </a:r>
            <a:endParaRPr lang="ar-SA" u="sng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Velocity [ 0.6 – 3 ]m/s </a:t>
            </a:r>
          </a:p>
          <a:p>
            <a:pPr algn="l" rtl="0"/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 ( 1 – 5 )m.</a:t>
            </a:r>
          </a:p>
          <a:p>
            <a:pPr algn="l" rtl="0"/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Slope( 1 – 15 )%.</a:t>
            </a:r>
            <a:endParaRPr lang="ar-S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CONSTRAINTS</a:t>
            </a:r>
            <a:endParaRPr lang="ar-SA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85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>
                <a:solidFill>
                  <a:srgbClr val="002060"/>
                </a:solidFill>
              </a:rPr>
              <a:t>Methodology</a:t>
            </a:r>
          </a:p>
        </p:txBody>
      </p:sp>
      <p:graphicFrame>
        <p:nvGraphicFramePr>
          <p:cNvPr id="4" name="Diagram 1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124191922"/>
              </p:ext>
            </p:extLst>
          </p:nvPr>
        </p:nvGraphicFramePr>
        <p:xfrm>
          <a:off x="1187624" y="1214423"/>
          <a:ext cx="6813400" cy="5166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5522357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Selection of the study area</a:t>
            </a:r>
            <a:br>
              <a:rPr sz="4000" b="1" u="sng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endParaRPr lang="ar-SA" sz="4000" b="1" u="sng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عنصر نائب للمحتوى 5" descr="20556223636624424393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428736"/>
            <a:ext cx="7286676" cy="457203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Boundary of the study area.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Contour map 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Roads network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plane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Population number 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Outfall location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COLLECTION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Population forecasting using constant growth rate  equation</a:t>
            </a:r>
          </a:p>
          <a:p>
            <a:pPr algn="l" rtl="0">
              <a:buNone/>
            </a:pPr>
            <a:r>
              <a:rPr lang="en-US" sz="1500" dirty="0" smtClean="0"/>
              <a:t> </a:t>
            </a:r>
          </a:p>
          <a:p>
            <a:pPr algn="l" rtl="0">
              <a:buNone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P0( 1 + r )^n</a:t>
            </a:r>
            <a:endParaRPr lang="en-US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endParaRPr lang="en-US" sz="15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  <a:p>
            <a:pPr algn="l" rtl="0"/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Population in 2016 = 4800 capita ( from council )</a:t>
            </a:r>
          </a:p>
          <a:p>
            <a:pPr algn="l" rtl="0"/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population ( </a:t>
            </a:r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2046 </a:t>
            </a:r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= </a:t>
            </a:r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8970 </a:t>
            </a:r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 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z="44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 OF DATA </a:t>
            </a:r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428728" y="3857628"/>
          <a:ext cx="6357982" cy="227065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178991"/>
                <a:gridCol w="3178991"/>
              </a:tblGrid>
              <a:tr h="315066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Growth rate 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Time interval 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8097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</a:rPr>
                        <a:t>0.0305</a:t>
                      </a:r>
                      <a:endParaRPr lang="ar-SA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Arial Black" pitchFamily="34" charset="0"/>
                          <a:cs typeface="+mn-cs"/>
                        </a:rPr>
                        <a:t>1997</a:t>
                      </a:r>
                      <a:r>
                        <a:rPr lang="en-US" baseline="0" dirty="0" smtClean="0">
                          <a:latin typeface="Arial Black" pitchFamily="34" charset="0"/>
                          <a:cs typeface="+mn-cs"/>
                        </a:rPr>
                        <a:t> – 2007 </a:t>
                      </a:r>
                      <a:endParaRPr lang="ar-SA" dirty="0"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</a:tr>
              <a:tr h="38097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</a:rPr>
                        <a:t>0.0254</a:t>
                      </a:r>
                      <a:endParaRPr lang="ar-SA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Arial Black" pitchFamily="34" charset="0"/>
                          <a:cs typeface="+mn-cs"/>
                        </a:rPr>
                        <a:t>2007 – 2016</a:t>
                      </a:r>
                      <a:endParaRPr lang="ar-SA" dirty="0"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</a:tr>
              <a:tr h="38097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</a:rPr>
                        <a:t>0.022</a:t>
                      </a:r>
                      <a:endParaRPr lang="ar-SA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Arial Black" pitchFamily="34" charset="0"/>
                          <a:cs typeface="+mn-cs"/>
                        </a:rPr>
                        <a:t>2016</a:t>
                      </a:r>
                      <a:r>
                        <a:rPr lang="en-US" baseline="0" dirty="0" smtClean="0">
                          <a:latin typeface="Arial Black" pitchFamily="34" charset="0"/>
                          <a:cs typeface="+mn-cs"/>
                        </a:rPr>
                        <a:t> – 2026 </a:t>
                      </a:r>
                      <a:endParaRPr lang="ar-SA" dirty="0"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</a:tr>
              <a:tr h="38097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</a:rPr>
                        <a:t>0.020</a:t>
                      </a:r>
                      <a:endParaRPr lang="ar-SA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Arial Black" pitchFamily="34" charset="0"/>
                          <a:cs typeface="+mn-cs"/>
                        </a:rPr>
                        <a:t>2026 – 2036</a:t>
                      </a:r>
                      <a:endParaRPr lang="ar-SA" dirty="0"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</a:tr>
              <a:tr h="38097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</a:rPr>
                        <a:t>0.019</a:t>
                      </a:r>
                      <a:endParaRPr lang="ar-SA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Arial Black" pitchFamily="34" charset="0"/>
                          <a:cs typeface="+mn-cs"/>
                        </a:rPr>
                        <a:t>2036 - 2046</a:t>
                      </a:r>
                      <a:endParaRPr lang="ar-SA" dirty="0"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Demand = 120L /day / capita</a:t>
            </a:r>
          </a:p>
          <a:p>
            <a:pPr algn="l" rtl="0"/>
            <a:endParaRPr lang="en-US" sz="2000" dirty="0" smtClean="0">
              <a:solidFill>
                <a:schemeClr val="bg1"/>
              </a:solidFill>
              <a:latin typeface="Arial Black" pitchFamily="34" charset="0"/>
              <a:cs typeface="+mj-cs"/>
            </a:endParaRPr>
          </a:p>
          <a:p>
            <a:pPr algn="l" rtl="0"/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  <a:cs typeface="+mj-cs"/>
              </a:rPr>
              <a:t>Assume  hourly factor = 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3.5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  <a:cs typeface="+mj-cs"/>
              </a:rPr>
              <a:t> </a:t>
            </a:r>
            <a:endParaRPr lang="en-US" sz="2000" dirty="0" smtClean="0">
              <a:solidFill>
                <a:schemeClr val="bg1"/>
              </a:solidFill>
              <a:latin typeface="Arial Black" pitchFamily="34" charset="0"/>
              <a:ea typeface="Adobe Gothic Std B" pitchFamily="34" charset="-128"/>
              <a:cs typeface="+mj-cs"/>
            </a:endParaRPr>
          </a:p>
          <a:p>
            <a:pPr algn="l" rtl="0"/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  <a:cs typeface="+mj-cs"/>
              </a:rPr>
              <a:t>Load  calculation =  Waste water generation + infiltration </a:t>
            </a:r>
          </a:p>
          <a:p>
            <a:pPr algn="l" rtl="0"/>
            <a:endParaRPr lang="en-US" sz="1600" dirty="0" smtClean="0">
              <a:solidFill>
                <a:schemeClr val="bg1"/>
              </a:solidFill>
              <a:latin typeface="Arial Black" pitchFamily="34" charset="0"/>
              <a:cs typeface="+mj-cs"/>
            </a:endParaRPr>
          </a:p>
          <a:p>
            <a:pPr algn="l" rtl="0"/>
            <a:r>
              <a:rPr lang="en-US" sz="1600" dirty="0" smtClean="0">
                <a:solidFill>
                  <a:schemeClr val="bg1"/>
                </a:solidFill>
                <a:latin typeface="Arial Black" pitchFamily="34" charset="0"/>
                <a:cs typeface="+mj-cs"/>
              </a:rPr>
              <a:t>Waste water generation = 0.8 * 0.12 * 8790 * 3.5 = 2953.4  CM /day </a:t>
            </a:r>
          </a:p>
          <a:p>
            <a:pPr algn="l" rtl="0"/>
            <a:r>
              <a:rPr lang="en-US" sz="1600" dirty="0" smtClean="0">
                <a:solidFill>
                  <a:schemeClr val="bg1"/>
                </a:solidFill>
                <a:latin typeface="Arial Black" pitchFamily="34" charset="0"/>
                <a:cs typeface="+mj-cs"/>
              </a:rPr>
              <a:t>Infiltration = 0.2 * 0.8 * 0.12 * 8790 = 168.8 CM /day </a:t>
            </a:r>
          </a:p>
          <a:p>
            <a:pPr algn="l" rtl="0"/>
            <a:endParaRPr lang="en-US" sz="1600" dirty="0" smtClean="0">
              <a:solidFill>
                <a:schemeClr val="bg1"/>
              </a:solidFill>
              <a:cs typeface="+mj-cs"/>
            </a:endParaRPr>
          </a:p>
          <a:p>
            <a:pPr algn="l" rtl="0"/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  <a:cs typeface="+mj-cs"/>
              </a:rPr>
              <a:t>Sanitary load = 3122.2 CM / day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z="44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 OF DATA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rmAutofit/>
          </a:bodyPr>
          <a:lstStyle/>
          <a:p>
            <a:pPr algn="ctr"/>
            <a:r>
              <a:rPr lang="en-US" sz="4000" b="1" i="1" u="sng" dirty="0" smtClean="0">
                <a:solidFill>
                  <a:schemeClr val="bg1">
                    <a:lumMod val="85000"/>
                    <a:lumOff val="15000"/>
                  </a:schemeClr>
                </a:solidFill>
                <a:effectLst/>
              </a:rPr>
              <a:t>Sewer </a:t>
            </a:r>
            <a:r>
              <a:rPr lang="en-US" sz="4000" b="1" i="1" u="sng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</a:rPr>
              <a:t>Collection </a:t>
            </a:r>
            <a:r>
              <a:rPr lang="en-US" sz="4000" b="1" i="1" u="sng" dirty="0" smtClean="0">
                <a:solidFill>
                  <a:schemeClr val="bg1">
                    <a:lumMod val="85000"/>
                    <a:lumOff val="15000"/>
                  </a:schemeClr>
                </a:solidFill>
                <a:effectLst/>
              </a:rPr>
              <a:t>Network</a:t>
            </a:r>
            <a:r>
              <a:rPr lang="en-US" b="1" u="sng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</a:rPr>
              <a:t/>
            </a:r>
            <a:br>
              <a:rPr lang="en-US" b="1" u="sng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</a:rPr>
            </a:br>
            <a:endParaRPr lang="en-US" u="sng" dirty="0">
              <a:solidFill>
                <a:schemeClr val="bg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b="1" dirty="0" smtClean="0">
              <a:solidFill>
                <a:schemeClr val="tx1"/>
              </a:solidFill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/>
                </a:solidFill>
              </a:rPr>
              <a:t>Sewer Systems</a:t>
            </a:r>
          </a:p>
          <a:p>
            <a:pPr algn="l" rtl="0"/>
            <a:endParaRPr lang="en-US" b="1" dirty="0" smtClean="0">
              <a:solidFill>
                <a:schemeClr val="tx1"/>
              </a:solidFill>
            </a:endParaRPr>
          </a:p>
          <a:p>
            <a:pPr algn="l" rtl="0"/>
            <a:endParaRPr lang="en-US" b="1" dirty="0" smtClean="0">
              <a:solidFill>
                <a:schemeClr val="tx1"/>
              </a:solidFill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solidFill>
                  <a:schemeClr val="bg1"/>
                </a:solidFill>
              </a:rPr>
              <a:t>Sewerage </a:t>
            </a:r>
            <a:r>
              <a:rPr lang="en-US" b="1" dirty="0" smtClean="0">
                <a:solidFill>
                  <a:schemeClr val="bg1"/>
                </a:solidFill>
              </a:rPr>
              <a:t>Elements</a:t>
            </a:r>
          </a:p>
          <a:p>
            <a:pPr marL="0" indent="0" algn="l" rtl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3109061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1401221_964740290245571_3528610846230340906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5183" y="1524000"/>
            <a:ext cx="7654469" cy="4572000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4000" b="1" u="sng" spc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4000" b="1" u="sng" spc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4000" b="1" u="sng" spc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4000" b="1" u="sng" spc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ISTIYA VILLAGE</a:t>
            </a:r>
            <a:r>
              <a:rPr lang="ar-SA" sz="4000" b="1" u="sng" spc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sz="4000" b="1" u="sng" spc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</a:t>
            </a:r>
            <a:r>
              <a:rPr lang="ar-SA" sz="4000" b="1" u="sng" spc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4000" b="1" u="sng" spc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rmAutofit/>
          </a:bodyPr>
          <a:lstStyle/>
          <a:p>
            <a:pPr algn="ctr"/>
            <a:r>
              <a:rPr lang="en-US" sz="3800" b="1" i="1" u="sng" dirty="0">
                <a:solidFill>
                  <a:schemeClr val="bg1">
                    <a:lumMod val="85000"/>
                    <a:lumOff val="15000"/>
                  </a:schemeClr>
                </a:solidFill>
              </a:rPr>
              <a:t>Related hydraulic concepts</a:t>
            </a:r>
            <a:r>
              <a:rPr lang="en-US" sz="3800" b="1" u="sng" dirty="0">
                <a:solidFill>
                  <a:schemeClr val="bg1">
                    <a:lumMod val="85000"/>
                    <a:lumOff val="15000"/>
                  </a:schemeClr>
                </a:solidFill>
              </a:rPr>
              <a:t/>
            </a:r>
            <a:br>
              <a:rPr lang="en-US" sz="3800" b="1" u="sng" dirty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endParaRPr lang="en-US" sz="3800" b="1" u="sng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686800" cy="4525963"/>
          </a:xfrm>
        </p:spPr>
        <p:txBody>
          <a:bodyPr>
            <a:normAutofit/>
          </a:bodyPr>
          <a:lstStyle/>
          <a:p>
            <a:pPr algn="l" rtl="0">
              <a:lnSpc>
                <a:spcPct val="22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Distance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between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manholes. 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22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procedure for design flow rates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quantification.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22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Friction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Loss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Methods.</a:t>
            </a:r>
            <a:endParaRPr lang="en-US" b="1" i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4160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57166"/>
            <a:ext cx="8686800" cy="1214446"/>
          </a:xfrm>
        </p:spPr>
        <p:txBody>
          <a:bodyPr>
            <a:normAutofit fontScale="90000"/>
          </a:bodyPr>
          <a:lstStyle/>
          <a:p>
            <a:pPr algn="ctr"/>
            <a:r>
              <a:rPr b="1" i="1" u="sng">
                <a:solidFill>
                  <a:schemeClr val="bg1">
                    <a:lumMod val="85000"/>
                    <a:lumOff val="15000"/>
                  </a:schemeClr>
                </a:solidFill>
              </a:rPr>
              <a:t>D</a:t>
            </a:r>
            <a:r>
              <a:rPr lang="en-US" b="1" i="1" u="sng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esign</a:t>
            </a:r>
            <a:r>
              <a:rPr lang="en-US" b="1" i="1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en-US" b="1" i="1" u="sng" dirty="0">
                <a:solidFill>
                  <a:schemeClr val="bg1">
                    <a:lumMod val="85000"/>
                    <a:lumOff val="15000"/>
                  </a:schemeClr>
                </a:solidFill>
              </a:rPr>
              <a:t>the </a:t>
            </a:r>
            <a:r>
              <a:rPr lang="en-US" b="1" i="1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Network</a:t>
            </a:r>
            <a:r>
              <a:rPr b="1" i="1" u="sng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by SewerCAD program.</a:t>
            </a:r>
            <a:r>
              <a:rPr lang="en-US" b="1" i="1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endParaRPr lang="ar-JO" b="1" i="1" u="sng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071538" y="1643050"/>
            <a:ext cx="51435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 of data </a:t>
            </a:r>
            <a:endParaRPr lang="ar-S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894" y="2357430"/>
            <a:ext cx="7986211" cy="3738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538175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b="1" i="1" u="sng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Design the Network by SewerCAD program. 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8475" y="2428868"/>
            <a:ext cx="7087049" cy="3667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ربع نص 5"/>
          <p:cNvSpPr txBox="1"/>
          <p:nvPr/>
        </p:nvSpPr>
        <p:spPr>
          <a:xfrm>
            <a:off x="1071538" y="1785926"/>
            <a:ext cx="678661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/>
            <a:r>
              <a:rPr lang="ar-S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conduit.</a:t>
            </a:r>
            <a:r>
              <a:rPr lang="ar-S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 of Manholes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None/>
            </a:pP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b="1" i="1" u="sng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Design the Network by SewerCAD program. </a:t>
            </a:r>
            <a:endParaRPr lang="ar-SA" dirty="0"/>
          </a:p>
        </p:txBody>
      </p:sp>
      <p:pic>
        <p:nvPicPr>
          <p:cNvPr id="2051" name="Picture 3" descr="C:\Users\Horizon\Desktop\Cap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85992"/>
            <a:ext cx="4214842" cy="3898905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1214414" y="1500174"/>
            <a:ext cx="7215238" cy="58907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Sanitary load distributed using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ArchHydro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2052" name="Picture 4" descr="C:\Users\Horizon\Desktop\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285992"/>
            <a:ext cx="409258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b="1" i="1" u="sng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Design the Network by SewerCAD program. </a:t>
            </a:r>
            <a:endParaRPr lang="ar-SA" i="1" dirty="0"/>
          </a:p>
        </p:txBody>
      </p:sp>
      <p:pic>
        <p:nvPicPr>
          <p:cNvPr id="3074" name="Picture 2" descr="C:\Users\Horizon\Desktop\esrfsd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30349" y="2428868"/>
            <a:ext cx="7283302" cy="3667132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1000100" y="1714488"/>
            <a:ext cx="7143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 distribution in excel sheet to make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builder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08112"/>
          </a:xfrm>
        </p:spPr>
        <p:txBody>
          <a:bodyPr/>
          <a:lstStyle/>
          <a:p>
            <a:pPr algn="ctr"/>
            <a:r>
              <a:rPr lang="en-US" b="1" u="sng" dirty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 the network</a:t>
            </a:r>
            <a:endParaRPr lang="en-US" u="sng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Layout </a:t>
            </a:r>
            <a:r>
              <a:rPr lang="en-US" b="1" dirty="0">
                <a:solidFill>
                  <a:schemeClr val="bg1"/>
                </a:solidFill>
              </a:rPr>
              <a:t>of </a:t>
            </a:r>
            <a:r>
              <a:rPr lang="en-US" b="1" dirty="0" smtClean="0">
                <a:solidFill>
                  <a:schemeClr val="bg1"/>
                </a:solidFill>
              </a:rPr>
              <a:t>Outfalls</a:t>
            </a:r>
            <a:endParaRPr lang="en-US" dirty="0">
              <a:solidFill>
                <a:schemeClr val="bg1"/>
              </a:solidFill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We have two outfalls in the area.</a:t>
            </a:r>
          </a:p>
          <a:p>
            <a:pPr algn="l" rtl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7858180" cy="35166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3615399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عنصر نائب للمحتوى 3" descr="C:\Users\Horizon\Desktop\GGGGGG\cover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75" y="1866900"/>
            <a:ext cx="77152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 </a:t>
            </a:r>
            <a:endParaRPr lang="ar-SA" sz="4000" dirty="0"/>
          </a:p>
        </p:txBody>
      </p:sp>
      <p:pic>
        <p:nvPicPr>
          <p:cNvPr id="4" name="عنصر نائب للمحتوى 3" descr="C:\Users\Horizon\Desktop\GGGGGG\velocity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3900" y="1619250"/>
            <a:ext cx="76962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 </a:t>
            </a:r>
            <a:endParaRPr lang="ar-SA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80108"/>
            <a:ext cx="7582865" cy="389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We recommend constructing a sewer network because the people will be very pleased and most of their problems will be removed. </a:t>
            </a:r>
          </a:p>
          <a:p>
            <a:pPr algn="l" rtl="0">
              <a:buFont typeface="Wingdings" pitchFamily="2" charset="2"/>
              <a:buChar char="Ø"/>
            </a:pPr>
            <a:endParaRPr lang="en-US" sz="2400" dirty="0" smtClean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All constraints are achieved and there are no any problems in the model, and all the results are in the ranges as specifications and criteria.</a:t>
            </a:r>
            <a:endParaRPr lang="en-US" sz="2400" smtClean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l" rtl="0">
              <a:buNone/>
            </a:pPr>
            <a:endParaRPr lang="en-US" sz="2400" dirty="0" smtClean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We use 8 inch diameter for all conduits and PVC material.</a:t>
            </a:r>
          </a:p>
          <a:p>
            <a:pPr algn="l" rtl="0">
              <a:buNone/>
            </a:pPr>
            <a:endParaRPr lang="ar-SA" sz="2400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</a:t>
            </a:r>
            <a:r>
              <a:rPr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onclosion:</a:t>
            </a:r>
            <a:endParaRPr lang="ar-SA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0042"/>
            <a:ext cx="8229600" cy="1500198"/>
          </a:xfrm>
        </p:spPr>
        <p:txBody>
          <a:bodyPr>
            <a:normAutofit/>
          </a:bodyPr>
          <a:lstStyle/>
          <a:p>
            <a:pPr algn="ctr"/>
            <a:r>
              <a:rPr lang="en-US" b="1" i="1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Outline</a:t>
            </a:r>
            <a:r>
              <a:rPr lang="en-US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/>
            </a:r>
            <a:br>
              <a:rPr lang="en-US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endParaRPr lang="en-US" u="sng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Objectives and significance of the project.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Study area.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Methodology.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Modeling, and design.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Results, Conclusions, And,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Recommendation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42238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ctrTitle" idx="4294967295"/>
          </p:nvPr>
        </p:nvSpPr>
        <p:spPr>
          <a:xfrm>
            <a:off x="838200" y="1433513"/>
            <a:ext cx="8305800" cy="1981200"/>
          </a:xfrm>
        </p:spPr>
        <p:txBody>
          <a:bodyPr/>
          <a:lstStyle/>
          <a:p>
            <a:pPr algn="ctr"/>
            <a:r>
              <a:rPr sz="7200" dirty="0" smtClean="0">
                <a:solidFill>
                  <a:schemeClr val="bg1"/>
                </a:solidFill>
              </a:rPr>
              <a:t>THANK YOU </a:t>
            </a:r>
            <a:endParaRPr lang="ar-SA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85926"/>
          </a:xfrm>
        </p:spPr>
        <p:txBody>
          <a:bodyPr>
            <a:normAutofit/>
          </a:bodyPr>
          <a:lstStyle/>
          <a:p>
            <a:pPr algn="ctr"/>
            <a:r>
              <a:rPr lang="en-US" b="1" i="1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Objectives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The main objectives of this project are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0" indent="0" algn="l" rtl="0">
              <a:buNone/>
            </a:pPr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0" indent="0" algn="l" rtl="0">
              <a:buNone/>
            </a:pPr>
            <a:endParaRPr lang="en-US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To hydraulically design a wastewater collection 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network for Dair-Istiya Village </a:t>
            </a:r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Area using </a:t>
            </a:r>
            <a:r>
              <a:rPr lang="en-US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SewarCAD</a:t>
            </a:r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program.</a:t>
            </a:r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7537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Dayr_Istiya-1899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000" y="1512000"/>
            <a:ext cx="7632000" cy="4339582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SIGNIFICANCE OF THE WORK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34228" y="285728"/>
            <a:ext cx="868680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Approach</a:t>
            </a:r>
            <a:r>
              <a:rPr lang="en-US" u="sng" dirty="0">
                <a:solidFill>
                  <a:schemeClr val="bg1">
                    <a:lumMod val="85000"/>
                    <a:lumOff val="15000"/>
                  </a:schemeClr>
                </a:solidFill>
              </a:rPr>
              <a:t/>
            </a:r>
            <a:br>
              <a:rPr lang="en-US" u="sng" dirty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en-US" u="sng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</a:rPr>
              <a:t/>
            </a:r>
            <a:br>
              <a:rPr lang="en-US" u="sng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</a:rPr>
            </a:br>
            <a:endParaRPr lang="en-US" u="sng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1857" y="2708920"/>
            <a:ext cx="8686800" cy="4525963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To design Sewer Collection Network.</a:t>
            </a:r>
          </a:p>
          <a:p>
            <a:pPr algn="l" rtl="0">
              <a:buFont typeface="Wingdings" panose="05000000000000000000" pitchFamily="2" charset="2"/>
              <a:buChar char="ü"/>
            </a:pPr>
            <a:endParaRPr lang="en-US" dirty="0" smtClean="0">
              <a:solidFill>
                <a:schemeClr val="tx1"/>
              </a:solidFill>
            </a:endParaRP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Use </a:t>
            </a:r>
            <a:r>
              <a:rPr lang="en-US" dirty="0" err="1" smtClean="0">
                <a:solidFill>
                  <a:schemeClr val="bg1"/>
                </a:solidFill>
              </a:rPr>
              <a:t>SewerCAD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software to </a:t>
            </a:r>
            <a:r>
              <a:rPr lang="en-US" dirty="0" smtClean="0">
                <a:solidFill>
                  <a:schemeClr val="bg1"/>
                </a:solidFill>
              </a:rPr>
              <a:t>design </a:t>
            </a:r>
            <a:r>
              <a:rPr lang="en-US" dirty="0">
                <a:solidFill>
                  <a:schemeClr val="bg1"/>
                </a:solidFill>
              </a:rPr>
              <a:t>the network.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17237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22393_1070922499616836_1708640732022373997_n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000" y="1512000"/>
            <a:ext cx="7632000" cy="4320000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AREA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NablusSouthWesternVillages-Jama3iyyat-Villages-Page-463.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571612"/>
            <a:ext cx="7632000" cy="43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LOCATION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Maximum elevation = 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440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 above MSL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Minimum elevation =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362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 above MSL</a:t>
            </a:r>
          </a:p>
          <a:p>
            <a:pPr algn="l" rtl="0">
              <a:buNone/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 elevation = 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406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 above MSL </a:t>
            </a:r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TOPOGRAPHY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1828</TotalTime>
  <Words>553</Words>
  <Application>Microsoft Office PowerPoint</Application>
  <PresentationFormat>عرض على الشاشة (3:4)‏</PresentationFormat>
  <Paragraphs>149</Paragraphs>
  <Slides>30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ورق</vt:lpstr>
      <vt:lpstr>Design of A Sewer Network For Dair-Istiya Village  </vt:lpstr>
      <vt:lpstr>  ISTIYA VILLAGE- DAIR </vt:lpstr>
      <vt:lpstr>Outline </vt:lpstr>
      <vt:lpstr>Objectives </vt:lpstr>
      <vt:lpstr>SIGNIFICANCE OF THE WORK </vt:lpstr>
      <vt:lpstr>Approach  </vt:lpstr>
      <vt:lpstr>STUDY AREA </vt:lpstr>
      <vt:lpstr>LOCATION </vt:lpstr>
      <vt:lpstr>TOPOGRAPHY </vt:lpstr>
      <vt:lpstr>AREA  AND LAND USE</vt:lpstr>
      <vt:lpstr>POPULATION </vt:lpstr>
      <vt:lpstr>Sewage Sources</vt:lpstr>
      <vt:lpstr>CONSTRAINTS</vt:lpstr>
      <vt:lpstr>Methodology</vt:lpstr>
      <vt:lpstr>Selection of the study area </vt:lpstr>
      <vt:lpstr>DATA COLLECTION </vt:lpstr>
      <vt:lpstr>PREPARATION OF DATA </vt:lpstr>
      <vt:lpstr>PREPARATION OF DATA </vt:lpstr>
      <vt:lpstr>Sewer Collection Network </vt:lpstr>
      <vt:lpstr>Related hydraulic concepts </vt:lpstr>
      <vt:lpstr>Design the Network by SewerCAD program. </vt:lpstr>
      <vt:lpstr>Design the Network by SewerCAD program. </vt:lpstr>
      <vt:lpstr>Design the Network by SewerCAD program. </vt:lpstr>
      <vt:lpstr>Design the Network by SewerCAD program. </vt:lpstr>
      <vt:lpstr>Layout the network</vt:lpstr>
      <vt:lpstr>RESULTS  </vt:lpstr>
      <vt:lpstr>RESULTS  </vt:lpstr>
      <vt:lpstr>RESULTS  </vt:lpstr>
      <vt:lpstr>Conclosion: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The Current Water Network In Dair-Istiya Village And Redesign It.</dc:title>
  <dc:creator>Horizon</dc:creator>
  <cp:lastModifiedBy>Horizon</cp:lastModifiedBy>
  <cp:revision>114</cp:revision>
  <dcterms:created xsi:type="dcterms:W3CDTF">2015-12-18T11:58:24Z</dcterms:created>
  <dcterms:modified xsi:type="dcterms:W3CDTF">2016-05-02T20:19:37Z</dcterms:modified>
</cp:coreProperties>
</file>