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88"/>
  </p:notesMasterIdLst>
  <p:handoutMasterIdLst>
    <p:handoutMasterId r:id="rId89"/>
  </p:handoutMasterIdLst>
  <p:sldIdLst>
    <p:sldId id="358" r:id="rId5"/>
    <p:sldId id="269" r:id="rId6"/>
    <p:sldId id="296" r:id="rId7"/>
    <p:sldId id="297" r:id="rId8"/>
    <p:sldId id="29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270" r:id="rId27"/>
    <p:sldId id="271" r:id="rId28"/>
    <p:sldId id="359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311" r:id="rId42"/>
    <p:sldId id="312" r:id="rId43"/>
    <p:sldId id="322" r:id="rId44"/>
    <p:sldId id="323" r:id="rId45"/>
    <p:sldId id="324" r:id="rId46"/>
    <p:sldId id="325" r:id="rId47"/>
    <p:sldId id="326" r:id="rId48"/>
    <p:sldId id="327" r:id="rId49"/>
    <p:sldId id="328" r:id="rId50"/>
    <p:sldId id="329" r:id="rId51"/>
    <p:sldId id="330" r:id="rId52"/>
    <p:sldId id="331" r:id="rId53"/>
    <p:sldId id="332" r:id="rId54"/>
    <p:sldId id="333" r:id="rId55"/>
    <p:sldId id="334" r:id="rId56"/>
    <p:sldId id="335" r:id="rId57"/>
    <p:sldId id="336" r:id="rId58"/>
    <p:sldId id="337" r:id="rId59"/>
    <p:sldId id="338" r:id="rId60"/>
    <p:sldId id="339" r:id="rId61"/>
    <p:sldId id="340" r:id="rId62"/>
    <p:sldId id="341" r:id="rId63"/>
    <p:sldId id="342" r:id="rId64"/>
    <p:sldId id="343" r:id="rId65"/>
    <p:sldId id="344" r:id="rId66"/>
    <p:sldId id="321" r:id="rId67"/>
    <p:sldId id="285" r:id="rId68"/>
    <p:sldId id="286" r:id="rId69"/>
    <p:sldId id="287" r:id="rId70"/>
    <p:sldId id="288" r:id="rId71"/>
    <p:sldId id="289" r:id="rId72"/>
    <p:sldId id="290" r:id="rId73"/>
    <p:sldId id="291" r:id="rId74"/>
    <p:sldId id="292" r:id="rId75"/>
    <p:sldId id="293" r:id="rId76"/>
    <p:sldId id="313" r:id="rId77"/>
    <p:sldId id="315" r:id="rId78"/>
    <p:sldId id="316" r:id="rId79"/>
    <p:sldId id="345" r:id="rId80"/>
    <p:sldId id="346" r:id="rId81"/>
    <p:sldId id="347" r:id="rId82"/>
    <p:sldId id="348" r:id="rId83"/>
    <p:sldId id="317" r:id="rId84"/>
    <p:sldId id="318" r:id="rId85"/>
    <p:sldId id="319" r:id="rId86"/>
    <p:sldId id="357" r:id="rId8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496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orient="horz" pos="240">
          <p15:clr>
            <a:srgbClr val="A4A3A4"/>
          </p15:clr>
        </p15:guide>
        <p15:guide id="7" pos="3839">
          <p15:clr>
            <a:srgbClr val="A4A3A4"/>
          </p15:clr>
        </p15:guide>
        <p15:guide id="8" pos="527">
          <p15:clr>
            <a:srgbClr val="A4A3A4"/>
          </p15:clr>
        </p15:guide>
        <p15:guide id="9" pos="815">
          <p15:clr>
            <a:srgbClr val="A4A3A4"/>
          </p15:clr>
        </p15:guide>
        <p15:guide id="10" pos="6863">
          <p15:clr>
            <a:srgbClr val="A4A3A4"/>
          </p15:clr>
        </p15:guide>
        <p15:guide id="11" pos="6143">
          <p15:clr>
            <a:srgbClr val="A4A3A4"/>
          </p15:clr>
        </p15:guide>
        <p15:guide id="12" pos="47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434" autoAdjust="0"/>
  </p:normalViewPr>
  <p:slideViewPr>
    <p:cSldViewPr>
      <p:cViewPr varScale="1">
        <p:scale>
          <a:sx n="74" d="100"/>
          <a:sy n="74" d="100"/>
        </p:scale>
        <p:origin x="456" y="72"/>
      </p:cViewPr>
      <p:guideLst>
        <p:guide orient="horz" pos="2160"/>
        <p:guide orient="horz" pos="2496"/>
        <p:guide orient="horz" pos="2880"/>
        <p:guide orient="horz" pos="1056"/>
        <p:guide orient="horz" pos="3888"/>
        <p:guide orient="horz" pos="240"/>
        <p:guide pos="3839"/>
        <p:guide pos="527"/>
        <p:guide pos="815"/>
        <p:guide pos="6863"/>
        <p:guide pos="6143"/>
        <p:guide pos="4703"/>
      </p:guideLst>
    </p:cSldViewPr>
  </p:slideViewPr>
  <p:outlineViewPr>
    <p:cViewPr>
      <p:scale>
        <a:sx n="33" d="100"/>
        <a:sy n="33" d="100"/>
      </p:scale>
      <p:origin x="0" y="-1270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handoutMaster" Target="handoutMasters/handoutMaster1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presProps" Target="presProps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notesMaster" Target="notesMasters/notesMaster1.xml"/><Relationship Id="rId9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theme" Target="theme/theme1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A207F-0F91-42F2-96D0-049C6003623B}" type="datetimeFigureOut">
              <a:rPr lang="en-US"/>
              <a:t>12/20/2017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C13F5-F2B1-464B-BE8F-27ABFBD2FBDE}" type="datetimeFigureOut">
              <a:rPr lang="en-US"/>
              <a:t>12/20/2017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087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6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8539" y="2514601"/>
            <a:ext cx="8913077" cy="2262781"/>
          </a:xfrm>
        </p:spPr>
        <p:txBody>
          <a:bodyPr anchor="b">
            <a:normAutofit/>
          </a:bodyPr>
          <a:lstStyle>
            <a:lvl1pPr>
              <a:defRPr sz="53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8539" y="4777380"/>
            <a:ext cx="8913077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27EC-A0DE-4D21-837D-E2811FE47A65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744198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4529541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5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09600"/>
            <a:ext cx="8913077" cy="311704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77F6-D656-4842-81C7-0594891B0175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43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4159" y="3505200"/>
            <a:ext cx="7534591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433D-8CEE-4F2F-91CB-D88A4AADD7A1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3850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2438401"/>
            <a:ext cx="8913078" cy="2724845"/>
          </a:xfrm>
        </p:spPr>
        <p:txBody>
          <a:bodyPr anchor="b">
            <a:normAutofit/>
          </a:bodyPr>
          <a:lstStyle>
            <a:lvl1pPr algn="l">
              <a:defRPr sz="47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C69D7-6308-47B5-BC5D-8E1D6F53836C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9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6E3D-7F39-440B-9F80-D58385AB2416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002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27407"/>
            <a:ext cx="8913077" cy="2880020"/>
          </a:xfrm>
        </p:spPr>
        <p:txBody>
          <a:bodyPr anchor="ctr">
            <a:normAutofit/>
          </a:bodyPr>
          <a:lstStyle>
            <a:lvl1pPr algn="l">
              <a:defRPr sz="47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8F6-F78C-4B30-893B-3C3456E3A4EC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09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55DB-DAC7-4819-B5A6-38A1423CA4A4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2392" y="627406"/>
            <a:ext cx="2207026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8538" y="627406"/>
            <a:ext cx="6475313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F67-531E-46E2-A9B7-714AD6D48611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909366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2133600"/>
            <a:ext cx="8913078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5CDAA-2648-403E-8A10-61E5B0417B38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24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2058750"/>
            <a:ext cx="8913077" cy="1468800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3530129"/>
            <a:ext cx="8913077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FC5FE-F60A-4EF3-9BBD-2B921BDB5A4C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1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8538" y="2133600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88874" y="2126222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C8E3-BA14-482E-98DA-33CF8DDB0110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5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8608" y="1972703"/>
            <a:ext cx="3991692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8538" y="2548966"/>
            <a:ext cx="4341762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4674" y="1969475"/>
            <a:ext cx="3997960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5091" y="2545738"/>
            <a:ext cx="433754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6105-3532-4232-9526-611246CF3860}" type="datetime1">
              <a:rPr lang="en-US" smtClean="0"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8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000CF-3459-49F6-871D-87437BB08324}" type="datetime1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9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A750-5D2B-49FB-8E07-9943A7571DAA}" type="datetime1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5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446088"/>
            <a:ext cx="3504286" cy="976312"/>
          </a:xfrm>
        </p:spPr>
        <p:txBody>
          <a:bodyPr anchor="b"/>
          <a:lstStyle>
            <a:lvl1pPr algn="l">
              <a:defRPr sz="19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1365" y="446089"/>
            <a:ext cx="5180251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8" y="1598613"/>
            <a:ext cx="3504286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1271-8C1C-419A-BCF6-DF53347C0EF5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70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4800600"/>
            <a:ext cx="891307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8538" y="634965"/>
            <a:ext cx="8913078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367338"/>
            <a:ext cx="891307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A163-EE10-41E6-BB3D-69ED95C3E639}" type="datetime1">
              <a:rPr lang="en-US" smtClean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18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0773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14" y="157"/>
            <a:ext cx="2356060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2133600"/>
            <a:ext cx="8913078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769F3-F22F-4604-9EC0-C98FAD1ACE95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674" y="787783"/>
            <a:ext cx="77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99">
                <a:solidFill>
                  <a:srgbClr val="FEFFFF"/>
                </a:solidFill>
              </a:defRPr>
            </a:lvl1pPr>
          </a:lstStyle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2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893"/>
            <a:ext cx="12188825" cy="685621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grpSp>
        <p:nvGrpSpPr>
          <p:cNvPr id="17" name="Group 16"/>
          <p:cNvGrpSpPr/>
          <p:nvPr/>
        </p:nvGrpSpPr>
        <p:grpSpPr>
          <a:xfrm>
            <a:off x="3928193" y="858799"/>
            <a:ext cx="9066969" cy="4458297"/>
            <a:chOff x="3957352" y="559917"/>
            <a:chExt cx="10375489" cy="4707153"/>
          </a:xfrm>
          <a:blipFill>
            <a:blip r:embed="rId3"/>
            <a:stretch>
              <a:fillRect/>
            </a:stretch>
          </a:blipFill>
        </p:grpSpPr>
        <p:sp>
          <p:nvSpPr>
            <p:cNvPr id="8" name="Rounded Rectangle 7"/>
            <p:cNvSpPr/>
            <p:nvPr/>
          </p:nvSpPr>
          <p:spPr>
            <a:xfrm rot="19057468">
              <a:off x="5288950" y="1865068"/>
              <a:ext cx="8845009" cy="1266600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 dirty="0"/>
            </a:p>
          </p:txBody>
        </p:sp>
        <p:sp>
          <p:nvSpPr>
            <p:cNvPr id="9" name="Rounded Rectangle 8"/>
            <p:cNvSpPr/>
            <p:nvPr/>
          </p:nvSpPr>
          <p:spPr>
            <a:xfrm rot="19057468">
              <a:off x="7766041" y="3064928"/>
              <a:ext cx="5357491" cy="1147208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/>
            </a:p>
          </p:txBody>
        </p:sp>
        <p:sp>
          <p:nvSpPr>
            <p:cNvPr id="10" name="Rounded Rectangle 9"/>
            <p:cNvSpPr/>
            <p:nvPr/>
          </p:nvSpPr>
          <p:spPr>
            <a:xfrm rot="19057468">
              <a:off x="3957352" y="1573389"/>
              <a:ext cx="7906926" cy="1266600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 dirty="0"/>
            </a:p>
          </p:txBody>
        </p:sp>
        <p:sp>
          <p:nvSpPr>
            <p:cNvPr id="11" name="Rounded Rectangle 10"/>
            <p:cNvSpPr/>
            <p:nvPr/>
          </p:nvSpPr>
          <p:spPr>
            <a:xfrm rot="19057468">
              <a:off x="4679993" y="559917"/>
              <a:ext cx="4751471" cy="1147208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/>
            </a:p>
          </p:txBody>
        </p:sp>
        <p:sp>
          <p:nvSpPr>
            <p:cNvPr id="12" name="Rounded Rectangle 11"/>
            <p:cNvSpPr/>
            <p:nvPr/>
          </p:nvSpPr>
          <p:spPr>
            <a:xfrm rot="19057468">
              <a:off x="8301268" y="4000470"/>
              <a:ext cx="6031573" cy="1266600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187420" y="1871745"/>
            <a:ext cx="4725514" cy="2123105"/>
          </a:xfrm>
          <a:prstGeom prst="rect">
            <a:avLst/>
          </a:prstGeom>
          <a:noFill/>
        </p:spPr>
        <p:txBody>
          <a:bodyPr wrap="square" lIns="91416" tIns="45708" rIns="91416" bIns="45708">
            <a:spAutoFit/>
          </a:bodyPr>
          <a:lstStyle/>
          <a:p>
            <a:pPr algn="ctr"/>
            <a:r>
              <a:rPr lang="en-US" sz="4399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Integrated Design of An Elderly </a:t>
            </a:r>
          </a:p>
          <a:p>
            <a:pPr algn="ctr"/>
            <a:r>
              <a:rPr lang="en-US" sz="4399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Care Home</a:t>
            </a:r>
          </a:p>
        </p:txBody>
      </p:sp>
      <p:pic>
        <p:nvPicPr>
          <p:cNvPr id="23" name="Picture 22" descr="C:\Users\ABET Center\Dropbox\ABET center\ABET center logo.bmp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274895" y="30943"/>
            <a:ext cx="2077607" cy="196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10259" y="4921196"/>
            <a:ext cx="6211399" cy="1569123"/>
          </a:xfrm>
          <a:prstGeom prst="rect">
            <a:avLst/>
          </a:prstGeom>
          <a:noFill/>
        </p:spPr>
        <p:txBody>
          <a:bodyPr wrap="square" lIns="91416" tIns="45708" rIns="91416" bIns="45708">
            <a:spAutoFit/>
          </a:bodyPr>
          <a:lstStyle/>
          <a:p>
            <a:r>
              <a:rPr lang="en-US" sz="2399" dirty="0">
                <a:ln w="0"/>
                <a:latin typeface="Calibri" panose="020F0502020204030204" pitchFamily="34" charset="0"/>
              </a:rPr>
              <a:t>Prepared By:             Supervisor:             </a:t>
            </a:r>
          </a:p>
          <a:p>
            <a:r>
              <a:rPr lang="en-US" sz="2399" dirty="0" smtClean="0">
                <a:ln w="0"/>
                <a:latin typeface="Calibri" panose="020F0502020204030204" pitchFamily="34" charset="0"/>
              </a:rPr>
              <a:t>  Ahmad </a:t>
            </a:r>
            <a:r>
              <a:rPr lang="en-US" sz="2399" dirty="0" err="1">
                <a:ln w="0"/>
                <a:latin typeface="Calibri" panose="020F0502020204030204" pitchFamily="34" charset="0"/>
              </a:rPr>
              <a:t>Hamdan</a:t>
            </a:r>
            <a:r>
              <a:rPr lang="en-US" sz="2399" dirty="0" smtClean="0">
                <a:ln w="0"/>
                <a:latin typeface="Calibri" panose="020F0502020204030204" pitchFamily="34" charset="0"/>
              </a:rPr>
              <a:t>.    </a:t>
            </a:r>
            <a:r>
              <a:rPr lang="en-US" sz="2399" dirty="0">
                <a:ln w="0"/>
                <a:latin typeface="Calibri" panose="020F0502020204030204" pitchFamily="34" charset="0"/>
              </a:rPr>
              <a:t>Eng. </a:t>
            </a:r>
            <a:r>
              <a:rPr lang="en-US" sz="2399" dirty="0" err="1">
                <a:ln w="0"/>
                <a:latin typeface="Calibri" panose="020F0502020204030204" pitchFamily="34" charset="0"/>
              </a:rPr>
              <a:t>Haitham</a:t>
            </a:r>
            <a:r>
              <a:rPr lang="en-US" sz="2399" dirty="0">
                <a:ln w="0"/>
                <a:latin typeface="Calibri" panose="020F0502020204030204" pitchFamily="34" charset="0"/>
              </a:rPr>
              <a:t> </a:t>
            </a:r>
            <a:r>
              <a:rPr lang="en-US" sz="2399" dirty="0" err="1">
                <a:ln w="0"/>
                <a:latin typeface="Calibri" panose="020F0502020204030204" pitchFamily="34" charset="0"/>
              </a:rPr>
              <a:t>Sawalha</a:t>
            </a:r>
            <a:r>
              <a:rPr lang="en-US" sz="2399" dirty="0">
                <a:ln w="0"/>
                <a:latin typeface="Calibri" panose="020F0502020204030204" pitchFamily="34" charset="0"/>
              </a:rPr>
              <a:t>.</a:t>
            </a:r>
          </a:p>
          <a:p>
            <a:r>
              <a:rPr lang="en-US" sz="2399" dirty="0">
                <a:ln w="0"/>
                <a:latin typeface="Calibri" panose="020F0502020204030204" pitchFamily="34" charset="0"/>
              </a:rPr>
              <a:t> </a:t>
            </a:r>
            <a:r>
              <a:rPr lang="en-US" sz="2399" dirty="0" smtClean="0">
                <a:ln w="0"/>
                <a:latin typeface="Calibri" panose="020F0502020204030204" pitchFamily="34" charset="0"/>
              </a:rPr>
              <a:t> </a:t>
            </a:r>
            <a:r>
              <a:rPr lang="en-US" sz="2399" dirty="0" err="1" smtClean="0">
                <a:ln w="0"/>
                <a:latin typeface="Calibri" panose="020F0502020204030204" pitchFamily="34" charset="0"/>
              </a:rPr>
              <a:t>Osaid</a:t>
            </a:r>
            <a:r>
              <a:rPr lang="en-US" sz="2399" dirty="0" smtClean="0">
                <a:ln w="0"/>
                <a:latin typeface="Calibri" panose="020F0502020204030204" pitchFamily="34" charset="0"/>
              </a:rPr>
              <a:t> </a:t>
            </a:r>
            <a:r>
              <a:rPr lang="en-US" sz="2399" dirty="0">
                <a:ln w="0"/>
                <a:latin typeface="Calibri" panose="020F0502020204030204" pitchFamily="34" charset="0"/>
              </a:rPr>
              <a:t>Badran.</a:t>
            </a:r>
          </a:p>
          <a:p>
            <a:r>
              <a:rPr lang="en-US" sz="2399" dirty="0">
                <a:ln w="0"/>
                <a:latin typeface="Calibri" panose="020F0502020204030204" pitchFamily="34" charset="0"/>
              </a:rPr>
              <a:t>  </a:t>
            </a:r>
            <a:r>
              <a:rPr lang="en-US" sz="2399" dirty="0" err="1">
                <a:ln w="0"/>
                <a:latin typeface="Calibri" panose="020F0502020204030204" pitchFamily="34" charset="0"/>
              </a:rPr>
              <a:t>Wael</a:t>
            </a:r>
            <a:r>
              <a:rPr lang="en-US" sz="2399" dirty="0">
                <a:ln w="0"/>
                <a:latin typeface="Calibri" panose="020F0502020204030204" pitchFamily="34" charset="0"/>
              </a:rPr>
              <a:t> Saleh.</a:t>
            </a:r>
          </a:p>
        </p:txBody>
      </p:sp>
    </p:spTree>
    <p:extLst>
      <p:ext uri="{BB962C8B-B14F-4D97-AF65-F5344CB8AC3E}">
        <p14:creationId xmlns:p14="http://schemas.microsoft.com/office/powerpoint/2010/main" val="244471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445224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Eastern Elevation.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692" t="25832" r="8646" b="20579"/>
          <a:stretch/>
        </p:blipFill>
        <p:spPr>
          <a:xfrm>
            <a:off x="693812" y="1941574"/>
            <a:ext cx="10441160" cy="367240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02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445224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Western Elevation.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148" t="25831" r="8055" b="14274"/>
          <a:stretch/>
        </p:blipFill>
        <p:spPr>
          <a:xfrm>
            <a:off x="1053852" y="1772816"/>
            <a:ext cx="10945216" cy="410445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6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445224"/>
          </a:xfrm>
        </p:spPr>
        <p:txBody>
          <a:bodyPr>
            <a:normAutofit/>
          </a:bodyPr>
          <a:lstStyle/>
          <a:p>
            <a:r>
              <a:rPr lang="en-US" dirty="0" smtClean="0"/>
              <a:t>Sections: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Section 1-1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2781" t="25831" r="9237" b="14274"/>
          <a:stretch/>
        </p:blipFill>
        <p:spPr>
          <a:xfrm>
            <a:off x="1629916" y="1905000"/>
            <a:ext cx="9505056" cy="410445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6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445224"/>
          </a:xfrm>
        </p:spPr>
        <p:txBody>
          <a:bodyPr>
            <a:normAutofit/>
          </a:bodyPr>
          <a:lstStyle/>
          <a:p>
            <a:r>
              <a:rPr lang="en-US" dirty="0" smtClean="0"/>
              <a:t>Sections: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Section 2-2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646" t="41594" r="6874" b="24781"/>
          <a:stretch/>
        </p:blipFill>
        <p:spPr>
          <a:xfrm>
            <a:off x="765820" y="2348880"/>
            <a:ext cx="11189232" cy="250388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5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Environmental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Thermal Design </a:t>
            </a:r>
          </a:p>
          <a:p>
            <a:pPr algn="l" rtl="0"/>
            <a:r>
              <a:rPr lang="en-US" sz="2400" dirty="0" smtClean="0"/>
              <a:t>Acoustical Design</a:t>
            </a:r>
          </a:p>
          <a:p>
            <a:r>
              <a:rPr lang="en-US" sz="2400" dirty="0"/>
              <a:t>Lighting </a:t>
            </a:r>
            <a:r>
              <a:rPr lang="en-US" sz="2400" dirty="0" smtClean="0"/>
              <a:t>Design</a:t>
            </a:r>
          </a:p>
          <a:p>
            <a:pPr algn="l" rtl="0"/>
            <a:r>
              <a:rPr lang="en-US" sz="2400" dirty="0" smtClean="0"/>
              <a:t>Solar Cells Design</a:t>
            </a:r>
            <a:endParaRPr lang="ar-JO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3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988" y="624110"/>
            <a:ext cx="9223628" cy="128089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Thermal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7988" y="1484784"/>
            <a:ext cx="9223628" cy="4426438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Natural daylight analysis</a:t>
            </a:r>
            <a:r>
              <a:rPr lang="en-US" sz="2000" b="1" dirty="0" smtClean="0"/>
              <a:t>.</a:t>
            </a:r>
          </a:p>
          <a:p>
            <a:pPr marL="0" indent="0" algn="l" rtl="0">
              <a:buNone/>
            </a:pPr>
            <a:endParaRPr lang="en-US" sz="2000" b="1" dirty="0"/>
          </a:p>
          <a:p>
            <a:pPr marL="0" indent="0" algn="ctr" rtl="0">
              <a:buNone/>
            </a:pPr>
            <a:endParaRPr lang="ar-JO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332" y="2924944"/>
            <a:ext cx="6343308" cy="243928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303632"/>
              </p:ext>
            </p:extLst>
          </p:nvPr>
        </p:nvGraphicFramePr>
        <p:xfrm>
          <a:off x="1485900" y="2924944"/>
          <a:ext cx="3549934" cy="271957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74967"/>
                <a:gridCol w="1774967"/>
              </a:tblGrid>
              <a:tr h="6798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D.F</a:t>
                      </a:r>
                      <a:endParaRPr lang="ar-JO" sz="2000" kern="12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endParaRPr lang="ar-JO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Function</a:t>
                      </a:r>
                      <a:endParaRPr lang="ar-JO" sz="2000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9893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2.84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Triple bedroom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9893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3.22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Cafeteria 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9893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Library 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2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10305"/>
            <a:ext cx="9511660" cy="720080"/>
          </a:xfrm>
        </p:spPr>
        <p:txBody>
          <a:bodyPr/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556792"/>
            <a:ext cx="9727684" cy="504056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Shading: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sz="2000" dirty="0"/>
              <a:t>Shading in winter (21</a:t>
            </a:r>
            <a:r>
              <a:rPr lang="en-US" sz="2000" baseline="30000" dirty="0"/>
              <a:t>St</a:t>
            </a:r>
            <a:r>
              <a:rPr lang="en-US" sz="2000" dirty="0"/>
              <a:t>/January</a:t>
            </a:r>
            <a:r>
              <a:rPr lang="en-US" sz="2000" dirty="0" smtClean="0"/>
              <a:t>)</a:t>
            </a:r>
          </a:p>
          <a:p>
            <a:pPr marL="0" indent="0" algn="l" rtl="0">
              <a:buNone/>
            </a:pPr>
            <a:r>
              <a:rPr lang="en-US" sz="2000" dirty="0" smtClean="0"/>
              <a:t>                      At </a:t>
            </a:r>
            <a:r>
              <a:rPr lang="en-US" sz="2000" dirty="0"/>
              <a:t>8:00 AM.                                           </a:t>
            </a:r>
            <a:r>
              <a:rPr lang="en-US" sz="2000" dirty="0" smtClean="0"/>
              <a:t>      </a:t>
            </a:r>
            <a:r>
              <a:rPr lang="en-US" sz="2000" dirty="0"/>
              <a:t>At  12:00 AM.</a:t>
            </a:r>
          </a:p>
          <a:p>
            <a:pPr marL="0" indent="0" algn="l" rtl="0">
              <a:buNone/>
            </a:pPr>
            <a:endParaRPr lang="en-US" sz="2000" dirty="0"/>
          </a:p>
          <a:p>
            <a:pPr marL="457200" indent="-457200" algn="l" rtl="0">
              <a:buFont typeface="+mj-lt"/>
              <a:buAutoNum type="arabicParenR"/>
            </a:pPr>
            <a:endParaRPr lang="en-US" sz="2000" dirty="0" smtClean="0"/>
          </a:p>
          <a:p>
            <a:pPr marL="0" indent="0" algn="ctr" rtl="0">
              <a:buNone/>
            </a:pPr>
            <a:endParaRPr lang="ar-JO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0476" y="2819149"/>
            <a:ext cx="4369954" cy="35454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932" y="2819149"/>
            <a:ext cx="4176464" cy="354545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8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3111" y="705946"/>
            <a:ext cx="8909366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972" y="1700808"/>
            <a:ext cx="9367644" cy="421041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2)</a:t>
            </a:r>
            <a:r>
              <a:rPr lang="en-US" sz="1800" dirty="0" smtClean="0"/>
              <a:t>   Shading </a:t>
            </a:r>
            <a:r>
              <a:rPr lang="en-US" sz="1800" dirty="0"/>
              <a:t>in summer (21</a:t>
            </a:r>
            <a:r>
              <a:rPr lang="en-US" sz="1800" baseline="30000" dirty="0"/>
              <a:t>St</a:t>
            </a:r>
            <a:r>
              <a:rPr lang="en-US" sz="1800" dirty="0"/>
              <a:t>/July)</a:t>
            </a:r>
            <a:br>
              <a:rPr lang="en-US" sz="1800" dirty="0"/>
            </a:br>
            <a:endParaRPr lang="en-US" sz="1800" dirty="0" smtClean="0"/>
          </a:p>
          <a:p>
            <a:pPr marL="0" indent="0" algn="l" rtl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At </a:t>
            </a:r>
            <a:r>
              <a:rPr lang="en-US" sz="1800" dirty="0"/>
              <a:t>8:00 AM                              </a:t>
            </a:r>
            <a:r>
              <a:rPr lang="en-US" sz="1800" dirty="0" smtClean="0"/>
              <a:t>                                     </a:t>
            </a:r>
            <a:r>
              <a:rPr lang="en-US" sz="1800" dirty="0"/>
              <a:t>At 12:00 AM</a:t>
            </a:r>
            <a:br>
              <a:rPr lang="en-US" sz="1800" dirty="0"/>
            </a:b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098" y="2724753"/>
            <a:ext cx="4486518" cy="3166279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972" y="2744943"/>
            <a:ext cx="4142641" cy="316627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4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909366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1340768"/>
            <a:ext cx="8913078" cy="457045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Design Builder </a:t>
            </a:r>
            <a:r>
              <a:rPr lang="en-US" sz="2000" dirty="0" smtClean="0"/>
              <a:t>program</a:t>
            </a:r>
            <a:r>
              <a:rPr lang="en-US" sz="2000" dirty="0"/>
              <a:t> </a:t>
            </a:r>
            <a:r>
              <a:rPr lang="en-US" sz="2000" dirty="0" smtClean="0"/>
              <a:t>( 3D Model ):</a:t>
            </a:r>
          </a:p>
          <a:p>
            <a:pPr marL="0" indent="0" algn="l" rtl="0">
              <a:buNone/>
            </a:pPr>
            <a:endParaRPr lang="en-US" sz="2000" dirty="0"/>
          </a:p>
          <a:p>
            <a:pPr marL="0" indent="0" algn="ctr" rtl="0">
              <a:buNone/>
            </a:pPr>
            <a:r>
              <a:rPr lang="en-US" sz="2000" dirty="0"/>
              <a:t/>
            </a:r>
            <a:br>
              <a:rPr lang="en-US" sz="2000" dirty="0"/>
            </a:br>
            <a:endParaRPr lang="ar-JO" sz="1800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538" y="1844824"/>
            <a:ext cx="8378897" cy="452934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2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4110"/>
            <a:ext cx="9439652" cy="644650"/>
          </a:xfrm>
        </p:spPr>
        <p:txBody>
          <a:bodyPr/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61964" y="1412776"/>
                <a:ext cx="9439652" cy="5112568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000" dirty="0"/>
                  <a:t>Materials</a:t>
                </a:r>
                <a:r>
                  <a:rPr lang="en-US" sz="2000" dirty="0" smtClean="0"/>
                  <a:t>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/>
                  <a:t>       External </a:t>
                </a:r>
                <a:r>
                  <a:rPr lang="en-US" sz="2000" dirty="0"/>
                  <a:t>walls                                                    internal </a:t>
                </a:r>
                <a:r>
                  <a:rPr lang="en-US" sz="2000" dirty="0" smtClean="0"/>
                  <a:t>walls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r>
                  <a:rPr lang="en-US" sz="3600" b="1" dirty="0" smtClean="0"/>
                  <a:t>    </a:t>
                </a:r>
                <a:r>
                  <a:rPr lang="en-US" sz="1600" dirty="0" smtClean="0"/>
                  <a:t>U-value </a:t>
                </a:r>
                <a:r>
                  <a:rPr lang="en-US" sz="1600" dirty="0"/>
                  <a:t>= 0.452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 b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.K</a:t>
                </a:r>
                <a:r>
                  <a:rPr lang="en-US" sz="1600" dirty="0" smtClean="0"/>
                  <a:t>                                                      </a:t>
                </a:r>
                <a:r>
                  <a:rPr lang="en-US" sz="1600" dirty="0"/>
                  <a:t>U-value = 1.6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.K</a:t>
                </a:r>
              </a:p>
              <a:p>
                <a:pPr marL="0" indent="0" algn="l" rtl="0">
                  <a:buNone/>
                </a:pPr>
                <a:r>
                  <a:rPr lang="en-US" sz="1400" dirty="0" smtClean="0"/>
                  <a:t> </a:t>
                </a:r>
                <a:endParaRPr lang="ar-JO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61964" y="1412776"/>
                <a:ext cx="9439652" cy="5112568"/>
              </a:xfrm>
              <a:blipFill rotWithShape="0">
                <a:blip r:embed="rId2"/>
                <a:stretch>
                  <a:fillRect l="-581" t="-71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1964" y="2852936"/>
            <a:ext cx="4217335" cy="35191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3889" y="2852936"/>
            <a:ext cx="4405497" cy="350652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5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980" y="993853"/>
            <a:ext cx="8909366" cy="769009"/>
          </a:xfrm>
        </p:spPr>
        <p:txBody>
          <a:bodyPr/>
          <a:lstStyle/>
          <a:p>
            <a:pPr rtl="0"/>
            <a:r>
              <a:rPr lang="en-US" b="1" dirty="0" smtClean="0"/>
              <a:t>Contents: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2133600"/>
            <a:ext cx="8913078" cy="4103712"/>
          </a:xfrm>
        </p:spPr>
        <p:txBody>
          <a:bodyPr>
            <a:normAutofit/>
          </a:bodyPr>
          <a:lstStyle/>
          <a:p>
            <a:pPr marL="452438" indent="-457200" algn="l" rtl="0">
              <a:buFont typeface="+mj-lt"/>
              <a:buAutoNum type="arabicPeriod"/>
            </a:pPr>
            <a:r>
              <a:rPr lang="en-US" sz="2000" dirty="0" smtClean="0"/>
              <a:t>Introduction.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Site Analysis.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 smtClean="0"/>
              <a:t>Architectural Design.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Environmental </a:t>
            </a:r>
            <a:r>
              <a:rPr lang="en-US" sz="2000" dirty="0" smtClean="0"/>
              <a:t>Design.</a:t>
            </a:r>
            <a:endParaRPr lang="en-US" sz="2000" dirty="0"/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Structural design.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Electrical design.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Mechanical design 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Safety.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Quantity Survey.</a:t>
            </a: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452438" indent="-457200" algn="l" rtl="0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7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996" y="624110"/>
            <a:ext cx="9151620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49996" y="1484784"/>
                <a:ext cx="9151620" cy="5040560"/>
              </a:xfrm>
            </p:spPr>
            <p:txBody>
              <a:bodyPr/>
              <a:lstStyle/>
              <a:p>
                <a:pPr algn="l" rtl="0"/>
                <a:r>
                  <a:rPr lang="en-US" sz="2400" dirty="0"/>
                  <a:t>Materials:</a:t>
                </a:r>
              </a:p>
              <a:p>
                <a:pPr marL="0" indent="0" algn="l" rtl="0">
                  <a:buNone/>
                </a:pPr>
                <a:r>
                  <a:rPr lang="en-US" sz="2400" dirty="0"/>
                  <a:t>      </a:t>
                </a:r>
                <a:r>
                  <a:rPr lang="en-US" sz="2400" dirty="0" smtClean="0"/>
                  <a:t>     </a:t>
                </a:r>
                <a:r>
                  <a:rPr lang="en-US" sz="1800" dirty="0" smtClean="0"/>
                  <a:t>Ceiling                                                                  internal Floor</a:t>
                </a: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>      </a:t>
                </a:r>
                <a:r>
                  <a:rPr lang="en-US" sz="1600" dirty="0" smtClean="0"/>
                  <a:t>U-value </a:t>
                </a:r>
                <a:r>
                  <a:rPr lang="en-US" sz="1600" dirty="0"/>
                  <a:t>= 0.452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.K         </a:t>
                </a:r>
                <a:r>
                  <a:rPr lang="en-US" sz="1600" dirty="0" smtClean="0"/>
                  <a:t>                                               </a:t>
                </a:r>
                <a:r>
                  <a:rPr lang="en-US" sz="1600" dirty="0"/>
                  <a:t>U-value = 1.6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/>
                  <a:t>.K</a:t>
                </a:r>
              </a:p>
              <a:p>
                <a:pPr marL="0" indent="0" algn="l" rtl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49996" y="1484784"/>
                <a:ext cx="9151620" cy="5040560"/>
              </a:xfrm>
              <a:blipFill rotWithShape="0">
                <a:blip r:embed="rId2"/>
                <a:stretch>
                  <a:fillRect l="-932" t="-96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996" y="2962810"/>
            <a:ext cx="3950805" cy="333939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8548" y="2924944"/>
            <a:ext cx="3979819" cy="333939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5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24110"/>
            <a:ext cx="9511660" cy="788666"/>
          </a:xfrm>
        </p:spPr>
        <p:txBody>
          <a:bodyPr/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916" y="1772816"/>
            <a:ext cx="9871700" cy="4896544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tx1"/>
                </a:solidFill>
              </a:rPr>
              <a:t>Heating and cooling </a:t>
            </a:r>
            <a:r>
              <a:rPr lang="en-US" dirty="0" smtClean="0">
                <a:solidFill>
                  <a:schemeClr val="tx1"/>
                </a:solidFill>
              </a:rPr>
              <a:t>Capacities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 rtl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Site energy.</a:t>
            </a:r>
          </a:p>
          <a:p>
            <a:pPr marL="0" indent="0" algn="ctr" rtl="0">
              <a:buNone/>
            </a:pPr>
            <a:endParaRPr lang="ar-J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159163"/>
              </p:ext>
            </p:extLst>
          </p:nvPr>
        </p:nvGraphicFramePr>
        <p:xfrm>
          <a:off x="4078188" y="2455989"/>
          <a:ext cx="4320480" cy="1008112"/>
        </p:xfrm>
        <a:graphic>
          <a:graphicData uri="http://schemas.openxmlformats.org/drawingml/2006/table">
            <a:tbl>
              <a:tblPr rtl="1" firstRow="1" bandRow="1">
                <a:tableStyleId>{D113A9D2-9D6B-4929-AA2D-F23B5EE8CBE7}</a:tableStyleId>
              </a:tblPr>
              <a:tblGrid>
                <a:gridCol w="2188825"/>
                <a:gridCol w="2131655"/>
              </a:tblGrid>
              <a:tr h="504056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 kW</a:t>
                      </a:r>
                      <a:endParaRPr lang="ar-JO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</a:t>
                      </a:r>
                      <a:endParaRPr lang="ar-JO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 rtl="0"/>
                      <a:r>
                        <a:rPr lang="en-US" sz="1799" b="1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204 kW</a:t>
                      </a:r>
                      <a:endParaRPr lang="ar-JO" sz="1799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799" b="1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Heating</a:t>
                      </a:r>
                      <a:endParaRPr lang="ar-JO" sz="1799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988" y="4293096"/>
            <a:ext cx="8736523" cy="200604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70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259" y="650314"/>
            <a:ext cx="8909366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9561" y="1268760"/>
            <a:ext cx="9502055" cy="475831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simulation</a:t>
            </a:r>
            <a:r>
              <a:rPr lang="en-US" sz="2000" dirty="0" smtClean="0"/>
              <a:t>:</a:t>
            </a:r>
          </a:p>
          <a:p>
            <a:pPr marL="0" indent="0" algn="l" rtl="0">
              <a:buNone/>
            </a:pPr>
            <a:endParaRPr lang="en-US" sz="2000" dirty="0"/>
          </a:p>
          <a:p>
            <a:pPr marL="0" indent="0" algn="ctr" rtl="0">
              <a:buNone/>
            </a:pPr>
            <a:endParaRPr lang="ar-JO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956" y="1710497"/>
            <a:ext cx="8942410" cy="16153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9561" y="3302066"/>
            <a:ext cx="8932805" cy="16257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5259" y="4911981"/>
            <a:ext cx="8913078" cy="177766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5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1924" y="624110"/>
            <a:ext cx="9799692" cy="1280890"/>
          </a:xfrm>
        </p:spPr>
        <p:txBody>
          <a:bodyPr/>
          <a:lstStyle/>
          <a:p>
            <a:pPr rtl="0"/>
            <a:r>
              <a:rPr lang="en-US" dirty="0" smtClean="0"/>
              <a:t>Acoustical Design: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319" y="1412776"/>
            <a:ext cx="9799692" cy="4282422"/>
          </a:xfrm>
        </p:spPr>
        <p:txBody>
          <a:bodyPr/>
          <a:lstStyle/>
          <a:p>
            <a:pPr algn="l" rtl="0"/>
            <a:r>
              <a:rPr lang="en-US" sz="1800" b="1" dirty="0">
                <a:latin typeface="+mj-lt"/>
              </a:rPr>
              <a:t>Reverberation </a:t>
            </a:r>
            <a:r>
              <a:rPr lang="en-US" sz="1800" b="1" dirty="0" smtClean="0">
                <a:latin typeface="+mj-lt"/>
              </a:rPr>
              <a:t>Time (</a:t>
            </a:r>
            <a:r>
              <a:rPr lang="en-US" sz="1800" b="1" dirty="0">
                <a:latin typeface="+mj-lt"/>
              </a:rPr>
              <a:t>RT60):</a:t>
            </a:r>
            <a:r>
              <a:rPr lang="en-US" sz="2000" dirty="0">
                <a:latin typeface="Tw Cen MT (Body)"/>
              </a:rPr>
              <a:t/>
            </a:r>
            <a:br>
              <a:rPr lang="en-US" sz="2000" dirty="0">
                <a:latin typeface="Tw Cen MT (Body)"/>
              </a:rPr>
            </a:br>
            <a:r>
              <a:rPr lang="en-US" dirty="0" err="1"/>
              <a:t>Ecotect</a:t>
            </a:r>
            <a:r>
              <a:rPr lang="en-US" dirty="0"/>
              <a:t> Software used for calculation of RT60. Four zones were taken </a:t>
            </a:r>
            <a:r>
              <a:rPr lang="en-US" dirty="0" smtClean="0"/>
              <a:t>into consideration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b="1" dirty="0" smtClean="0"/>
              <a:t>     Cafeteria</a:t>
            </a:r>
            <a:r>
              <a:rPr lang="en-US" dirty="0" smtClean="0"/>
              <a:t>: The required RT60 for this zone is </a:t>
            </a:r>
            <a:r>
              <a:rPr lang="en-US" dirty="0"/>
              <a:t>between (0.6 – 1.0), </a:t>
            </a:r>
            <a:r>
              <a:rPr lang="en-US" dirty="0" smtClean="0"/>
              <a:t>we used </a:t>
            </a:r>
            <a:r>
              <a:rPr lang="en-US" dirty="0" smtClean="0"/>
              <a:t>normal layers in walls, linoleum in the floor and acoustical ceiling panels to meet the requirements value.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</a:t>
            </a:r>
            <a:endParaRPr lang="en-US" sz="2000" dirty="0" smtClean="0">
              <a:latin typeface="Tw Cen MT (Body)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23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l="24261" t="35172" r="18764" b="24040"/>
          <a:stretch/>
        </p:blipFill>
        <p:spPr bwMode="auto">
          <a:xfrm>
            <a:off x="1727479" y="3495798"/>
            <a:ext cx="3672408" cy="271348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96" y="2996952"/>
            <a:ext cx="4968552" cy="372641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95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24110"/>
            <a:ext cx="9511660" cy="1280890"/>
          </a:xfrm>
        </p:spPr>
        <p:txBody>
          <a:bodyPr/>
          <a:lstStyle/>
          <a:p>
            <a:pPr rtl="0"/>
            <a:r>
              <a:rPr lang="en-US" dirty="0" smtClean="0"/>
              <a:t>Acoustical Design: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950008"/>
              </p:ext>
            </p:extLst>
          </p:nvPr>
        </p:nvGraphicFramePr>
        <p:xfrm>
          <a:off x="6886500" y="2846040"/>
          <a:ext cx="4176465" cy="27432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835293"/>
                <a:gridCol w="835293"/>
                <a:gridCol w="835293"/>
                <a:gridCol w="835293"/>
                <a:gridCol w="835293"/>
              </a:tblGrid>
              <a:tr h="2148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SABINE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NOR-ER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MIL-SE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4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FREQ.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ABSPT.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RT(60)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RT(60)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RT(60)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4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128.784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4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131.452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4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149.295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4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142.667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4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1kHz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132.702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4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2kHz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114.275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4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4kHz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97.861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4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8kHz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82.899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410114"/>
              </p:ext>
            </p:extLst>
          </p:nvPr>
        </p:nvGraphicFramePr>
        <p:xfrm>
          <a:off x="1485899" y="1905000"/>
          <a:ext cx="4176464" cy="147815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88232"/>
                <a:gridCol w="2088232"/>
              </a:tblGrid>
              <a:tr h="3656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Final Layer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 Plaster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Linoleum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Acoustical</a:t>
                      </a:r>
                      <a:r>
                        <a:rPr lang="en-US" baseline="0" dirty="0" smtClean="0"/>
                        <a:t> Panel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9135" y="144024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Final Layers: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45786" y="224965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RT 60 values: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r="466"/>
          <a:stretch/>
        </p:blipFill>
        <p:spPr>
          <a:xfrm>
            <a:off x="801824" y="3702299"/>
            <a:ext cx="5544616" cy="86409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586" y="4725144"/>
            <a:ext cx="5589091" cy="86409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b="8176"/>
          <a:stretch/>
        </p:blipFill>
        <p:spPr>
          <a:xfrm>
            <a:off x="801824" y="5767722"/>
            <a:ext cx="5574146" cy="75694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787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8792"/>
            <a:ext cx="8909366" cy="1023205"/>
          </a:xfrm>
        </p:spPr>
        <p:txBody>
          <a:bodyPr/>
          <a:lstStyle/>
          <a:p>
            <a:r>
              <a:rPr lang="en-US" dirty="0"/>
              <a:t>Acoustical Design: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53852" y="1799617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Reverberation Time Algorithm: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74" y="2316569"/>
            <a:ext cx="9019122" cy="389708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3638" y="2802230"/>
            <a:ext cx="2387438" cy="146288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8828" y="4509120"/>
            <a:ext cx="2024896" cy="150949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4880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4110"/>
            <a:ext cx="9439652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948" y="1412776"/>
            <a:ext cx="9583668" cy="4498446"/>
          </a:xfrm>
        </p:spPr>
        <p:txBody>
          <a:bodyPr/>
          <a:lstStyle/>
          <a:p>
            <a:pPr algn="l" rtl="0"/>
            <a:r>
              <a:rPr lang="en-US" b="1" dirty="0" smtClean="0"/>
              <a:t>Sound Transmission Class (STC):</a:t>
            </a:r>
          </a:p>
          <a:p>
            <a:pPr marL="0" indent="0" algn="l" rtl="0">
              <a:buNone/>
            </a:pPr>
            <a:r>
              <a:rPr lang="en-US" dirty="0" smtClean="0"/>
              <a:t>We use </a:t>
            </a:r>
            <a:r>
              <a:rPr lang="en-US" dirty="0" err="1" smtClean="0"/>
              <a:t>Insul</a:t>
            </a:r>
            <a:r>
              <a:rPr lang="en-US" dirty="0" smtClean="0"/>
              <a:t> Software in </a:t>
            </a:r>
            <a:r>
              <a:rPr lang="en-US" dirty="0" smtClean="0"/>
              <a:t>order </a:t>
            </a:r>
            <a:r>
              <a:rPr lang="en-US" dirty="0" smtClean="0"/>
              <a:t>to achieve the required design. </a:t>
            </a:r>
          </a:p>
          <a:p>
            <a:pPr marL="0" lvl="0" indent="0" algn="l" rtl="0">
              <a:buNone/>
            </a:pPr>
            <a:r>
              <a:rPr lang="en-US" b="1" dirty="0" smtClean="0"/>
              <a:t>1- External Wall: </a:t>
            </a:r>
            <a:r>
              <a:rPr lang="en-US" dirty="0"/>
              <a:t>The required STC for the wall is </a:t>
            </a:r>
            <a:r>
              <a:rPr lang="en-US" dirty="0" smtClean="0"/>
              <a:t>50, and </a:t>
            </a:r>
            <a:r>
              <a:rPr lang="en-US" dirty="0"/>
              <a:t>the designed value by using </a:t>
            </a:r>
            <a:r>
              <a:rPr lang="en-US" dirty="0" err="1"/>
              <a:t>I</a:t>
            </a:r>
            <a:r>
              <a:rPr lang="en-US" dirty="0" err="1" smtClean="0"/>
              <a:t>nsul</a:t>
            </a:r>
            <a:r>
              <a:rPr lang="en-US" dirty="0" smtClean="0"/>
              <a:t> </a:t>
            </a:r>
            <a:r>
              <a:rPr lang="en-US" dirty="0"/>
              <a:t>software is 50 </a:t>
            </a:r>
            <a:r>
              <a:rPr lang="en-US" dirty="0" err="1" smtClean="0"/>
              <a:t>dB.</a:t>
            </a: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8818813" y="2647669"/>
            <a:ext cx="3128982" cy="302433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1851341" y="5475752"/>
            <a:ext cx="6768752" cy="12241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2804" y="5733256"/>
            <a:ext cx="1449432" cy="101938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26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323" y="2832564"/>
            <a:ext cx="2305050" cy="23907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210247"/>
              </p:ext>
            </p:extLst>
          </p:nvPr>
        </p:nvGraphicFramePr>
        <p:xfrm>
          <a:off x="1629916" y="3267557"/>
          <a:ext cx="4016375" cy="1986407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192484"/>
                <a:gridCol w="1094879"/>
                <a:gridCol w="864506"/>
                <a:gridCol w="864506"/>
              </a:tblGrid>
              <a:tr h="8166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Room Being Considered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Adjacent Area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Quiet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Normal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38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Bedrooms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Bedrooms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STC 52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STC 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1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Outside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STC 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STC 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3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Library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Corridor, lobby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STC 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STC 42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118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948" y="624110"/>
            <a:ext cx="9583668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948" y="1412776"/>
            <a:ext cx="9583668" cy="4498446"/>
          </a:xfrm>
        </p:spPr>
        <p:txBody>
          <a:bodyPr/>
          <a:lstStyle/>
          <a:p>
            <a:pPr marL="0" lvl="0" indent="0" algn="l" rtl="0">
              <a:buNone/>
            </a:pPr>
            <a:r>
              <a:rPr lang="en-US" b="1" dirty="0" smtClean="0"/>
              <a:t>2- Internal Wall: </a:t>
            </a:r>
            <a:r>
              <a:rPr lang="en-US" dirty="0"/>
              <a:t>The required STC for the wall is </a:t>
            </a:r>
            <a:r>
              <a:rPr lang="en-US" dirty="0" smtClean="0"/>
              <a:t>52, </a:t>
            </a:r>
            <a:r>
              <a:rPr lang="en-US" dirty="0"/>
              <a:t>and the designed value by using </a:t>
            </a:r>
            <a:r>
              <a:rPr lang="en-US" dirty="0" err="1" smtClean="0"/>
              <a:t>Insul</a:t>
            </a:r>
            <a:r>
              <a:rPr lang="en-US" dirty="0" smtClean="0"/>
              <a:t> </a:t>
            </a:r>
            <a:r>
              <a:rPr lang="en-US" dirty="0"/>
              <a:t>software is </a:t>
            </a:r>
            <a:r>
              <a:rPr lang="en-US" dirty="0" smtClean="0"/>
              <a:t>52 </a:t>
            </a:r>
            <a:r>
              <a:rPr lang="en-US" dirty="0" err="1" smtClean="0"/>
              <a:t>dB.</a:t>
            </a:r>
            <a:endParaRPr lang="en-US" dirty="0" smtClean="0"/>
          </a:p>
          <a:p>
            <a:pPr marL="0" lvl="0" indent="0" algn="l" rtl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529733" y="2366699"/>
            <a:ext cx="3024336" cy="3227392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4405" y="2323891"/>
            <a:ext cx="7167676" cy="11521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173" y="3583205"/>
            <a:ext cx="1947086" cy="136296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27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572" y="3583205"/>
            <a:ext cx="1882140" cy="29718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526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988" y="624110"/>
            <a:ext cx="9223628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1964" y="1218071"/>
            <a:ext cx="9057094" cy="4641718"/>
          </a:xfrm>
        </p:spPr>
        <p:txBody>
          <a:bodyPr/>
          <a:lstStyle/>
          <a:p>
            <a:pPr algn="l" rtl="0"/>
            <a:r>
              <a:rPr lang="en-US" b="1" dirty="0" smtClean="0"/>
              <a:t>Impact Insulation Class (IIC):</a:t>
            </a:r>
          </a:p>
          <a:p>
            <a:pPr marL="0" indent="0" algn="just" rtl="0">
              <a:buNone/>
            </a:pPr>
            <a:r>
              <a:rPr lang="en-US" b="1" dirty="0" smtClean="0"/>
              <a:t>1- Ceiling: </a:t>
            </a: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this center, gymnasium is critical zone which is affected vertically to </a:t>
            </a:r>
            <a:r>
              <a:rPr lang="en-US" dirty="0" smtClean="0"/>
              <a:t>parking</a:t>
            </a:r>
            <a:r>
              <a:rPr lang="en-US" dirty="0" smtClean="0"/>
              <a:t>, resulted IIC for the slab is 50 dB which is good.</a:t>
            </a:r>
            <a:endParaRPr lang="en-US" b="1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547999" y="3538930"/>
            <a:ext cx="3595903" cy="318955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436" y="3676048"/>
            <a:ext cx="1762125" cy="14954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169" t="3261" r="5912" b="1"/>
          <a:stretch/>
        </p:blipFill>
        <p:spPr>
          <a:xfrm>
            <a:off x="2061964" y="2636912"/>
            <a:ext cx="7056784" cy="78322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892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972" y="624110"/>
            <a:ext cx="9367644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972" y="1484784"/>
            <a:ext cx="9289032" cy="4353686"/>
          </a:xfrm>
        </p:spPr>
        <p:txBody>
          <a:bodyPr/>
          <a:lstStyle/>
          <a:p>
            <a:pPr algn="l" rtl="0"/>
            <a:r>
              <a:rPr lang="en-US" dirty="0" smtClean="0"/>
              <a:t>Loud Speakers:</a:t>
            </a:r>
          </a:p>
          <a:p>
            <a:pPr marL="0" indent="0" algn="l" rtl="0">
              <a:buNone/>
            </a:pPr>
            <a:r>
              <a:rPr lang="en-US" b="1" dirty="0" smtClean="0"/>
              <a:t>1- Cafeteria</a:t>
            </a:r>
            <a:r>
              <a:rPr lang="en-US" dirty="0" smtClean="0"/>
              <a:t>: We used PRO-180RPC </a:t>
            </a:r>
            <a:r>
              <a:rPr lang="en-US" dirty="0"/>
              <a:t>In-ceiling speakers </a:t>
            </a:r>
            <a:r>
              <a:rPr lang="en-US" dirty="0" smtClean="0"/>
              <a:t>with 100 coverage angle.	</a:t>
            </a:r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044" y="2522579"/>
            <a:ext cx="6408712" cy="332615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3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996" y="624110"/>
            <a:ext cx="9151620" cy="128089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Introduction:</a:t>
            </a:r>
            <a:endParaRPr lang="ar-JO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231" y="1772816"/>
            <a:ext cx="8283150" cy="465927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8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980" y="624110"/>
            <a:ext cx="9295636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5980" y="1556792"/>
            <a:ext cx="9295636" cy="435443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2- Corridor</a:t>
            </a:r>
            <a:r>
              <a:rPr lang="en-US" dirty="0" smtClean="0"/>
              <a:t>: the same loud speaker was used in corridor.</a:t>
            </a:r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218647" y="2475962"/>
            <a:ext cx="8208912" cy="251609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5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24110"/>
            <a:ext cx="9511660" cy="128089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Lighting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5940" y="1484784"/>
            <a:ext cx="9575103" cy="3921638"/>
          </a:xfrm>
        </p:spPr>
        <p:txBody>
          <a:bodyPr/>
          <a:lstStyle/>
          <a:p>
            <a:pPr algn="l" rtl="0"/>
            <a:r>
              <a:rPr lang="en-US" b="1" dirty="0" smtClean="0"/>
              <a:t>Artificial Design:</a:t>
            </a:r>
          </a:p>
          <a:p>
            <a:pPr marL="0" indent="0" algn="l" rtl="0">
              <a:buNone/>
            </a:pPr>
            <a:r>
              <a:rPr lang="en-US" dirty="0" smtClean="0"/>
              <a:t>We use </a:t>
            </a:r>
            <a:r>
              <a:rPr lang="en-US" dirty="0" err="1" smtClean="0"/>
              <a:t>DIALux</a:t>
            </a:r>
            <a:r>
              <a:rPr lang="en-US" dirty="0" smtClean="0"/>
              <a:t> Software to achieve the required artificial deign, four zones were taken into consideration.</a:t>
            </a:r>
          </a:p>
          <a:p>
            <a:pPr marL="0" indent="0" algn="l" rtl="0">
              <a:buNone/>
            </a:pPr>
            <a:r>
              <a:rPr lang="en-US" b="1" dirty="0" smtClean="0"/>
              <a:t>1- Parking: </a:t>
            </a:r>
            <a:r>
              <a:rPr lang="en-US" dirty="0" smtClean="0"/>
              <a:t>the required value of </a:t>
            </a:r>
            <a:r>
              <a:rPr lang="en-US" dirty="0" smtClean="0"/>
              <a:t>luminance</a:t>
            </a:r>
            <a:r>
              <a:rPr lang="en-US" dirty="0" smtClean="0"/>
              <a:t> </a:t>
            </a:r>
            <a:r>
              <a:rPr lang="en-US" dirty="0" smtClean="0"/>
              <a:t>is </a:t>
            </a:r>
            <a:r>
              <a:rPr lang="en-US" dirty="0" smtClean="0"/>
              <a:t>150</a:t>
            </a:r>
            <a:r>
              <a:rPr lang="en-US" dirty="0" smtClean="0"/>
              <a:t> </a:t>
            </a:r>
            <a:r>
              <a:rPr lang="en-US" dirty="0" smtClean="0"/>
              <a:t>lx</a:t>
            </a:r>
            <a:r>
              <a:rPr lang="en-US" dirty="0" smtClean="0"/>
              <a:t>, </a:t>
            </a:r>
            <a:r>
              <a:rPr lang="en-US" dirty="0" smtClean="0"/>
              <a:t>the design value was 155 lx with uniformity of 40</a:t>
            </a:r>
            <a:r>
              <a:rPr lang="en-US" dirty="0" smtClean="0"/>
              <a:t>% and UGR is 16.2 which is less than the required 25.</a:t>
            </a:r>
          </a:p>
          <a:p>
            <a:pPr marL="0" indent="0" algn="l" rtl="0">
              <a:buNone/>
            </a:pPr>
            <a:r>
              <a:rPr lang="en-US" b="1" dirty="0" smtClean="0"/>
              <a:t>	</a:t>
            </a:r>
          </a:p>
          <a:p>
            <a:pPr marL="0" indent="0" algn="l" rtl="0">
              <a:buNone/>
            </a:pP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550747"/>
              </p:ext>
            </p:extLst>
          </p:nvPr>
        </p:nvGraphicFramePr>
        <p:xfrm>
          <a:off x="6950974" y="3501008"/>
          <a:ext cx="4797425" cy="1467739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116965"/>
                <a:gridCol w="1847850"/>
                <a:gridCol w="1832610"/>
              </a:tblGrid>
              <a:tr h="0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Finish material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Reflection factor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7043(Traffic grey B)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7043(Traffic grey B)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7043(Traffic grey B)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6964504" y="4941168"/>
            <a:ext cx="4824536" cy="174479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C:\Users\Osaid Badran\Desktop\Basment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161" y="3789040"/>
            <a:ext cx="4820299" cy="273131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980" y="624110"/>
            <a:ext cx="9295636" cy="1280890"/>
          </a:xfrm>
        </p:spPr>
        <p:txBody>
          <a:bodyPr/>
          <a:lstStyle/>
          <a:p>
            <a:pPr rtl="0"/>
            <a:r>
              <a:rPr lang="en-US" dirty="0"/>
              <a:t>Lighting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956" y="1556792"/>
            <a:ext cx="9129102" cy="4713726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2- Cafeteria</a:t>
            </a:r>
            <a:r>
              <a:rPr lang="en-US" b="1" dirty="0" smtClean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 = 2</a:t>
            </a:r>
            <a:r>
              <a:rPr lang="ar-JO" dirty="0" smtClean="0"/>
              <a:t>09</a:t>
            </a:r>
            <a:r>
              <a:rPr lang="en-US" dirty="0" smtClean="0"/>
              <a:t> lx &gt; </a:t>
            </a:r>
            <a:r>
              <a:rPr lang="ar-JO" dirty="0" smtClean="0"/>
              <a:t>150</a:t>
            </a:r>
            <a:r>
              <a:rPr lang="en-US" dirty="0"/>
              <a:t> </a:t>
            </a:r>
            <a:r>
              <a:rPr lang="en-US" dirty="0" smtClean="0"/>
              <a:t>lx.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U =  40% &gt;= 40%.</a:t>
            </a:r>
          </a:p>
          <a:p>
            <a:pPr marL="457063" lvl="1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979454"/>
              </p:ext>
            </p:extLst>
          </p:nvPr>
        </p:nvGraphicFramePr>
        <p:xfrm>
          <a:off x="1723756" y="3140968"/>
          <a:ext cx="5172075" cy="1308299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204193"/>
                <a:gridCol w="1992156"/>
                <a:gridCol w="1975726"/>
              </a:tblGrid>
              <a:tr h="531551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Finish material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Reflection factor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8916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8012(Red brown)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8916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8012(Red brown)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8916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Tiles beige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895831" y="3182642"/>
            <a:ext cx="5155565" cy="127635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17546" t="37058" r="9032" b="31585"/>
          <a:stretch/>
        </p:blipFill>
        <p:spPr bwMode="auto">
          <a:xfrm>
            <a:off x="6905162" y="4444276"/>
            <a:ext cx="5146234" cy="134239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/>
          <a:srcRect l="17789" t="37913" r="9134" b="29589"/>
          <a:stretch/>
        </p:blipFill>
        <p:spPr bwMode="auto">
          <a:xfrm>
            <a:off x="1714425" y="4442250"/>
            <a:ext cx="5172075" cy="134239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3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Lighting </a:t>
            </a:r>
            <a:r>
              <a:rPr lang="en-US" dirty="0"/>
              <a:t>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3892" y="1700808"/>
            <a:ext cx="8913078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3D Views:</a:t>
            </a:r>
            <a:endParaRPr lang="en-US" b="1" dirty="0"/>
          </a:p>
        </p:txBody>
      </p:sp>
      <p:pic>
        <p:nvPicPr>
          <p:cNvPr id="5" name="Picture 4" descr="C:\Users\Osaid Badran\Desktop\G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4" y="2708920"/>
            <a:ext cx="4806811" cy="287044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93812" y="2348880"/>
            <a:ext cx="6336704" cy="395775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948" y="624110"/>
            <a:ext cx="9583668" cy="1280890"/>
          </a:xfrm>
        </p:spPr>
        <p:txBody>
          <a:bodyPr/>
          <a:lstStyle/>
          <a:p>
            <a:pPr rtl="0"/>
            <a:r>
              <a:rPr lang="en-US" dirty="0"/>
              <a:t>Lighting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283496"/>
            <a:ext cx="9727684" cy="42824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3- VIP Bedroom</a:t>
            </a:r>
            <a:r>
              <a:rPr lang="en-US" b="1" dirty="0" smtClean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 = </a:t>
            </a:r>
            <a:r>
              <a:rPr lang="en-US" dirty="0" smtClean="0"/>
              <a:t>272 lx </a:t>
            </a:r>
            <a:r>
              <a:rPr lang="en-US" dirty="0"/>
              <a:t>&gt; </a:t>
            </a:r>
            <a:r>
              <a:rPr lang="en-US" dirty="0" smtClean="0"/>
              <a:t>250 </a:t>
            </a:r>
            <a:r>
              <a:rPr lang="en-US" dirty="0"/>
              <a:t>lx.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 =  </a:t>
            </a:r>
            <a:r>
              <a:rPr lang="en-US" dirty="0" smtClean="0"/>
              <a:t>67% &gt; 33%.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UGR = 20.3 &lt; 22.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598468" y="2766280"/>
            <a:ext cx="5010150" cy="159882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16987" t="37913" r="9455" b="29875"/>
          <a:stretch/>
        </p:blipFill>
        <p:spPr bwMode="auto">
          <a:xfrm>
            <a:off x="6598468" y="4530097"/>
            <a:ext cx="5036241" cy="160972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256767"/>
              </p:ext>
            </p:extLst>
          </p:nvPr>
        </p:nvGraphicFramePr>
        <p:xfrm>
          <a:off x="909836" y="2896994"/>
          <a:ext cx="5544616" cy="165618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290930"/>
                <a:gridCol w="2135650"/>
                <a:gridCol w="2118036"/>
              </a:tblGrid>
              <a:tr h="672894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Finish material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Reflection factor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27763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1014(Ivory)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27763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1014(Ivory)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27763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Carpet beige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6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Lighting Design:</a:t>
            </a:r>
          </a:p>
        </p:txBody>
      </p:sp>
      <p:pic>
        <p:nvPicPr>
          <p:cNvPr id="5" name="Content Placeholder 4" descr="C:\Users\Osaid Badran\Desktop\Bed Room - VIP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8" r="19239" b="517"/>
          <a:stretch/>
        </p:blipFill>
        <p:spPr bwMode="auto">
          <a:xfrm>
            <a:off x="2710036" y="2708920"/>
            <a:ext cx="6624736" cy="374441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92250" y="1897615"/>
            <a:ext cx="1255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3D Views: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6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702" y="624110"/>
            <a:ext cx="9541914" cy="1280890"/>
          </a:xfrm>
        </p:spPr>
        <p:txBody>
          <a:bodyPr/>
          <a:lstStyle/>
          <a:p>
            <a:pPr rtl="0"/>
            <a:r>
              <a:rPr lang="en-US" dirty="0"/>
              <a:t>Lighting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7169" y="1362615"/>
            <a:ext cx="9727684" cy="442643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4- Triple </a:t>
            </a:r>
            <a:r>
              <a:rPr lang="en-US" b="1" dirty="0"/>
              <a:t>Bedroom</a:t>
            </a:r>
            <a:r>
              <a:rPr lang="en-US" b="1" dirty="0" smtClean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 = 272 lx &gt; 250 lx.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 =  67% &gt; 33%.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UGR = 20.3 &lt; 22.</a:t>
            </a: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067672" y="2858572"/>
            <a:ext cx="5442198" cy="143452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17147" t="32212" r="9455" b="35576"/>
          <a:stretch/>
        </p:blipFill>
        <p:spPr bwMode="auto">
          <a:xfrm>
            <a:off x="6082530" y="4332008"/>
            <a:ext cx="5427340" cy="1617272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/>
          <a:srcRect l="17628" t="46180" r="9134" b="21323"/>
          <a:stretch/>
        </p:blipFill>
        <p:spPr bwMode="auto">
          <a:xfrm>
            <a:off x="1112260" y="2930580"/>
            <a:ext cx="4933950" cy="143452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399361"/>
              </p:ext>
            </p:extLst>
          </p:nvPr>
        </p:nvGraphicFramePr>
        <p:xfrm>
          <a:off x="1094387" y="4384015"/>
          <a:ext cx="4976430" cy="156526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158642"/>
                <a:gridCol w="1916798"/>
                <a:gridCol w="1900990"/>
              </a:tblGrid>
              <a:tr h="635955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Finish material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Reflection factor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9770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1013(Oyster white)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9770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1014(Ivory)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9770"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Carpet beige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4572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0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Lighting Design:</a:t>
            </a:r>
          </a:p>
        </p:txBody>
      </p:sp>
      <p:pic>
        <p:nvPicPr>
          <p:cNvPr id="5" name="Content Placeholder 4" descr="C:\Users\Osaid Badran\Desktop\Triple Bed Room 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38" y="2652023"/>
            <a:ext cx="5028089" cy="390715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Osaid Badran\Desktop\Triple Bed Room 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452" y="2652023"/>
            <a:ext cx="5209540" cy="390715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569810" y="1872500"/>
            <a:ext cx="1255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3D Views: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9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Solar Cells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1772816"/>
            <a:ext cx="8913078" cy="3777622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We used </a:t>
            </a:r>
            <a:r>
              <a:rPr lang="en-US" dirty="0" err="1" smtClean="0"/>
              <a:t>PVsyts</a:t>
            </a:r>
            <a:r>
              <a:rPr lang="en-US" dirty="0" smtClean="0"/>
              <a:t> </a:t>
            </a:r>
            <a:r>
              <a:rPr lang="en-US" dirty="0" smtClean="0"/>
              <a:t>software </a:t>
            </a:r>
            <a:r>
              <a:rPr lang="en-US" dirty="0" smtClean="0"/>
              <a:t>in order to have appropriate solar cells design. </a:t>
            </a:r>
          </a:p>
          <a:p>
            <a:pPr algn="just" rtl="0"/>
            <a:r>
              <a:rPr lang="en-US" dirty="0" smtClean="0"/>
              <a:t>Mono-crystalline Cells of 250 </a:t>
            </a:r>
            <a:r>
              <a:rPr lang="en-US" dirty="0" err="1" smtClean="0"/>
              <a:t>Wp</a:t>
            </a:r>
            <a:r>
              <a:rPr lang="en-US" dirty="0" smtClean="0"/>
              <a:t> of (16.4L*9.90W*0.4D) cm were used.</a:t>
            </a:r>
          </a:p>
          <a:p>
            <a:pPr algn="just" rtl="0"/>
            <a:r>
              <a:rPr lang="en-US" dirty="0" smtClean="0"/>
              <a:t>216 Modules were used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 smtClean="0"/>
              <a:t>18 inverters were used.</a:t>
            </a:r>
          </a:p>
          <a:p>
            <a:pPr algn="just" rtl="0"/>
            <a:r>
              <a:rPr lang="en-US" dirty="0" smtClean="0"/>
              <a:t>Size of system = </a:t>
            </a:r>
            <a:r>
              <a:rPr lang="en-US" b="1" dirty="0" smtClean="0"/>
              <a:t>54 </a:t>
            </a:r>
            <a:r>
              <a:rPr lang="en-US" b="1" dirty="0" err="1" smtClean="0"/>
              <a:t>Kwp</a:t>
            </a:r>
            <a:r>
              <a:rPr lang="en-US" dirty="0" smtClean="0"/>
              <a:t>.</a:t>
            </a:r>
            <a:endParaRPr lang="en-US" dirty="0" smtClean="0"/>
          </a:p>
          <a:p>
            <a:pPr algn="l" rtl="0"/>
            <a:r>
              <a:rPr lang="en-US" dirty="0"/>
              <a:t>Initial cost of the system </a:t>
            </a:r>
            <a:r>
              <a:rPr lang="en-US" dirty="0" smtClean="0"/>
              <a:t>= </a:t>
            </a:r>
            <a:r>
              <a:rPr lang="en-US" b="1" dirty="0" smtClean="0"/>
              <a:t>79800 $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/>
              <a:t>Operation Cost = </a:t>
            </a:r>
            <a:r>
              <a:rPr lang="en-US" b="1" dirty="0"/>
              <a:t>1400 $/year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Electricity Production = </a:t>
            </a:r>
            <a:r>
              <a:rPr lang="en-US" b="1" dirty="0" smtClean="0"/>
              <a:t>96300 KWh/yr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Annual Saving = 96300 * 0.17 =</a:t>
            </a:r>
            <a:r>
              <a:rPr lang="en-US" b="1" dirty="0"/>
              <a:t> 16370 $/yr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Payback Period = 81200/16370 = </a:t>
            </a:r>
            <a:r>
              <a:rPr lang="en-US" b="1" dirty="0"/>
              <a:t>4.96 years</a:t>
            </a:r>
            <a:r>
              <a:rPr lang="en-US" dirty="0"/>
              <a:t>.</a:t>
            </a:r>
          </a:p>
          <a:p>
            <a:pPr algn="just" rtl="0"/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Solar Cells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2004" y="1628800"/>
            <a:ext cx="8913078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Modules Distribution: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238" y="2130362"/>
            <a:ext cx="9823734" cy="433036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73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Site Analysis:</a:t>
            </a:r>
            <a:endParaRPr lang="ar-JO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9766" y="1888864"/>
            <a:ext cx="7100610" cy="439318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14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Codes and Standards: </a:t>
            </a:r>
          </a:p>
          <a:p>
            <a:pPr marL="0" indent="0">
              <a:buNone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  ACI 318-14 for reinforced concrete design.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 UBC-97 for seismic design and its load combinations.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 ASCE for load combinations.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8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Materials :</a:t>
            </a:r>
          </a:p>
          <a:p>
            <a:pPr marL="0" indent="0">
              <a:buNone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Concrete strength for columns, shear wall and footing  </a:t>
            </a:r>
            <a:r>
              <a:rPr lang="en-US" sz="1999" b="1" dirty="0" err="1"/>
              <a:t>f′c</a:t>
            </a:r>
            <a:r>
              <a:rPr lang="en-US" sz="1999" b="1" dirty="0"/>
              <a:t>= 28MPa</a:t>
            </a:r>
            <a:r>
              <a:rPr lang="en-US" sz="1999" dirty="0"/>
              <a:t>, and </a:t>
            </a:r>
            <a:r>
              <a:rPr lang="en-US" sz="1999" b="1" dirty="0"/>
              <a:t>24MPa</a:t>
            </a:r>
            <a:r>
              <a:rPr lang="en-US" sz="1999" dirty="0"/>
              <a:t> for beams and slabs.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 Steel yield strength </a:t>
            </a:r>
            <a:r>
              <a:rPr lang="en-US" sz="1999" dirty="0" err="1"/>
              <a:t>Fy</a:t>
            </a:r>
            <a:r>
              <a:rPr lang="en-US" sz="1999" dirty="0"/>
              <a:t>= 420MPa.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Bearing capacity for soil = 800 </a:t>
            </a:r>
            <a:r>
              <a:rPr lang="en-US" sz="1999" dirty="0" err="1">
                <a:cs typeface="Times New Roman" pitchFamily="18" charset="0"/>
              </a:rPr>
              <a:t>kN</a:t>
            </a:r>
            <a:r>
              <a:rPr lang="en-US" sz="1999" dirty="0">
                <a:cs typeface="Times New Roman" pitchFamily="18" charset="0"/>
              </a:rPr>
              <a:t>/m</a:t>
            </a:r>
            <a:r>
              <a:rPr lang="en-US" sz="1999" baseline="30000" dirty="0">
                <a:cs typeface="Times New Roman" pitchFamily="18" charset="0"/>
              </a:rPr>
              <a:t>2</a:t>
            </a:r>
            <a:endParaRPr lang="ar-SA" sz="1999" dirty="0"/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3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Lateral loads: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Nablus City.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Seismic zone is 2B (z=0.2)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Soil profile is S</a:t>
            </a:r>
            <a:r>
              <a:rPr lang="en-US" sz="1999" baseline="-25000" dirty="0"/>
              <a:t>B</a:t>
            </a:r>
            <a:endParaRPr lang="en-US" sz="1999" dirty="0"/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Acceleration seismic coefficients, Ca=0.2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Velocity seismic coefficients, </a:t>
            </a:r>
            <a:r>
              <a:rPr lang="en-US" sz="1999" dirty="0" err="1"/>
              <a:t>Cv</a:t>
            </a:r>
            <a:r>
              <a:rPr lang="en-US" sz="1999" dirty="0"/>
              <a:t>= 0.2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Importance factor, I=1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Force reduction factor, R=5.5</a:t>
            </a:r>
          </a:p>
        </p:txBody>
      </p:sp>
      <p:pic>
        <p:nvPicPr>
          <p:cNvPr id="5" name="Picture 4" descr="صورة ذات صلة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030" y="1130270"/>
            <a:ext cx="3059586" cy="455176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1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Loads :</a:t>
            </a:r>
          </a:p>
          <a:p>
            <a:pPr marL="0" indent="0">
              <a:buNone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Dead load.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Super imposed dead load =4.5 </a:t>
            </a:r>
            <a:r>
              <a:rPr lang="en-US" sz="1999" dirty="0" err="1"/>
              <a:t>kN</a:t>
            </a:r>
            <a:r>
              <a:rPr lang="en-US" sz="1999" dirty="0"/>
              <a:t>/m</a:t>
            </a:r>
            <a:r>
              <a:rPr lang="en-US" sz="1999" baseline="30000" dirty="0"/>
              <a:t>2</a:t>
            </a:r>
            <a:r>
              <a:rPr lang="en-US" sz="1999" dirty="0"/>
              <a:t> 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Live load = 5 </a:t>
            </a:r>
            <a:r>
              <a:rPr lang="en-US" sz="1999" dirty="0" err="1"/>
              <a:t>kN</a:t>
            </a:r>
            <a:r>
              <a:rPr lang="en-US" sz="1999" dirty="0"/>
              <a:t>/m</a:t>
            </a:r>
            <a:r>
              <a:rPr lang="en-US" sz="1999" baseline="30000" dirty="0"/>
              <a:t>2</a:t>
            </a:r>
            <a:r>
              <a:rPr lang="en-US" sz="1999" dirty="0"/>
              <a:t>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7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Sections Dimensions:</a:t>
            </a:r>
          </a:p>
          <a:p>
            <a:endParaRPr lang="en-US" sz="1999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771053" y="2400568"/>
          <a:ext cx="6556255" cy="40103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5382"/>
                <a:gridCol w="2736523"/>
                <a:gridCol w="1824350"/>
              </a:tblGrid>
              <a:tr h="439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Member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4251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16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cm Thickness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51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</a:t>
                      </a:r>
                      <a:r>
                        <a:rPr lang="en-US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cm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cm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42514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Sec.</a:t>
                      </a:r>
                      <a:r>
                        <a:rPr lang="en-US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</a:t>
                      </a: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 cm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 cm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4251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30cm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60cm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4251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50cm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55cm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4251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en-US" sz="16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cm diameter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4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</a:t>
                      </a:r>
                      <a:r>
                        <a:rPr lang="en-US" sz="16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cm diameter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51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Shear wall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16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cm Thickness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95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Model in ETABS program for block1:</a:t>
            </a:r>
          </a:p>
          <a:p>
            <a:endParaRPr lang="en-US" sz="1999" dirty="0"/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l="38716" t="19451" r="19792" b="25587"/>
          <a:stretch/>
        </p:blipFill>
        <p:spPr bwMode="auto">
          <a:xfrm>
            <a:off x="6911105" y="2048235"/>
            <a:ext cx="4914732" cy="390899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5558" t="35667" r="18690" b="17366"/>
          <a:stretch/>
        </p:blipFill>
        <p:spPr>
          <a:xfrm>
            <a:off x="1228874" y="2579339"/>
            <a:ext cx="5514944" cy="317708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0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931" y="2273349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Basement beams distributions :</a:t>
            </a:r>
          </a:p>
          <a:p>
            <a:pPr marL="0" indent="0">
              <a:buNone/>
            </a:pPr>
            <a:endParaRPr lang="en-US" sz="1999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297" t="9982" r="24883" b="13732"/>
          <a:stretch/>
        </p:blipFill>
        <p:spPr>
          <a:xfrm>
            <a:off x="4956470" y="1472122"/>
            <a:ext cx="7013335" cy="494582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5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931" y="2273349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G.F beams distributions :</a:t>
            </a:r>
          </a:p>
          <a:p>
            <a:pPr marL="0" indent="0">
              <a:buNone/>
            </a:pPr>
            <a:endParaRPr lang="en-US" sz="1999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617" t="10189" r="23242" b="16859"/>
          <a:stretch/>
        </p:blipFill>
        <p:spPr>
          <a:xfrm>
            <a:off x="4956471" y="1443555"/>
            <a:ext cx="6599106" cy="499932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1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931" y="2273349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F.F beams distributions :</a:t>
            </a:r>
          </a:p>
          <a:p>
            <a:pPr marL="0" indent="0">
              <a:buNone/>
            </a:pPr>
            <a:endParaRPr lang="en-US" sz="1999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266" t="10814" r="19374" b="14566"/>
          <a:stretch/>
        </p:blipFill>
        <p:spPr>
          <a:xfrm>
            <a:off x="4388292" y="1604872"/>
            <a:ext cx="7113323" cy="511359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5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Compatibility check.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47917" t="21305" r="14756" b="26512"/>
          <a:stretch/>
        </p:blipFill>
        <p:spPr bwMode="auto">
          <a:xfrm>
            <a:off x="7370429" y="1555923"/>
            <a:ext cx="4562082" cy="333002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/>
          <a:srcRect l="45660" t="25319" r="17708" b="41643"/>
          <a:stretch/>
        </p:blipFill>
        <p:spPr bwMode="auto">
          <a:xfrm>
            <a:off x="1935571" y="3159877"/>
            <a:ext cx="5095421" cy="287163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1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3777622"/>
          </a:xfrm>
        </p:spPr>
        <p:txBody>
          <a:bodyPr/>
          <a:lstStyle/>
          <a:p>
            <a:r>
              <a:rPr lang="en-US" dirty="0" smtClean="0"/>
              <a:t>Site plan: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2191" t="23731" r="8055" b="20579"/>
          <a:stretch/>
        </p:blipFill>
        <p:spPr>
          <a:xfrm>
            <a:off x="1311238" y="2162640"/>
            <a:ext cx="9721080" cy="381642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8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Compatibility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Equilibrium check.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488144" y="2814571"/>
          <a:ext cx="6013470" cy="3585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3296"/>
                <a:gridCol w="1082387"/>
                <a:gridCol w="1111846"/>
                <a:gridCol w="1153658"/>
                <a:gridCol w="912283"/>
              </a:tblGrid>
              <a:tr h="896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Ok?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896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13432.2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13603.7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24747.6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25261.52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2.03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DL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22855.02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24024.77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4.87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9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dirty="0"/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Compatibility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Equilibrium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Internal forces check.</a:t>
            </a:r>
          </a:p>
          <a:p>
            <a:pPr marL="799860" indent="0">
              <a:buNone/>
            </a:pPr>
            <a:r>
              <a:rPr lang="en-US" sz="1999" dirty="0"/>
              <a:t>      All columns, beams and slab that checked, the difference between ETABS and hand calculations was been less than 10% 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8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8913078" cy="4310666"/>
          </a:xfrm>
        </p:spPr>
        <p:txBody>
          <a:bodyPr>
            <a:normAutofit/>
          </a:bodyPr>
          <a:lstStyle/>
          <a:p>
            <a:r>
              <a:rPr lang="en-US" sz="1999" dirty="0"/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Compatibility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Equilibrium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Internal forces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Deflection check.</a:t>
            </a:r>
          </a:p>
          <a:p>
            <a:pPr marL="1199790" indent="-399930">
              <a:buFont typeface="+mj-lt"/>
              <a:buAutoNum type="arabicPeriod"/>
            </a:pPr>
            <a:endParaRPr lang="en-US" sz="1999" dirty="0"/>
          </a:p>
          <a:p>
            <a:pPr marL="1199790" indent="-399930">
              <a:buFont typeface="+mj-lt"/>
              <a:buAutoNum type="arabicPeriod"/>
            </a:pPr>
            <a:endParaRPr lang="en-US" sz="1999" dirty="0"/>
          </a:p>
          <a:p>
            <a:pPr marL="1199790" indent="-399930">
              <a:buFont typeface="+mj-lt"/>
              <a:buAutoNum type="arabicPeriod"/>
            </a:pPr>
            <a:endParaRPr lang="en-US" sz="1999" dirty="0"/>
          </a:p>
          <a:p>
            <a:pPr marL="799860" indent="0">
              <a:buNone/>
            </a:pPr>
            <a:r>
              <a:rPr lang="en-US" sz="1999" dirty="0"/>
              <a:t>MAX. allowable deflection=26.25mm </a:t>
            </a:r>
          </a:p>
          <a:p>
            <a:pPr marL="799860" indent="0">
              <a:buNone/>
            </a:pPr>
            <a:endParaRPr lang="en-US" sz="1999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32639" t="37979" r="23090" b="15398"/>
          <a:stretch/>
        </p:blipFill>
        <p:spPr bwMode="auto">
          <a:xfrm>
            <a:off x="6256294" y="1378943"/>
            <a:ext cx="5479496" cy="361402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3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Compatibility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Equilibrium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Internal forces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Deflection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Period check.</a:t>
            </a:r>
          </a:p>
          <a:p>
            <a:pPr marL="799860" indent="0">
              <a:buNone/>
            </a:pPr>
            <a:r>
              <a:rPr lang="en-US" sz="1999" dirty="0"/>
              <a:t>  period from ETABS = 0.175 sec.  , period from hand calc.= 0.381sec</a:t>
            </a:r>
          </a:p>
          <a:p>
            <a:pPr marL="799860" indent="0" algn="ctr">
              <a:buNone/>
            </a:pPr>
            <a:r>
              <a:rPr lang="en-US" sz="1999" dirty="0"/>
              <a:t>T from ETABS &lt; 40% from hand calc.</a:t>
            </a:r>
          </a:p>
          <a:p>
            <a:pPr marL="799860" indent="0" algn="ctr">
              <a:buNone/>
            </a:pPr>
            <a:r>
              <a:rPr lang="en-US" sz="1999" dirty="0"/>
              <a:t>0.175 sec.&lt; 0.534 sec.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5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Compatibility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Equilibrium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Internal forces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Deflection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Period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Base shear check.</a:t>
            </a:r>
          </a:p>
          <a:p>
            <a:pPr marL="799860" indent="0">
              <a:buNone/>
            </a:pPr>
            <a:r>
              <a:rPr lang="en-US" sz="1999" dirty="0"/>
              <a:t>   V manual = 5757.12 </a:t>
            </a:r>
          </a:p>
          <a:p>
            <a:pPr marL="799860" indent="0" algn="ctr">
              <a:buNone/>
            </a:pPr>
            <a:r>
              <a:rPr lang="en-US" sz="1999" dirty="0"/>
              <a:t>  </a:t>
            </a:r>
            <a:r>
              <a:rPr lang="en-US" sz="1999" dirty="0" err="1"/>
              <a:t>Vx</a:t>
            </a:r>
            <a:r>
              <a:rPr lang="en-US" sz="1999" dirty="0"/>
              <a:t> =5757.13kN &gt; 5757.12kN </a:t>
            </a:r>
          </a:p>
          <a:p>
            <a:pPr marL="799860" indent="0" algn="ctr">
              <a:buNone/>
            </a:pPr>
            <a:r>
              <a:rPr lang="en-US" sz="1999" dirty="0" err="1"/>
              <a:t>Vy</a:t>
            </a:r>
            <a:r>
              <a:rPr lang="en-US" sz="1999" dirty="0"/>
              <a:t>= 5757.13 </a:t>
            </a:r>
            <a:r>
              <a:rPr lang="en-US" sz="1999" dirty="0" err="1"/>
              <a:t>kN</a:t>
            </a:r>
            <a:r>
              <a:rPr lang="en-US" sz="1999" dirty="0"/>
              <a:t>&gt; 5757.12kN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6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Compatibility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Equilibrium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Internal forces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Deflection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Period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Base shear check.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999" dirty="0"/>
              <a:t>Drift check.</a:t>
            </a:r>
          </a:p>
          <a:p>
            <a:pPr marL="1199790" indent="-399930">
              <a:buFont typeface="+mj-lt"/>
              <a:buAutoNum type="arabicPeriod"/>
            </a:pPr>
            <a:endParaRPr lang="en-US" sz="1999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564272" y="3189030"/>
          <a:ext cx="5110738" cy="2896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7261"/>
                <a:gridCol w="955184"/>
                <a:gridCol w="955184"/>
                <a:gridCol w="1933109"/>
              </a:tblGrid>
              <a:tr h="724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Δmx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Δmy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.025*H*1000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724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724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GF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724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1.925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4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Slab Reinforcements:</a:t>
            </a:r>
          </a:p>
          <a:p>
            <a:endParaRPr lang="en-US" sz="1999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8229" t="31495" r="28299" b="21881"/>
          <a:stretch/>
        </p:blipFill>
        <p:spPr bwMode="auto">
          <a:xfrm>
            <a:off x="3067591" y="2362477"/>
            <a:ext cx="7157372" cy="350904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98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Beams Reinforcements:</a:t>
            </a:r>
          </a:p>
          <a:p>
            <a:endParaRPr lang="en-US" sz="1999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26736" t="29333" r="11112" b="24351"/>
          <a:stretch/>
        </p:blipFill>
        <p:spPr bwMode="auto">
          <a:xfrm>
            <a:off x="1845080" y="2167266"/>
            <a:ext cx="9214879" cy="386138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6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Columns Reinforcements:</a:t>
            </a:r>
          </a:p>
          <a:p>
            <a:endParaRPr lang="en-US" sz="1999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39757" t="25318" r="36111" b="12310"/>
          <a:stretch/>
        </p:blipFill>
        <p:spPr bwMode="auto">
          <a:xfrm>
            <a:off x="6584823" y="962153"/>
            <a:ext cx="3789962" cy="550807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27082" t="25319" r="32639" b="26822"/>
          <a:stretch/>
        </p:blipFill>
        <p:spPr bwMode="auto">
          <a:xfrm>
            <a:off x="2066942" y="3483145"/>
            <a:ext cx="4022929" cy="268773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3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Footing Reinforcements:</a:t>
            </a:r>
          </a:p>
          <a:p>
            <a:endParaRPr lang="en-US" sz="1999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781" t="11440" r="15156" b="15191"/>
          <a:stretch/>
        </p:blipFill>
        <p:spPr>
          <a:xfrm>
            <a:off x="6370679" y="2135048"/>
            <a:ext cx="5595379" cy="390788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5915" t="12273" r="21719" b="14357"/>
          <a:stretch/>
        </p:blipFill>
        <p:spPr>
          <a:xfrm>
            <a:off x="1685486" y="2048235"/>
            <a:ext cx="4456060" cy="433867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3777622"/>
          </a:xfrm>
        </p:spPr>
        <p:txBody>
          <a:bodyPr/>
          <a:lstStyle/>
          <a:p>
            <a:r>
              <a:rPr lang="en-US" dirty="0" smtClean="0"/>
              <a:t>Basement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1500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Parking, kitchen, laundry, Mechanical, and Electrical rooms </a:t>
            </a:r>
          </a:p>
          <a:p>
            <a:pPr marL="739775" indent="-341313">
              <a:buFont typeface="Wingdings" panose="05000000000000000000" pitchFamily="2" charset="2"/>
              <a:buChar char="Ø"/>
            </a:pPr>
            <a:endParaRPr lang="ar-J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689" t="31086" r="28733" b="23731"/>
          <a:stretch/>
        </p:blipFill>
        <p:spPr>
          <a:xfrm>
            <a:off x="2600334" y="2727946"/>
            <a:ext cx="8320226" cy="4019884"/>
          </a:xfrm>
          <a:prstGeom prst="rect">
            <a:avLst/>
          </a:prstGeom>
          <a:ln w="3175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4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Shear wall Reinforcements:</a:t>
            </a:r>
          </a:p>
          <a:p>
            <a:endParaRPr lang="en-US" sz="1999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578" t="42913" r="28633" b="35409"/>
          <a:stretch/>
        </p:blipFill>
        <p:spPr>
          <a:xfrm>
            <a:off x="2109859" y="3512753"/>
            <a:ext cx="4727932" cy="148551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9961" t="12273" r="34141" b="15817"/>
          <a:stretch/>
        </p:blipFill>
        <p:spPr>
          <a:xfrm>
            <a:off x="7218269" y="1424511"/>
            <a:ext cx="3156715" cy="492790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8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Stairs Reinforcements:</a:t>
            </a:r>
          </a:p>
          <a:p>
            <a:endParaRPr lang="en-US" sz="1999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313" t="35410" r="25117" b="24154"/>
          <a:stretch/>
        </p:blipFill>
        <p:spPr>
          <a:xfrm>
            <a:off x="3170999" y="2700527"/>
            <a:ext cx="6914086" cy="317099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6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Water Tank Reinforcements:</a:t>
            </a:r>
          </a:p>
          <a:p>
            <a:endParaRPr lang="en-US" sz="1999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7969" t="30199" r="29336" b="17901"/>
          <a:stretch/>
        </p:blipFill>
        <p:spPr>
          <a:xfrm>
            <a:off x="6541970" y="1070915"/>
            <a:ext cx="5295534" cy="472612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0235" t="42705" r="24296" b="19776"/>
          <a:stretch/>
        </p:blipFill>
        <p:spPr>
          <a:xfrm>
            <a:off x="857027" y="2820835"/>
            <a:ext cx="5542107" cy="257108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18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909366" cy="932682"/>
          </a:xfrm>
        </p:spPr>
        <p:txBody>
          <a:bodyPr/>
          <a:lstStyle/>
          <a:p>
            <a:pPr rtl="0"/>
            <a:r>
              <a:rPr lang="en-US" dirty="0" smtClean="0"/>
              <a:t>Electrical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1556792"/>
            <a:ext cx="8913078" cy="4354430"/>
          </a:xfrm>
        </p:spPr>
        <p:txBody>
          <a:bodyPr/>
          <a:lstStyle/>
          <a:p>
            <a:pPr algn="l" rtl="0"/>
            <a:r>
              <a:rPr lang="en-US" b="1" dirty="0"/>
              <a:t>Lighting </a:t>
            </a:r>
            <a:r>
              <a:rPr lang="en-US" b="1" dirty="0" smtClean="0"/>
              <a:t>Arrangement.</a:t>
            </a:r>
            <a:endParaRPr lang="en-US" b="1" dirty="0"/>
          </a:p>
          <a:p>
            <a:pPr algn="l" rtl="0"/>
            <a:endParaRPr lang="en-US" dirty="0" smtClean="0"/>
          </a:p>
          <a:p>
            <a:pPr algn="l" rtl="0"/>
            <a:r>
              <a:rPr lang="en-US" b="1" dirty="0"/>
              <a:t>Sockets </a:t>
            </a:r>
            <a:r>
              <a:rPr lang="en-US" b="1" dirty="0" smtClean="0"/>
              <a:t>Arrangement.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/>
              <a:t>Building Control </a:t>
            </a:r>
            <a:r>
              <a:rPr lang="en-US" b="1" dirty="0" smtClean="0"/>
              <a:t>Panel.</a:t>
            </a:r>
          </a:p>
          <a:p>
            <a:pPr algn="l" rtl="0"/>
            <a:endParaRPr lang="en-US" b="1" dirty="0"/>
          </a:p>
          <a:p>
            <a:pPr algn="l" rtl="0"/>
            <a:endParaRPr lang="ar-J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17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Electrical Installation </a:t>
            </a:r>
            <a:r>
              <a:rPr lang="en-US" dirty="0"/>
              <a:t>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1565" y="1556792"/>
            <a:ext cx="8913078" cy="3777622"/>
          </a:xfrm>
        </p:spPr>
        <p:txBody>
          <a:bodyPr/>
          <a:lstStyle/>
          <a:p>
            <a:pPr algn="l" rtl="0"/>
            <a:r>
              <a:rPr lang="en-US" b="1" dirty="0" smtClean="0"/>
              <a:t>Lighting Arrangement: </a:t>
            </a:r>
          </a:p>
          <a:p>
            <a:pPr marL="0" indent="0" algn="l" rtl="0">
              <a:buNone/>
            </a:pPr>
            <a:r>
              <a:rPr lang="en-US" dirty="0" smtClean="0"/>
              <a:t>1- Parking: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962" t="27562" r="13112" b="10425"/>
          <a:stretch/>
        </p:blipFill>
        <p:spPr>
          <a:xfrm>
            <a:off x="1845940" y="2420888"/>
            <a:ext cx="9149024" cy="4146680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216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Electrical Installation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5563" y="1700808"/>
            <a:ext cx="8913078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2- Ground Floor: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4580" t="33267" r="13474" b="11609"/>
          <a:stretch/>
        </p:blipFill>
        <p:spPr>
          <a:xfrm>
            <a:off x="1485900" y="2204864"/>
            <a:ext cx="9361040" cy="4032448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84823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Electrical Installation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4012" y="1556792"/>
            <a:ext cx="8913078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3- First Floor:</a:t>
            </a: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4581" t="30313" r="15132" b="12595"/>
          <a:stretch/>
        </p:blipFill>
        <p:spPr>
          <a:xfrm>
            <a:off x="1485900" y="2204864"/>
            <a:ext cx="9489594" cy="4333830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549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Electrical Installation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2004" y="1556792"/>
            <a:ext cx="8913078" cy="3777622"/>
          </a:xfrm>
        </p:spPr>
        <p:txBody>
          <a:bodyPr/>
          <a:lstStyle/>
          <a:p>
            <a:pPr algn="l" rtl="0"/>
            <a:r>
              <a:rPr lang="en-US" b="1" dirty="0" smtClean="0"/>
              <a:t>Sockets </a:t>
            </a:r>
            <a:r>
              <a:rPr lang="en-US" b="1" dirty="0"/>
              <a:t>Arrangement: </a:t>
            </a:r>
          </a:p>
          <a:p>
            <a:pPr marL="0" indent="0" algn="l" rtl="0">
              <a:buNone/>
            </a:pPr>
            <a:r>
              <a:rPr lang="en-US" dirty="0"/>
              <a:t>1- Parking: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863" t="36218" r="13474" b="14563"/>
          <a:stretch/>
        </p:blipFill>
        <p:spPr>
          <a:xfrm>
            <a:off x="1629916" y="2420888"/>
            <a:ext cx="9145016" cy="4313687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544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1166" y="512463"/>
            <a:ext cx="8909366" cy="1280890"/>
          </a:xfrm>
        </p:spPr>
        <p:txBody>
          <a:bodyPr/>
          <a:lstStyle/>
          <a:p>
            <a:pPr rtl="0"/>
            <a:r>
              <a:rPr lang="en-US" dirty="0"/>
              <a:t>Electrical Installation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2494" y="1879471"/>
            <a:ext cx="8913078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2- Ground Floor: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328" t="36219" r="14028" b="15547"/>
          <a:stretch/>
        </p:blipFill>
        <p:spPr>
          <a:xfrm>
            <a:off x="1053258" y="2276872"/>
            <a:ext cx="10387274" cy="4425882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1050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Electrical Installation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9996" y="1556792"/>
            <a:ext cx="8913078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3- First Floor:</a:t>
            </a:r>
          </a:p>
          <a:p>
            <a:pPr algn="l"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21" y="2018160"/>
            <a:ext cx="10627575" cy="475889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884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3777622"/>
          </a:xfrm>
        </p:spPr>
        <p:txBody>
          <a:bodyPr/>
          <a:lstStyle/>
          <a:p>
            <a:r>
              <a:rPr lang="en-US" dirty="0" smtClean="0"/>
              <a:t>Ground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1900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Administration area, Library, Multipurpose room, Cafeteria</a:t>
            </a:r>
            <a:r>
              <a:rPr lang="en-US" dirty="0"/>
              <a:t>, </a:t>
            </a:r>
            <a:r>
              <a:rPr lang="en-US" dirty="0" smtClean="0"/>
              <a:t>Gymnasium</a:t>
            </a:r>
            <a:r>
              <a:rPr lang="en-US" dirty="0"/>
              <a:t>, </a:t>
            </a:r>
            <a:r>
              <a:rPr lang="en-US" dirty="0" smtClean="0"/>
              <a:t>Clinic</a:t>
            </a:r>
            <a:r>
              <a:rPr lang="en-US" dirty="0"/>
              <a:t>, </a:t>
            </a:r>
            <a:r>
              <a:rPr lang="en-US" dirty="0" smtClean="0"/>
              <a:t>Physiotherapy</a:t>
            </a:r>
            <a:r>
              <a:rPr lang="en-US" dirty="0"/>
              <a:t>, and </a:t>
            </a:r>
            <a:r>
              <a:rPr lang="en-US" dirty="0" smtClean="0"/>
              <a:t>Psychotherapy.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418" t="34238" r="30505" b="21629"/>
          <a:stretch/>
        </p:blipFill>
        <p:spPr>
          <a:xfrm>
            <a:off x="2521932" y="2996952"/>
            <a:ext cx="8572381" cy="36004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Electrical Installation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4012" y="1628800"/>
            <a:ext cx="8913078" cy="3777622"/>
          </a:xfrm>
        </p:spPr>
        <p:txBody>
          <a:bodyPr/>
          <a:lstStyle/>
          <a:p>
            <a:pPr algn="l" rtl="0"/>
            <a:r>
              <a:rPr lang="en-US" b="1" dirty="0" smtClean="0"/>
              <a:t>Building Control Panel:</a:t>
            </a:r>
          </a:p>
          <a:p>
            <a:pPr marL="0" indent="0" algn="l" rtl="0">
              <a:buNone/>
            </a:pPr>
            <a:r>
              <a:rPr lang="en-US" dirty="0" smtClean="0"/>
              <a:t>1- Basement:</a:t>
            </a:r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220" y="2204864"/>
            <a:ext cx="5400600" cy="4568053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0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Electrical Installation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4012" y="1700808"/>
            <a:ext cx="8913078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2- Ground Floor:</a:t>
            </a:r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811" y="2420888"/>
            <a:ext cx="11367407" cy="400770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2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Electrical Installation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1244" y="1628800"/>
            <a:ext cx="8913078" cy="377762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3- First Floor:</a:t>
            </a: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868" y="2060848"/>
            <a:ext cx="10177514" cy="4607153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4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Mechanical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Water supply system.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Drainage system.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HVAC system.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4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2" y="434145"/>
            <a:ext cx="8963107" cy="1325218"/>
          </a:xfrm>
        </p:spPr>
        <p:txBody>
          <a:bodyPr>
            <a:normAutofit/>
          </a:bodyPr>
          <a:lstStyle/>
          <a:p>
            <a:pPr rtl="0"/>
            <a:r>
              <a:rPr lang="en-US" sz="2799" dirty="0"/>
              <a:t>Water supply distribution:</a:t>
            </a:r>
            <a:br>
              <a:rPr lang="en-US" sz="2799" dirty="0"/>
            </a:br>
            <a:endParaRPr lang="ar-JO" sz="2799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1476644"/>
              </p:ext>
            </p:extLst>
          </p:nvPr>
        </p:nvGraphicFramePr>
        <p:xfrm>
          <a:off x="1765785" y="2282843"/>
          <a:ext cx="2764090" cy="34396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82045"/>
                <a:gridCol w="1382045"/>
              </a:tblGrid>
              <a:tr h="859909">
                <a:tc>
                  <a:txBody>
                    <a:bodyPr/>
                    <a:lstStyle/>
                    <a:p>
                      <a:pPr marL="0" algn="ctr" defTabSz="457063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Diameter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Pipe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859909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859909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859909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795" y="2195977"/>
            <a:ext cx="5587059" cy="36133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5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948" y="624110"/>
            <a:ext cx="9583668" cy="1280890"/>
          </a:xfrm>
        </p:spPr>
        <p:txBody>
          <a:bodyPr>
            <a:normAutofit/>
          </a:bodyPr>
          <a:lstStyle/>
          <a:p>
            <a:pPr rtl="0"/>
            <a:r>
              <a:rPr lang="en-US" sz="2799" dirty="0"/>
              <a:t>Drainage system:</a:t>
            </a:r>
            <a:endParaRPr lang="ar-JO" sz="2799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7541" y="2091847"/>
            <a:ext cx="5934075" cy="354330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841759"/>
              </p:ext>
            </p:extLst>
          </p:nvPr>
        </p:nvGraphicFramePr>
        <p:xfrm>
          <a:off x="1485900" y="2496978"/>
          <a:ext cx="3600399" cy="313816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</a:tblGrid>
              <a:tr h="779643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DFu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Fixture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779643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4"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W.C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779643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2"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Lavatory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7992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2"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sink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1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HVAC Design: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VRF system was used </a:t>
            </a:r>
            <a:br>
              <a:rPr lang="en-US" sz="1999" dirty="0"/>
            </a:br>
            <a:r>
              <a:rPr lang="en-US" sz="1999" dirty="0"/>
              <a:t>for all buildings rooms</a:t>
            </a:r>
          </a:p>
          <a:p>
            <a:pPr marL="628461" indent="0">
              <a:buNone/>
            </a:pPr>
            <a:r>
              <a:rPr lang="en-US" sz="1999" dirty="0"/>
              <a:t>Main component of VRF</a:t>
            </a:r>
            <a:br>
              <a:rPr lang="en-US" sz="1999" dirty="0"/>
            </a:br>
            <a:r>
              <a:rPr lang="en-US" sz="1999" dirty="0"/>
              <a:t>system is:</a:t>
            </a:r>
          </a:p>
          <a:p>
            <a:pPr marL="628461" indent="0">
              <a:buNone/>
            </a:pPr>
            <a:r>
              <a:rPr lang="en-US" sz="1999" dirty="0"/>
              <a:t>1- Outdoor unit.</a:t>
            </a:r>
          </a:p>
          <a:p>
            <a:pPr marL="628461" indent="0">
              <a:buNone/>
            </a:pPr>
            <a:r>
              <a:rPr lang="en-US" sz="1999" dirty="0"/>
              <a:t>2- Controller.</a:t>
            </a:r>
          </a:p>
          <a:p>
            <a:pPr marL="628461" indent="0">
              <a:buNone/>
            </a:pPr>
            <a:r>
              <a:rPr lang="en-US" sz="1999" dirty="0"/>
              <a:t>3- Fan coil (indoor units).</a:t>
            </a:r>
          </a:p>
          <a:p>
            <a:pPr marL="628461" indent="0">
              <a:buNone/>
            </a:pPr>
            <a:r>
              <a:rPr lang="en-US" sz="1999" dirty="0"/>
              <a:t>4- Ducts.</a:t>
            </a:r>
          </a:p>
          <a:p>
            <a:pPr marL="628461" indent="0">
              <a:buNone/>
            </a:pPr>
            <a:r>
              <a:rPr lang="en-US" sz="1999" dirty="0"/>
              <a:t>5- Diffusers. </a:t>
            </a:r>
          </a:p>
          <a:p>
            <a:pPr marL="971259">
              <a:buFont typeface="Wingdings" panose="05000000000000000000" pitchFamily="2" charset="2"/>
              <a:buChar char="Ø"/>
            </a:pPr>
            <a:endParaRPr lang="en-US" sz="1999" dirty="0"/>
          </a:p>
          <a:p>
            <a:endParaRPr lang="en-US" sz="1999" dirty="0"/>
          </a:p>
        </p:txBody>
      </p:sp>
      <p:pic>
        <p:nvPicPr>
          <p:cNvPr id="7" name="Picture 6" descr="نتيجة بحث الصور عن ‪vrf system‬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561" y="2005701"/>
            <a:ext cx="6161643" cy="38658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82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VRF Design: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Cooling load for building = 232.36 kW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Outdoor unit was selected from Petra Company:</a:t>
            </a:r>
          </a:p>
          <a:p>
            <a:pPr marL="971259">
              <a:buFont typeface="Wingdings" panose="05000000000000000000" pitchFamily="2" charset="2"/>
              <a:buChar char="Ø"/>
            </a:pPr>
            <a:endParaRPr lang="en-US" sz="1999" dirty="0"/>
          </a:p>
          <a:p>
            <a:endParaRPr lang="en-US" sz="1999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824605" y="3256257"/>
          <a:ext cx="6969216" cy="205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5047"/>
                <a:gridCol w="1178981"/>
                <a:gridCol w="1587644"/>
                <a:gridCol w="1148772"/>
                <a:gridCol w="1148772"/>
              </a:tblGrid>
              <a:tr h="411373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Leaving gas temp.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Ambient Temp.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3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27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Capacity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Gas flow rate( L/s)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input(KW)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4113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ASPSc60-2S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238.44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68.1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 rotWithShape="1">
          <a:blip r:embed="rId2"/>
          <a:srcRect l="48087" t="55486" r="38174" b="14354"/>
          <a:stretch/>
        </p:blipFill>
        <p:spPr bwMode="auto">
          <a:xfrm>
            <a:off x="9127335" y="303722"/>
            <a:ext cx="2595899" cy="3203350"/>
          </a:xfrm>
          <a:prstGeom prst="rect">
            <a:avLst/>
          </a:prstGeom>
          <a:ln w="317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2"/>
          <a:srcRect l="16095" t="27473" r="57282" b="16055"/>
          <a:stretch/>
        </p:blipFill>
        <p:spPr bwMode="auto">
          <a:xfrm>
            <a:off x="9127335" y="3608791"/>
            <a:ext cx="2561715" cy="3055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2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2" y="1560860"/>
            <a:ext cx="10430809" cy="4310666"/>
          </a:xfrm>
        </p:spPr>
        <p:txBody>
          <a:bodyPr>
            <a:normAutofit/>
          </a:bodyPr>
          <a:lstStyle/>
          <a:p>
            <a:r>
              <a:rPr lang="en-US" sz="1999" dirty="0"/>
              <a:t>VRF Design: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Balance pressure drop method was used to find duct sizing.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For library, cooling load = 8.36kW so that the volumetric flow rate =0.56m</a:t>
            </a:r>
            <a:r>
              <a:rPr lang="en-US" sz="1999" baseline="30000" dirty="0"/>
              <a:t>3</a:t>
            </a:r>
            <a:r>
              <a:rPr lang="en-US" sz="1999" dirty="0"/>
              <a:t>/s</a:t>
            </a:r>
          </a:p>
          <a:p>
            <a:pPr marL="628461" indent="0">
              <a:buNone/>
            </a:pPr>
            <a:r>
              <a:rPr lang="en-US" sz="1999" dirty="0"/>
              <a:t>So that, the fan coil was selected from Petra Company, DC12 with volumetric flow rate = 0.57m</a:t>
            </a:r>
            <a:r>
              <a:rPr lang="en-US" sz="1999" baseline="30000" dirty="0"/>
              <a:t>3</a:t>
            </a:r>
            <a:r>
              <a:rPr lang="en-US" sz="1999" dirty="0"/>
              <a:t>/s.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err="1"/>
              <a:t>Kvadra</a:t>
            </a:r>
            <a:r>
              <a:rPr lang="en-US" sz="1999" dirty="0"/>
              <a:t> diffuser was selected from </a:t>
            </a:r>
            <a:r>
              <a:rPr lang="en-US" sz="1999" dirty="0" err="1"/>
              <a:t>Systemair</a:t>
            </a:r>
            <a:r>
              <a:rPr lang="en-US" sz="1999" dirty="0"/>
              <a:t> Company with volumetric flow rate 0.1m</a:t>
            </a:r>
            <a:r>
              <a:rPr lang="en-US" sz="1999" baseline="30000" dirty="0"/>
              <a:t>3</a:t>
            </a:r>
            <a:r>
              <a:rPr lang="en-US" sz="1999" dirty="0"/>
              <a:t>/s.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So that 6 diffusers needed in Library.</a:t>
            </a:r>
          </a:p>
          <a:p>
            <a:endParaRPr lang="en-US" sz="1999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65817" t="10499" r="25185" b="75607"/>
          <a:stretch/>
        </p:blipFill>
        <p:spPr bwMode="auto">
          <a:xfrm>
            <a:off x="9016275" y="4166995"/>
            <a:ext cx="2801806" cy="24330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7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2" y="1560860"/>
            <a:ext cx="10430809" cy="4310666"/>
          </a:xfrm>
        </p:spPr>
        <p:txBody>
          <a:bodyPr>
            <a:normAutofit/>
          </a:bodyPr>
          <a:lstStyle/>
          <a:p>
            <a:r>
              <a:rPr lang="en-US" sz="1999" dirty="0"/>
              <a:t>VRF Design: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3163" t="23737" r="33672" b="21028"/>
          <a:stretch/>
        </p:blipFill>
        <p:spPr>
          <a:xfrm>
            <a:off x="7305969" y="1795888"/>
            <a:ext cx="4469420" cy="418514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975299"/>
              </p:ext>
            </p:extLst>
          </p:nvPr>
        </p:nvGraphicFramePr>
        <p:xfrm>
          <a:off x="2237733" y="2076865"/>
          <a:ext cx="4306812" cy="2081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429"/>
                <a:gridCol w="835429"/>
                <a:gridCol w="835429"/>
                <a:gridCol w="965096"/>
                <a:gridCol w="835429"/>
              </a:tblGrid>
              <a:tr h="6185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ύ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ΔP/El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65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a-b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65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b-c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65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65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h-i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254492" y="4303722"/>
          <a:ext cx="4290053" cy="21576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2178"/>
                <a:gridCol w="832178"/>
                <a:gridCol w="832178"/>
                <a:gridCol w="961341"/>
                <a:gridCol w="832178"/>
              </a:tblGrid>
              <a:tr h="6946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ύ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ΔP/El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65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65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65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b-f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65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f-g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16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3777622"/>
          </a:xfrm>
        </p:spPr>
        <p:txBody>
          <a:bodyPr/>
          <a:lstStyle/>
          <a:p>
            <a:r>
              <a:rPr lang="en-US" dirty="0" smtClean="0"/>
              <a:t>First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1800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Private, Double, Triple bedrooms, Living rooms, Multipurpose, and bathrooms.</a:t>
            </a:r>
            <a:endParaRPr lang="ar-J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8732" t="30036" r="12190" b="25833"/>
          <a:stretch/>
        </p:blipFill>
        <p:spPr>
          <a:xfrm>
            <a:off x="1974042" y="2924944"/>
            <a:ext cx="8712968" cy="365944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77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Safety 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Automatic sprinkler system.</a:t>
            </a:r>
          </a:p>
          <a:p>
            <a:pPr algn="l" rtl="0"/>
            <a:r>
              <a:rPr lang="en-US" dirty="0" smtClean="0"/>
              <a:t>Extinguisher.</a:t>
            </a:r>
          </a:p>
          <a:p>
            <a:pPr algn="l" rtl="0"/>
            <a:r>
              <a:rPr lang="en-US" dirty="0" smtClean="0"/>
              <a:t>Hose station.</a:t>
            </a:r>
          </a:p>
          <a:p>
            <a:pPr algn="l" rtl="0"/>
            <a:r>
              <a:rPr lang="en-US" dirty="0" smtClean="0"/>
              <a:t>Warning signs.</a:t>
            </a:r>
          </a:p>
          <a:p>
            <a:pPr algn="l" rtl="0"/>
            <a:r>
              <a:rPr lang="en-US" dirty="0" smtClean="0"/>
              <a:t>Heat detectors </a:t>
            </a:r>
          </a:p>
          <a:p>
            <a:pPr marL="0" indent="0" algn="l" rtl="0">
              <a:buNone/>
            </a:pP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5262" y="1826043"/>
            <a:ext cx="1491553" cy="198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8418" y="4435413"/>
            <a:ext cx="3192425" cy="1971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7302" y="4359291"/>
            <a:ext cx="2133044" cy="21235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1529" y="4740252"/>
            <a:ext cx="3075774" cy="166644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6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74" y="297379"/>
            <a:ext cx="8909366" cy="1280556"/>
          </a:xfrm>
        </p:spPr>
        <p:txBody>
          <a:bodyPr>
            <a:normAutofit/>
          </a:bodyPr>
          <a:lstStyle/>
          <a:p>
            <a:pPr algn="l" rtl="0"/>
            <a:r>
              <a:rPr lang="en-US" sz="2799" dirty="0"/>
              <a:t>Distribution of fire suppression system in ground floor:</a:t>
            </a:r>
            <a:endParaRPr lang="ar-JO" sz="2799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141" y="1691141"/>
            <a:ext cx="9550605" cy="409489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5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74" y="692695"/>
            <a:ext cx="8909366" cy="885239"/>
          </a:xfrm>
        </p:spPr>
        <p:txBody>
          <a:bodyPr>
            <a:normAutofit/>
          </a:bodyPr>
          <a:lstStyle/>
          <a:p>
            <a:pPr algn="l" rtl="0"/>
            <a:r>
              <a:rPr lang="en-US" sz="2799" dirty="0"/>
              <a:t>Distribution of fire suppression system in </a:t>
            </a:r>
            <a:r>
              <a:rPr lang="en-US" sz="2799" dirty="0" smtClean="0"/>
              <a:t>first </a:t>
            </a:r>
            <a:r>
              <a:rPr lang="en-US" sz="2799" dirty="0"/>
              <a:t>floor:</a:t>
            </a:r>
            <a:endParaRPr lang="ar-JO" sz="2799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174" y="1700808"/>
            <a:ext cx="9116477" cy="39086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7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74" y="692695"/>
            <a:ext cx="8909366" cy="885239"/>
          </a:xfrm>
        </p:spPr>
        <p:txBody>
          <a:bodyPr>
            <a:normAutofit/>
          </a:bodyPr>
          <a:lstStyle/>
          <a:p>
            <a:r>
              <a:rPr lang="en-US" sz="2800" dirty="0"/>
              <a:t>Quantity </a:t>
            </a:r>
            <a:r>
              <a:rPr lang="en-US" sz="2800" dirty="0" smtClean="0"/>
              <a:t>Survey: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396417"/>
              </p:ext>
            </p:extLst>
          </p:nvPr>
        </p:nvGraphicFramePr>
        <p:xfrm>
          <a:off x="1828174" y="1622903"/>
          <a:ext cx="9145016" cy="44666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508"/>
                <a:gridCol w="4572508"/>
              </a:tblGrid>
              <a:tr h="4326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639279">
                <a:tc>
                  <a:txBody>
                    <a:bodyPr/>
                    <a:lstStyle/>
                    <a:p>
                      <a:pPr marL="0" marR="0" algn="ctr" defTabSz="457063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Excavation work &amp; backfilling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190449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3012570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2829687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1440235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26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47782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358283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PV system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290000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63927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project 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7810723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1523.61 NIS/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688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445224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Southern Elevation.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918" t="35979" r="7104" b="24091"/>
          <a:stretch/>
        </p:blipFill>
        <p:spPr>
          <a:xfrm>
            <a:off x="685854" y="2852936"/>
            <a:ext cx="11089233" cy="27363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3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B11D6E40-F509-498A-BF02-00C895783B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ED73A5-C2D2-4D49-BB89-167E8E32C9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2427FAC-CD3A-494C-985C-09E26C5EA507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elements/1.1/"/>
    <ds:schemaRef ds:uri="40262f94-9f35-4ac3-9a90-690165a166b7"/>
    <ds:schemaRef ds:uri="http://schemas.openxmlformats.org/package/2006/metadata/core-properties"/>
    <ds:schemaRef ds:uri="a4f35948-e619-41b3-aa29-22878b09cfd2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4066</TotalTime>
  <Words>1894</Words>
  <Application>Microsoft Office PowerPoint</Application>
  <PresentationFormat>Custom</PresentationFormat>
  <Paragraphs>752</Paragraphs>
  <Slides>83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83</vt:i4>
      </vt:variant>
    </vt:vector>
  </HeadingPairs>
  <TitlesOfParts>
    <vt:vector size="94" baseType="lpstr">
      <vt:lpstr>Arial</vt:lpstr>
      <vt:lpstr>Calibri</vt:lpstr>
      <vt:lpstr>Cambria Math</vt:lpstr>
      <vt:lpstr>Century Gothic</vt:lpstr>
      <vt:lpstr>Palatino Linotype</vt:lpstr>
      <vt:lpstr>Tahoma</vt:lpstr>
      <vt:lpstr>Times New Roman</vt:lpstr>
      <vt:lpstr>Tw Cen MT (Body)</vt:lpstr>
      <vt:lpstr>Wingdings</vt:lpstr>
      <vt:lpstr>Wingdings 3</vt:lpstr>
      <vt:lpstr>Wisp</vt:lpstr>
      <vt:lpstr>PowerPoint Presentation</vt:lpstr>
      <vt:lpstr>Contents:</vt:lpstr>
      <vt:lpstr>Introduction:</vt:lpstr>
      <vt:lpstr>Site Analysis: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Environmental Design:</vt:lpstr>
      <vt:lpstr>Thermal Design:</vt:lpstr>
      <vt:lpstr>Thermal Design:</vt:lpstr>
      <vt:lpstr>Thermal Design:</vt:lpstr>
      <vt:lpstr>Thermal Design:</vt:lpstr>
      <vt:lpstr>Thermal Design:</vt:lpstr>
      <vt:lpstr>Thermal Design:</vt:lpstr>
      <vt:lpstr>Thermal Design:</vt:lpstr>
      <vt:lpstr>Thermal Design:</vt:lpstr>
      <vt:lpstr>Acoustical Design: </vt:lpstr>
      <vt:lpstr>Acoustical Design: </vt:lpstr>
      <vt:lpstr>Acoustical Design: </vt:lpstr>
      <vt:lpstr>Acoustical Design:</vt:lpstr>
      <vt:lpstr>Acoustical Design:</vt:lpstr>
      <vt:lpstr>Acoustical Design:</vt:lpstr>
      <vt:lpstr>Acoustical Design:</vt:lpstr>
      <vt:lpstr>Acoustical Design:</vt:lpstr>
      <vt:lpstr>Lighting Design:</vt:lpstr>
      <vt:lpstr>Lighting Design:</vt:lpstr>
      <vt:lpstr>Lighting Design:</vt:lpstr>
      <vt:lpstr>Lighting Design:</vt:lpstr>
      <vt:lpstr>Lighting Design:</vt:lpstr>
      <vt:lpstr>Lighting Design:</vt:lpstr>
      <vt:lpstr>Lighting Design:</vt:lpstr>
      <vt:lpstr>Solar Cells Design:</vt:lpstr>
      <vt:lpstr>Solar Cells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Electrical Design</vt:lpstr>
      <vt:lpstr>Electrical Installation Design:</vt:lpstr>
      <vt:lpstr>Electrical Installation Design:</vt:lpstr>
      <vt:lpstr>Electrical Installation Design:</vt:lpstr>
      <vt:lpstr>Electrical Installation Design:</vt:lpstr>
      <vt:lpstr>Electrical Installation Design:</vt:lpstr>
      <vt:lpstr>Electrical Installation Design:</vt:lpstr>
      <vt:lpstr>Electrical Installation Design:</vt:lpstr>
      <vt:lpstr>Electrical Installation Design:</vt:lpstr>
      <vt:lpstr>Electrical Installation Design:</vt:lpstr>
      <vt:lpstr>Mechanical Design</vt:lpstr>
      <vt:lpstr>Water supply distribution: </vt:lpstr>
      <vt:lpstr>Drainage system:</vt:lpstr>
      <vt:lpstr>Mechanical Design:</vt:lpstr>
      <vt:lpstr>Mechanical Design:</vt:lpstr>
      <vt:lpstr>Mechanical Design:</vt:lpstr>
      <vt:lpstr>Mechanical Design:</vt:lpstr>
      <vt:lpstr>Safety Design:</vt:lpstr>
      <vt:lpstr>Distribution of fire suppression system in ground floor:</vt:lpstr>
      <vt:lpstr>Distribution of fire suppression system in first floor:</vt:lpstr>
      <vt:lpstr>Quantity Survey: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Of Elderly</dc:title>
  <dc:creator>OSAID</dc:creator>
  <cp:lastModifiedBy>Osaid Badran</cp:lastModifiedBy>
  <cp:revision>155</cp:revision>
  <dcterms:created xsi:type="dcterms:W3CDTF">2017-05-08T06:29:37Z</dcterms:created>
  <dcterms:modified xsi:type="dcterms:W3CDTF">2017-12-20T22:35:17Z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74063900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