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Roboto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Roboto-italic.fntdata"/><Relationship Id="rId10" Type="http://schemas.openxmlformats.org/officeDocument/2006/relationships/slide" Target="slides/slide5.xml"/><Relationship Id="rId32" Type="http://schemas.openxmlformats.org/officeDocument/2006/relationships/font" Target="fonts/Robo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Roboto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73a04f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73a04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b722605064_0_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b72260506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b722605064_0_1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b72260506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b722605064_0_1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b72260506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b722605064_0_5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b722605064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b722605064_0_2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b72260506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b722605064_0_5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b72260506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b722605064_0_4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b722605064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b73e76b34e_9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b73e76b34e_9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b722605064_0_3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b722605064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c6f73a04f_0_4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c6f73a04f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c6f73a04f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c6f73a04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b722605064_0_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b72260506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b722605064_0_7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b722605064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b722605064_0_7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b722605064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b722605064_0_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b722605064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b722605064_0_8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2b722605064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b722605064_0_9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b722605064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c6f73a04f_0_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c6f73a04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b6fd664390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b6fd66439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c6f73a04f_0_1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c6f73a04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b6fd664390_0_3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b6fd664390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b6fd664390_0_4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b6fd664390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b6fd664390_0_5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b6fd664390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b6fd664390_0_6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b6fd664390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slide" Target="/ppt/slides/slide23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slide" Target="/ppt/slides/slide2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slide" Target="/ppt/slides/slide2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slide" Target="/ppt/slides/slide9.xml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slide" Target="/ppt/slides/slide9.xml"/><Relationship Id="rId4" Type="http://schemas.openxmlformats.org/officeDocument/2006/relationships/image" Target="../media/image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slide" Target="/ppt/slides/slide9.xml"/><Relationship Id="rId4" Type="http://schemas.openxmlformats.org/officeDocument/2006/relationships/image" Target="../media/image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slide" Target="/ppt/slides/slide8.xml"/><Relationship Id="rId4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slide" Target="/ppt/slides/slide12.xml"/><Relationship Id="rId4" Type="http://schemas.openxmlformats.org/officeDocument/2006/relationships/image" Target="../media/image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slide" Target="/ppt/slides/slide14.xml"/><Relationship Id="rId4" Type="http://schemas.openxmlformats.org/officeDocument/2006/relationships/image" Target="../media/image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slide" Target="/ppt/slides/slide15.xml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slide" Target="/ppt/slides/slide22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slide" Target="/ppt/slides/slide20.xml"/><Relationship Id="rId4" Type="http://schemas.openxmlformats.org/officeDocument/2006/relationships/slide" Target="/ppt/slides/slide19.xml"/><Relationship Id="rId5" Type="http://schemas.openxmlformats.org/officeDocument/2006/relationships/slide" Target="/ppt/slides/slide2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297500" y="569950"/>
            <a:ext cx="8222100" cy="174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Predicting Type 2 Diabetes Risk and Identifying its Risk Factors through a Machine</a:t>
            </a:r>
            <a:endParaRPr sz="3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Learning Model</a:t>
            </a:r>
            <a:endParaRPr sz="2700"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46770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 Study Utilizing the 2015 BRFSS Dataset</a:t>
            </a:r>
            <a:endParaRPr sz="2400"/>
          </a:p>
        </p:txBody>
      </p:sp>
      <p:sp>
        <p:nvSpPr>
          <p:cNvPr id="69" name="Google Shape;69;p13"/>
          <p:cNvSpPr txBox="1"/>
          <p:nvPr/>
        </p:nvSpPr>
        <p:spPr>
          <a:xfrm>
            <a:off x="390525" y="3403675"/>
            <a:ext cx="3123300" cy="6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Ghaith Maqboul</a:t>
            </a:r>
            <a:endParaRPr sz="21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3"/>
          <p:cNvSpPr txBox="1"/>
          <p:nvPr/>
        </p:nvSpPr>
        <p:spPr>
          <a:xfrm>
            <a:off x="390525" y="4230025"/>
            <a:ext cx="2573400" cy="3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2024, </a:t>
            </a:r>
            <a:r>
              <a:rPr lang="en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February 7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Pre-Modeling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0" y="1506425"/>
            <a:ext cx="9144000" cy="36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Before constructing predictive models, several preparatory steps were undertaken to ensure optimal model performance including: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Partitioning the Dataset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dataset was partitioned into a training set and a test set using the holdout method.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80% of the preprocessed data was randomly allocated to the training dataset, while the remaining 20% was reserved for the test dataset.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Stratified sampling was applied to ensure a proportional representation of classes during the split.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Normalization: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Standard scaling was employed to normalize the data.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normalization technique ensures that all features contribute equally to the model training process.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Summary of Dataset Distribution after Pre-Modeling</a:t>
            </a:r>
            <a:endParaRPr b="1"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3"/>
          <p:cNvSpPr txBox="1"/>
          <p:nvPr>
            <p:ph idx="1" type="body"/>
          </p:nvPr>
        </p:nvSpPr>
        <p:spPr>
          <a:xfrm>
            <a:off x="352975" y="1889350"/>
            <a:ext cx="8222100" cy="312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just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final dataset consisted of 10,348 individuals, with 24.4% diagnosed with type 2 diabetes and 75.6% non-diabetic.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Stratified sampling was used during the split, ensuring a proportional representation of positive and negative cases.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Model Evaluation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4"/>
          <p:cNvSpPr txBox="1"/>
          <p:nvPr>
            <p:ph idx="1" type="body"/>
          </p:nvPr>
        </p:nvSpPr>
        <p:spPr>
          <a:xfrm>
            <a:off x="367850" y="1602350"/>
            <a:ext cx="8596200" cy="33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Overview of Modeling Techniques: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Various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classifiers 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were explored for prediction such as: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AdaBoost, Neural Network, Logistic Regression, Decision Tree, K Nearest Neighbors, Naive Bayes, and Random Forest.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Each model was assessed for its predictive performance using metrics such as accuracy, sensitivity, specificity, and the Area Under the Receiver Operating Characteristic (ROC) curve (AUC).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Hyperparameter Tuning: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Hyperparameter tuning was performed for each classifier to optimize their performance.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hyperparameters were tuned for each model to improve their predictive accuracy and generalization ability like presented in this </a:t>
            </a:r>
            <a:r>
              <a:rPr lang="en" sz="1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3"/>
              </a:rPr>
              <a:t>table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Feature I</a:t>
            </a:r>
            <a:r>
              <a:rPr b="1" lang="en" sz="3400">
                <a:latin typeface="Arial"/>
                <a:ea typeface="Arial"/>
                <a:cs typeface="Arial"/>
                <a:sym typeface="Arial"/>
              </a:rPr>
              <a:t>mportances Evaluation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5"/>
          <p:cNvSpPr txBox="1"/>
          <p:nvPr>
            <p:ph idx="1" type="body"/>
          </p:nvPr>
        </p:nvSpPr>
        <p:spPr>
          <a:xfrm>
            <a:off x="296175" y="1974000"/>
            <a:ext cx="8135400" cy="19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just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Random Forest classifier was utilized to determine feature importances, shedding light on the associations between different variables and type 2 diabetes.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just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classifier is particularly suitable for feature selection due to its ability to rank variables based on their contribution to predictive performance.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Modeling Results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6"/>
          <p:cNvSpPr txBox="1"/>
          <p:nvPr>
            <p:ph idx="1" type="body"/>
          </p:nvPr>
        </p:nvSpPr>
        <p:spPr>
          <a:xfrm>
            <a:off x="471900" y="1506425"/>
            <a:ext cx="8358300" cy="353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 classifiers demonstrated high test accuracy, ranging from (71.6% - 77.8%), and exhibited elevated AUC values spanning (74.7% - 79.2%).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Notably, the AdaBoost model displayed the highest accuracy (78.2%), specificity (92.7%), and AUC (79.2%) values but with 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low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sensitivity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(33.5%).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Despite having the least highest accuracy (71.7%), specificity (71.3%), and AUC (79.1%) values, the Random Forest model presented the highest sensitivity (72.9%), making it suitable for initial screening of type 2 diabetes.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 metrics were produced to compare the performance of all models, as you will see in this </a:t>
            </a: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3"/>
              </a:rPr>
              <a:t>table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Feature Importances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7"/>
          <p:cNvSpPr txBox="1"/>
          <p:nvPr>
            <p:ph idx="1" type="body"/>
          </p:nvPr>
        </p:nvSpPr>
        <p:spPr>
          <a:xfrm>
            <a:off x="471900" y="1919075"/>
            <a:ext cx="8343300" cy="312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findings of Feature importances results collectively provide a comprehensive understanding of the multifaceted nature of risk factors, aiding in targeted interventions and preventive strategies for managing and mitigating the prevalence of type 2 diabetes.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 importance analysis identified the top contributors to type 2 diabetes risk as represented in this </a:t>
            </a:r>
            <a:r>
              <a:rPr lang="en" sz="15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3"/>
              </a:rPr>
              <a:t>table</a:t>
            </a: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Conclusion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8"/>
          <p:cNvSpPr txBox="1"/>
          <p:nvPr>
            <p:ph idx="1" type="body"/>
          </p:nvPr>
        </p:nvSpPr>
        <p:spPr>
          <a:xfrm>
            <a:off x="471900" y="1767675"/>
            <a:ext cx="7188900" cy="361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Diabetes poses a serious threat. 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Our study aimed to develop a predictive model for type 2 diabetes and identify risk factors associated with it. 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findings aligned with our objectives, as the Random Forest classifier demonstrated balanced and good overall performance across different metrics. 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Random Forest</a:t>
            </a: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was instrumental in determining feature importances, contributing to our understanding of the disease. 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obtaining these findings, we aspire to contribute to the prevention and management of type 2 diabetes.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Future Work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9"/>
          <p:cNvSpPr txBox="1"/>
          <p:nvPr>
            <p:ph idx="1" type="body"/>
          </p:nvPr>
        </p:nvSpPr>
        <p:spPr>
          <a:xfrm>
            <a:off x="45300" y="1799475"/>
            <a:ext cx="8648700" cy="312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Expanding scope: Working with 2015 BRFSS dataset and five or ten additional years, resulting in millions of instances.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Inclusive feature selection: Utilizing all cross-sectional features across different domains.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Importance assessment: Applying various techniques to assess feature importance.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Selective feature utilization: Using only features contributing the most to importance for reduction.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Hyperparameter tuning: Understanding how to tune hyperparameters for different algorithms using grid search.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Time-intensive process: Acknowledging that this process may take days or longer to execute.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Resource development: Planning to develop resources and learn parallelization techniques.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0"/>
          <p:cNvSpPr txBox="1"/>
          <p:nvPr/>
        </p:nvSpPr>
        <p:spPr>
          <a:xfrm>
            <a:off x="119625" y="531625"/>
            <a:ext cx="3057000" cy="47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Thanks!</a:t>
            </a:r>
            <a:endParaRPr sz="3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Do you Have any Questions?</a:t>
            </a:r>
            <a:endParaRPr sz="3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31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075" y="159475"/>
            <a:ext cx="8001000" cy="482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>
            <a:off x="460950" y="24140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Outline</a:t>
            </a:r>
            <a:endParaRPr sz="3400"/>
          </a:p>
        </p:txBody>
      </p:sp>
      <p:sp>
        <p:nvSpPr>
          <p:cNvPr id="76" name="Google Shape;76;p14"/>
          <p:cNvSpPr txBox="1"/>
          <p:nvPr/>
        </p:nvSpPr>
        <p:spPr>
          <a:xfrm>
            <a:off x="460950" y="1254200"/>
            <a:ext cx="3915300" cy="35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Introduction</a:t>
            </a:r>
            <a:endParaRPr sz="1900">
              <a:solidFill>
                <a:schemeClr val="lt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Dataset Overview</a:t>
            </a:r>
            <a:endParaRPr sz="1900">
              <a:solidFill>
                <a:schemeClr val="lt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Data Preprocessing</a:t>
            </a:r>
            <a:endParaRPr sz="1900">
              <a:solidFill>
                <a:schemeClr val="lt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Exploratory</a:t>
            </a:r>
            <a:r>
              <a:rPr lang="en" sz="1900">
                <a:solidFill>
                  <a:schemeClr val="lt1"/>
                </a:solidFill>
              </a:rPr>
              <a:t> Data </a:t>
            </a:r>
            <a:r>
              <a:rPr lang="en" sz="1900">
                <a:solidFill>
                  <a:schemeClr val="lt1"/>
                </a:solidFill>
              </a:rPr>
              <a:t>Analysis</a:t>
            </a:r>
            <a:endParaRPr sz="1900">
              <a:solidFill>
                <a:schemeClr val="lt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PreModeling</a:t>
            </a:r>
            <a:endParaRPr sz="1900">
              <a:solidFill>
                <a:schemeClr val="lt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Modeling</a:t>
            </a:r>
            <a:endParaRPr sz="1900">
              <a:solidFill>
                <a:schemeClr val="lt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Discussion of Results</a:t>
            </a:r>
            <a:endParaRPr sz="1900">
              <a:solidFill>
                <a:schemeClr val="lt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Conclusion</a:t>
            </a:r>
            <a:endParaRPr sz="18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2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0100" y="345575"/>
            <a:ext cx="8443800" cy="4213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3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175" y="201313"/>
            <a:ext cx="7728975" cy="4740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34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2150" y="178975"/>
            <a:ext cx="8266799" cy="467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35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7700" y="1648049"/>
            <a:ext cx="7057349" cy="167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36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950" y="1594875"/>
            <a:ext cx="8839200" cy="196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37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175" y="404925"/>
            <a:ext cx="8346549" cy="439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3400">
                <a:latin typeface="Arial"/>
                <a:ea typeface="Arial"/>
                <a:cs typeface="Arial"/>
                <a:sym typeface="Arial"/>
              </a:rPr>
              <a:t>Understanding Type 2 Diabetes</a:t>
            </a:r>
            <a:endParaRPr sz="4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 txBox="1"/>
          <p:nvPr>
            <p:ph idx="1" type="body"/>
          </p:nvPr>
        </p:nvSpPr>
        <p:spPr>
          <a:xfrm>
            <a:off x="277350" y="174882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b="1"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Diabetes as a Global Health Concern</a:t>
            </a:r>
            <a:endParaRPr b="1"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○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Affects millions of individuals  worldwide.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○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associated with various health complications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○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Has an</a:t>
            </a: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economic burden on healthcare systems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5"/>
          <p:cNvPicPr preferRelativeResize="0"/>
          <p:nvPr/>
        </p:nvPicPr>
        <p:blipFill rotWithShape="1">
          <a:blip r:embed="rId3">
            <a:alphaModFix/>
          </a:blip>
          <a:srcRect b="7920" l="0" r="0" t="-2100"/>
          <a:stretch/>
        </p:blipFill>
        <p:spPr>
          <a:xfrm>
            <a:off x="5914375" y="1682375"/>
            <a:ext cx="2950550" cy="3291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Objectives of the Study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471900" y="1919075"/>
            <a:ext cx="78528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evelop predictive models for type 2 diabetes using machine learning techniques.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key risk factors associated with type 2 diabetes using from the BRFSS 2015 dataset.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Introduction to the BRFSS Dataset</a:t>
            </a:r>
            <a:endParaRPr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471900" y="1640100"/>
            <a:ext cx="8046000" cy="350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Behavioral Risk Factor Surveillance System (BRFSS), developed by the Centers for Disease Control and Prevention (CDC), is a valuable resource for public health research.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BRFSS 2015 dataset that its used in our study it is derived from annual data surveys conducted through telephone interviews, It captures data on health-related behaviors and chronic conditions from non-institutionalized adults, providing insights into population health trends.</a:t>
            </a:r>
            <a:endParaRPr sz="1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Data Preparation Process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471900" y="1919075"/>
            <a:ext cx="78216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dataset was initially do</a:t>
            </a: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wnloaded in SAS format from the BRFSS website.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was then converted to CSV format for compatibility with Python libraries such as Pandas and NumPy.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converted CSV dataset was uploaded to Google servers for use in the Colab environment.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Google Colab was chosen for its ability to handle large datasets efficiently.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Feature Selection Strategy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9"/>
          <p:cNvSpPr txBox="1"/>
          <p:nvPr>
            <p:ph idx="1" type="body"/>
          </p:nvPr>
        </p:nvSpPr>
        <p:spPr>
          <a:xfrm>
            <a:off x="208125" y="1624000"/>
            <a:ext cx="8726700" cy="37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Initially, the dataset contained 441,456 participants and 330 features.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Acknowledging the multifaceted nature of diabetes and its intricate relationship with various factors, this project strategically selects features that span across different domains: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lphaLcPeriod"/>
            </a:pPr>
            <a:r>
              <a:rPr b="1"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Demographics: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Age, Sex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lphaLcPeriod"/>
            </a:pPr>
            <a:r>
              <a:rPr b="1"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Socio-economic: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Education, Income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lphaLcPeriod"/>
            </a:pPr>
            <a:r>
              <a:rPr b="1"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Health-related: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WalkDifficulty, GeneralHealth, PhysicalHealth, MentalHealth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lphaLcPeriod"/>
            </a:pPr>
            <a:r>
              <a:rPr b="1"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Lifestyle and Diet: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Smoker, PhysicalActivity, Fruits, Vegetables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lphaLcPeriod"/>
            </a:pPr>
            <a:r>
              <a:rPr b="1"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Medical Examinations and Body Measurements: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Diabetes, HighBloodPressure, HighCholesterol, BMI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lphaLcPeriod"/>
            </a:pPr>
            <a:r>
              <a:rPr b="1"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 Chronic Health Conditions: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Stroke, HeartDiseaseorAttack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Overview Data Preprocessing Steps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0"/>
          <p:cNvSpPr txBox="1"/>
          <p:nvPr>
            <p:ph idx="1" type="body"/>
          </p:nvPr>
        </p:nvSpPr>
        <p:spPr>
          <a:xfrm>
            <a:off x="0" y="1616525"/>
            <a:ext cx="8891400" cy="322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After strategically selecting features,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various preprocessing steps were undertaken t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ensure data quality and suitability for analysis. These steps include: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Convert Data Types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Clean Data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Change Values for ML Modeling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Rename Features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Before  preprocessing the data, the dataset contained 441,456 rows and 330 variables. After Preprocessing the data, the final shape of the dataset comprised 42,340 rows and 18 selected variables.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final dataset features unique values and their corresponding meanings represented in this </a:t>
            </a: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3"/>
              </a:rPr>
              <a:t>table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Exploratory Data Analysis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471900" y="1919075"/>
            <a:ext cx="8127300" cy="312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Different e</a:t>
            </a: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xploratory data analysis techniques were employed to understand the dataset's distribution, relationships, and potential patterns such as: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3"/>
              </a:rPr>
              <a:t>Histograms</a:t>
            </a: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4"/>
              </a:rPr>
              <a:t>Visualizations of diabetes cases across different categories.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5"/>
              </a:rPr>
              <a:t>Heatmap correlation matrix.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