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1" r:id="rId2"/>
    <p:sldId id="256" r:id="rId3"/>
    <p:sldId id="258" r:id="rId4"/>
    <p:sldId id="257" r:id="rId5"/>
    <p:sldId id="260" r:id="rId6"/>
    <p:sldId id="262" r:id="rId7"/>
    <p:sldId id="263" r:id="rId8"/>
    <p:sldId id="293" r:id="rId9"/>
    <p:sldId id="266" r:id="rId10"/>
    <p:sldId id="267" r:id="rId11"/>
    <p:sldId id="294" r:id="rId12"/>
    <p:sldId id="268" r:id="rId13"/>
    <p:sldId id="269" r:id="rId14"/>
    <p:sldId id="270" r:id="rId15"/>
    <p:sldId id="271" r:id="rId16"/>
    <p:sldId id="272" r:id="rId17"/>
    <p:sldId id="296" r:id="rId18"/>
    <p:sldId id="274" r:id="rId19"/>
    <p:sldId id="275" r:id="rId20"/>
    <p:sldId id="276" r:id="rId21"/>
    <p:sldId id="277" r:id="rId22"/>
    <p:sldId id="278" r:id="rId23"/>
    <p:sldId id="283" r:id="rId24"/>
    <p:sldId id="279" r:id="rId25"/>
    <p:sldId id="280" r:id="rId26"/>
    <p:sldId id="281" r:id="rId27"/>
    <p:sldId id="282" r:id="rId28"/>
    <p:sldId id="297" r:id="rId29"/>
    <p:sldId id="292" r:id="rId30"/>
    <p:sldId id="273" r:id="rId31"/>
    <p:sldId id="284" r:id="rId32"/>
    <p:sldId id="285" r:id="rId33"/>
    <p:sldId id="286" r:id="rId34"/>
    <p:sldId id="287" r:id="rId35"/>
    <p:sldId id="288" r:id="rId36"/>
    <p:sldId id="299" r:id="rId37"/>
    <p:sldId id="289" r:id="rId38"/>
    <p:sldId id="290" r:id="rId39"/>
    <p:sldId id="298" r:id="rId40"/>
    <p:sldId id="291" r:id="rId41"/>
    <p:sldId id="300"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27465F"/>
    <a:srgbClr val="5BA3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170" y="-1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hMad\Desktop\biogas%20generato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Biogas</a:t>
            </a:r>
            <a:r>
              <a:rPr lang="en-US" baseline="0"/>
              <a:t> production\Day</a:t>
            </a:r>
            <a:endParaRPr lang="en-US"/>
          </a:p>
        </c:rich>
      </c:tx>
      <c:layout/>
      <c:overlay val="0"/>
    </c:title>
    <c:autoTitleDeleted val="0"/>
    <c:plotArea>
      <c:layout>
        <c:manualLayout>
          <c:layoutTarget val="inner"/>
          <c:xMode val="edge"/>
          <c:yMode val="edge"/>
          <c:x val="9.1874114585049252E-2"/>
          <c:y val="0.15865649606299215"/>
          <c:w val="0.86833671162391834"/>
          <c:h val="0.75435885559553928"/>
        </c:manualLayout>
      </c:layout>
      <c:lineChart>
        <c:grouping val="stacked"/>
        <c:varyColors val="0"/>
        <c:ser>
          <c:idx val="0"/>
          <c:order val="0"/>
          <c:tx>
            <c:v>Biogas production \ Day</c:v>
          </c:tx>
          <c:marker>
            <c:symbol val="none"/>
          </c:marker>
          <c:cat>
            <c:numRef>
              <c:f>Sheet1!$A$2:$A$51</c:f>
              <c:numCache>
                <c:formatCode>General</c:formatCode>
                <c:ptCount val="5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numCache>
            </c:numRef>
          </c:cat>
          <c:val>
            <c:numRef>
              <c:f>Sheet1!$B$2:$B$51</c:f>
              <c:numCache>
                <c:formatCode>General</c:formatCode>
                <c:ptCount val="50"/>
                <c:pt idx="0">
                  <c:v>0</c:v>
                </c:pt>
                <c:pt idx="1">
                  <c:v>0</c:v>
                </c:pt>
                <c:pt idx="2">
                  <c:v>0</c:v>
                </c:pt>
                <c:pt idx="3">
                  <c:v>0</c:v>
                </c:pt>
                <c:pt idx="4">
                  <c:v>1</c:v>
                </c:pt>
                <c:pt idx="5">
                  <c:v>1</c:v>
                </c:pt>
                <c:pt idx="6">
                  <c:v>2</c:v>
                </c:pt>
                <c:pt idx="7">
                  <c:v>2</c:v>
                </c:pt>
                <c:pt idx="8">
                  <c:v>2</c:v>
                </c:pt>
                <c:pt idx="9">
                  <c:v>3</c:v>
                </c:pt>
                <c:pt idx="10">
                  <c:v>4</c:v>
                </c:pt>
                <c:pt idx="11">
                  <c:v>5</c:v>
                </c:pt>
                <c:pt idx="12">
                  <c:v>8</c:v>
                </c:pt>
                <c:pt idx="13">
                  <c:v>8</c:v>
                </c:pt>
                <c:pt idx="14">
                  <c:v>9</c:v>
                </c:pt>
                <c:pt idx="15">
                  <c:v>8</c:v>
                </c:pt>
                <c:pt idx="16">
                  <c:v>9</c:v>
                </c:pt>
                <c:pt idx="17">
                  <c:v>11</c:v>
                </c:pt>
                <c:pt idx="18">
                  <c:v>10</c:v>
                </c:pt>
                <c:pt idx="19">
                  <c:v>13</c:v>
                </c:pt>
                <c:pt idx="20">
                  <c:v>15</c:v>
                </c:pt>
                <c:pt idx="21">
                  <c:v>16</c:v>
                </c:pt>
                <c:pt idx="22">
                  <c:v>17</c:v>
                </c:pt>
                <c:pt idx="23">
                  <c:v>16</c:v>
                </c:pt>
                <c:pt idx="24">
                  <c:v>20</c:v>
                </c:pt>
                <c:pt idx="25">
                  <c:v>25</c:v>
                </c:pt>
                <c:pt idx="26">
                  <c:v>27</c:v>
                </c:pt>
                <c:pt idx="27">
                  <c:v>27</c:v>
                </c:pt>
                <c:pt idx="28">
                  <c:v>34</c:v>
                </c:pt>
                <c:pt idx="29">
                  <c:v>35</c:v>
                </c:pt>
                <c:pt idx="30">
                  <c:v>36</c:v>
                </c:pt>
                <c:pt idx="31">
                  <c:v>34</c:v>
                </c:pt>
                <c:pt idx="32">
                  <c:v>39</c:v>
                </c:pt>
                <c:pt idx="33">
                  <c:v>35</c:v>
                </c:pt>
                <c:pt idx="34">
                  <c:v>38</c:v>
                </c:pt>
                <c:pt idx="35">
                  <c:v>38</c:v>
                </c:pt>
                <c:pt idx="36">
                  <c:v>39</c:v>
                </c:pt>
                <c:pt idx="37">
                  <c:v>35</c:v>
                </c:pt>
                <c:pt idx="38">
                  <c:v>37</c:v>
                </c:pt>
                <c:pt idx="39">
                  <c:v>39</c:v>
                </c:pt>
                <c:pt idx="40">
                  <c:v>32</c:v>
                </c:pt>
                <c:pt idx="41">
                  <c:v>36</c:v>
                </c:pt>
                <c:pt idx="42">
                  <c:v>28</c:v>
                </c:pt>
                <c:pt idx="43">
                  <c:v>15</c:v>
                </c:pt>
                <c:pt idx="44">
                  <c:v>9</c:v>
                </c:pt>
                <c:pt idx="45">
                  <c:v>8</c:v>
                </c:pt>
                <c:pt idx="46">
                  <c:v>4</c:v>
                </c:pt>
                <c:pt idx="47">
                  <c:v>0</c:v>
                </c:pt>
                <c:pt idx="48">
                  <c:v>0</c:v>
                </c:pt>
                <c:pt idx="49">
                  <c:v>0</c:v>
                </c:pt>
              </c:numCache>
            </c:numRef>
          </c:val>
          <c:smooth val="1"/>
        </c:ser>
        <c:dLbls>
          <c:showLegendKey val="0"/>
          <c:showVal val="0"/>
          <c:showCatName val="0"/>
          <c:showSerName val="0"/>
          <c:showPercent val="0"/>
          <c:showBubbleSize val="0"/>
        </c:dLbls>
        <c:marker val="1"/>
        <c:smooth val="0"/>
        <c:axId val="101382400"/>
        <c:axId val="97923456"/>
      </c:lineChart>
      <c:catAx>
        <c:axId val="101382400"/>
        <c:scaling>
          <c:orientation val="minMax"/>
        </c:scaling>
        <c:delete val="0"/>
        <c:axPos val="b"/>
        <c:title>
          <c:tx>
            <c:rich>
              <a:bodyPr/>
              <a:lstStyle/>
              <a:p>
                <a:pPr>
                  <a:defRPr/>
                </a:pPr>
                <a:r>
                  <a:rPr lang="en-US"/>
                  <a:t>days</a:t>
                </a:r>
              </a:p>
            </c:rich>
          </c:tx>
          <c:layout/>
          <c:overlay val="0"/>
        </c:title>
        <c:numFmt formatCode="General" sourceLinked="1"/>
        <c:majorTickMark val="out"/>
        <c:minorTickMark val="none"/>
        <c:tickLblPos val="nextTo"/>
        <c:crossAx val="97923456"/>
        <c:crosses val="autoZero"/>
        <c:auto val="1"/>
        <c:lblAlgn val="ctr"/>
        <c:lblOffset val="100"/>
        <c:noMultiLvlLbl val="0"/>
      </c:catAx>
      <c:valAx>
        <c:axId val="97923456"/>
        <c:scaling>
          <c:orientation val="minMax"/>
        </c:scaling>
        <c:delete val="0"/>
        <c:axPos val="l"/>
        <c:majorGridlines/>
        <c:title>
          <c:tx>
            <c:rich>
              <a:bodyPr rot="-5400000" vert="horz"/>
              <a:lstStyle/>
              <a:p>
                <a:pPr>
                  <a:defRPr/>
                </a:pPr>
                <a:r>
                  <a:rPr lang="en-US"/>
                  <a:t>gas</a:t>
                </a:r>
                <a:r>
                  <a:rPr lang="en-US" baseline="0"/>
                  <a:t> (g)</a:t>
                </a:r>
                <a:endParaRPr lang="en-US"/>
              </a:p>
            </c:rich>
          </c:tx>
          <c:layout/>
          <c:overlay val="0"/>
        </c:title>
        <c:numFmt formatCode="General" sourceLinked="1"/>
        <c:majorTickMark val="out"/>
        <c:minorTickMark val="none"/>
        <c:tickLblPos val="nextTo"/>
        <c:crossAx val="101382400"/>
        <c:crosses val="autoZero"/>
        <c:crossBetween val="between"/>
      </c:valAx>
    </c:plotArea>
    <c:plotVisOnly val="1"/>
    <c:dispBlanksAs val="zero"/>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9B10DF-4B4B-4125-96DB-7481C2A0815A}" type="doc">
      <dgm:prSet loTypeId="urn:microsoft.com/office/officeart/2008/layout/LinedList" loCatId="list" qsTypeId="urn:microsoft.com/office/officeart/2005/8/quickstyle/simple2" qsCatId="simple" csTypeId="urn:microsoft.com/office/officeart/2005/8/colors/colorful3" csCatId="colorful"/>
      <dgm:spPr/>
      <dgm:t>
        <a:bodyPr/>
        <a:lstStyle/>
        <a:p>
          <a:endParaRPr lang="en-US"/>
        </a:p>
      </dgm:t>
    </dgm:pt>
    <dgm:pt modelId="{31D63A40-63A3-4703-9D01-04DD0D76BDB6}">
      <dgm:prSet custT="1"/>
      <dgm:spPr/>
      <dgm:t>
        <a:bodyPr/>
        <a:lstStyle/>
        <a:p>
          <a:pPr algn="ctr" rtl="0"/>
          <a:r>
            <a:rPr lang="en-US" sz="2800" baseline="0" dirty="0" smtClean="0"/>
            <a:t>pH Value</a:t>
          </a:r>
          <a:endParaRPr lang="en-US" sz="2800" dirty="0"/>
        </a:p>
      </dgm:t>
    </dgm:pt>
    <dgm:pt modelId="{3103C6A1-D21F-4767-86B8-CA4EFA46C81B}" type="parTrans" cxnId="{3DEB2027-752D-4074-A51F-A77AF0EC67C6}">
      <dgm:prSet/>
      <dgm:spPr/>
      <dgm:t>
        <a:bodyPr/>
        <a:lstStyle/>
        <a:p>
          <a:pPr algn="ctr"/>
          <a:endParaRPr lang="en-US"/>
        </a:p>
      </dgm:t>
    </dgm:pt>
    <dgm:pt modelId="{D6DB802F-FC42-4A4A-85AA-821EA3769373}" type="sibTrans" cxnId="{3DEB2027-752D-4074-A51F-A77AF0EC67C6}">
      <dgm:prSet/>
      <dgm:spPr/>
      <dgm:t>
        <a:bodyPr/>
        <a:lstStyle/>
        <a:p>
          <a:pPr algn="ctr"/>
          <a:endParaRPr lang="en-US"/>
        </a:p>
      </dgm:t>
    </dgm:pt>
    <dgm:pt modelId="{941BBA52-86DE-4185-BFF5-30CC7D9F2C39}">
      <dgm:prSet/>
      <dgm:spPr/>
      <dgm:t>
        <a:bodyPr/>
        <a:lstStyle/>
        <a:p>
          <a:pPr algn="ctr" rtl="0"/>
          <a:r>
            <a:rPr lang="en-US" baseline="0" dirty="0" smtClean="0"/>
            <a:t>Temperature</a:t>
          </a:r>
          <a:endParaRPr lang="en-US" dirty="0"/>
        </a:p>
      </dgm:t>
    </dgm:pt>
    <dgm:pt modelId="{EA634EB8-B02A-4D98-B09C-A81C0C88776B}" type="parTrans" cxnId="{AC891527-833E-4FA8-A31A-14564103C88D}">
      <dgm:prSet/>
      <dgm:spPr/>
      <dgm:t>
        <a:bodyPr/>
        <a:lstStyle/>
        <a:p>
          <a:pPr algn="ctr"/>
          <a:endParaRPr lang="en-US"/>
        </a:p>
      </dgm:t>
    </dgm:pt>
    <dgm:pt modelId="{F128EB9E-CDE9-4E94-BFFB-01AE900E4C08}" type="sibTrans" cxnId="{AC891527-833E-4FA8-A31A-14564103C88D}">
      <dgm:prSet/>
      <dgm:spPr/>
      <dgm:t>
        <a:bodyPr/>
        <a:lstStyle/>
        <a:p>
          <a:pPr algn="ctr"/>
          <a:endParaRPr lang="en-US"/>
        </a:p>
      </dgm:t>
    </dgm:pt>
    <dgm:pt modelId="{B69BDBB6-F8F2-4D5D-B23E-CEF9C1BEEEBA}">
      <dgm:prSet/>
      <dgm:spPr/>
      <dgm:t>
        <a:bodyPr/>
        <a:lstStyle/>
        <a:p>
          <a:pPr algn="ctr" rtl="0"/>
          <a:r>
            <a:rPr lang="en-US" baseline="0" dirty="0" smtClean="0"/>
            <a:t>Retention time</a:t>
          </a:r>
          <a:endParaRPr lang="en-US" dirty="0"/>
        </a:p>
      </dgm:t>
    </dgm:pt>
    <dgm:pt modelId="{C107DE10-9A40-4601-AB71-FBAA75EA1413}" type="parTrans" cxnId="{9A440129-3D80-467E-9369-9A70C931B4DA}">
      <dgm:prSet/>
      <dgm:spPr/>
      <dgm:t>
        <a:bodyPr/>
        <a:lstStyle/>
        <a:p>
          <a:pPr algn="ctr"/>
          <a:endParaRPr lang="en-US"/>
        </a:p>
      </dgm:t>
    </dgm:pt>
    <dgm:pt modelId="{47D14DE6-4F24-4161-A009-53CDF4AE06CA}" type="sibTrans" cxnId="{9A440129-3D80-467E-9369-9A70C931B4DA}">
      <dgm:prSet/>
      <dgm:spPr/>
      <dgm:t>
        <a:bodyPr/>
        <a:lstStyle/>
        <a:p>
          <a:pPr algn="ctr"/>
          <a:endParaRPr lang="en-US"/>
        </a:p>
      </dgm:t>
    </dgm:pt>
    <dgm:pt modelId="{16C99AAA-5918-4437-926A-8D1544F73E39}">
      <dgm:prSet/>
      <dgm:spPr/>
      <dgm:t>
        <a:bodyPr/>
        <a:lstStyle/>
        <a:p>
          <a:pPr algn="ctr" rtl="0"/>
          <a:r>
            <a:rPr lang="en-US" baseline="0" smtClean="0"/>
            <a:t>Loading rate</a:t>
          </a:r>
          <a:endParaRPr lang="en-US"/>
        </a:p>
      </dgm:t>
    </dgm:pt>
    <dgm:pt modelId="{57D92B69-B0DF-4BDE-B3FB-23A91E4F39FE}" type="parTrans" cxnId="{CB142779-1BBA-4B3E-8E3A-3675A1C312A4}">
      <dgm:prSet/>
      <dgm:spPr/>
      <dgm:t>
        <a:bodyPr/>
        <a:lstStyle/>
        <a:p>
          <a:pPr algn="ctr"/>
          <a:endParaRPr lang="en-US"/>
        </a:p>
      </dgm:t>
    </dgm:pt>
    <dgm:pt modelId="{776D6E82-7B3F-4A5E-91B6-422919317BB3}" type="sibTrans" cxnId="{CB142779-1BBA-4B3E-8E3A-3675A1C312A4}">
      <dgm:prSet/>
      <dgm:spPr/>
      <dgm:t>
        <a:bodyPr/>
        <a:lstStyle/>
        <a:p>
          <a:pPr algn="ctr"/>
          <a:endParaRPr lang="en-US"/>
        </a:p>
      </dgm:t>
    </dgm:pt>
    <dgm:pt modelId="{10A64556-8F36-4B9D-BC67-6AC33B85F3EE}">
      <dgm:prSet/>
      <dgm:spPr/>
      <dgm:t>
        <a:bodyPr/>
        <a:lstStyle/>
        <a:p>
          <a:pPr algn="ctr" rtl="0"/>
          <a:r>
            <a:rPr lang="en-US" baseline="0" smtClean="0"/>
            <a:t>Toxicity</a:t>
          </a:r>
          <a:endParaRPr lang="en-US"/>
        </a:p>
      </dgm:t>
    </dgm:pt>
    <dgm:pt modelId="{EBC0C1CC-8BE6-4F21-A902-594DDC25A12B}" type="parTrans" cxnId="{526FBA54-B250-4357-963A-5678DDDFC6B8}">
      <dgm:prSet/>
      <dgm:spPr/>
      <dgm:t>
        <a:bodyPr/>
        <a:lstStyle/>
        <a:p>
          <a:pPr algn="ctr"/>
          <a:endParaRPr lang="en-US"/>
        </a:p>
      </dgm:t>
    </dgm:pt>
    <dgm:pt modelId="{B2FF70F3-3E70-46DA-9767-8AF7A6D9884C}" type="sibTrans" cxnId="{526FBA54-B250-4357-963A-5678DDDFC6B8}">
      <dgm:prSet/>
      <dgm:spPr/>
      <dgm:t>
        <a:bodyPr/>
        <a:lstStyle/>
        <a:p>
          <a:pPr algn="ctr"/>
          <a:endParaRPr lang="en-US"/>
        </a:p>
      </dgm:t>
    </dgm:pt>
    <dgm:pt modelId="{FC71D53A-12AE-4E91-807A-878E3E041277}">
      <dgm:prSet/>
      <dgm:spPr/>
      <dgm:t>
        <a:bodyPr/>
        <a:lstStyle/>
        <a:p>
          <a:pPr algn="ctr" rtl="0"/>
          <a:r>
            <a:rPr lang="en-US" baseline="0" dirty="0" smtClean="0"/>
            <a:t>C/N ratio</a:t>
          </a:r>
          <a:endParaRPr lang="en-US" dirty="0"/>
        </a:p>
      </dgm:t>
    </dgm:pt>
    <dgm:pt modelId="{DC655BB0-C200-468A-98A1-6D37716C889D}" type="parTrans" cxnId="{767FA5A1-2E4D-42C2-A9EA-A71464AFDD54}">
      <dgm:prSet/>
      <dgm:spPr/>
      <dgm:t>
        <a:bodyPr/>
        <a:lstStyle/>
        <a:p>
          <a:pPr algn="ctr"/>
          <a:endParaRPr lang="en-US"/>
        </a:p>
      </dgm:t>
    </dgm:pt>
    <dgm:pt modelId="{ABFAB9FE-5D32-4B04-8915-1B20F4F20C68}" type="sibTrans" cxnId="{767FA5A1-2E4D-42C2-A9EA-A71464AFDD54}">
      <dgm:prSet/>
      <dgm:spPr/>
      <dgm:t>
        <a:bodyPr/>
        <a:lstStyle/>
        <a:p>
          <a:pPr algn="ctr"/>
          <a:endParaRPr lang="en-US"/>
        </a:p>
      </dgm:t>
    </dgm:pt>
    <dgm:pt modelId="{6BE1C4AE-7250-4D6D-A969-6D520EAAEF6E}">
      <dgm:prSet/>
      <dgm:spPr/>
      <dgm:t>
        <a:bodyPr/>
        <a:lstStyle/>
        <a:p>
          <a:pPr algn="ctr" rtl="0"/>
          <a:r>
            <a:rPr lang="en-US" baseline="0" dirty="0" smtClean="0"/>
            <a:t>Slurry</a:t>
          </a:r>
          <a:endParaRPr lang="en-US" dirty="0"/>
        </a:p>
      </dgm:t>
    </dgm:pt>
    <dgm:pt modelId="{D5823D85-01BE-4B25-8D8A-73916E499F80}" type="parTrans" cxnId="{019729BA-545D-435D-A04B-4EF271CFF38B}">
      <dgm:prSet/>
      <dgm:spPr/>
      <dgm:t>
        <a:bodyPr/>
        <a:lstStyle/>
        <a:p>
          <a:pPr algn="ctr"/>
          <a:endParaRPr lang="en-US"/>
        </a:p>
      </dgm:t>
    </dgm:pt>
    <dgm:pt modelId="{B57381FA-4236-4322-9AEE-862A720399C7}" type="sibTrans" cxnId="{019729BA-545D-435D-A04B-4EF271CFF38B}">
      <dgm:prSet/>
      <dgm:spPr/>
      <dgm:t>
        <a:bodyPr/>
        <a:lstStyle/>
        <a:p>
          <a:pPr algn="ctr"/>
          <a:endParaRPr lang="en-US"/>
        </a:p>
      </dgm:t>
    </dgm:pt>
    <dgm:pt modelId="{61F4F8E1-379A-4675-8BA5-4F29E4F5E652}" type="pres">
      <dgm:prSet presAssocID="{769B10DF-4B4B-4125-96DB-7481C2A0815A}" presName="vert0" presStyleCnt="0">
        <dgm:presLayoutVars>
          <dgm:dir/>
          <dgm:animOne val="branch"/>
          <dgm:animLvl val="lvl"/>
        </dgm:presLayoutVars>
      </dgm:prSet>
      <dgm:spPr/>
      <dgm:t>
        <a:bodyPr/>
        <a:lstStyle/>
        <a:p>
          <a:endParaRPr lang="en-US"/>
        </a:p>
      </dgm:t>
    </dgm:pt>
    <dgm:pt modelId="{89C34233-95D8-49CF-B4EB-222AC4E2223F}" type="pres">
      <dgm:prSet presAssocID="{31D63A40-63A3-4703-9D01-04DD0D76BDB6}" presName="thickLine" presStyleLbl="alignNode1" presStyleIdx="0" presStyleCnt="7"/>
      <dgm:spPr/>
    </dgm:pt>
    <dgm:pt modelId="{5617405E-0714-4CF1-82A4-66CD2D3C48BA}" type="pres">
      <dgm:prSet presAssocID="{31D63A40-63A3-4703-9D01-04DD0D76BDB6}" presName="horz1" presStyleCnt="0"/>
      <dgm:spPr/>
    </dgm:pt>
    <dgm:pt modelId="{E80C0D3D-4CD2-4B25-AC68-55FC55DDE99E}" type="pres">
      <dgm:prSet presAssocID="{31D63A40-63A3-4703-9D01-04DD0D76BDB6}" presName="tx1" presStyleLbl="revTx" presStyleIdx="0" presStyleCnt="7"/>
      <dgm:spPr/>
      <dgm:t>
        <a:bodyPr/>
        <a:lstStyle/>
        <a:p>
          <a:endParaRPr lang="en-US"/>
        </a:p>
      </dgm:t>
    </dgm:pt>
    <dgm:pt modelId="{4D969A3D-D8AB-459D-96E1-F20025D56EEE}" type="pres">
      <dgm:prSet presAssocID="{31D63A40-63A3-4703-9D01-04DD0D76BDB6}" presName="vert1" presStyleCnt="0"/>
      <dgm:spPr/>
    </dgm:pt>
    <dgm:pt modelId="{34E346B4-377D-4418-8C7E-D77CF38303B5}" type="pres">
      <dgm:prSet presAssocID="{941BBA52-86DE-4185-BFF5-30CC7D9F2C39}" presName="thickLine" presStyleLbl="alignNode1" presStyleIdx="1" presStyleCnt="7"/>
      <dgm:spPr/>
    </dgm:pt>
    <dgm:pt modelId="{F5040FC8-FF80-4D8F-9D4E-0E980392F855}" type="pres">
      <dgm:prSet presAssocID="{941BBA52-86DE-4185-BFF5-30CC7D9F2C39}" presName="horz1" presStyleCnt="0"/>
      <dgm:spPr/>
    </dgm:pt>
    <dgm:pt modelId="{575C2F39-ED24-419B-8223-EFC702FA0B74}" type="pres">
      <dgm:prSet presAssocID="{941BBA52-86DE-4185-BFF5-30CC7D9F2C39}" presName="tx1" presStyleLbl="revTx" presStyleIdx="1" presStyleCnt="7"/>
      <dgm:spPr/>
      <dgm:t>
        <a:bodyPr/>
        <a:lstStyle/>
        <a:p>
          <a:endParaRPr lang="en-US"/>
        </a:p>
      </dgm:t>
    </dgm:pt>
    <dgm:pt modelId="{87251B09-BC22-4ADB-BE4B-A71F0B8A34F9}" type="pres">
      <dgm:prSet presAssocID="{941BBA52-86DE-4185-BFF5-30CC7D9F2C39}" presName="vert1" presStyleCnt="0"/>
      <dgm:spPr/>
    </dgm:pt>
    <dgm:pt modelId="{593DA0C3-6A59-4E83-B0E9-BFCDD48D93AA}" type="pres">
      <dgm:prSet presAssocID="{B69BDBB6-F8F2-4D5D-B23E-CEF9C1BEEEBA}" presName="thickLine" presStyleLbl="alignNode1" presStyleIdx="2" presStyleCnt="7"/>
      <dgm:spPr/>
    </dgm:pt>
    <dgm:pt modelId="{5103AEE6-3D7D-4569-894A-BEE625099D39}" type="pres">
      <dgm:prSet presAssocID="{B69BDBB6-F8F2-4D5D-B23E-CEF9C1BEEEBA}" presName="horz1" presStyleCnt="0"/>
      <dgm:spPr/>
    </dgm:pt>
    <dgm:pt modelId="{AD5AE9D2-E3EC-40AD-AC6A-BE2D5BA80DF1}" type="pres">
      <dgm:prSet presAssocID="{B69BDBB6-F8F2-4D5D-B23E-CEF9C1BEEEBA}" presName="tx1" presStyleLbl="revTx" presStyleIdx="2" presStyleCnt="7"/>
      <dgm:spPr/>
      <dgm:t>
        <a:bodyPr/>
        <a:lstStyle/>
        <a:p>
          <a:endParaRPr lang="en-US"/>
        </a:p>
      </dgm:t>
    </dgm:pt>
    <dgm:pt modelId="{38F7DA47-AE9A-45FC-8EA0-22AEF2DE1521}" type="pres">
      <dgm:prSet presAssocID="{B69BDBB6-F8F2-4D5D-B23E-CEF9C1BEEEBA}" presName="vert1" presStyleCnt="0"/>
      <dgm:spPr/>
    </dgm:pt>
    <dgm:pt modelId="{4E4E4F94-D408-4EA3-8952-5D0EF8AC2184}" type="pres">
      <dgm:prSet presAssocID="{16C99AAA-5918-4437-926A-8D1544F73E39}" presName="thickLine" presStyleLbl="alignNode1" presStyleIdx="3" presStyleCnt="7"/>
      <dgm:spPr/>
    </dgm:pt>
    <dgm:pt modelId="{09119A69-BC52-499B-B7B2-0A4293B9942D}" type="pres">
      <dgm:prSet presAssocID="{16C99AAA-5918-4437-926A-8D1544F73E39}" presName="horz1" presStyleCnt="0"/>
      <dgm:spPr/>
    </dgm:pt>
    <dgm:pt modelId="{F9573EF8-B7EA-4B76-8D07-15CCD8E4F282}" type="pres">
      <dgm:prSet presAssocID="{16C99AAA-5918-4437-926A-8D1544F73E39}" presName="tx1" presStyleLbl="revTx" presStyleIdx="3" presStyleCnt="7"/>
      <dgm:spPr/>
      <dgm:t>
        <a:bodyPr/>
        <a:lstStyle/>
        <a:p>
          <a:endParaRPr lang="en-US"/>
        </a:p>
      </dgm:t>
    </dgm:pt>
    <dgm:pt modelId="{819C4E7D-2B5C-40BD-AC5E-5E475B8C466C}" type="pres">
      <dgm:prSet presAssocID="{16C99AAA-5918-4437-926A-8D1544F73E39}" presName="vert1" presStyleCnt="0"/>
      <dgm:spPr/>
    </dgm:pt>
    <dgm:pt modelId="{F6101B65-2276-4AE9-8C33-221D2C44E9E6}" type="pres">
      <dgm:prSet presAssocID="{10A64556-8F36-4B9D-BC67-6AC33B85F3EE}" presName="thickLine" presStyleLbl="alignNode1" presStyleIdx="4" presStyleCnt="7"/>
      <dgm:spPr/>
    </dgm:pt>
    <dgm:pt modelId="{21092B72-BFEC-4BB2-BE51-054EE8C2F0FC}" type="pres">
      <dgm:prSet presAssocID="{10A64556-8F36-4B9D-BC67-6AC33B85F3EE}" presName="horz1" presStyleCnt="0"/>
      <dgm:spPr/>
    </dgm:pt>
    <dgm:pt modelId="{FAF058A1-B5CC-4446-964B-A5394B5AC182}" type="pres">
      <dgm:prSet presAssocID="{10A64556-8F36-4B9D-BC67-6AC33B85F3EE}" presName="tx1" presStyleLbl="revTx" presStyleIdx="4" presStyleCnt="7"/>
      <dgm:spPr/>
      <dgm:t>
        <a:bodyPr/>
        <a:lstStyle/>
        <a:p>
          <a:endParaRPr lang="en-US"/>
        </a:p>
      </dgm:t>
    </dgm:pt>
    <dgm:pt modelId="{844B6C5C-610C-4AEC-A844-6F020E485745}" type="pres">
      <dgm:prSet presAssocID="{10A64556-8F36-4B9D-BC67-6AC33B85F3EE}" presName="vert1" presStyleCnt="0"/>
      <dgm:spPr/>
    </dgm:pt>
    <dgm:pt modelId="{566C6139-36CC-4009-8109-B5C8B6DF20FC}" type="pres">
      <dgm:prSet presAssocID="{FC71D53A-12AE-4E91-807A-878E3E041277}" presName="thickLine" presStyleLbl="alignNode1" presStyleIdx="5" presStyleCnt="7"/>
      <dgm:spPr/>
    </dgm:pt>
    <dgm:pt modelId="{F09B04ED-0299-460D-A43F-C52404DBFCF8}" type="pres">
      <dgm:prSet presAssocID="{FC71D53A-12AE-4E91-807A-878E3E041277}" presName="horz1" presStyleCnt="0"/>
      <dgm:spPr/>
    </dgm:pt>
    <dgm:pt modelId="{4A97999B-41E0-49CB-AE34-B9E8EB1F4A22}" type="pres">
      <dgm:prSet presAssocID="{FC71D53A-12AE-4E91-807A-878E3E041277}" presName="tx1" presStyleLbl="revTx" presStyleIdx="5" presStyleCnt="7"/>
      <dgm:spPr/>
      <dgm:t>
        <a:bodyPr/>
        <a:lstStyle/>
        <a:p>
          <a:endParaRPr lang="en-US"/>
        </a:p>
      </dgm:t>
    </dgm:pt>
    <dgm:pt modelId="{E94C5003-5C62-47BD-95AC-D1A5AB8937BA}" type="pres">
      <dgm:prSet presAssocID="{FC71D53A-12AE-4E91-807A-878E3E041277}" presName="vert1" presStyleCnt="0"/>
      <dgm:spPr/>
    </dgm:pt>
    <dgm:pt modelId="{BD96AA58-827E-43B6-8F70-75C94D62AE61}" type="pres">
      <dgm:prSet presAssocID="{6BE1C4AE-7250-4D6D-A969-6D520EAAEF6E}" presName="thickLine" presStyleLbl="alignNode1" presStyleIdx="6" presStyleCnt="7"/>
      <dgm:spPr/>
    </dgm:pt>
    <dgm:pt modelId="{EAE8ED2B-B994-4B30-AE9E-01D7EC474FC8}" type="pres">
      <dgm:prSet presAssocID="{6BE1C4AE-7250-4D6D-A969-6D520EAAEF6E}" presName="horz1" presStyleCnt="0"/>
      <dgm:spPr/>
    </dgm:pt>
    <dgm:pt modelId="{98495CA1-0C8A-4E65-BC49-7C7CA96A355F}" type="pres">
      <dgm:prSet presAssocID="{6BE1C4AE-7250-4D6D-A969-6D520EAAEF6E}" presName="tx1" presStyleLbl="revTx" presStyleIdx="6" presStyleCnt="7"/>
      <dgm:spPr/>
      <dgm:t>
        <a:bodyPr/>
        <a:lstStyle/>
        <a:p>
          <a:endParaRPr lang="en-US"/>
        </a:p>
      </dgm:t>
    </dgm:pt>
    <dgm:pt modelId="{5C23B2E8-0D8A-40D4-A913-FAA04962D02B}" type="pres">
      <dgm:prSet presAssocID="{6BE1C4AE-7250-4D6D-A969-6D520EAAEF6E}" presName="vert1" presStyleCnt="0"/>
      <dgm:spPr/>
    </dgm:pt>
  </dgm:ptLst>
  <dgm:cxnLst>
    <dgm:cxn modelId="{67C91362-7F37-4B7B-96CE-CF00F7616C28}" type="presOf" srcId="{31D63A40-63A3-4703-9D01-04DD0D76BDB6}" destId="{E80C0D3D-4CD2-4B25-AC68-55FC55DDE99E}" srcOrd="0" destOrd="0" presId="urn:microsoft.com/office/officeart/2008/layout/LinedList"/>
    <dgm:cxn modelId="{019729BA-545D-435D-A04B-4EF271CFF38B}" srcId="{769B10DF-4B4B-4125-96DB-7481C2A0815A}" destId="{6BE1C4AE-7250-4D6D-A969-6D520EAAEF6E}" srcOrd="6" destOrd="0" parTransId="{D5823D85-01BE-4B25-8D8A-73916E499F80}" sibTransId="{B57381FA-4236-4322-9AEE-862A720399C7}"/>
    <dgm:cxn modelId="{AC891527-833E-4FA8-A31A-14564103C88D}" srcId="{769B10DF-4B4B-4125-96DB-7481C2A0815A}" destId="{941BBA52-86DE-4185-BFF5-30CC7D9F2C39}" srcOrd="1" destOrd="0" parTransId="{EA634EB8-B02A-4D98-B09C-A81C0C88776B}" sibTransId="{F128EB9E-CDE9-4E94-BFFB-01AE900E4C08}"/>
    <dgm:cxn modelId="{767FA5A1-2E4D-42C2-A9EA-A71464AFDD54}" srcId="{769B10DF-4B4B-4125-96DB-7481C2A0815A}" destId="{FC71D53A-12AE-4E91-807A-878E3E041277}" srcOrd="5" destOrd="0" parTransId="{DC655BB0-C200-468A-98A1-6D37716C889D}" sibTransId="{ABFAB9FE-5D32-4B04-8915-1B20F4F20C68}"/>
    <dgm:cxn modelId="{B08B8EF0-90FF-456B-8EC9-86A7FCBF9198}" type="presOf" srcId="{769B10DF-4B4B-4125-96DB-7481C2A0815A}" destId="{61F4F8E1-379A-4675-8BA5-4F29E4F5E652}" srcOrd="0" destOrd="0" presId="urn:microsoft.com/office/officeart/2008/layout/LinedList"/>
    <dgm:cxn modelId="{9A440129-3D80-467E-9369-9A70C931B4DA}" srcId="{769B10DF-4B4B-4125-96DB-7481C2A0815A}" destId="{B69BDBB6-F8F2-4D5D-B23E-CEF9C1BEEEBA}" srcOrd="2" destOrd="0" parTransId="{C107DE10-9A40-4601-AB71-FBAA75EA1413}" sibTransId="{47D14DE6-4F24-4161-A009-53CDF4AE06CA}"/>
    <dgm:cxn modelId="{3DEB2027-752D-4074-A51F-A77AF0EC67C6}" srcId="{769B10DF-4B4B-4125-96DB-7481C2A0815A}" destId="{31D63A40-63A3-4703-9D01-04DD0D76BDB6}" srcOrd="0" destOrd="0" parTransId="{3103C6A1-D21F-4767-86B8-CA4EFA46C81B}" sibTransId="{D6DB802F-FC42-4A4A-85AA-821EA3769373}"/>
    <dgm:cxn modelId="{CB142779-1BBA-4B3E-8E3A-3675A1C312A4}" srcId="{769B10DF-4B4B-4125-96DB-7481C2A0815A}" destId="{16C99AAA-5918-4437-926A-8D1544F73E39}" srcOrd="3" destOrd="0" parTransId="{57D92B69-B0DF-4BDE-B3FB-23A91E4F39FE}" sibTransId="{776D6E82-7B3F-4A5E-91B6-422919317BB3}"/>
    <dgm:cxn modelId="{3020F22C-5C79-4948-9AB6-6B041F9E115B}" type="presOf" srcId="{FC71D53A-12AE-4E91-807A-878E3E041277}" destId="{4A97999B-41E0-49CB-AE34-B9E8EB1F4A22}" srcOrd="0" destOrd="0" presId="urn:microsoft.com/office/officeart/2008/layout/LinedList"/>
    <dgm:cxn modelId="{526FBA54-B250-4357-963A-5678DDDFC6B8}" srcId="{769B10DF-4B4B-4125-96DB-7481C2A0815A}" destId="{10A64556-8F36-4B9D-BC67-6AC33B85F3EE}" srcOrd="4" destOrd="0" parTransId="{EBC0C1CC-8BE6-4F21-A902-594DDC25A12B}" sibTransId="{B2FF70F3-3E70-46DA-9767-8AF7A6D9884C}"/>
    <dgm:cxn modelId="{E0A355A3-9C1F-4DB7-AF29-B45899D493F2}" type="presOf" srcId="{B69BDBB6-F8F2-4D5D-B23E-CEF9C1BEEEBA}" destId="{AD5AE9D2-E3EC-40AD-AC6A-BE2D5BA80DF1}" srcOrd="0" destOrd="0" presId="urn:microsoft.com/office/officeart/2008/layout/LinedList"/>
    <dgm:cxn modelId="{C34083B9-A960-4183-BCBC-761AA0CA2786}" type="presOf" srcId="{6BE1C4AE-7250-4D6D-A969-6D520EAAEF6E}" destId="{98495CA1-0C8A-4E65-BC49-7C7CA96A355F}" srcOrd="0" destOrd="0" presId="urn:microsoft.com/office/officeart/2008/layout/LinedList"/>
    <dgm:cxn modelId="{E2F39044-4FC6-4707-AF15-F2D8A14FFB6D}" type="presOf" srcId="{941BBA52-86DE-4185-BFF5-30CC7D9F2C39}" destId="{575C2F39-ED24-419B-8223-EFC702FA0B74}" srcOrd="0" destOrd="0" presId="urn:microsoft.com/office/officeart/2008/layout/LinedList"/>
    <dgm:cxn modelId="{D96FBDD0-FC24-4F7D-ABC8-B638822566AC}" type="presOf" srcId="{16C99AAA-5918-4437-926A-8D1544F73E39}" destId="{F9573EF8-B7EA-4B76-8D07-15CCD8E4F282}" srcOrd="0" destOrd="0" presId="urn:microsoft.com/office/officeart/2008/layout/LinedList"/>
    <dgm:cxn modelId="{1101ACF0-126E-458E-B9CD-1947D72494AD}" type="presOf" srcId="{10A64556-8F36-4B9D-BC67-6AC33B85F3EE}" destId="{FAF058A1-B5CC-4446-964B-A5394B5AC182}" srcOrd="0" destOrd="0" presId="urn:microsoft.com/office/officeart/2008/layout/LinedList"/>
    <dgm:cxn modelId="{8110481A-65AC-4506-95A9-89FE07654147}" type="presParOf" srcId="{61F4F8E1-379A-4675-8BA5-4F29E4F5E652}" destId="{89C34233-95D8-49CF-B4EB-222AC4E2223F}" srcOrd="0" destOrd="0" presId="urn:microsoft.com/office/officeart/2008/layout/LinedList"/>
    <dgm:cxn modelId="{0CE130B8-2C82-4278-8D8E-F39EF5DA9BD1}" type="presParOf" srcId="{61F4F8E1-379A-4675-8BA5-4F29E4F5E652}" destId="{5617405E-0714-4CF1-82A4-66CD2D3C48BA}" srcOrd="1" destOrd="0" presId="urn:microsoft.com/office/officeart/2008/layout/LinedList"/>
    <dgm:cxn modelId="{2E25C4CB-11EA-48E7-8B90-B047534404A1}" type="presParOf" srcId="{5617405E-0714-4CF1-82A4-66CD2D3C48BA}" destId="{E80C0D3D-4CD2-4B25-AC68-55FC55DDE99E}" srcOrd="0" destOrd="0" presId="urn:microsoft.com/office/officeart/2008/layout/LinedList"/>
    <dgm:cxn modelId="{2E6C211B-EA54-411D-B258-ED752391A6AE}" type="presParOf" srcId="{5617405E-0714-4CF1-82A4-66CD2D3C48BA}" destId="{4D969A3D-D8AB-459D-96E1-F20025D56EEE}" srcOrd="1" destOrd="0" presId="urn:microsoft.com/office/officeart/2008/layout/LinedList"/>
    <dgm:cxn modelId="{2621C7C5-BD50-488D-9742-473A95B60A21}" type="presParOf" srcId="{61F4F8E1-379A-4675-8BA5-4F29E4F5E652}" destId="{34E346B4-377D-4418-8C7E-D77CF38303B5}" srcOrd="2" destOrd="0" presId="urn:microsoft.com/office/officeart/2008/layout/LinedList"/>
    <dgm:cxn modelId="{EC9599B7-B061-40DF-9E73-3B66B7447905}" type="presParOf" srcId="{61F4F8E1-379A-4675-8BA5-4F29E4F5E652}" destId="{F5040FC8-FF80-4D8F-9D4E-0E980392F855}" srcOrd="3" destOrd="0" presId="urn:microsoft.com/office/officeart/2008/layout/LinedList"/>
    <dgm:cxn modelId="{C71195BE-F1BD-450B-85EF-ED9E09A4E9A6}" type="presParOf" srcId="{F5040FC8-FF80-4D8F-9D4E-0E980392F855}" destId="{575C2F39-ED24-419B-8223-EFC702FA0B74}" srcOrd="0" destOrd="0" presId="urn:microsoft.com/office/officeart/2008/layout/LinedList"/>
    <dgm:cxn modelId="{C1541F76-EDCC-44CB-8F19-3F39F34D133C}" type="presParOf" srcId="{F5040FC8-FF80-4D8F-9D4E-0E980392F855}" destId="{87251B09-BC22-4ADB-BE4B-A71F0B8A34F9}" srcOrd="1" destOrd="0" presId="urn:microsoft.com/office/officeart/2008/layout/LinedList"/>
    <dgm:cxn modelId="{2B11CF6D-64F9-46DB-ADF4-D89D409C9558}" type="presParOf" srcId="{61F4F8E1-379A-4675-8BA5-4F29E4F5E652}" destId="{593DA0C3-6A59-4E83-B0E9-BFCDD48D93AA}" srcOrd="4" destOrd="0" presId="urn:microsoft.com/office/officeart/2008/layout/LinedList"/>
    <dgm:cxn modelId="{B6205744-522E-47AB-B85D-3007DF1DCCE1}" type="presParOf" srcId="{61F4F8E1-379A-4675-8BA5-4F29E4F5E652}" destId="{5103AEE6-3D7D-4569-894A-BEE625099D39}" srcOrd="5" destOrd="0" presId="urn:microsoft.com/office/officeart/2008/layout/LinedList"/>
    <dgm:cxn modelId="{0E8D8EE1-A8FC-4EDC-8758-4EC663AB4886}" type="presParOf" srcId="{5103AEE6-3D7D-4569-894A-BEE625099D39}" destId="{AD5AE9D2-E3EC-40AD-AC6A-BE2D5BA80DF1}" srcOrd="0" destOrd="0" presId="urn:microsoft.com/office/officeart/2008/layout/LinedList"/>
    <dgm:cxn modelId="{CF46FFB8-5A91-4197-B6D8-07366A54AAF8}" type="presParOf" srcId="{5103AEE6-3D7D-4569-894A-BEE625099D39}" destId="{38F7DA47-AE9A-45FC-8EA0-22AEF2DE1521}" srcOrd="1" destOrd="0" presId="urn:microsoft.com/office/officeart/2008/layout/LinedList"/>
    <dgm:cxn modelId="{D3C52E26-2A26-42F5-83DF-D040B21B5AAA}" type="presParOf" srcId="{61F4F8E1-379A-4675-8BA5-4F29E4F5E652}" destId="{4E4E4F94-D408-4EA3-8952-5D0EF8AC2184}" srcOrd="6" destOrd="0" presId="urn:microsoft.com/office/officeart/2008/layout/LinedList"/>
    <dgm:cxn modelId="{D4DFFE83-2A1C-47C3-9A4E-A3739879483A}" type="presParOf" srcId="{61F4F8E1-379A-4675-8BA5-4F29E4F5E652}" destId="{09119A69-BC52-499B-B7B2-0A4293B9942D}" srcOrd="7" destOrd="0" presId="urn:microsoft.com/office/officeart/2008/layout/LinedList"/>
    <dgm:cxn modelId="{AB7DA046-81BB-42DA-A72F-4BC4BA0BD056}" type="presParOf" srcId="{09119A69-BC52-499B-B7B2-0A4293B9942D}" destId="{F9573EF8-B7EA-4B76-8D07-15CCD8E4F282}" srcOrd="0" destOrd="0" presId="urn:microsoft.com/office/officeart/2008/layout/LinedList"/>
    <dgm:cxn modelId="{49F4A2E7-F016-4139-A73C-12F194846C4A}" type="presParOf" srcId="{09119A69-BC52-499B-B7B2-0A4293B9942D}" destId="{819C4E7D-2B5C-40BD-AC5E-5E475B8C466C}" srcOrd="1" destOrd="0" presId="urn:microsoft.com/office/officeart/2008/layout/LinedList"/>
    <dgm:cxn modelId="{6A91F570-9442-45BB-8130-39432BF40224}" type="presParOf" srcId="{61F4F8E1-379A-4675-8BA5-4F29E4F5E652}" destId="{F6101B65-2276-4AE9-8C33-221D2C44E9E6}" srcOrd="8" destOrd="0" presId="urn:microsoft.com/office/officeart/2008/layout/LinedList"/>
    <dgm:cxn modelId="{10239418-16BC-46D1-BF11-34242C7517FD}" type="presParOf" srcId="{61F4F8E1-379A-4675-8BA5-4F29E4F5E652}" destId="{21092B72-BFEC-4BB2-BE51-054EE8C2F0FC}" srcOrd="9" destOrd="0" presId="urn:microsoft.com/office/officeart/2008/layout/LinedList"/>
    <dgm:cxn modelId="{91DD2263-852F-436A-AA58-BF451E35EB47}" type="presParOf" srcId="{21092B72-BFEC-4BB2-BE51-054EE8C2F0FC}" destId="{FAF058A1-B5CC-4446-964B-A5394B5AC182}" srcOrd="0" destOrd="0" presId="urn:microsoft.com/office/officeart/2008/layout/LinedList"/>
    <dgm:cxn modelId="{EFE01915-5E0D-4510-871F-7CDCA28B3C42}" type="presParOf" srcId="{21092B72-BFEC-4BB2-BE51-054EE8C2F0FC}" destId="{844B6C5C-610C-4AEC-A844-6F020E485745}" srcOrd="1" destOrd="0" presId="urn:microsoft.com/office/officeart/2008/layout/LinedList"/>
    <dgm:cxn modelId="{01096920-E1E1-4961-BFF3-EDC0AF2BF289}" type="presParOf" srcId="{61F4F8E1-379A-4675-8BA5-4F29E4F5E652}" destId="{566C6139-36CC-4009-8109-B5C8B6DF20FC}" srcOrd="10" destOrd="0" presId="urn:microsoft.com/office/officeart/2008/layout/LinedList"/>
    <dgm:cxn modelId="{924717A0-E3A9-4369-B4B9-F5003F350F42}" type="presParOf" srcId="{61F4F8E1-379A-4675-8BA5-4F29E4F5E652}" destId="{F09B04ED-0299-460D-A43F-C52404DBFCF8}" srcOrd="11" destOrd="0" presId="urn:microsoft.com/office/officeart/2008/layout/LinedList"/>
    <dgm:cxn modelId="{80B32C49-1C3B-4C40-9C3C-42A7D3437481}" type="presParOf" srcId="{F09B04ED-0299-460D-A43F-C52404DBFCF8}" destId="{4A97999B-41E0-49CB-AE34-B9E8EB1F4A22}" srcOrd="0" destOrd="0" presId="urn:microsoft.com/office/officeart/2008/layout/LinedList"/>
    <dgm:cxn modelId="{7C597664-45E2-4872-9C84-68D10DAE7C63}" type="presParOf" srcId="{F09B04ED-0299-460D-A43F-C52404DBFCF8}" destId="{E94C5003-5C62-47BD-95AC-D1A5AB8937BA}" srcOrd="1" destOrd="0" presId="urn:microsoft.com/office/officeart/2008/layout/LinedList"/>
    <dgm:cxn modelId="{120F32CF-825F-4963-9B2B-D80062EBF744}" type="presParOf" srcId="{61F4F8E1-379A-4675-8BA5-4F29E4F5E652}" destId="{BD96AA58-827E-43B6-8F70-75C94D62AE61}" srcOrd="12" destOrd="0" presId="urn:microsoft.com/office/officeart/2008/layout/LinedList"/>
    <dgm:cxn modelId="{1A4CC548-8E68-408F-81D4-96EB3017E04A}" type="presParOf" srcId="{61F4F8E1-379A-4675-8BA5-4F29E4F5E652}" destId="{EAE8ED2B-B994-4B30-AE9E-01D7EC474FC8}" srcOrd="13" destOrd="0" presId="urn:microsoft.com/office/officeart/2008/layout/LinedList"/>
    <dgm:cxn modelId="{9D5CCD9A-E628-4EEE-9912-BF21DBD60CD3}" type="presParOf" srcId="{EAE8ED2B-B994-4B30-AE9E-01D7EC474FC8}" destId="{98495CA1-0C8A-4E65-BC49-7C7CA96A355F}" srcOrd="0" destOrd="0" presId="urn:microsoft.com/office/officeart/2008/layout/LinedList"/>
    <dgm:cxn modelId="{B9A1E7D0-D904-4C3F-BBC8-8A95B451BB4B}" type="presParOf" srcId="{EAE8ED2B-B994-4B30-AE9E-01D7EC474FC8}" destId="{5C23B2E8-0D8A-40D4-A913-FAA04962D02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C34233-95D8-49CF-B4EB-222AC4E2223F}">
      <dsp:nvSpPr>
        <dsp:cNvPr id="0" name=""/>
        <dsp:cNvSpPr/>
      </dsp:nvSpPr>
      <dsp:spPr>
        <a:xfrm>
          <a:off x="0" y="502"/>
          <a:ext cx="3505200" cy="0"/>
        </a:xfrm>
        <a:prstGeom prst="line">
          <a:avLst/>
        </a:prstGeom>
        <a:solidFill>
          <a:schemeClr val="accent3">
            <a:hueOff val="0"/>
            <a:satOff val="0"/>
            <a:lumOff val="0"/>
            <a:alphaOff val="0"/>
          </a:schemeClr>
        </a:solidFill>
        <a:ln w="10795" cap="flat" cmpd="sng" algn="ctr">
          <a:solidFill>
            <a:schemeClr val="accent3">
              <a:hueOff val="0"/>
              <a:satOff val="0"/>
              <a:lumOff val="0"/>
              <a:alphaOff val="0"/>
            </a:schemeClr>
          </a:solidFill>
          <a:prstDash val="solid"/>
        </a:ln>
        <a:effectLst>
          <a:outerShdw blurRad="38100" dist="25400" dir="5400000" rotWithShape="0">
            <a:srgbClr val="000000">
              <a:alpha val="40000"/>
            </a:srgbClr>
          </a:outerShdw>
        </a:effectLst>
      </dsp:spPr>
      <dsp:style>
        <a:lnRef idx="2">
          <a:scrgbClr r="0" g="0" b="0"/>
        </a:lnRef>
        <a:fillRef idx="1">
          <a:scrgbClr r="0" g="0" b="0"/>
        </a:fillRef>
        <a:effectRef idx="1">
          <a:scrgbClr r="0" g="0" b="0"/>
        </a:effectRef>
        <a:fontRef idx="minor">
          <a:schemeClr val="lt1"/>
        </a:fontRef>
      </dsp:style>
    </dsp:sp>
    <dsp:sp modelId="{E80C0D3D-4CD2-4B25-AC68-55FC55DDE99E}">
      <dsp:nvSpPr>
        <dsp:cNvPr id="0" name=""/>
        <dsp:cNvSpPr/>
      </dsp:nvSpPr>
      <dsp:spPr>
        <a:xfrm>
          <a:off x="0" y="502"/>
          <a:ext cx="3505200" cy="587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rtl="0">
            <a:lnSpc>
              <a:spcPct val="90000"/>
            </a:lnSpc>
            <a:spcBef>
              <a:spcPct val="0"/>
            </a:spcBef>
            <a:spcAft>
              <a:spcPct val="35000"/>
            </a:spcAft>
          </a:pPr>
          <a:r>
            <a:rPr lang="en-US" sz="2800" kern="1200" baseline="0" dirty="0" smtClean="0"/>
            <a:t>pH Value</a:t>
          </a:r>
          <a:endParaRPr lang="en-US" sz="2800" kern="1200" dirty="0"/>
        </a:p>
      </dsp:txBody>
      <dsp:txXfrm>
        <a:off x="0" y="502"/>
        <a:ext cx="3505200" cy="587685"/>
      </dsp:txXfrm>
    </dsp:sp>
    <dsp:sp modelId="{34E346B4-377D-4418-8C7E-D77CF38303B5}">
      <dsp:nvSpPr>
        <dsp:cNvPr id="0" name=""/>
        <dsp:cNvSpPr/>
      </dsp:nvSpPr>
      <dsp:spPr>
        <a:xfrm>
          <a:off x="0" y="588187"/>
          <a:ext cx="3505200" cy="0"/>
        </a:xfrm>
        <a:prstGeom prst="line">
          <a:avLst/>
        </a:prstGeom>
        <a:solidFill>
          <a:schemeClr val="accent3">
            <a:hueOff val="1832333"/>
            <a:satOff val="-1324"/>
            <a:lumOff val="490"/>
            <a:alphaOff val="0"/>
          </a:schemeClr>
        </a:solidFill>
        <a:ln w="10795" cap="flat" cmpd="sng" algn="ctr">
          <a:solidFill>
            <a:schemeClr val="accent3">
              <a:hueOff val="1832333"/>
              <a:satOff val="-1324"/>
              <a:lumOff val="490"/>
              <a:alphaOff val="0"/>
            </a:schemeClr>
          </a:solidFill>
          <a:prstDash val="solid"/>
        </a:ln>
        <a:effectLst>
          <a:outerShdw blurRad="38100" dist="25400" dir="5400000" rotWithShape="0">
            <a:srgbClr val="000000">
              <a:alpha val="40000"/>
            </a:srgbClr>
          </a:outerShdw>
        </a:effectLst>
      </dsp:spPr>
      <dsp:style>
        <a:lnRef idx="2">
          <a:scrgbClr r="0" g="0" b="0"/>
        </a:lnRef>
        <a:fillRef idx="1">
          <a:scrgbClr r="0" g="0" b="0"/>
        </a:fillRef>
        <a:effectRef idx="1">
          <a:scrgbClr r="0" g="0" b="0"/>
        </a:effectRef>
        <a:fontRef idx="minor">
          <a:schemeClr val="lt1"/>
        </a:fontRef>
      </dsp:style>
    </dsp:sp>
    <dsp:sp modelId="{575C2F39-ED24-419B-8223-EFC702FA0B74}">
      <dsp:nvSpPr>
        <dsp:cNvPr id="0" name=""/>
        <dsp:cNvSpPr/>
      </dsp:nvSpPr>
      <dsp:spPr>
        <a:xfrm>
          <a:off x="0" y="588187"/>
          <a:ext cx="3505200" cy="587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rtl="0">
            <a:lnSpc>
              <a:spcPct val="90000"/>
            </a:lnSpc>
            <a:spcBef>
              <a:spcPct val="0"/>
            </a:spcBef>
            <a:spcAft>
              <a:spcPct val="35000"/>
            </a:spcAft>
          </a:pPr>
          <a:r>
            <a:rPr lang="en-US" sz="2800" kern="1200" baseline="0" dirty="0" smtClean="0"/>
            <a:t>Temperature</a:t>
          </a:r>
          <a:endParaRPr lang="en-US" sz="2800" kern="1200" dirty="0"/>
        </a:p>
      </dsp:txBody>
      <dsp:txXfrm>
        <a:off x="0" y="588187"/>
        <a:ext cx="3505200" cy="587685"/>
      </dsp:txXfrm>
    </dsp:sp>
    <dsp:sp modelId="{593DA0C3-6A59-4E83-B0E9-BFCDD48D93AA}">
      <dsp:nvSpPr>
        <dsp:cNvPr id="0" name=""/>
        <dsp:cNvSpPr/>
      </dsp:nvSpPr>
      <dsp:spPr>
        <a:xfrm>
          <a:off x="0" y="1175872"/>
          <a:ext cx="3505200" cy="0"/>
        </a:xfrm>
        <a:prstGeom prst="line">
          <a:avLst/>
        </a:prstGeom>
        <a:solidFill>
          <a:schemeClr val="accent3">
            <a:hueOff val="3664666"/>
            <a:satOff val="-2648"/>
            <a:lumOff val="980"/>
            <a:alphaOff val="0"/>
          </a:schemeClr>
        </a:solidFill>
        <a:ln w="10795" cap="flat" cmpd="sng" algn="ctr">
          <a:solidFill>
            <a:schemeClr val="accent3">
              <a:hueOff val="3664666"/>
              <a:satOff val="-2648"/>
              <a:lumOff val="980"/>
              <a:alphaOff val="0"/>
            </a:schemeClr>
          </a:solidFill>
          <a:prstDash val="solid"/>
        </a:ln>
        <a:effectLst>
          <a:outerShdw blurRad="38100" dist="25400" dir="5400000" rotWithShape="0">
            <a:srgbClr val="000000">
              <a:alpha val="40000"/>
            </a:srgbClr>
          </a:outerShdw>
        </a:effectLst>
      </dsp:spPr>
      <dsp:style>
        <a:lnRef idx="2">
          <a:scrgbClr r="0" g="0" b="0"/>
        </a:lnRef>
        <a:fillRef idx="1">
          <a:scrgbClr r="0" g="0" b="0"/>
        </a:fillRef>
        <a:effectRef idx="1">
          <a:scrgbClr r="0" g="0" b="0"/>
        </a:effectRef>
        <a:fontRef idx="minor">
          <a:schemeClr val="lt1"/>
        </a:fontRef>
      </dsp:style>
    </dsp:sp>
    <dsp:sp modelId="{AD5AE9D2-E3EC-40AD-AC6A-BE2D5BA80DF1}">
      <dsp:nvSpPr>
        <dsp:cNvPr id="0" name=""/>
        <dsp:cNvSpPr/>
      </dsp:nvSpPr>
      <dsp:spPr>
        <a:xfrm>
          <a:off x="0" y="1175872"/>
          <a:ext cx="3505200" cy="587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rtl="0">
            <a:lnSpc>
              <a:spcPct val="90000"/>
            </a:lnSpc>
            <a:spcBef>
              <a:spcPct val="0"/>
            </a:spcBef>
            <a:spcAft>
              <a:spcPct val="35000"/>
            </a:spcAft>
          </a:pPr>
          <a:r>
            <a:rPr lang="en-US" sz="2800" kern="1200" baseline="0" dirty="0" smtClean="0"/>
            <a:t>Retention time</a:t>
          </a:r>
          <a:endParaRPr lang="en-US" sz="2800" kern="1200" dirty="0"/>
        </a:p>
      </dsp:txBody>
      <dsp:txXfrm>
        <a:off x="0" y="1175872"/>
        <a:ext cx="3505200" cy="587685"/>
      </dsp:txXfrm>
    </dsp:sp>
    <dsp:sp modelId="{4E4E4F94-D408-4EA3-8952-5D0EF8AC2184}">
      <dsp:nvSpPr>
        <dsp:cNvPr id="0" name=""/>
        <dsp:cNvSpPr/>
      </dsp:nvSpPr>
      <dsp:spPr>
        <a:xfrm>
          <a:off x="0" y="1763557"/>
          <a:ext cx="3505200" cy="0"/>
        </a:xfrm>
        <a:prstGeom prst="line">
          <a:avLst/>
        </a:prstGeom>
        <a:solidFill>
          <a:schemeClr val="accent3">
            <a:hueOff val="5497000"/>
            <a:satOff val="-3971"/>
            <a:lumOff val="1471"/>
            <a:alphaOff val="0"/>
          </a:schemeClr>
        </a:solidFill>
        <a:ln w="10795" cap="flat" cmpd="sng" algn="ctr">
          <a:solidFill>
            <a:schemeClr val="accent3">
              <a:hueOff val="5497000"/>
              <a:satOff val="-3971"/>
              <a:lumOff val="1471"/>
              <a:alphaOff val="0"/>
            </a:schemeClr>
          </a:solidFill>
          <a:prstDash val="solid"/>
        </a:ln>
        <a:effectLst>
          <a:outerShdw blurRad="38100" dist="25400" dir="5400000" rotWithShape="0">
            <a:srgbClr val="000000">
              <a:alpha val="40000"/>
            </a:srgbClr>
          </a:outerShdw>
        </a:effectLst>
      </dsp:spPr>
      <dsp:style>
        <a:lnRef idx="2">
          <a:scrgbClr r="0" g="0" b="0"/>
        </a:lnRef>
        <a:fillRef idx="1">
          <a:scrgbClr r="0" g="0" b="0"/>
        </a:fillRef>
        <a:effectRef idx="1">
          <a:scrgbClr r="0" g="0" b="0"/>
        </a:effectRef>
        <a:fontRef idx="minor">
          <a:schemeClr val="lt1"/>
        </a:fontRef>
      </dsp:style>
    </dsp:sp>
    <dsp:sp modelId="{F9573EF8-B7EA-4B76-8D07-15CCD8E4F282}">
      <dsp:nvSpPr>
        <dsp:cNvPr id="0" name=""/>
        <dsp:cNvSpPr/>
      </dsp:nvSpPr>
      <dsp:spPr>
        <a:xfrm>
          <a:off x="0" y="1763557"/>
          <a:ext cx="3505200" cy="587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rtl="0">
            <a:lnSpc>
              <a:spcPct val="90000"/>
            </a:lnSpc>
            <a:spcBef>
              <a:spcPct val="0"/>
            </a:spcBef>
            <a:spcAft>
              <a:spcPct val="35000"/>
            </a:spcAft>
          </a:pPr>
          <a:r>
            <a:rPr lang="en-US" sz="2800" kern="1200" baseline="0" smtClean="0"/>
            <a:t>Loading rate</a:t>
          </a:r>
          <a:endParaRPr lang="en-US" sz="2800" kern="1200"/>
        </a:p>
      </dsp:txBody>
      <dsp:txXfrm>
        <a:off x="0" y="1763557"/>
        <a:ext cx="3505200" cy="587685"/>
      </dsp:txXfrm>
    </dsp:sp>
    <dsp:sp modelId="{F6101B65-2276-4AE9-8C33-221D2C44E9E6}">
      <dsp:nvSpPr>
        <dsp:cNvPr id="0" name=""/>
        <dsp:cNvSpPr/>
      </dsp:nvSpPr>
      <dsp:spPr>
        <a:xfrm>
          <a:off x="0" y="2351242"/>
          <a:ext cx="3505200" cy="0"/>
        </a:xfrm>
        <a:prstGeom prst="line">
          <a:avLst/>
        </a:prstGeom>
        <a:solidFill>
          <a:schemeClr val="accent3">
            <a:hueOff val="7329333"/>
            <a:satOff val="-5295"/>
            <a:lumOff val="1961"/>
            <a:alphaOff val="0"/>
          </a:schemeClr>
        </a:solidFill>
        <a:ln w="10795" cap="flat" cmpd="sng" algn="ctr">
          <a:solidFill>
            <a:schemeClr val="accent3">
              <a:hueOff val="7329333"/>
              <a:satOff val="-5295"/>
              <a:lumOff val="1961"/>
              <a:alphaOff val="0"/>
            </a:schemeClr>
          </a:solidFill>
          <a:prstDash val="solid"/>
        </a:ln>
        <a:effectLst>
          <a:outerShdw blurRad="38100" dist="25400" dir="5400000" rotWithShape="0">
            <a:srgbClr val="000000">
              <a:alpha val="40000"/>
            </a:srgbClr>
          </a:outerShdw>
        </a:effectLst>
      </dsp:spPr>
      <dsp:style>
        <a:lnRef idx="2">
          <a:scrgbClr r="0" g="0" b="0"/>
        </a:lnRef>
        <a:fillRef idx="1">
          <a:scrgbClr r="0" g="0" b="0"/>
        </a:fillRef>
        <a:effectRef idx="1">
          <a:scrgbClr r="0" g="0" b="0"/>
        </a:effectRef>
        <a:fontRef idx="minor">
          <a:schemeClr val="lt1"/>
        </a:fontRef>
      </dsp:style>
    </dsp:sp>
    <dsp:sp modelId="{FAF058A1-B5CC-4446-964B-A5394B5AC182}">
      <dsp:nvSpPr>
        <dsp:cNvPr id="0" name=""/>
        <dsp:cNvSpPr/>
      </dsp:nvSpPr>
      <dsp:spPr>
        <a:xfrm>
          <a:off x="0" y="2351242"/>
          <a:ext cx="3505200" cy="587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rtl="0">
            <a:lnSpc>
              <a:spcPct val="90000"/>
            </a:lnSpc>
            <a:spcBef>
              <a:spcPct val="0"/>
            </a:spcBef>
            <a:spcAft>
              <a:spcPct val="35000"/>
            </a:spcAft>
          </a:pPr>
          <a:r>
            <a:rPr lang="en-US" sz="2800" kern="1200" baseline="0" smtClean="0"/>
            <a:t>Toxicity</a:t>
          </a:r>
          <a:endParaRPr lang="en-US" sz="2800" kern="1200"/>
        </a:p>
      </dsp:txBody>
      <dsp:txXfrm>
        <a:off x="0" y="2351242"/>
        <a:ext cx="3505200" cy="587685"/>
      </dsp:txXfrm>
    </dsp:sp>
    <dsp:sp modelId="{566C6139-36CC-4009-8109-B5C8B6DF20FC}">
      <dsp:nvSpPr>
        <dsp:cNvPr id="0" name=""/>
        <dsp:cNvSpPr/>
      </dsp:nvSpPr>
      <dsp:spPr>
        <a:xfrm>
          <a:off x="0" y="2938927"/>
          <a:ext cx="3505200" cy="0"/>
        </a:xfrm>
        <a:prstGeom prst="line">
          <a:avLst/>
        </a:prstGeom>
        <a:solidFill>
          <a:schemeClr val="accent3">
            <a:hueOff val="9161666"/>
            <a:satOff val="-6619"/>
            <a:lumOff val="2451"/>
            <a:alphaOff val="0"/>
          </a:schemeClr>
        </a:solidFill>
        <a:ln w="10795" cap="flat" cmpd="sng" algn="ctr">
          <a:solidFill>
            <a:schemeClr val="accent3">
              <a:hueOff val="9161666"/>
              <a:satOff val="-6619"/>
              <a:lumOff val="2451"/>
              <a:alphaOff val="0"/>
            </a:schemeClr>
          </a:solidFill>
          <a:prstDash val="solid"/>
        </a:ln>
        <a:effectLst>
          <a:outerShdw blurRad="38100" dist="25400" dir="5400000" rotWithShape="0">
            <a:srgbClr val="000000">
              <a:alpha val="40000"/>
            </a:srgbClr>
          </a:outerShdw>
        </a:effectLst>
      </dsp:spPr>
      <dsp:style>
        <a:lnRef idx="2">
          <a:scrgbClr r="0" g="0" b="0"/>
        </a:lnRef>
        <a:fillRef idx="1">
          <a:scrgbClr r="0" g="0" b="0"/>
        </a:fillRef>
        <a:effectRef idx="1">
          <a:scrgbClr r="0" g="0" b="0"/>
        </a:effectRef>
        <a:fontRef idx="minor">
          <a:schemeClr val="lt1"/>
        </a:fontRef>
      </dsp:style>
    </dsp:sp>
    <dsp:sp modelId="{4A97999B-41E0-49CB-AE34-B9E8EB1F4A22}">
      <dsp:nvSpPr>
        <dsp:cNvPr id="0" name=""/>
        <dsp:cNvSpPr/>
      </dsp:nvSpPr>
      <dsp:spPr>
        <a:xfrm>
          <a:off x="0" y="2938927"/>
          <a:ext cx="3505200" cy="587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rtl="0">
            <a:lnSpc>
              <a:spcPct val="90000"/>
            </a:lnSpc>
            <a:spcBef>
              <a:spcPct val="0"/>
            </a:spcBef>
            <a:spcAft>
              <a:spcPct val="35000"/>
            </a:spcAft>
          </a:pPr>
          <a:r>
            <a:rPr lang="en-US" sz="2800" kern="1200" baseline="0" dirty="0" smtClean="0"/>
            <a:t>C/N ratio</a:t>
          </a:r>
          <a:endParaRPr lang="en-US" sz="2800" kern="1200" dirty="0"/>
        </a:p>
      </dsp:txBody>
      <dsp:txXfrm>
        <a:off x="0" y="2938927"/>
        <a:ext cx="3505200" cy="587685"/>
      </dsp:txXfrm>
    </dsp:sp>
    <dsp:sp modelId="{BD96AA58-827E-43B6-8F70-75C94D62AE61}">
      <dsp:nvSpPr>
        <dsp:cNvPr id="0" name=""/>
        <dsp:cNvSpPr/>
      </dsp:nvSpPr>
      <dsp:spPr>
        <a:xfrm>
          <a:off x="0" y="3526612"/>
          <a:ext cx="3505200" cy="0"/>
        </a:xfrm>
        <a:prstGeom prst="line">
          <a:avLst/>
        </a:prstGeom>
        <a:solidFill>
          <a:schemeClr val="accent3">
            <a:hueOff val="10993999"/>
            <a:satOff val="-7943"/>
            <a:lumOff val="2941"/>
            <a:alphaOff val="0"/>
          </a:schemeClr>
        </a:solidFill>
        <a:ln w="10795" cap="flat" cmpd="sng" algn="ctr">
          <a:solidFill>
            <a:schemeClr val="accent3">
              <a:hueOff val="10993999"/>
              <a:satOff val="-7943"/>
              <a:lumOff val="2941"/>
              <a:alphaOff val="0"/>
            </a:schemeClr>
          </a:solidFill>
          <a:prstDash val="solid"/>
        </a:ln>
        <a:effectLst>
          <a:outerShdw blurRad="38100" dist="25400" dir="5400000" rotWithShape="0">
            <a:srgbClr val="000000">
              <a:alpha val="40000"/>
            </a:srgbClr>
          </a:outerShdw>
        </a:effectLst>
      </dsp:spPr>
      <dsp:style>
        <a:lnRef idx="2">
          <a:scrgbClr r="0" g="0" b="0"/>
        </a:lnRef>
        <a:fillRef idx="1">
          <a:scrgbClr r="0" g="0" b="0"/>
        </a:fillRef>
        <a:effectRef idx="1">
          <a:scrgbClr r="0" g="0" b="0"/>
        </a:effectRef>
        <a:fontRef idx="minor">
          <a:schemeClr val="lt1"/>
        </a:fontRef>
      </dsp:style>
    </dsp:sp>
    <dsp:sp modelId="{98495CA1-0C8A-4E65-BC49-7C7CA96A355F}">
      <dsp:nvSpPr>
        <dsp:cNvPr id="0" name=""/>
        <dsp:cNvSpPr/>
      </dsp:nvSpPr>
      <dsp:spPr>
        <a:xfrm>
          <a:off x="0" y="3526612"/>
          <a:ext cx="3505200" cy="587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rtl="0">
            <a:lnSpc>
              <a:spcPct val="90000"/>
            </a:lnSpc>
            <a:spcBef>
              <a:spcPct val="0"/>
            </a:spcBef>
            <a:spcAft>
              <a:spcPct val="35000"/>
            </a:spcAft>
          </a:pPr>
          <a:r>
            <a:rPr lang="en-US" sz="2800" kern="1200" baseline="0" dirty="0" smtClean="0"/>
            <a:t>Slurry</a:t>
          </a:r>
          <a:endParaRPr lang="en-US" sz="2800" kern="1200" dirty="0"/>
        </a:p>
      </dsp:txBody>
      <dsp:txXfrm>
        <a:off x="0" y="3526612"/>
        <a:ext cx="3505200" cy="58768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65F7D175-19CF-41F7-AA2C-22E4FB2F1657}" type="datetimeFigureOut">
              <a:rPr lang="en-US" smtClean="0"/>
              <a:t>11/05/25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DD6B6-276D-452A-98B5-8B75F829016E}"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F7D175-19CF-41F7-AA2C-22E4FB2F1657}" type="datetimeFigureOut">
              <a:rPr lang="en-US" smtClean="0"/>
              <a:t>11/05/25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DD6B6-276D-452A-98B5-8B75F82901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F7D175-19CF-41F7-AA2C-22E4FB2F1657}" type="datetimeFigureOut">
              <a:rPr lang="en-US" smtClean="0"/>
              <a:t>11/05/25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DD6B6-276D-452A-98B5-8B75F82901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65F7D175-19CF-41F7-AA2C-22E4FB2F1657}" type="datetimeFigureOut">
              <a:rPr lang="en-US" smtClean="0"/>
              <a:t>11/05/25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DD6B6-276D-452A-98B5-8B75F829016E}"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F7D175-19CF-41F7-AA2C-22E4FB2F1657}" type="datetimeFigureOut">
              <a:rPr lang="en-US" smtClean="0"/>
              <a:t>11/05/25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DD6B6-276D-452A-98B5-8B75F829016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65F7D175-19CF-41F7-AA2C-22E4FB2F1657}" type="datetimeFigureOut">
              <a:rPr lang="en-US" smtClean="0"/>
              <a:t>11/05/25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FDD6B6-276D-452A-98B5-8B75F82901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5F7D175-19CF-41F7-AA2C-22E4FB2F1657}" type="datetimeFigureOut">
              <a:rPr lang="en-US" smtClean="0"/>
              <a:t>11/05/25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FDD6B6-276D-452A-98B5-8B75F82901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5F7D175-19CF-41F7-AA2C-22E4FB2F1657}" type="datetimeFigureOut">
              <a:rPr lang="en-US" smtClean="0"/>
              <a:t>11/05/25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FDD6B6-276D-452A-98B5-8B75F82901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F7D175-19CF-41F7-AA2C-22E4FB2F1657}" type="datetimeFigureOut">
              <a:rPr lang="en-US" smtClean="0"/>
              <a:t>11/05/25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FDD6B6-276D-452A-98B5-8B75F82901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F7D175-19CF-41F7-AA2C-22E4FB2F1657}" type="datetimeFigureOut">
              <a:rPr lang="en-US" smtClean="0"/>
              <a:t>11/05/25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FDD6B6-276D-452A-98B5-8B75F829016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F7D175-19CF-41F7-AA2C-22E4FB2F1657}" type="datetimeFigureOut">
              <a:rPr lang="en-US" smtClean="0"/>
              <a:t>11/05/25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FDD6B6-276D-452A-98B5-8B75F829016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65F7D175-19CF-41F7-AA2C-22E4FB2F1657}" type="datetimeFigureOut">
              <a:rPr lang="en-US" smtClean="0"/>
              <a:t>11/05/25</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DEFDD6B6-276D-452A-98B5-8B75F829016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09900" y="1852551"/>
            <a:ext cx="3252815" cy="1338828"/>
          </a:xfrm>
          <a:prstGeom prst="rect">
            <a:avLst/>
          </a:prstGeom>
          <a:noFill/>
        </p:spPr>
        <p:txBody>
          <a:bodyPr wrap="none" rtlCol="0">
            <a:spAutoFit/>
          </a:bodyPr>
          <a:lstStyle/>
          <a:p>
            <a:pPr algn="ctr">
              <a:lnSpc>
                <a:spcPct val="150000"/>
              </a:lnSpc>
            </a:pPr>
            <a:r>
              <a:rPr lang="en-US" dirty="0" smtClean="0">
                <a:latin typeface="+mj-lt"/>
              </a:rPr>
              <a:t>An-</a:t>
            </a:r>
            <a:r>
              <a:rPr lang="en-US" dirty="0" err="1" smtClean="0">
                <a:latin typeface="+mj-lt"/>
              </a:rPr>
              <a:t>Najah</a:t>
            </a:r>
            <a:r>
              <a:rPr lang="en-US" dirty="0" smtClean="0">
                <a:latin typeface="+mj-lt"/>
              </a:rPr>
              <a:t> National University</a:t>
            </a:r>
          </a:p>
          <a:p>
            <a:pPr algn="ctr">
              <a:lnSpc>
                <a:spcPct val="150000"/>
              </a:lnSpc>
            </a:pPr>
            <a:r>
              <a:rPr lang="en-US" dirty="0" smtClean="0">
                <a:latin typeface="+mj-lt"/>
              </a:rPr>
              <a:t>Faculty Of Engineering</a:t>
            </a:r>
          </a:p>
          <a:p>
            <a:pPr algn="ctr">
              <a:lnSpc>
                <a:spcPct val="150000"/>
              </a:lnSpc>
            </a:pPr>
            <a:r>
              <a:rPr lang="en-US" dirty="0" smtClean="0">
                <a:latin typeface="+mj-lt"/>
              </a:rPr>
              <a:t>Mechanical </a:t>
            </a:r>
            <a:r>
              <a:rPr lang="en-US" dirty="0" smtClean="0">
                <a:latin typeface="+mj-lt"/>
              </a:rPr>
              <a:t>Engineering Department</a:t>
            </a:r>
            <a:endParaRPr lang="en-US" dirty="0">
              <a:latin typeface="+mj-lt"/>
            </a:endParaRPr>
          </a:p>
        </p:txBody>
      </p:sp>
      <p:sp>
        <p:nvSpPr>
          <p:cNvPr id="3" name="TextBox 2"/>
          <p:cNvSpPr txBox="1"/>
          <p:nvPr/>
        </p:nvSpPr>
        <p:spPr>
          <a:xfrm>
            <a:off x="1882309" y="3331726"/>
            <a:ext cx="5813322" cy="1261884"/>
          </a:xfrm>
          <a:prstGeom prst="rect">
            <a:avLst/>
          </a:prstGeom>
          <a:noFill/>
        </p:spPr>
        <p:txBody>
          <a:bodyPr wrap="none" rtlCol="0">
            <a:spAutoFit/>
          </a:bodyPr>
          <a:lstStyle/>
          <a:p>
            <a:pPr algn="ctr"/>
            <a:endParaRPr lang="en-US" sz="2400" dirty="0" smtClean="0">
              <a:latin typeface="+mj-lt"/>
            </a:endParaRPr>
          </a:p>
          <a:p>
            <a:pPr algn="ctr"/>
            <a:r>
              <a:rPr lang="en-US" sz="2800" b="1" dirty="0" smtClean="0">
                <a:solidFill>
                  <a:srgbClr val="C00000"/>
                </a:solidFill>
                <a:latin typeface="+mj-lt"/>
              </a:rPr>
              <a:t>Design and Analysis of  Biogas Register</a:t>
            </a:r>
          </a:p>
          <a:p>
            <a:pPr algn="ctr"/>
            <a:endParaRPr lang="en-US" sz="2400" dirty="0" smtClean="0">
              <a:latin typeface="+mj-lt"/>
            </a:endParaRPr>
          </a:p>
        </p:txBody>
      </p:sp>
      <p:sp>
        <p:nvSpPr>
          <p:cNvPr id="4" name="Rectangle 3"/>
          <p:cNvSpPr/>
          <p:nvPr/>
        </p:nvSpPr>
        <p:spPr>
          <a:xfrm>
            <a:off x="990600" y="5048071"/>
            <a:ext cx="6324600" cy="1200329"/>
          </a:xfrm>
          <a:prstGeom prst="rect">
            <a:avLst/>
          </a:prstGeom>
        </p:spPr>
        <p:txBody>
          <a:bodyPr wrap="square">
            <a:spAutoFit/>
          </a:bodyPr>
          <a:lstStyle/>
          <a:p>
            <a:pPr algn="ctr">
              <a:lnSpc>
                <a:spcPct val="150000"/>
              </a:lnSpc>
            </a:pPr>
            <a:r>
              <a:rPr lang="en-US" dirty="0" smtClean="0"/>
              <a:t>By : 	</a:t>
            </a:r>
            <a:r>
              <a:rPr lang="en-US" dirty="0" err="1" smtClean="0"/>
              <a:t>Khaled</a:t>
            </a:r>
            <a:r>
              <a:rPr lang="en-US" dirty="0" smtClean="0"/>
              <a:t> </a:t>
            </a:r>
            <a:r>
              <a:rPr lang="en-US" dirty="0" err="1" smtClean="0"/>
              <a:t>Zaid</a:t>
            </a:r>
            <a:r>
              <a:rPr lang="en-US" smtClean="0"/>
              <a:t>                </a:t>
            </a:r>
            <a:r>
              <a:rPr lang="en-US" dirty="0" smtClean="0"/>
              <a:t>	</a:t>
            </a:r>
            <a:r>
              <a:rPr lang="en-US" dirty="0" smtClean="0"/>
              <a:t>Ahmed </a:t>
            </a:r>
            <a:r>
              <a:rPr lang="en-US" dirty="0" err="1" smtClean="0"/>
              <a:t>Khader</a:t>
            </a:r>
            <a:endParaRPr lang="en-US" dirty="0"/>
          </a:p>
          <a:p>
            <a:pPr algn="ctr">
              <a:lnSpc>
                <a:spcPct val="150000"/>
              </a:lnSpc>
            </a:pPr>
            <a:r>
              <a:rPr lang="en-US" dirty="0" smtClean="0"/>
              <a:t>	</a:t>
            </a:r>
            <a:r>
              <a:rPr lang="en-US" dirty="0" err="1" smtClean="0"/>
              <a:t>Taqi</a:t>
            </a:r>
            <a:r>
              <a:rPr lang="en-US" dirty="0" err="1" smtClean="0"/>
              <a:t>-Adyn</a:t>
            </a:r>
            <a:r>
              <a:rPr lang="en-US" dirty="0" smtClean="0"/>
              <a:t> </a:t>
            </a:r>
            <a:r>
              <a:rPr lang="en-US" dirty="0" err="1" smtClean="0"/>
              <a:t>Atili</a:t>
            </a:r>
            <a:r>
              <a:rPr lang="en-US" dirty="0" smtClean="0"/>
              <a:t>		</a:t>
            </a:r>
            <a:r>
              <a:rPr lang="en-US" dirty="0" err="1" smtClean="0"/>
              <a:t>Aanas</a:t>
            </a:r>
            <a:r>
              <a:rPr lang="en-US" dirty="0" smtClean="0"/>
              <a:t> Malik</a:t>
            </a:r>
            <a:endParaRPr lang="en-US" dirty="0" smtClean="0"/>
          </a:p>
          <a:p>
            <a:pPr algn="ctr"/>
            <a:endParaRPr lang="en-US" dirty="0"/>
          </a:p>
        </p:txBody>
      </p:sp>
      <p:sp>
        <p:nvSpPr>
          <p:cNvPr id="5" name="Rectangle 4"/>
          <p:cNvSpPr/>
          <p:nvPr/>
        </p:nvSpPr>
        <p:spPr>
          <a:xfrm>
            <a:off x="2374106" y="6336268"/>
            <a:ext cx="4724400" cy="369332"/>
          </a:xfrm>
          <a:prstGeom prst="rect">
            <a:avLst/>
          </a:prstGeom>
        </p:spPr>
        <p:txBody>
          <a:bodyPr wrap="square">
            <a:spAutoFit/>
          </a:bodyPr>
          <a:lstStyle/>
          <a:p>
            <a:pPr algn="ctr"/>
            <a:r>
              <a:rPr lang="en-US" dirty="0" smtClean="0"/>
              <a:t>Supervised By </a:t>
            </a:r>
            <a:r>
              <a:rPr lang="en-US" dirty="0" smtClean="0"/>
              <a:t>: Dr. </a:t>
            </a:r>
            <a:r>
              <a:rPr lang="en-US" dirty="0" err="1" smtClean="0"/>
              <a:t>Basheer</a:t>
            </a:r>
            <a:r>
              <a:rPr lang="en-US" dirty="0" smtClean="0"/>
              <a:t> </a:t>
            </a:r>
            <a:r>
              <a:rPr lang="en-US" dirty="0" err="1" smtClean="0"/>
              <a:t>Nouri</a:t>
            </a:r>
            <a:endParaRPr lang="en-US" dirty="0"/>
          </a:p>
        </p:txBody>
      </p:sp>
      <p:pic>
        <p:nvPicPr>
          <p:cNvPr id="1026" name="Picture 2" descr="C:\Users\ImMoRtAl\Desktop\Untitled-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2524" y="310487"/>
            <a:ext cx="1612900" cy="1601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1858798"/>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Factors effecting on the process</a:t>
            </a:r>
            <a:endParaRPr lang="en-US"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2750198196"/>
              </p:ext>
            </p:extLst>
          </p:nvPr>
        </p:nvGraphicFramePr>
        <p:xfrm>
          <a:off x="2895600" y="1752600"/>
          <a:ext cx="35052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8481621"/>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3962400"/>
            <a:ext cx="5638800" cy="523220"/>
          </a:xfrm>
          <a:prstGeom prst="rect">
            <a:avLst/>
          </a:prstGeom>
          <a:noFill/>
        </p:spPr>
        <p:txBody>
          <a:bodyPr wrap="square" rtlCol="0">
            <a:spAutoFit/>
          </a:bodyPr>
          <a:lstStyle/>
          <a:p>
            <a:pPr algn="ctr"/>
            <a:r>
              <a:rPr lang="en-US" sz="2800" dirty="0" smtClean="0"/>
              <a:t>SAMPLE TEST</a:t>
            </a:r>
            <a:endParaRPr lang="en-US" sz="2800" dirty="0"/>
          </a:p>
        </p:txBody>
      </p:sp>
    </p:spTree>
    <p:extLst>
      <p:ext uri="{BB962C8B-B14F-4D97-AF65-F5344CB8AC3E}">
        <p14:creationId xmlns:p14="http://schemas.microsoft.com/office/powerpoint/2010/main" val="484198881"/>
      </p:ext>
    </p:extLst>
  </p:cSld>
  <p:clrMapOvr>
    <a:masterClrMapping/>
  </p:clrMapOvr>
  <p:transition spd="slow">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ImMoRtAl\Desktop\Untitled-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0774" y="228600"/>
            <a:ext cx="4467226" cy="5576156"/>
          </a:xfrm>
          <a:prstGeom prst="rect">
            <a:avLst/>
          </a:prstGeom>
          <a:noFill/>
          <a:extLst>
            <a:ext uri="{909E8E84-426E-40DD-AFC4-6F175D3DCCD1}">
              <a14:hiddenFill xmlns:a14="http://schemas.microsoft.com/office/drawing/2010/main">
                <a:solidFill>
                  <a:srgbClr val="FFFFFF"/>
                </a:solidFill>
              </a14:hiddenFill>
            </a:ext>
          </a:extLst>
        </p:spPr>
      </p:pic>
      <p:sp>
        <p:nvSpPr>
          <p:cNvPr id="5" name="Freeform 4"/>
          <p:cNvSpPr/>
          <p:nvPr/>
        </p:nvSpPr>
        <p:spPr>
          <a:xfrm>
            <a:off x="5295331" y="887104"/>
            <a:ext cx="1108697" cy="3111690"/>
          </a:xfrm>
          <a:custGeom>
            <a:avLst/>
            <a:gdLst>
              <a:gd name="connsiteX0" fmla="*/ 0 w 1108697"/>
              <a:gd name="connsiteY0" fmla="*/ 0 h 3111690"/>
              <a:gd name="connsiteX1" fmla="*/ 491320 w 1108697"/>
              <a:gd name="connsiteY1" fmla="*/ 518615 h 3111690"/>
              <a:gd name="connsiteX2" fmla="*/ 368490 w 1108697"/>
              <a:gd name="connsiteY2" fmla="*/ 1310186 h 3111690"/>
              <a:gd name="connsiteX3" fmla="*/ 1105469 w 1108697"/>
              <a:gd name="connsiteY3" fmla="*/ 2292824 h 3111690"/>
              <a:gd name="connsiteX4" fmla="*/ 655093 w 1108697"/>
              <a:gd name="connsiteY4" fmla="*/ 3111690 h 3111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697" h="3111690">
                <a:moveTo>
                  <a:pt x="0" y="0"/>
                </a:moveTo>
                <a:cubicBezTo>
                  <a:pt x="214952" y="150125"/>
                  <a:pt x="429905" y="300251"/>
                  <a:pt x="491320" y="518615"/>
                </a:cubicBezTo>
                <a:cubicBezTo>
                  <a:pt x="552735" y="736979"/>
                  <a:pt x="266132" y="1014485"/>
                  <a:pt x="368490" y="1310186"/>
                </a:cubicBezTo>
                <a:cubicBezTo>
                  <a:pt x="470848" y="1605887"/>
                  <a:pt x="1057702" y="1992573"/>
                  <a:pt x="1105469" y="2292824"/>
                </a:cubicBezTo>
                <a:cubicBezTo>
                  <a:pt x="1153236" y="2593075"/>
                  <a:pt x="655093" y="3111690"/>
                  <a:pt x="655093" y="3111690"/>
                </a:cubicBezTo>
              </a:path>
            </a:pathLst>
          </a:cu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a:p>
        </p:txBody>
      </p:sp>
      <p:sp>
        <p:nvSpPr>
          <p:cNvPr id="7" name="Freeform 6"/>
          <p:cNvSpPr/>
          <p:nvPr/>
        </p:nvSpPr>
        <p:spPr>
          <a:xfrm>
            <a:off x="2175281" y="887103"/>
            <a:ext cx="1706475" cy="4663440"/>
          </a:xfrm>
          <a:custGeom>
            <a:avLst/>
            <a:gdLst>
              <a:gd name="connsiteX0" fmla="*/ 1072886 w 1706475"/>
              <a:gd name="connsiteY0" fmla="*/ 0 h 4718101"/>
              <a:gd name="connsiteX1" fmla="*/ 294964 w 1706475"/>
              <a:gd name="connsiteY1" fmla="*/ 518615 h 4718101"/>
              <a:gd name="connsiteX2" fmla="*/ 22009 w 1706475"/>
              <a:gd name="connsiteY2" fmla="*/ 1637732 h 4718101"/>
              <a:gd name="connsiteX3" fmla="*/ 813579 w 1706475"/>
              <a:gd name="connsiteY3" fmla="*/ 3166281 h 4718101"/>
              <a:gd name="connsiteX4" fmla="*/ 1591501 w 1706475"/>
              <a:gd name="connsiteY4" fmla="*/ 4189863 h 4718101"/>
              <a:gd name="connsiteX5" fmla="*/ 1673388 w 1706475"/>
              <a:gd name="connsiteY5" fmla="*/ 4599296 h 4718101"/>
              <a:gd name="connsiteX6" fmla="*/ 1304898 w 1706475"/>
              <a:gd name="connsiteY6" fmla="*/ 4681183 h 4718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6475" h="4718101">
                <a:moveTo>
                  <a:pt x="1072886" y="0"/>
                </a:moveTo>
                <a:cubicBezTo>
                  <a:pt x="771498" y="122830"/>
                  <a:pt x="470110" y="245660"/>
                  <a:pt x="294964" y="518615"/>
                </a:cubicBezTo>
                <a:cubicBezTo>
                  <a:pt x="119818" y="791570"/>
                  <a:pt x="-64427" y="1196454"/>
                  <a:pt x="22009" y="1637732"/>
                </a:cubicBezTo>
                <a:cubicBezTo>
                  <a:pt x="108445" y="2079010"/>
                  <a:pt x="551997" y="2740926"/>
                  <a:pt x="813579" y="3166281"/>
                </a:cubicBezTo>
                <a:cubicBezTo>
                  <a:pt x="1075161" y="3591636"/>
                  <a:pt x="1448200" y="3951027"/>
                  <a:pt x="1591501" y="4189863"/>
                </a:cubicBezTo>
                <a:cubicBezTo>
                  <a:pt x="1734802" y="4428699"/>
                  <a:pt x="1721155" y="4517409"/>
                  <a:pt x="1673388" y="4599296"/>
                </a:cubicBezTo>
                <a:cubicBezTo>
                  <a:pt x="1625621" y="4681183"/>
                  <a:pt x="1273053" y="4769894"/>
                  <a:pt x="1304898" y="4681183"/>
                </a:cubicBezTo>
              </a:path>
            </a:pathLst>
          </a:cu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2400"/>
          </a:p>
        </p:txBody>
      </p:sp>
      <p:pic>
        <p:nvPicPr>
          <p:cNvPr id="8196" name="Picture 4" descr="C:\Users\ImMoRtAl\Desktop\tub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457200"/>
            <a:ext cx="2979529" cy="303002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629400" y="3352800"/>
            <a:ext cx="1828800" cy="369332"/>
          </a:xfrm>
          <a:prstGeom prst="rect">
            <a:avLst/>
          </a:prstGeom>
          <a:noFill/>
        </p:spPr>
        <p:txBody>
          <a:bodyPr wrap="square" rtlCol="0">
            <a:spAutoFit/>
          </a:bodyPr>
          <a:lstStyle/>
          <a:p>
            <a:r>
              <a:rPr lang="en-US" dirty="0" smtClean="0"/>
              <a:t>Plastic water bottle</a:t>
            </a:r>
            <a:endParaRPr lang="en-US" dirty="0"/>
          </a:p>
        </p:txBody>
      </p:sp>
      <p:sp>
        <p:nvSpPr>
          <p:cNvPr id="12" name="Down Arrow 11"/>
          <p:cNvSpPr/>
          <p:nvPr/>
        </p:nvSpPr>
        <p:spPr>
          <a:xfrm rot="3419401">
            <a:off x="5758336" y="1807468"/>
            <a:ext cx="198035" cy="1301278"/>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pic>
        <p:nvPicPr>
          <p:cNvPr id="26" name="Picture 25" descr="C:\Users\AhMad\Desktop\200px-Bunsen_burner.jpg"/>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t="6800" b="9161"/>
          <a:stretch/>
        </p:blipFill>
        <p:spPr bwMode="auto">
          <a:xfrm>
            <a:off x="-209550" y="2390775"/>
            <a:ext cx="2190750" cy="2943225"/>
          </a:xfrm>
          <a:prstGeom prst="rect">
            <a:avLst/>
          </a:prstGeom>
          <a:noFill/>
          <a:ln>
            <a:noFill/>
          </a:ln>
          <a:extLst>
            <a:ext uri="{53640926-AAD7-44D8-BBD7-CCE9431645EC}">
              <a14:shadowObscured xmlns:a14="http://schemas.microsoft.com/office/drawing/2010/main"/>
            </a:ext>
          </a:extLst>
        </p:spPr>
      </p:pic>
      <p:sp>
        <p:nvSpPr>
          <p:cNvPr id="19" name="Right Arrow 18"/>
          <p:cNvSpPr/>
          <p:nvPr/>
        </p:nvSpPr>
        <p:spPr>
          <a:xfrm rot="1030069">
            <a:off x="1552879" y="4826742"/>
            <a:ext cx="949573" cy="225648"/>
          </a:xfrm>
          <a:prstGeom prst="righ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8" name="TextBox 27"/>
          <p:cNvSpPr txBox="1"/>
          <p:nvPr/>
        </p:nvSpPr>
        <p:spPr>
          <a:xfrm>
            <a:off x="304800" y="5334000"/>
            <a:ext cx="1828800" cy="369332"/>
          </a:xfrm>
          <a:prstGeom prst="rect">
            <a:avLst/>
          </a:prstGeom>
          <a:noFill/>
        </p:spPr>
        <p:txBody>
          <a:bodyPr wrap="square" rtlCol="0">
            <a:spAutoFit/>
          </a:bodyPr>
          <a:lstStyle/>
          <a:p>
            <a:r>
              <a:rPr lang="en-US" dirty="0" smtClean="0"/>
              <a:t>Bunsen Burner</a:t>
            </a:r>
            <a:endParaRPr lang="en-US" dirty="0"/>
          </a:p>
        </p:txBody>
      </p:sp>
      <p:pic>
        <p:nvPicPr>
          <p:cNvPr id="30" name="Picture 29" descr="C:\Users\AhMad\Desktop\t-piece-gas-connector1.jpg"/>
          <p:cNvPicPr/>
          <p:nvPr/>
        </p:nvPicPr>
        <p:blipFill>
          <a:blip r:embed="rId5">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752917" y="1112313"/>
            <a:ext cx="1904365" cy="1904365"/>
          </a:xfrm>
          <a:prstGeom prst="rect">
            <a:avLst/>
          </a:prstGeom>
          <a:noFill/>
          <a:ln>
            <a:noFill/>
          </a:ln>
        </p:spPr>
      </p:pic>
      <p:cxnSp>
        <p:nvCxnSpPr>
          <p:cNvPr id="22" name="Straight Arrow Connector 21"/>
          <p:cNvCxnSpPr/>
          <p:nvPr/>
        </p:nvCxnSpPr>
        <p:spPr>
          <a:xfrm flipV="1">
            <a:off x="2775589" y="894693"/>
            <a:ext cx="1720211" cy="107752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33" name="TextBox 32"/>
          <p:cNvSpPr txBox="1"/>
          <p:nvPr/>
        </p:nvSpPr>
        <p:spPr>
          <a:xfrm>
            <a:off x="1676400" y="2667000"/>
            <a:ext cx="1828800" cy="369332"/>
          </a:xfrm>
          <a:prstGeom prst="rect">
            <a:avLst/>
          </a:prstGeom>
          <a:noFill/>
        </p:spPr>
        <p:txBody>
          <a:bodyPr wrap="square" rtlCol="0">
            <a:spAutoFit/>
          </a:bodyPr>
          <a:lstStyle/>
          <a:p>
            <a:r>
              <a:rPr lang="en-US" dirty="0" smtClean="0"/>
              <a:t>T-Connection</a:t>
            </a:r>
            <a:endParaRPr lang="en-US" dirty="0"/>
          </a:p>
        </p:txBody>
      </p:sp>
      <p:cxnSp>
        <p:nvCxnSpPr>
          <p:cNvPr id="24" name="Straight Arrow Connector 23"/>
          <p:cNvCxnSpPr/>
          <p:nvPr/>
        </p:nvCxnSpPr>
        <p:spPr>
          <a:xfrm flipH="1" flipV="1">
            <a:off x="3657282" y="990600"/>
            <a:ext cx="152718" cy="98161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1" name="Straight Arrow Connector 30"/>
          <p:cNvCxnSpPr/>
          <p:nvPr/>
        </p:nvCxnSpPr>
        <p:spPr>
          <a:xfrm flipH="1">
            <a:off x="6858000" y="4800600"/>
            <a:ext cx="685800"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40" name="TextBox 39"/>
          <p:cNvSpPr txBox="1"/>
          <p:nvPr/>
        </p:nvSpPr>
        <p:spPr>
          <a:xfrm>
            <a:off x="7703929" y="4615934"/>
            <a:ext cx="1219200" cy="369332"/>
          </a:xfrm>
          <a:prstGeom prst="rect">
            <a:avLst/>
          </a:prstGeom>
          <a:noFill/>
        </p:spPr>
        <p:txBody>
          <a:bodyPr wrap="square" rtlCol="0">
            <a:spAutoFit/>
          </a:bodyPr>
          <a:lstStyle/>
          <a:p>
            <a:r>
              <a:rPr lang="en-US" dirty="0" smtClean="0"/>
              <a:t>Car tire</a:t>
            </a:r>
            <a:endParaRPr lang="en-US" dirty="0"/>
          </a:p>
        </p:txBody>
      </p:sp>
      <p:sp>
        <p:nvSpPr>
          <p:cNvPr id="41" name="TextBox 40"/>
          <p:cNvSpPr txBox="1"/>
          <p:nvPr/>
        </p:nvSpPr>
        <p:spPr>
          <a:xfrm>
            <a:off x="3581400" y="3124200"/>
            <a:ext cx="1828800" cy="369332"/>
          </a:xfrm>
          <a:prstGeom prst="rect">
            <a:avLst/>
          </a:prstGeom>
          <a:noFill/>
        </p:spPr>
        <p:txBody>
          <a:bodyPr wrap="square" rtlCol="0">
            <a:spAutoFit/>
          </a:bodyPr>
          <a:lstStyle/>
          <a:p>
            <a:r>
              <a:rPr lang="en-US" dirty="0" smtClean="0"/>
              <a:t>Gas valve</a:t>
            </a:r>
            <a:endParaRPr lang="en-US" dirty="0"/>
          </a:p>
        </p:txBody>
      </p:sp>
      <p:pic>
        <p:nvPicPr>
          <p:cNvPr id="34" name="Picture 33" descr="C:\Users\AhMad\Desktop\DY-142-1.jpg"/>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4600" y="1251585"/>
            <a:ext cx="3119755" cy="2526030"/>
          </a:xfrm>
          <a:prstGeom prst="rect">
            <a:avLst/>
          </a:prstGeom>
          <a:noFill/>
          <a:ln>
            <a:noFill/>
          </a:ln>
        </p:spPr>
      </p:pic>
    </p:spTree>
    <p:extLst>
      <p:ext uri="{BB962C8B-B14F-4D97-AF65-F5344CB8AC3E}">
        <p14:creationId xmlns:p14="http://schemas.microsoft.com/office/powerpoint/2010/main" val="54630393"/>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additive="base">
                                        <p:cTn id="7" dur="500" fill="hold"/>
                                        <p:tgtEl>
                                          <p:spTgt spid="8196"/>
                                        </p:tgtEl>
                                        <p:attrNameLst>
                                          <p:attrName>ppt_x</p:attrName>
                                        </p:attrNameLst>
                                      </p:cBhvr>
                                      <p:tavLst>
                                        <p:tav tm="0">
                                          <p:val>
                                            <p:strVal val="1+#ppt_w/2"/>
                                          </p:val>
                                        </p:tav>
                                        <p:tav tm="100000">
                                          <p:val>
                                            <p:strVal val="#ppt_x"/>
                                          </p:val>
                                        </p:tav>
                                      </p:tavLst>
                                    </p:anim>
                                    <p:anim calcmode="lin" valueType="num">
                                      <p:cBhvr additive="base">
                                        <p:cTn id="8" dur="500" fill="hold"/>
                                        <p:tgtEl>
                                          <p:spTgt spid="8196"/>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xit" presetSubtype="3" fill="hold" nodeType="clickEffect">
                                  <p:stCondLst>
                                    <p:cond delay="0"/>
                                  </p:stCondLst>
                                  <p:childTnLst>
                                    <p:anim calcmode="lin" valueType="num">
                                      <p:cBhvr additive="base">
                                        <p:cTn id="20" dur="500"/>
                                        <p:tgtEl>
                                          <p:spTgt spid="8196"/>
                                        </p:tgtEl>
                                        <p:attrNameLst>
                                          <p:attrName>ppt_x</p:attrName>
                                        </p:attrNameLst>
                                      </p:cBhvr>
                                      <p:tavLst>
                                        <p:tav tm="0">
                                          <p:val>
                                            <p:strVal val="ppt_x"/>
                                          </p:val>
                                        </p:tav>
                                        <p:tav tm="100000">
                                          <p:val>
                                            <p:strVal val="1+ppt_w/2"/>
                                          </p:val>
                                        </p:tav>
                                      </p:tavLst>
                                    </p:anim>
                                    <p:anim calcmode="lin" valueType="num">
                                      <p:cBhvr additive="base">
                                        <p:cTn id="21" dur="500"/>
                                        <p:tgtEl>
                                          <p:spTgt spid="8196"/>
                                        </p:tgtEl>
                                        <p:attrNameLst>
                                          <p:attrName>ppt_y</p:attrName>
                                        </p:attrNameLst>
                                      </p:cBhvr>
                                      <p:tavLst>
                                        <p:tav tm="0">
                                          <p:val>
                                            <p:strVal val="ppt_y"/>
                                          </p:val>
                                        </p:tav>
                                        <p:tav tm="100000">
                                          <p:val>
                                            <p:strVal val="0-ppt_h/2"/>
                                          </p:val>
                                        </p:tav>
                                      </p:tavLst>
                                    </p:anim>
                                    <p:set>
                                      <p:cBhvr>
                                        <p:cTn id="22" dur="1" fill="hold">
                                          <p:stCondLst>
                                            <p:cond delay="499"/>
                                          </p:stCondLst>
                                        </p:cTn>
                                        <p:tgtEl>
                                          <p:spTgt spid="8196"/>
                                        </p:tgtEl>
                                        <p:attrNameLst>
                                          <p:attrName>style.visibility</p:attrName>
                                        </p:attrNameLst>
                                      </p:cBhvr>
                                      <p:to>
                                        <p:strVal val="hidden"/>
                                      </p:to>
                                    </p:set>
                                  </p:childTnLst>
                                </p:cTn>
                              </p:par>
                              <p:par>
                                <p:cTn id="23" presetID="2" presetClass="exit" presetSubtype="3" fill="hold" grpId="1" nodeType="withEffect">
                                  <p:stCondLst>
                                    <p:cond delay="0"/>
                                  </p:stCondLst>
                                  <p:childTnLst>
                                    <p:anim calcmode="lin" valueType="num">
                                      <p:cBhvr additive="base">
                                        <p:cTn id="24" dur="500"/>
                                        <p:tgtEl>
                                          <p:spTgt spid="8"/>
                                        </p:tgtEl>
                                        <p:attrNameLst>
                                          <p:attrName>ppt_x</p:attrName>
                                        </p:attrNameLst>
                                      </p:cBhvr>
                                      <p:tavLst>
                                        <p:tav tm="0">
                                          <p:val>
                                            <p:strVal val="ppt_x"/>
                                          </p:val>
                                        </p:tav>
                                        <p:tav tm="100000">
                                          <p:val>
                                            <p:strVal val="1+ppt_w/2"/>
                                          </p:val>
                                        </p:tav>
                                      </p:tavLst>
                                    </p:anim>
                                    <p:anim calcmode="lin" valueType="num">
                                      <p:cBhvr additive="base">
                                        <p:cTn id="25" dur="500"/>
                                        <p:tgtEl>
                                          <p:spTgt spid="8"/>
                                        </p:tgtEl>
                                        <p:attrNameLst>
                                          <p:attrName>ppt_y</p:attrName>
                                        </p:attrNameLst>
                                      </p:cBhvr>
                                      <p:tavLst>
                                        <p:tav tm="0">
                                          <p:val>
                                            <p:strVal val="ppt_y"/>
                                          </p:val>
                                        </p:tav>
                                        <p:tav tm="100000">
                                          <p:val>
                                            <p:strVal val="0-ppt_h/2"/>
                                          </p:val>
                                        </p:tav>
                                      </p:tavLst>
                                    </p:anim>
                                    <p:set>
                                      <p:cBhvr>
                                        <p:cTn id="26" dur="1" fill="hold">
                                          <p:stCondLst>
                                            <p:cond delay="499"/>
                                          </p:stCondLst>
                                        </p:cTn>
                                        <p:tgtEl>
                                          <p:spTgt spid="8"/>
                                        </p:tgtEl>
                                        <p:attrNameLst>
                                          <p:attrName>style.visibility</p:attrName>
                                        </p:attrNameLst>
                                      </p:cBhvr>
                                      <p:to>
                                        <p:strVal val="hidden"/>
                                      </p:to>
                                    </p:set>
                                  </p:childTnLst>
                                </p:cTn>
                              </p:par>
                              <p:par>
                                <p:cTn id="27" presetID="2" presetClass="exit" presetSubtype="3" fill="hold" grpId="1" nodeType="withEffect">
                                  <p:stCondLst>
                                    <p:cond delay="0"/>
                                  </p:stCondLst>
                                  <p:childTnLst>
                                    <p:anim calcmode="lin" valueType="num">
                                      <p:cBhvr additive="base">
                                        <p:cTn id="28" dur="500"/>
                                        <p:tgtEl>
                                          <p:spTgt spid="12"/>
                                        </p:tgtEl>
                                        <p:attrNameLst>
                                          <p:attrName>ppt_x</p:attrName>
                                        </p:attrNameLst>
                                      </p:cBhvr>
                                      <p:tavLst>
                                        <p:tav tm="0">
                                          <p:val>
                                            <p:strVal val="ppt_x"/>
                                          </p:val>
                                        </p:tav>
                                        <p:tav tm="100000">
                                          <p:val>
                                            <p:strVal val="1+ppt_w/2"/>
                                          </p:val>
                                        </p:tav>
                                      </p:tavLst>
                                    </p:anim>
                                    <p:anim calcmode="lin" valueType="num">
                                      <p:cBhvr additive="base">
                                        <p:cTn id="29" dur="500"/>
                                        <p:tgtEl>
                                          <p:spTgt spid="12"/>
                                        </p:tgtEl>
                                        <p:attrNameLst>
                                          <p:attrName>ppt_y</p:attrName>
                                        </p:attrNameLst>
                                      </p:cBhvr>
                                      <p:tavLst>
                                        <p:tav tm="0">
                                          <p:val>
                                            <p:strVal val="ppt_y"/>
                                          </p:val>
                                        </p:tav>
                                        <p:tav tm="100000">
                                          <p:val>
                                            <p:strVal val="0-ppt_h/2"/>
                                          </p:val>
                                        </p:tav>
                                      </p:tavLst>
                                    </p:anim>
                                    <p:set>
                                      <p:cBhvr>
                                        <p:cTn id="30" dur="1" fill="hold">
                                          <p:stCondLst>
                                            <p:cond delay="499"/>
                                          </p:stCondLst>
                                        </p:cTn>
                                        <p:tgtEl>
                                          <p:spTgt spid="12"/>
                                        </p:tgtEl>
                                        <p:attrNameLst>
                                          <p:attrName>style.visibility</p:attrName>
                                        </p:attrNameLst>
                                      </p:cBhvr>
                                      <p:to>
                                        <p:strVal val="hidden"/>
                                      </p:to>
                                    </p:set>
                                  </p:childTnLst>
                                </p:cTn>
                              </p:par>
                              <p:par>
                                <p:cTn id="31" presetID="2" presetClass="entr" presetSubtype="8"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0-#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0-#ppt_w/2"/>
                                          </p:val>
                                        </p:tav>
                                        <p:tav tm="100000">
                                          <p:val>
                                            <p:strVal val="#ppt_x"/>
                                          </p:val>
                                        </p:tav>
                                      </p:tavLst>
                                    </p:anim>
                                    <p:anim calcmode="lin" valueType="num">
                                      <p:cBhvr additive="base">
                                        <p:cTn id="38" dur="500" fill="hold"/>
                                        <p:tgtEl>
                                          <p:spTgt spid="19"/>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0-#ppt_w/2"/>
                                          </p:val>
                                        </p:tav>
                                        <p:tav tm="100000">
                                          <p:val>
                                            <p:strVal val="#ppt_x"/>
                                          </p:val>
                                        </p:tav>
                                      </p:tavLst>
                                    </p:anim>
                                    <p:anim calcmode="lin" valueType="num">
                                      <p:cBhvr additive="base">
                                        <p:cTn id="42"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xit" presetSubtype="8" fill="hold" nodeType="clickEffect">
                                  <p:stCondLst>
                                    <p:cond delay="0"/>
                                  </p:stCondLst>
                                  <p:childTnLst>
                                    <p:anim calcmode="lin" valueType="num">
                                      <p:cBhvr additive="base">
                                        <p:cTn id="46" dur="500"/>
                                        <p:tgtEl>
                                          <p:spTgt spid="26"/>
                                        </p:tgtEl>
                                        <p:attrNameLst>
                                          <p:attrName>ppt_x</p:attrName>
                                        </p:attrNameLst>
                                      </p:cBhvr>
                                      <p:tavLst>
                                        <p:tav tm="0">
                                          <p:val>
                                            <p:strVal val="ppt_x"/>
                                          </p:val>
                                        </p:tav>
                                        <p:tav tm="100000">
                                          <p:val>
                                            <p:strVal val="0-ppt_w/2"/>
                                          </p:val>
                                        </p:tav>
                                      </p:tavLst>
                                    </p:anim>
                                    <p:anim calcmode="lin" valueType="num">
                                      <p:cBhvr additive="base">
                                        <p:cTn id="47" dur="500"/>
                                        <p:tgtEl>
                                          <p:spTgt spid="26"/>
                                        </p:tgtEl>
                                        <p:attrNameLst>
                                          <p:attrName>ppt_y</p:attrName>
                                        </p:attrNameLst>
                                      </p:cBhvr>
                                      <p:tavLst>
                                        <p:tav tm="0">
                                          <p:val>
                                            <p:strVal val="ppt_y"/>
                                          </p:val>
                                        </p:tav>
                                        <p:tav tm="100000">
                                          <p:val>
                                            <p:strVal val="ppt_y"/>
                                          </p:val>
                                        </p:tav>
                                      </p:tavLst>
                                    </p:anim>
                                    <p:set>
                                      <p:cBhvr>
                                        <p:cTn id="48" dur="1" fill="hold">
                                          <p:stCondLst>
                                            <p:cond delay="499"/>
                                          </p:stCondLst>
                                        </p:cTn>
                                        <p:tgtEl>
                                          <p:spTgt spid="26"/>
                                        </p:tgtEl>
                                        <p:attrNameLst>
                                          <p:attrName>style.visibility</p:attrName>
                                        </p:attrNameLst>
                                      </p:cBhvr>
                                      <p:to>
                                        <p:strVal val="hidden"/>
                                      </p:to>
                                    </p:set>
                                  </p:childTnLst>
                                </p:cTn>
                              </p:par>
                              <p:par>
                                <p:cTn id="49" presetID="2" presetClass="exit" presetSubtype="8" fill="hold" grpId="1" nodeType="withEffect">
                                  <p:stCondLst>
                                    <p:cond delay="0"/>
                                  </p:stCondLst>
                                  <p:childTnLst>
                                    <p:anim calcmode="lin" valueType="num">
                                      <p:cBhvr additive="base">
                                        <p:cTn id="50" dur="500"/>
                                        <p:tgtEl>
                                          <p:spTgt spid="19"/>
                                        </p:tgtEl>
                                        <p:attrNameLst>
                                          <p:attrName>ppt_x</p:attrName>
                                        </p:attrNameLst>
                                      </p:cBhvr>
                                      <p:tavLst>
                                        <p:tav tm="0">
                                          <p:val>
                                            <p:strVal val="ppt_x"/>
                                          </p:val>
                                        </p:tav>
                                        <p:tav tm="100000">
                                          <p:val>
                                            <p:strVal val="0-ppt_w/2"/>
                                          </p:val>
                                        </p:tav>
                                      </p:tavLst>
                                    </p:anim>
                                    <p:anim calcmode="lin" valueType="num">
                                      <p:cBhvr additive="base">
                                        <p:cTn id="51" dur="500"/>
                                        <p:tgtEl>
                                          <p:spTgt spid="19"/>
                                        </p:tgtEl>
                                        <p:attrNameLst>
                                          <p:attrName>ppt_y</p:attrName>
                                        </p:attrNameLst>
                                      </p:cBhvr>
                                      <p:tavLst>
                                        <p:tav tm="0">
                                          <p:val>
                                            <p:strVal val="ppt_y"/>
                                          </p:val>
                                        </p:tav>
                                        <p:tav tm="100000">
                                          <p:val>
                                            <p:strVal val="ppt_y"/>
                                          </p:val>
                                        </p:tav>
                                      </p:tavLst>
                                    </p:anim>
                                    <p:set>
                                      <p:cBhvr>
                                        <p:cTn id="52" dur="1" fill="hold">
                                          <p:stCondLst>
                                            <p:cond delay="499"/>
                                          </p:stCondLst>
                                        </p:cTn>
                                        <p:tgtEl>
                                          <p:spTgt spid="19"/>
                                        </p:tgtEl>
                                        <p:attrNameLst>
                                          <p:attrName>style.visibility</p:attrName>
                                        </p:attrNameLst>
                                      </p:cBhvr>
                                      <p:to>
                                        <p:strVal val="hidden"/>
                                      </p:to>
                                    </p:set>
                                  </p:childTnLst>
                                </p:cTn>
                              </p:par>
                              <p:par>
                                <p:cTn id="53" presetID="2" presetClass="exit" presetSubtype="8" fill="hold" grpId="1" nodeType="withEffect">
                                  <p:stCondLst>
                                    <p:cond delay="0"/>
                                  </p:stCondLst>
                                  <p:childTnLst>
                                    <p:anim calcmode="lin" valueType="num">
                                      <p:cBhvr additive="base">
                                        <p:cTn id="54" dur="500"/>
                                        <p:tgtEl>
                                          <p:spTgt spid="28"/>
                                        </p:tgtEl>
                                        <p:attrNameLst>
                                          <p:attrName>ppt_x</p:attrName>
                                        </p:attrNameLst>
                                      </p:cBhvr>
                                      <p:tavLst>
                                        <p:tav tm="0">
                                          <p:val>
                                            <p:strVal val="ppt_x"/>
                                          </p:val>
                                        </p:tav>
                                        <p:tav tm="100000">
                                          <p:val>
                                            <p:strVal val="0-ppt_w/2"/>
                                          </p:val>
                                        </p:tav>
                                      </p:tavLst>
                                    </p:anim>
                                    <p:anim calcmode="lin" valueType="num">
                                      <p:cBhvr additive="base">
                                        <p:cTn id="55" dur="500"/>
                                        <p:tgtEl>
                                          <p:spTgt spid="28"/>
                                        </p:tgtEl>
                                        <p:attrNameLst>
                                          <p:attrName>ppt_y</p:attrName>
                                        </p:attrNameLst>
                                      </p:cBhvr>
                                      <p:tavLst>
                                        <p:tav tm="0">
                                          <p:val>
                                            <p:strVal val="ppt_y"/>
                                          </p:val>
                                        </p:tav>
                                        <p:tav tm="100000">
                                          <p:val>
                                            <p:strVal val="ppt_y"/>
                                          </p:val>
                                        </p:tav>
                                      </p:tavLst>
                                    </p:anim>
                                    <p:set>
                                      <p:cBhvr>
                                        <p:cTn id="56" dur="1" fill="hold">
                                          <p:stCondLst>
                                            <p:cond delay="499"/>
                                          </p:stCondLst>
                                        </p:cTn>
                                        <p:tgtEl>
                                          <p:spTgt spid="28"/>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ppt_x"/>
                                          </p:val>
                                        </p:tav>
                                        <p:tav tm="100000">
                                          <p:val>
                                            <p:strVal val="#ppt_x"/>
                                          </p:val>
                                        </p:tav>
                                      </p:tavLst>
                                    </p:anim>
                                    <p:anim calcmode="lin" valueType="num">
                                      <p:cBhvr additive="base">
                                        <p:cTn id="62" dur="500" fill="hold"/>
                                        <p:tgtEl>
                                          <p:spTgt spid="3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additive="base">
                                        <p:cTn id="65" dur="500" fill="hold"/>
                                        <p:tgtEl>
                                          <p:spTgt spid="41"/>
                                        </p:tgtEl>
                                        <p:attrNameLst>
                                          <p:attrName>ppt_x</p:attrName>
                                        </p:attrNameLst>
                                      </p:cBhvr>
                                      <p:tavLst>
                                        <p:tav tm="0">
                                          <p:val>
                                            <p:strVal val="#ppt_x"/>
                                          </p:val>
                                        </p:tav>
                                        <p:tav tm="100000">
                                          <p:val>
                                            <p:strVal val="#ppt_x"/>
                                          </p:val>
                                        </p:tav>
                                      </p:tavLst>
                                    </p:anim>
                                    <p:anim calcmode="lin" valueType="num">
                                      <p:cBhvr additive="base">
                                        <p:cTn id="66" dur="500" fill="hold"/>
                                        <p:tgtEl>
                                          <p:spTgt spid="41"/>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ppt_x"/>
                                          </p:val>
                                        </p:tav>
                                        <p:tav tm="100000">
                                          <p:val>
                                            <p:strVal val="#ppt_x"/>
                                          </p:val>
                                        </p:tav>
                                      </p:tavLst>
                                    </p:anim>
                                    <p:anim calcmode="lin" valueType="num">
                                      <p:cBhvr additive="base">
                                        <p:cTn id="7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xit" presetSubtype="4" fill="hold" grpId="1" nodeType="clickEffect">
                                  <p:stCondLst>
                                    <p:cond delay="0"/>
                                  </p:stCondLst>
                                  <p:childTnLst>
                                    <p:anim calcmode="lin" valueType="num">
                                      <p:cBhvr additive="base">
                                        <p:cTn id="74" dur="500"/>
                                        <p:tgtEl>
                                          <p:spTgt spid="41"/>
                                        </p:tgtEl>
                                        <p:attrNameLst>
                                          <p:attrName>ppt_x</p:attrName>
                                        </p:attrNameLst>
                                      </p:cBhvr>
                                      <p:tavLst>
                                        <p:tav tm="0">
                                          <p:val>
                                            <p:strVal val="ppt_x"/>
                                          </p:val>
                                        </p:tav>
                                        <p:tav tm="100000">
                                          <p:val>
                                            <p:strVal val="ppt_x"/>
                                          </p:val>
                                        </p:tav>
                                      </p:tavLst>
                                    </p:anim>
                                    <p:anim calcmode="lin" valueType="num">
                                      <p:cBhvr additive="base">
                                        <p:cTn id="75" dur="500"/>
                                        <p:tgtEl>
                                          <p:spTgt spid="41"/>
                                        </p:tgtEl>
                                        <p:attrNameLst>
                                          <p:attrName>ppt_y</p:attrName>
                                        </p:attrNameLst>
                                      </p:cBhvr>
                                      <p:tavLst>
                                        <p:tav tm="0">
                                          <p:val>
                                            <p:strVal val="ppt_y"/>
                                          </p:val>
                                        </p:tav>
                                        <p:tav tm="100000">
                                          <p:val>
                                            <p:strVal val="1+ppt_h/2"/>
                                          </p:val>
                                        </p:tav>
                                      </p:tavLst>
                                    </p:anim>
                                    <p:set>
                                      <p:cBhvr>
                                        <p:cTn id="76" dur="1" fill="hold">
                                          <p:stCondLst>
                                            <p:cond delay="499"/>
                                          </p:stCondLst>
                                        </p:cTn>
                                        <p:tgtEl>
                                          <p:spTgt spid="41"/>
                                        </p:tgtEl>
                                        <p:attrNameLst>
                                          <p:attrName>style.visibility</p:attrName>
                                        </p:attrNameLst>
                                      </p:cBhvr>
                                      <p:to>
                                        <p:strVal val="hidden"/>
                                      </p:to>
                                    </p:set>
                                  </p:childTnLst>
                                </p:cTn>
                              </p:par>
                              <p:par>
                                <p:cTn id="77" presetID="2" presetClass="exit" presetSubtype="4" fill="hold" nodeType="withEffect">
                                  <p:stCondLst>
                                    <p:cond delay="0"/>
                                  </p:stCondLst>
                                  <p:childTnLst>
                                    <p:anim calcmode="lin" valueType="num">
                                      <p:cBhvr additive="base">
                                        <p:cTn id="78" dur="500"/>
                                        <p:tgtEl>
                                          <p:spTgt spid="24"/>
                                        </p:tgtEl>
                                        <p:attrNameLst>
                                          <p:attrName>ppt_x</p:attrName>
                                        </p:attrNameLst>
                                      </p:cBhvr>
                                      <p:tavLst>
                                        <p:tav tm="0">
                                          <p:val>
                                            <p:strVal val="ppt_x"/>
                                          </p:val>
                                        </p:tav>
                                        <p:tav tm="100000">
                                          <p:val>
                                            <p:strVal val="ppt_x"/>
                                          </p:val>
                                        </p:tav>
                                      </p:tavLst>
                                    </p:anim>
                                    <p:anim calcmode="lin" valueType="num">
                                      <p:cBhvr additive="base">
                                        <p:cTn id="79" dur="500"/>
                                        <p:tgtEl>
                                          <p:spTgt spid="24"/>
                                        </p:tgtEl>
                                        <p:attrNameLst>
                                          <p:attrName>ppt_y</p:attrName>
                                        </p:attrNameLst>
                                      </p:cBhvr>
                                      <p:tavLst>
                                        <p:tav tm="0">
                                          <p:val>
                                            <p:strVal val="ppt_y"/>
                                          </p:val>
                                        </p:tav>
                                        <p:tav tm="100000">
                                          <p:val>
                                            <p:strVal val="1+ppt_h/2"/>
                                          </p:val>
                                        </p:tav>
                                      </p:tavLst>
                                    </p:anim>
                                    <p:set>
                                      <p:cBhvr>
                                        <p:cTn id="80" dur="1" fill="hold">
                                          <p:stCondLst>
                                            <p:cond delay="499"/>
                                          </p:stCondLst>
                                        </p:cTn>
                                        <p:tgtEl>
                                          <p:spTgt spid="24"/>
                                        </p:tgtEl>
                                        <p:attrNameLst>
                                          <p:attrName>style.visibility</p:attrName>
                                        </p:attrNameLst>
                                      </p:cBhvr>
                                      <p:to>
                                        <p:strVal val="hidden"/>
                                      </p:to>
                                    </p:set>
                                  </p:childTnLst>
                                </p:cTn>
                              </p:par>
                              <p:par>
                                <p:cTn id="81" presetID="2" presetClass="exit" presetSubtype="4" fill="hold" nodeType="withEffect">
                                  <p:stCondLst>
                                    <p:cond delay="0"/>
                                  </p:stCondLst>
                                  <p:childTnLst>
                                    <p:anim calcmode="lin" valueType="num">
                                      <p:cBhvr additive="base">
                                        <p:cTn id="82" dur="500"/>
                                        <p:tgtEl>
                                          <p:spTgt spid="34"/>
                                        </p:tgtEl>
                                        <p:attrNameLst>
                                          <p:attrName>ppt_x</p:attrName>
                                        </p:attrNameLst>
                                      </p:cBhvr>
                                      <p:tavLst>
                                        <p:tav tm="0">
                                          <p:val>
                                            <p:strVal val="ppt_x"/>
                                          </p:val>
                                        </p:tav>
                                        <p:tav tm="100000">
                                          <p:val>
                                            <p:strVal val="ppt_x"/>
                                          </p:val>
                                        </p:tav>
                                      </p:tavLst>
                                    </p:anim>
                                    <p:anim calcmode="lin" valueType="num">
                                      <p:cBhvr additive="base">
                                        <p:cTn id="83" dur="500"/>
                                        <p:tgtEl>
                                          <p:spTgt spid="34"/>
                                        </p:tgtEl>
                                        <p:attrNameLst>
                                          <p:attrName>ppt_y</p:attrName>
                                        </p:attrNameLst>
                                      </p:cBhvr>
                                      <p:tavLst>
                                        <p:tav tm="0">
                                          <p:val>
                                            <p:strVal val="ppt_y"/>
                                          </p:val>
                                        </p:tav>
                                        <p:tav tm="100000">
                                          <p:val>
                                            <p:strVal val="1+ppt_h/2"/>
                                          </p:val>
                                        </p:tav>
                                      </p:tavLst>
                                    </p:anim>
                                    <p:set>
                                      <p:cBhvr>
                                        <p:cTn id="84" dur="1" fill="hold">
                                          <p:stCondLst>
                                            <p:cond delay="499"/>
                                          </p:stCondLst>
                                        </p:cTn>
                                        <p:tgtEl>
                                          <p:spTgt spid="34"/>
                                        </p:tgtEl>
                                        <p:attrNameLst>
                                          <p:attrName>style.visibility</p:attrName>
                                        </p:attrNameLst>
                                      </p:cBhvr>
                                      <p:to>
                                        <p:strVal val="hidden"/>
                                      </p:to>
                                    </p:set>
                                  </p:childTnLst>
                                </p:cTn>
                              </p:par>
                              <p:par>
                                <p:cTn id="85" presetID="2" presetClass="entr" presetSubtype="4" fill="hold" nodeType="with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additive="base">
                                        <p:cTn id="87" dur="500" fill="hold"/>
                                        <p:tgtEl>
                                          <p:spTgt spid="22"/>
                                        </p:tgtEl>
                                        <p:attrNameLst>
                                          <p:attrName>ppt_x</p:attrName>
                                        </p:attrNameLst>
                                      </p:cBhvr>
                                      <p:tavLst>
                                        <p:tav tm="0">
                                          <p:val>
                                            <p:strVal val="#ppt_x"/>
                                          </p:val>
                                        </p:tav>
                                        <p:tav tm="100000">
                                          <p:val>
                                            <p:strVal val="#ppt_x"/>
                                          </p:val>
                                        </p:tav>
                                      </p:tavLst>
                                    </p:anim>
                                    <p:anim calcmode="lin" valueType="num">
                                      <p:cBhvr additive="base">
                                        <p:cTn id="88" dur="500" fill="hold"/>
                                        <p:tgtEl>
                                          <p:spTgt spid="2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fill="hold"/>
                                        <p:tgtEl>
                                          <p:spTgt spid="33"/>
                                        </p:tgtEl>
                                        <p:attrNameLst>
                                          <p:attrName>ppt_x</p:attrName>
                                        </p:attrNameLst>
                                      </p:cBhvr>
                                      <p:tavLst>
                                        <p:tav tm="0">
                                          <p:val>
                                            <p:strVal val="#ppt_x"/>
                                          </p:val>
                                        </p:tav>
                                        <p:tav tm="100000">
                                          <p:val>
                                            <p:strVal val="#ppt_x"/>
                                          </p:val>
                                        </p:tav>
                                      </p:tavLst>
                                    </p:anim>
                                    <p:anim calcmode="lin" valueType="num">
                                      <p:cBhvr additive="base">
                                        <p:cTn id="92" dur="500" fill="hold"/>
                                        <p:tgtEl>
                                          <p:spTgt spid="33"/>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500" fill="hold"/>
                                        <p:tgtEl>
                                          <p:spTgt spid="30"/>
                                        </p:tgtEl>
                                        <p:attrNameLst>
                                          <p:attrName>ppt_x</p:attrName>
                                        </p:attrNameLst>
                                      </p:cBhvr>
                                      <p:tavLst>
                                        <p:tav tm="0">
                                          <p:val>
                                            <p:strVal val="#ppt_x"/>
                                          </p:val>
                                        </p:tav>
                                        <p:tav tm="100000">
                                          <p:val>
                                            <p:strVal val="#ppt_x"/>
                                          </p:val>
                                        </p:tav>
                                      </p:tavLst>
                                    </p:anim>
                                    <p:anim calcmode="lin" valueType="num">
                                      <p:cBhvr additive="base">
                                        <p:cTn id="9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xit" presetSubtype="4" fill="hold" nodeType="clickEffect">
                                  <p:stCondLst>
                                    <p:cond delay="0"/>
                                  </p:stCondLst>
                                  <p:childTnLst>
                                    <p:anim calcmode="lin" valueType="num">
                                      <p:cBhvr additive="base">
                                        <p:cTn id="100" dur="500"/>
                                        <p:tgtEl>
                                          <p:spTgt spid="22"/>
                                        </p:tgtEl>
                                        <p:attrNameLst>
                                          <p:attrName>ppt_x</p:attrName>
                                        </p:attrNameLst>
                                      </p:cBhvr>
                                      <p:tavLst>
                                        <p:tav tm="0">
                                          <p:val>
                                            <p:strVal val="ppt_x"/>
                                          </p:val>
                                        </p:tav>
                                        <p:tav tm="100000">
                                          <p:val>
                                            <p:strVal val="ppt_x"/>
                                          </p:val>
                                        </p:tav>
                                      </p:tavLst>
                                    </p:anim>
                                    <p:anim calcmode="lin" valueType="num">
                                      <p:cBhvr additive="base">
                                        <p:cTn id="101" dur="500"/>
                                        <p:tgtEl>
                                          <p:spTgt spid="22"/>
                                        </p:tgtEl>
                                        <p:attrNameLst>
                                          <p:attrName>ppt_y</p:attrName>
                                        </p:attrNameLst>
                                      </p:cBhvr>
                                      <p:tavLst>
                                        <p:tav tm="0">
                                          <p:val>
                                            <p:strVal val="ppt_y"/>
                                          </p:val>
                                        </p:tav>
                                        <p:tav tm="100000">
                                          <p:val>
                                            <p:strVal val="1+ppt_h/2"/>
                                          </p:val>
                                        </p:tav>
                                      </p:tavLst>
                                    </p:anim>
                                    <p:set>
                                      <p:cBhvr>
                                        <p:cTn id="102" dur="1" fill="hold">
                                          <p:stCondLst>
                                            <p:cond delay="499"/>
                                          </p:stCondLst>
                                        </p:cTn>
                                        <p:tgtEl>
                                          <p:spTgt spid="22"/>
                                        </p:tgtEl>
                                        <p:attrNameLst>
                                          <p:attrName>style.visibility</p:attrName>
                                        </p:attrNameLst>
                                      </p:cBhvr>
                                      <p:to>
                                        <p:strVal val="hidden"/>
                                      </p:to>
                                    </p:set>
                                  </p:childTnLst>
                                </p:cTn>
                              </p:par>
                              <p:par>
                                <p:cTn id="103" presetID="2" presetClass="exit" presetSubtype="4" fill="hold" grpId="1" nodeType="withEffect">
                                  <p:stCondLst>
                                    <p:cond delay="0"/>
                                  </p:stCondLst>
                                  <p:childTnLst>
                                    <p:anim calcmode="lin" valueType="num">
                                      <p:cBhvr additive="base">
                                        <p:cTn id="104" dur="500"/>
                                        <p:tgtEl>
                                          <p:spTgt spid="33"/>
                                        </p:tgtEl>
                                        <p:attrNameLst>
                                          <p:attrName>ppt_x</p:attrName>
                                        </p:attrNameLst>
                                      </p:cBhvr>
                                      <p:tavLst>
                                        <p:tav tm="0">
                                          <p:val>
                                            <p:strVal val="ppt_x"/>
                                          </p:val>
                                        </p:tav>
                                        <p:tav tm="100000">
                                          <p:val>
                                            <p:strVal val="ppt_x"/>
                                          </p:val>
                                        </p:tav>
                                      </p:tavLst>
                                    </p:anim>
                                    <p:anim calcmode="lin" valueType="num">
                                      <p:cBhvr additive="base">
                                        <p:cTn id="105" dur="500"/>
                                        <p:tgtEl>
                                          <p:spTgt spid="33"/>
                                        </p:tgtEl>
                                        <p:attrNameLst>
                                          <p:attrName>ppt_y</p:attrName>
                                        </p:attrNameLst>
                                      </p:cBhvr>
                                      <p:tavLst>
                                        <p:tav tm="0">
                                          <p:val>
                                            <p:strVal val="ppt_y"/>
                                          </p:val>
                                        </p:tav>
                                        <p:tav tm="100000">
                                          <p:val>
                                            <p:strVal val="1+ppt_h/2"/>
                                          </p:val>
                                        </p:tav>
                                      </p:tavLst>
                                    </p:anim>
                                    <p:set>
                                      <p:cBhvr>
                                        <p:cTn id="106" dur="1" fill="hold">
                                          <p:stCondLst>
                                            <p:cond delay="499"/>
                                          </p:stCondLst>
                                        </p:cTn>
                                        <p:tgtEl>
                                          <p:spTgt spid="33"/>
                                        </p:tgtEl>
                                        <p:attrNameLst>
                                          <p:attrName>style.visibility</p:attrName>
                                        </p:attrNameLst>
                                      </p:cBhvr>
                                      <p:to>
                                        <p:strVal val="hidden"/>
                                      </p:to>
                                    </p:set>
                                  </p:childTnLst>
                                </p:cTn>
                              </p:par>
                              <p:par>
                                <p:cTn id="107" presetID="2" presetClass="exit" presetSubtype="4" fill="hold" nodeType="withEffect">
                                  <p:stCondLst>
                                    <p:cond delay="0"/>
                                  </p:stCondLst>
                                  <p:childTnLst>
                                    <p:anim calcmode="lin" valueType="num">
                                      <p:cBhvr additive="base">
                                        <p:cTn id="108" dur="500"/>
                                        <p:tgtEl>
                                          <p:spTgt spid="30"/>
                                        </p:tgtEl>
                                        <p:attrNameLst>
                                          <p:attrName>ppt_x</p:attrName>
                                        </p:attrNameLst>
                                      </p:cBhvr>
                                      <p:tavLst>
                                        <p:tav tm="0">
                                          <p:val>
                                            <p:strVal val="ppt_x"/>
                                          </p:val>
                                        </p:tav>
                                        <p:tav tm="100000">
                                          <p:val>
                                            <p:strVal val="ppt_x"/>
                                          </p:val>
                                        </p:tav>
                                      </p:tavLst>
                                    </p:anim>
                                    <p:anim calcmode="lin" valueType="num">
                                      <p:cBhvr additive="base">
                                        <p:cTn id="109" dur="500"/>
                                        <p:tgtEl>
                                          <p:spTgt spid="30"/>
                                        </p:tgtEl>
                                        <p:attrNameLst>
                                          <p:attrName>ppt_y</p:attrName>
                                        </p:attrNameLst>
                                      </p:cBhvr>
                                      <p:tavLst>
                                        <p:tav tm="0">
                                          <p:val>
                                            <p:strVal val="ppt_y"/>
                                          </p:val>
                                        </p:tav>
                                        <p:tav tm="100000">
                                          <p:val>
                                            <p:strVal val="1+ppt_h/2"/>
                                          </p:val>
                                        </p:tav>
                                      </p:tavLst>
                                    </p:anim>
                                    <p:set>
                                      <p:cBhvr>
                                        <p:cTn id="110" dur="1" fill="hold">
                                          <p:stCondLst>
                                            <p:cond delay="499"/>
                                          </p:stCondLst>
                                        </p:cTn>
                                        <p:tgtEl>
                                          <p:spTgt spid="30"/>
                                        </p:tgtEl>
                                        <p:attrNameLst>
                                          <p:attrName>style.visibility</p:attrName>
                                        </p:attrNameLst>
                                      </p:cBhvr>
                                      <p:to>
                                        <p:strVal val="hidden"/>
                                      </p:to>
                                    </p:set>
                                  </p:childTnLst>
                                </p:cTn>
                              </p:par>
                              <p:par>
                                <p:cTn id="111" presetID="2" presetClass="entr" presetSubtype="2" fill="hold" grpId="0" nodeType="withEffect">
                                  <p:stCondLst>
                                    <p:cond delay="0"/>
                                  </p:stCondLst>
                                  <p:childTnLst>
                                    <p:set>
                                      <p:cBhvr>
                                        <p:cTn id="112" dur="1" fill="hold">
                                          <p:stCondLst>
                                            <p:cond delay="0"/>
                                          </p:stCondLst>
                                        </p:cTn>
                                        <p:tgtEl>
                                          <p:spTgt spid="40"/>
                                        </p:tgtEl>
                                        <p:attrNameLst>
                                          <p:attrName>style.visibility</p:attrName>
                                        </p:attrNameLst>
                                      </p:cBhvr>
                                      <p:to>
                                        <p:strVal val="visible"/>
                                      </p:to>
                                    </p:set>
                                    <p:anim calcmode="lin" valueType="num">
                                      <p:cBhvr additive="base">
                                        <p:cTn id="113" dur="500" fill="hold"/>
                                        <p:tgtEl>
                                          <p:spTgt spid="40"/>
                                        </p:tgtEl>
                                        <p:attrNameLst>
                                          <p:attrName>ppt_x</p:attrName>
                                        </p:attrNameLst>
                                      </p:cBhvr>
                                      <p:tavLst>
                                        <p:tav tm="0">
                                          <p:val>
                                            <p:strVal val="1+#ppt_w/2"/>
                                          </p:val>
                                        </p:tav>
                                        <p:tav tm="100000">
                                          <p:val>
                                            <p:strVal val="#ppt_x"/>
                                          </p:val>
                                        </p:tav>
                                      </p:tavLst>
                                    </p:anim>
                                    <p:anim calcmode="lin" valueType="num">
                                      <p:cBhvr additive="base">
                                        <p:cTn id="114" dur="500" fill="hold"/>
                                        <p:tgtEl>
                                          <p:spTgt spid="40"/>
                                        </p:tgtEl>
                                        <p:attrNameLst>
                                          <p:attrName>ppt_y</p:attrName>
                                        </p:attrNameLst>
                                      </p:cBhvr>
                                      <p:tavLst>
                                        <p:tav tm="0">
                                          <p:val>
                                            <p:strVal val="#ppt_y"/>
                                          </p:val>
                                        </p:tav>
                                        <p:tav tm="100000">
                                          <p:val>
                                            <p:strVal val="#ppt_y"/>
                                          </p:val>
                                        </p:tav>
                                      </p:tavLst>
                                    </p:anim>
                                  </p:childTnLst>
                                </p:cTn>
                              </p:par>
                              <p:par>
                                <p:cTn id="115" presetID="2" presetClass="entr" presetSubtype="2" fill="hold" nodeType="withEffect">
                                  <p:stCondLst>
                                    <p:cond delay="0"/>
                                  </p:stCondLst>
                                  <p:childTnLst>
                                    <p:set>
                                      <p:cBhvr>
                                        <p:cTn id="116" dur="1" fill="hold">
                                          <p:stCondLst>
                                            <p:cond delay="0"/>
                                          </p:stCondLst>
                                        </p:cTn>
                                        <p:tgtEl>
                                          <p:spTgt spid="31"/>
                                        </p:tgtEl>
                                        <p:attrNameLst>
                                          <p:attrName>style.visibility</p:attrName>
                                        </p:attrNameLst>
                                      </p:cBhvr>
                                      <p:to>
                                        <p:strVal val="visible"/>
                                      </p:to>
                                    </p:set>
                                    <p:anim calcmode="lin" valueType="num">
                                      <p:cBhvr additive="base">
                                        <p:cTn id="117" dur="500" fill="hold"/>
                                        <p:tgtEl>
                                          <p:spTgt spid="31"/>
                                        </p:tgtEl>
                                        <p:attrNameLst>
                                          <p:attrName>ppt_x</p:attrName>
                                        </p:attrNameLst>
                                      </p:cBhvr>
                                      <p:tavLst>
                                        <p:tav tm="0">
                                          <p:val>
                                            <p:strVal val="1+#ppt_w/2"/>
                                          </p:val>
                                        </p:tav>
                                        <p:tav tm="100000">
                                          <p:val>
                                            <p:strVal val="#ppt_x"/>
                                          </p:val>
                                        </p:tav>
                                      </p:tavLst>
                                    </p:anim>
                                    <p:anim calcmode="lin" valueType="num">
                                      <p:cBhvr additive="base">
                                        <p:cTn id="118"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2" grpId="0" animBg="1"/>
      <p:bldP spid="12" grpId="1" animBg="1"/>
      <p:bldP spid="19" grpId="0" animBg="1"/>
      <p:bldP spid="19" grpId="1" animBg="1"/>
      <p:bldP spid="28" grpId="0"/>
      <p:bldP spid="28" grpId="1"/>
      <p:bldP spid="33" grpId="0"/>
      <p:bldP spid="33" grpId="1"/>
      <p:bldP spid="40" grpId="0"/>
      <p:bldP spid="41" grpId="0"/>
      <p:bldP spid="41"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Analyze</a:t>
            </a:r>
            <a:endParaRPr lang="en-US" dirty="0"/>
          </a:p>
        </p:txBody>
      </p:sp>
      <p:pic>
        <p:nvPicPr>
          <p:cNvPr id="9219" name="Picture 3" descr="C:\Users\ImMoRtAl\Desktop\sample\DSC0710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605" b="7961"/>
          <a:stretch/>
        </p:blipFill>
        <p:spPr bwMode="auto">
          <a:xfrm>
            <a:off x="1486469" y="1740090"/>
            <a:ext cx="6223000" cy="4034051"/>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Users\ImMoRtAl\Desktop\sample\DSC07135.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627" b="4382"/>
          <a:stretch/>
        </p:blipFill>
        <p:spPr bwMode="auto">
          <a:xfrm>
            <a:off x="1524000" y="1642282"/>
            <a:ext cx="6228307" cy="4110250"/>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descr="C:\Users\ImMoRtAl\Desktop\sample\DSC07136.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1715"/>
          <a:stretch/>
        </p:blipFill>
        <p:spPr bwMode="auto">
          <a:xfrm>
            <a:off x="1511300" y="1696871"/>
            <a:ext cx="6222999" cy="4120487"/>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C:\Users\ImMoRtAl\Desktop\sample\DSC0713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9677" b="3323"/>
          <a:stretch/>
        </p:blipFill>
        <p:spPr bwMode="auto">
          <a:xfrm>
            <a:off x="1473200" y="1694597"/>
            <a:ext cx="6299200" cy="4110251"/>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C:\Users\ImMoRtAl\Desktop\sample\DSC07094.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13213"/>
          <a:stretch/>
        </p:blipFill>
        <p:spPr bwMode="auto">
          <a:xfrm>
            <a:off x="1524000" y="1752600"/>
            <a:ext cx="6197600" cy="4034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4664510"/>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9218"/>
                                        </p:tgtEl>
                                      </p:cBhvr>
                                    </p:animEffect>
                                    <p:set>
                                      <p:cBhvr>
                                        <p:cTn id="12" dur="1" fill="hold">
                                          <p:stCondLst>
                                            <p:cond delay="499"/>
                                          </p:stCondLst>
                                        </p:cTn>
                                        <p:tgtEl>
                                          <p:spTgt spid="9218"/>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9219"/>
                                        </p:tgtEl>
                                        <p:attrNameLst>
                                          <p:attrName>style.visibility</p:attrName>
                                        </p:attrNameLst>
                                      </p:cBhvr>
                                      <p:to>
                                        <p:strVal val="visible"/>
                                      </p:to>
                                    </p:set>
                                    <p:animEffect transition="in" filter="fade">
                                      <p:cBhvr>
                                        <p:cTn id="15" dur="500"/>
                                        <p:tgtEl>
                                          <p:spTgt spid="921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9219"/>
                                        </p:tgtEl>
                                      </p:cBhvr>
                                    </p:animEffect>
                                    <p:set>
                                      <p:cBhvr>
                                        <p:cTn id="20" dur="1" fill="hold">
                                          <p:stCondLst>
                                            <p:cond delay="499"/>
                                          </p:stCondLst>
                                        </p:cTn>
                                        <p:tgtEl>
                                          <p:spTgt spid="9219"/>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9220"/>
                                        </p:tgtEl>
                                        <p:attrNameLst>
                                          <p:attrName>style.visibility</p:attrName>
                                        </p:attrNameLst>
                                      </p:cBhvr>
                                      <p:to>
                                        <p:strVal val="visible"/>
                                      </p:to>
                                    </p:set>
                                    <p:animEffect transition="in" filter="fade">
                                      <p:cBhvr>
                                        <p:cTn id="23" dur="500"/>
                                        <p:tgtEl>
                                          <p:spTgt spid="922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9220"/>
                                        </p:tgtEl>
                                      </p:cBhvr>
                                    </p:animEffect>
                                    <p:set>
                                      <p:cBhvr>
                                        <p:cTn id="28" dur="1" fill="hold">
                                          <p:stCondLst>
                                            <p:cond delay="499"/>
                                          </p:stCondLst>
                                        </p:cTn>
                                        <p:tgtEl>
                                          <p:spTgt spid="9220"/>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9221"/>
                                        </p:tgtEl>
                                        <p:attrNameLst>
                                          <p:attrName>style.visibility</p:attrName>
                                        </p:attrNameLst>
                                      </p:cBhvr>
                                      <p:to>
                                        <p:strVal val="visible"/>
                                      </p:to>
                                    </p:set>
                                    <p:animEffect transition="in" filter="fade">
                                      <p:cBhvr>
                                        <p:cTn id="31" dur="500"/>
                                        <p:tgtEl>
                                          <p:spTgt spid="922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500"/>
                                        <p:tgtEl>
                                          <p:spTgt spid="9221"/>
                                        </p:tgtEl>
                                      </p:cBhvr>
                                    </p:animEffect>
                                    <p:set>
                                      <p:cBhvr>
                                        <p:cTn id="36" dur="1" fill="hold">
                                          <p:stCondLst>
                                            <p:cond delay="499"/>
                                          </p:stCondLst>
                                        </p:cTn>
                                        <p:tgtEl>
                                          <p:spTgt spid="9221"/>
                                        </p:tgtEl>
                                        <p:attrNameLst>
                                          <p:attrName>style.visibility</p:attrName>
                                        </p:attrNameLst>
                                      </p:cBhvr>
                                      <p:to>
                                        <p:strVal val="hidden"/>
                                      </p:to>
                                    </p:set>
                                  </p:childTnLst>
                                </p:cTn>
                              </p:par>
                              <p:par>
                                <p:cTn id="37" presetID="10" presetClass="entr" presetSubtype="0" fill="hold" nodeType="withEffect">
                                  <p:stCondLst>
                                    <p:cond delay="0"/>
                                  </p:stCondLst>
                                  <p:childTnLst>
                                    <p:set>
                                      <p:cBhvr>
                                        <p:cTn id="38" dur="1" fill="hold">
                                          <p:stCondLst>
                                            <p:cond delay="0"/>
                                          </p:stCondLst>
                                        </p:cTn>
                                        <p:tgtEl>
                                          <p:spTgt spid="9222"/>
                                        </p:tgtEl>
                                        <p:attrNameLst>
                                          <p:attrName>style.visibility</p:attrName>
                                        </p:attrNameLst>
                                      </p:cBhvr>
                                      <p:to>
                                        <p:strVal val="visible"/>
                                      </p:to>
                                    </p:set>
                                    <p:animEffect transition="in" filter="fade">
                                      <p:cBhvr>
                                        <p:cTn id="39" dur="5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and conclusions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95115546"/>
              </p:ext>
            </p:extLst>
          </p:nvPr>
        </p:nvGraphicFramePr>
        <p:xfrm>
          <a:off x="2286001" y="1447800"/>
          <a:ext cx="4876798" cy="5678424"/>
        </p:xfrm>
        <a:graphic>
          <a:graphicData uri="http://schemas.openxmlformats.org/drawingml/2006/table">
            <a:tbl>
              <a:tblPr firstRow="1" firstCol="1" bandRow="1">
                <a:tableStyleId>{5C22544A-7EE6-4342-B048-85BDC9FD1C3A}</a:tableStyleId>
              </a:tblPr>
              <a:tblGrid>
                <a:gridCol w="884254"/>
                <a:gridCol w="1554145"/>
                <a:gridCol w="812800"/>
                <a:gridCol w="1625599"/>
              </a:tblGrid>
              <a:tr h="193527">
                <a:tc>
                  <a:txBody>
                    <a:bodyPr/>
                    <a:lstStyle/>
                    <a:p>
                      <a:pPr marL="0" marR="0" indent="285750" algn="ctr">
                        <a:lnSpc>
                          <a:spcPct val="115000"/>
                        </a:lnSpc>
                        <a:spcBef>
                          <a:spcPts val="0"/>
                        </a:spcBef>
                        <a:spcAft>
                          <a:spcPts val="0"/>
                        </a:spcAft>
                      </a:pPr>
                      <a:r>
                        <a:rPr lang="en-US" sz="1200" dirty="0">
                          <a:effectLst/>
                        </a:rPr>
                        <a:t>Days</a:t>
                      </a:r>
                      <a:endParaRPr lang="en-US" sz="1200" dirty="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Mass of gas (g)\Day</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dirty="0">
                          <a:effectLst/>
                        </a:rPr>
                        <a:t>Days</a:t>
                      </a:r>
                      <a:endParaRPr lang="en-US" sz="1200" dirty="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Mass of gas (g)\Day</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1</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0</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26</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25</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2</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0</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27</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27</a:t>
                      </a:r>
                      <a:endParaRPr lang="en-US" sz="1200">
                        <a:effectLst/>
                        <a:latin typeface="Times New Roman"/>
                        <a:ea typeface="Calibri"/>
                        <a:cs typeface="Arial"/>
                      </a:endParaRPr>
                    </a:p>
                  </a:txBody>
                  <a:tcPr marL="48002" marR="48002" marT="0" marB="0" anchor="ctr"/>
                </a:tc>
              </a:tr>
              <a:tr h="204055">
                <a:tc>
                  <a:txBody>
                    <a:bodyPr/>
                    <a:lstStyle/>
                    <a:p>
                      <a:pPr marL="0" marR="0" indent="285750" algn="ctr">
                        <a:lnSpc>
                          <a:spcPct val="115000"/>
                        </a:lnSpc>
                        <a:spcBef>
                          <a:spcPts val="0"/>
                        </a:spcBef>
                        <a:spcAft>
                          <a:spcPts val="0"/>
                        </a:spcAft>
                      </a:pPr>
                      <a:r>
                        <a:rPr lang="en-US" sz="1200">
                          <a:effectLst/>
                        </a:rPr>
                        <a:t>3</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0</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28</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27</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4</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0</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29</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34</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5</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1</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30</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35</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6</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1</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31</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36</a:t>
                      </a:r>
                      <a:endParaRPr lang="en-US" sz="1200">
                        <a:effectLst/>
                        <a:latin typeface="Times New Roman"/>
                        <a:ea typeface="Calibri"/>
                        <a:cs typeface="Arial"/>
                      </a:endParaRPr>
                    </a:p>
                  </a:txBody>
                  <a:tcPr marL="48002" marR="48002" marT="0" marB="0" anchor="ctr"/>
                </a:tc>
              </a:tr>
              <a:tr h="204055">
                <a:tc>
                  <a:txBody>
                    <a:bodyPr/>
                    <a:lstStyle/>
                    <a:p>
                      <a:pPr marL="0" marR="0" indent="285750" algn="ctr">
                        <a:lnSpc>
                          <a:spcPct val="115000"/>
                        </a:lnSpc>
                        <a:spcBef>
                          <a:spcPts val="0"/>
                        </a:spcBef>
                        <a:spcAft>
                          <a:spcPts val="0"/>
                        </a:spcAft>
                      </a:pPr>
                      <a:r>
                        <a:rPr lang="en-US" sz="1200">
                          <a:effectLst/>
                        </a:rPr>
                        <a:t>7</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32</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34</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8</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33</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39</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9</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34</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35</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10</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35</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38</a:t>
                      </a:r>
                      <a:endParaRPr lang="en-US" sz="1200">
                        <a:effectLst/>
                        <a:latin typeface="Times New Roman"/>
                        <a:ea typeface="Calibri"/>
                        <a:cs typeface="Arial"/>
                      </a:endParaRPr>
                    </a:p>
                  </a:txBody>
                  <a:tcPr marL="48002" marR="48002" marT="0" marB="0" anchor="ctr"/>
                </a:tc>
              </a:tr>
              <a:tr h="204055">
                <a:tc>
                  <a:txBody>
                    <a:bodyPr/>
                    <a:lstStyle/>
                    <a:p>
                      <a:pPr marL="0" marR="0" indent="285750" algn="ctr">
                        <a:lnSpc>
                          <a:spcPct val="115000"/>
                        </a:lnSpc>
                        <a:spcBef>
                          <a:spcPts val="0"/>
                        </a:spcBef>
                        <a:spcAft>
                          <a:spcPts val="0"/>
                        </a:spcAft>
                      </a:pPr>
                      <a:r>
                        <a:rPr lang="en-US" sz="1200">
                          <a:effectLst/>
                        </a:rPr>
                        <a:t>11</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36</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38</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12</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5</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37</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39</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13</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8</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38</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35</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14</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8</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39</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37</a:t>
                      </a:r>
                      <a:endParaRPr lang="en-US" sz="1200">
                        <a:effectLst/>
                        <a:latin typeface="Times New Roman"/>
                        <a:ea typeface="Calibri"/>
                        <a:cs typeface="Arial"/>
                      </a:endParaRPr>
                    </a:p>
                  </a:txBody>
                  <a:tcPr marL="48002" marR="48002" marT="0" marB="0" anchor="ctr"/>
                </a:tc>
              </a:tr>
              <a:tr h="204055">
                <a:tc>
                  <a:txBody>
                    <a:bodyPr/>
                    <a:lstStyle/>
                    <a:p>
                      <a:pPr marL="0" marR="0" indent="285750" algn="ctr">
                        <a:lnSpc>
                          <a:spcPct val="115000"/>
                        </a:lnSpc>
                        <a:spcBef>
                          <a:spcPts val="0"/>
                        </a:spcBef>
                        <a:spcAft>
                          <a:spcPts val="0"/>
                        </a:spcAft>
                      </a:pPr>
                      <a:r>
                        <a:rPr lang="en-US" sz="1200">
                          <a:effectLst/>
                        </a:rPr>
                        <a:t>15</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9</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40</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39</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16</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8</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41</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32</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17</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9</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42</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36</a:t>
                      </a:r>
                      <a:endParaRPr lang="en-US" sz="1200">
                        <a:effectLst/>
                        <a:latin typeface="Times New Roman"/>
                        <a:ea typeface="Calibri"/>
                        <a:cs typeface="Arial"/>
                      </a:endParaRPr>
                    </a:p>
                  </a:txBody>
                  <a:tcPr marL="48002" marR="48002" marT="0" marB="0" anchor="ctr"/>
                </a:tc>
              </a:tr>
              <a:tr h="204055">
                <a:tc>
                  <a:txBody>
                    <a:bodyPr/>
                    <a:lstStyle/>
                    <a:p>
                      <a:pPr marL="0" marR="0" indent="285750" algn="ctr">
                        <a:lnSpc>
                          <a:spcPct val="115000"/>
                        </a:lnSpc>
                        <a:spcBef>
                          <a:spcPts val="0"/>
                        </a:spcBef>
                        <a:spcAft>
                          <a:spcPts val="0"/>
                        </a:spcAft>
                      </a:pPr>
                      <a:r>
                        <a:rPr lang="en-US" sz="1200">
                          <a:effectLst/>
                        </a:rPr>
                        <a:t>18</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11</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43</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28</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19</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10</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44</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15</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20</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13</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45</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9</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21</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15</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46</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8</a:t>
                      </a:r>
                      <a:endParaRPr lang="en-US" sz="1200">
                        <a:effectLst/>
                        <a:latin typeface="Times New Roman"/>
                        <a:ea typeface="Calibri"/>
                        <a:cs typeface="Arial"/>
                      </a:endParaRPr>
                    </a:p>
                  </a:txBody>
                  <a:tcPr marL="48002" marR="48002" marT="0" marB="0" anchor="ctr"/>
                </a:tc>
              </a:tr>
              <a:tr h="204055">
                <a:tc>
                  <a:txBody>
                    <a:bodyPr/>
                    <a:lstStyle/>
                    <a:p>
                      <a:pPr marL="0" marR="0" indent="285750" algn="ctr">
                        <a:lnSpc>
                          <a:spcPct val="115000"/>
                        </a:lnSpc>
                        <a:spcBef>
                          <a:spcPts val="0"/>
                        </a:spcBef>
                        <a:spcAft>
                          <a:spcPts val="0"/>
                        </a:spcAft>
                      </a:pPr>
                      <a:r>
                        <a:rPr lang="en-US" sz="1200">
                          <a:effectLst/>
                        </a:rPr>
                        <a:t>22</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16</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47</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23</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17</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48</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0</a:t>
                      </a:r>
                      <a:endParaRPr lang="en-US" sz="1200">
                        <a:effectLst/>
                        <a:latin typeface="Times New Roman"/>
                        <a:ea typeface="Calibri"/>
                        <a:cs typeface="Arial"/>
                      </a:endParaRPr>
                    </a:p>
                  </a:txBody>
                  <a:tcPr marL="48002" marR="48002" marT="0" marB="0" anchor="ctr"/>
                </a:tc>
              </a:tr>
              <a:tr h="193527">
                <a:tc>
                  <a:txBody>
                    <a:bodyPr/>
                    <a:lstStyle/>
                    <a:p>
                      <a:pPr marL="0" marR="0" indent="285750" algn="ctr">
                        <a:lnSpc>
                          <a:spcPct val="115000"/>
                        </a:lnSpc>
                        <a:spcBef>
                          <a:spcPts val="0"/>
                        </a:spcBef>
                        <a:spcAft>
                          <a:spcPts val="0"/>
                        </a:spcAft>
                      </a:pPr>
                      <a:r>
                        <a:rPr lang="en-US" sz="1200">
                          <a:effectLst/>
                        </a:rPr>
                        <a:t>24</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16</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49</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0</a:t>
                      </a:r>
                      <a:endParaRPr lang="en-US" sz="1200">
                        <a:effectLst/>
                        <a:latin typeface="Times New Roman"/>
                        <a:ea typeface="Calibri"/>
                        <a:cs typeface="Arial"/>
                      </a:endParaRPr>
                    </a:p>
                  </a:txBody>
                  <a:tcPr marL="48002" marR="48002" marT="0" marB="0" anchor="ctr"/>
                </a:tc>
              </a:tr>
              <a:tr h="204055">
                <a:tc>
                  <a:txBody>
                    <a:bodyPr/>
                    <a:lstStyle/>
                    <a:p>
                      <a:pPr marL="0" marR="0" indent="285750" algn="ctr">
                        <a:lnSpc>
                          <a:spcPct val="115000"/>
                        </a:lnSpc>
                        <a:spcBef>
                          <a:spcPts val="0"/>
                        </a:spcBef>
                        <a:spcAft>
                          <a:spcPts val="0"/>
                        </a:spcAft>
                      </a:pPr>
                      <a:r>
                        <a:rPr lang="en-US" sz="1200">
                          <a:effectLst/>
                        </a:rPr>
                        <a:t>25</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20</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a:effectLst/>
                        </a:rPr>
                        <a:t>50</a:t>
                      </a:r>
                      <a:endParaRPr lang="en-US" sz="1200">
                        <a:effectLst/>
                        <a:latin typeface="Times New Roman"/>
                        <a:ea typeface="Calibri"/>
                        <a:cs typeface="Arial"/>
                      </a:endParaRPr>
                    </a:p>
                  </a:txBody>
                  <a:tcPr marL="48002" marR="48002" marT="0" marB="0" anchor="ctr"/>
                </a:tc>
                <a:tc>
                  <a:txBody>
                    <a:bodyPr/>
                    <a:lstStyle/>
                    <a:p>
                      <a:pPr marL="0" marR="0" indent="285750" algn="ctr">
                        <a:lnSpc>
                          <a:spcPct val="115000"/>
                        </a:lnSpc>
                        <a:spcBef>
                          <a:spcPts val="0"/>
                        </a:spcBef>
                        <a:spcAft>
                          <a:spcPts val="0"/>
                        </a:spcAft>
                      </a:pPr>
                      <a:r>
                        <a:rPr lang="en-US" sz="1200" dirty="0">
                          <a:effectLst/>
                        </a:rPr>
                        <a:t>0</a:t>
                      </a:r>
                      <a:endParaRPr lang="en-US" sz="1200" dirty="0">
                        <a:effectLst/>
                        <a:latin typeface="Times New Roman"/>
                        <a:ea typeface="Calibri"/>
                        <a:cs typeface="Arial"/>
                      </a:endParaRPr>
                    </a:p>
                  </a:txBody>
                  <a:tcPr marL="48002" marR="48002" marT="0" marB="0" anchor="ctr"/>
                </a:tc>
              </a:tr>
            </a:tbl>
          </a:graphicData>
        </a:graphic>
      </p:graphicFrame>
    </p:spTree>
    <p:extLst>
      <p:ext uri="{BB962C8B-B14F-4D97-AF65-F5344CB8AC3E}">
        <p14:creationId xmlns:p14="http://schemas.microsoft.com/office/powerpoint/2010/main" val="2112425519"/>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and conclusions</a:t>
            </a:r>
            <a:endParaRPr lang="en-US" dirty="0"/>
          </a:p>
        </p:txBody>
      </p:sp>
      <p:graphicFrame>
        <p:nvGraphicFramePr>
          <p:cNvPr id="5" name="Chart 4"/>
          <p:cNvGraphicFramePr/>
          <p:nvPr>
            <p:extLst>
              <p:ext uri="{D42A27DB-BD31-4B8C-83A1-F6EECF244321}">
                <p14:modId xmlns:p14="http://schemas.microsoft.com/office/powerpoint/2010/main" val="1967792610"/>
              </p:ext>
            </p:extLst>
          </p:nvPr>
        </p:nvGraphicFramePr>
        <p:xfrm>
          <a:off x="685800" y="2025650"/>
          <a:ext cx="7696200" cy="34607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52919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and conclusions</a:t>
            </a:r>
          </a:p>
        </p:txBody>
      </p:sp>
      <p:sp>
        <p:nvSpPr>
          <p:cNvPr id="3" name="Content Placeholder 2"/>
          <p:cNvSpPr>
            <a:spLocks noGrp="1"/>
          </p:cNvSpPr>
          <p:nvPr>
            <p:ph sz="quarter" idx="13"/>
          </p:nvPr>
        </p:nvSpPr>
        <p:spPr/>
        <p:txBody>
          <a:bodyPr/>
          <a:lstStyle/>
          <a:p>
            <a:pPr>
              <a:lnSpc>
                <a:spcPct val="250000"/>
              </a:lnSpc>
            </a:pPr>
            <a:r>
              <a:rPr lang="en-US" sz="2000" dirty="0"/>
              <a:t>Theoretically, 1 kg of solid poultry manure will produce 100 liter of </a:t>
            </a:r>
            <a:r>
              <a:rPr lang="en-US" sz="2000" dirty="0" smtClean="0"/>
              <a:t>biogas</a:t>
            </a:r>
          </a:p>
          <a:p>
            <a:pPr>
              <a:lnSpc>
                <a:spcPct val="250000"/>
              </a:lnSpc>
            </a:pPr>
            <a:r>
              <a:rPr lang="en-US" sz="2000" dirty="0"/>
              <a:t>Experimentally, the weight of biogas produced is 0.830 kg for 9 kg of </a:t>
            </a:r>
            <a:r>
              <a:rPr lang="en-US" sz="2000" dirty="0" smtClean="0"/>
              <a:t>manure</a:t>
            </a:r>
          </a:p>
          <a:p>
            <a:pPr>
              <a:lnSpc>
                <a:spcPct val="250000"/>
              </a:lnSpc>
            </a:pPr>
            <a:r>
              <a:rPr lang="en-US" sz="2000" dirty="0" smtClean="0"/>
              <a:t>That leads </a:t>
            </a:r>
            <a:r>
              <a:rPr lang="en-US" sz="2000" dirty="0"/>
              <a:t>to an error of </a:t>
            </a:r>
            <a:r>
              <a:rPr lang="en-US" sz="2000" b="1" dirty="0">
                <a:solidFill>
                  <a:srgbClr val="FF0000"/>
                </a:solidFill>
              </a:rPr>
              <a:t>20.49</a:t>
            </a:r>
            <a:r>
              <a:rPr lang="en-US" sz="2000" b="1" dirty="0" smtClean="0">
                <a:solidFill>
                  <a:srgbClr val="FF0000"/>
                </a:solidFill>
              </a:rPr>
              <a:t>%</a:t>
            </a:r>
          </a:p>
          <a:p>
            <a:endParaRPr lang="en-US" dirty="0"/>
          </a:p>
        </p:txBody>
      </p:sp>
    </p:spTree>
    <p:extLst>
      <p:ext uri="{BB962C8B-B14F-4D97-AF65-F5344CB8AC3E}">
        <p14:creationId xmlns:p14="http://schemas.microsoft.com/office/powerpoint/2010/main" val="65537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3962400"/>
            <a:ext cx="5638800" cy="523220"/>
          </a:xfrm>
          <a:prstGeom prst="rect">
            <a:avLst/>
          </a:prstGeom>
          <a:noFill/>
        </p:spPr>
        <p:txBody>
          <a:bodyPr wrap="square" rtlCol="0">
            <a:spAutoFit/>
          </a:bodyPr>
          <a:lstStyle/>
          <a:p>
            <a:pPr algn="ctr"/>
            <a:r>
              <a:rPr lang="en-US" sz="2800" dirty="0" smtClean="0"/>
              <a:t>MECHANISM OF THE OPERATION</a:t>
            </a:r>
            <a:endParaRPr lang="en-US" sz="2800" dirty="0"/>
          </a:p>
        </p:txBody>
      </p:sp>
    </p:spTree>
    <p:extLst>
      <p:ext uri="{BB962C8B-B14F-4D97-AF65-F5344CB8AC3E}">
        <p14:creationId xmlns:p14="http://schemas.microsoft.com/office/powerpoint/2010/main" val="33119456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Mechanism of the operation</a:t>
            </a:r>
            <a:endParaRPr lang="en-US" dirty="0"/>
          </a:p>
        </p:txBody>
      </p:sp>
      <p:grpSp>
        <p:nvGrpSpPr>
          <p:cNvPr id="4" name="Group 3"/>
          <p:cNvGrpSpPr/>
          <p:nvPr/>
        </p:nvGrpSpPr>
        <p:grpSpPr>
          <a:xfrm>
            <a:off x="88900" y="3124203"/>
            <a:ext cx="8978900" cy="990601"/>
            <a:chOff x="-3737929" y="1252588"/>
            <a:chExt cx="13370713" cy="654200"/>
          </a:xfrm>
        </p:grpSpPr>
        <p:sp>
          <p:nvSpPr>
            <p:cNvPr id="5" name="Rounded Rectangle 4"/>
            <p:cNvSpPr/>
            <p:nvPr/>
          </p:nvSpPr>
          <p:spPr>
            <a:xfrm>
              <a:off x="-3737929" y="1252588"/>
              <a:ext cx="1399354" cy="6541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400" kern="1200" dirty="0" smtClean="0">
                  <a:solidFill>
                    <a:sysClr val="windowText" lastClr="000000"/>
                  </a:solidFill>
                  <a:effectLst/>
                  <a:ea typeface="Calibri"/>
                  <a:cs typeface="Arial"/>
                </a:rPr>
                <a:t>Waste </a:t>
              </a:r>
              <a:r>
                <a:rPr lang="en-US" sz="1400" kern="1200" dirty="0">
                  <a:solidFill>
                    <a:sysClr val="windowText" lastClr="000000"/>
                  </a:solidFill>
                  <a:effectLst/>
                  <a:ea typeface="Calibri"/>
                  <a:cs typeface="Arial"/>
                </a:rPr>
                <a:t>collection</a:t>
              </a:r>
              <a:endParaRPr lang="en-US" sz="1200" dirty="0">
                <a:solidFill>
                  <a:sysClr val="windowText" lastClr="000000"/>
                </a:solidFill>
                <a:effectLst/>
                <a:ea typeface="Calibri"/>
                <a:cs typeface="Arial"/>
              </a:endParaRPr>
            </a:p>
          </p:txBody>
        </p:sp>
        <p:sp>
          <p:nvSpPr>
            <p:cNvPr id="6" name="Rounded Rectangle 5"/>
            <p:cNvSpPr/>
            <p:nvPr/>
          </p:nvSpPr>
          <p:spPr>
            <a:xfrm>
              <a:off x="-2000297" y="1252589"/>
              <a:ext cx="1285883" cy="6541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200" kern="1200" dirty="0">
                  <a:solidFill>
                    <a:sysClr val="windowText" lastClr="000000"/>
                  </a:solidFill>
                  <a:effectLst/>
                  <a:ea typeface="Calibri"/>
                  <a:cs typeface="Arial"/>
                </a:rPr>
                <a:t>Dry matter tank</a:t>
              </a:r>
              <a:endParaRPr lang="en-US" sz="1100" dirty="0">
                <a:solidFill>
                  <a:sysClr val="windowText" lastClr="000000"/>
                </a:solidFill>
                <a:effectLst/>
                <a:ea typeface="Calibri"/>
                <a:cs typeface="Arial"/>
              </a:endParaRPr>
            </a:p>
          </p:txBody>
        </p:sp>
        <p:sp>
          <p:nvSpPr>
            <p:cNvPr id="7" name="Rounded Rectangle 6"/>
            <p:cNvSpPr/>
            <p:nvPr/>
          </p:nvSpPr>
          <p:spPr>
            <a:xfrm>
              <a:off x="-357222" y="1252590"/>
              <a:ext cx="1357322" cy="6541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600" kern="1200" dirty="0">
                  <a:solidFill>
                    <a:sysClr val="windowText" lastClr="000000"/>
                  </a:solidFill>
                  <a:effectLst/>
                  <a:ea typeface="Calibri"/>
                  <a:cs typeface="Arial"/>
                </a:rPr>
                <a:t>Screw pump</a:t>
              </a:r>
              <a:endParaRPr lang="en-US" sz="1400" dirty="0">
                <a:solidFill>
                  <a:sysClr val="windowText" lastClr="000000"/>
                </a:solidFill>
                <a:effectLst/>
                <a:ea typeface="Calibri"/>
                <a:cs typeface="Arial"/>
              </a:endParaRPr>
            </a:p>
          </p:txBody>
        </p:sp>
        <p:sp>
          <p:nvSpPr>
            <p:cNvPr id="8" name="Rounded Rectangle 7"/>
            <p:cNvSpPr/>
            <p:nvPr/>
          </p:nvSpPr>
          <p:spPr>
            <a:xfrm>
              <a:off x="1357289" y="1252589"/>
              <a:ext cx="1214446" cy="6541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400" kern="1200" dirty="0">
                  <a:solidFill>
                    <a:sysClr val="windowText" lastClr="000000"/>
                  </a:solidFill>
                  <a:effectLst/>
                  <a:ea typeface="Calibri"/>
                  <a:cs typeface="Arial"/>
                </a:rPr>
                <a:t>The digester</a:t>
              </a:r>
              <a:endParaRPr lang="en-US" sz="1200" dirty="0">
                <a:solidFill>
                  <a:sysClr val="windowText" lastClr="000000"/>
                </a:solidFill>
                <a:effectLst/>
                <a:ea typeface="Calibri"/>
                <a:cs typeface="Arial"/>
              </a:endParaRPr>
            </a:p>
          </p:txBody>
        </p:sp>
        <p:sp>
          <p:nvSpPr>
            <p:cNvPr id="9" name="Rounded Rectangle 8"/>
            <p:cNvSpPr/>
            <p:nvPr/>
          </p:nvSpPr>
          <p:spPr>
            <a:xfrm>
              <a:off x="2928926" y="1252589"/>
              <a:ext cx="1000131" cy="6541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400" kern="1200" dirty="0">
                  <a:solidFill>
                    <a:sysClr val="windowText" lastClr="000000"/>
                  </a:solidFill>
                  <a:effectLst/>
                  <a:ea typeface="Calibri"/>
                  <a:cs typeface="Arial"/>
                </a:rPr>
                <a:t>Gas holder</a:t>
              </a:r>
              <a:endParaRPr lang="en-US" sz="1200" dirty="0">
                <a:solidFill>
                  <a:sysClr val="windowText" lastClr="000000"/>
                </a:solidFill>
                <a:effectLst/>
                <a:ea typeface="Calibri"/>
                <a:cs typeface="Arial"/>
              </a:endParaRPr>
            </a:p>
          </p:txBody>
        </p:sp>
        <p:sp>
          <p:nvSpPr>
            <p:cNvPr id="10" name="Rounded Rectangle 9"/>
            <p:cNvSpPr/>
            <p:nvPr/>
          </p:nvSpPr>
          <p:spPr>
            <a:xfrm>
              <a:off x="4286247" y="1252588"/>
              <a:ext cx="1261565" cy="654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400" kern="1200" dirty="0">
                  <a:solidFill>
                    <a:sysClr val="windowText" lastClr="000000"/>
                  </a:solidFill>
                  <a:effectLst/>
                  <a:ea typeface="Calibri"/>
                  <a:cs typeface="Arial"/>
                </a:rPr>
                <a:t>Filtration unit</a:t>
              </a:r>
              <a:endParaRPr lang="en-US" sz="1200" dirty="0">
                <a:solidFill>
                  <a:sysClr val="windowText" lastClr="000000"/>
                </a:solidFill>
                <a:effectLst/>
                <a:ea typeface="Calibri"/>
                <a:cs typeface="Arial"/>
              </a:endParaRPr>
            </a:p>
          </p:txBody>
        </p:sp>
        <p:sp>
          <p:nvSpPr>
            <p:cNvPr id="11" name="Rounded Rectangle 10"/>
            <p:cNvSpPr/>
            <p:nvPr/>
          </p:nvSpPr>
          <p:spPr>
            <a:xfrm>
              <a:off x="5964002" y="1252588"/>
              <a:ext cx="1285883" cy="654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600" kern="1200" dirty="0">
                  <a:solidFill>
                    <a:sysClr val="windowText" lastClr="000000"/>
                  </a:solidFill>
                  <a:effectLst/>
                  <a:ea typeface="Calibri"/>
                  <a:cs typeface="Arial"/>
                </a:rPr>
                <a:t>Gas tank</a:t>
              </a:r>
              <a:endParaRPr lang="en-US" sz="1400" dirty="0">
                <a:solidFill>
                  <a:sysClr val="windowText" lastClr="000000"/>
                </a:solidFill>
                <a:effectLst/>
                <a:ea typeface="Calibri"/>
                <a:cs typeface="Arial"/>
              </a:endParaRPr>
            </a:p>
          </p:txBody>
        </p:sp>
        <p:sp>
          <p:nvSpPr>
            <p:cNvPr id="12" name="Rounded Rectangle 11"/>
            <p:cNvSpPr/>
            <p:nvPr/>
          </p:nvSpPr>
          <p:spPr>
            <a:xfrm>
              <a:off x="7590299" y="1290267"/>
              <a:ext cx="2042485" cy="6165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600" kern="1200" dirty="0" smtClean="0">
                  <a:solidFill>
                    <a:sysClr val="windowText" lastClr="000000"/>
                  </a:solidFill>
                  <a:effectLst/>
                  <a:ea typeface="Calibri"/>
                  <a:cs typeface="Arial"/>
                </a:rPr>
                <a:t>Cogeneration</a:t>
              </a:r>
              <a:endParaRPr lang="en-US" sz="1400" dirty="0">
                <a:solidFill>
                  <a:sysClr val="windowText" lastClr="000000"/>
                </a:solidFill>
                <a:effectLst/>
                <a:ea typeface="Calibri"/>
                <a:cs typeface="Arial"/>
              </a:endParaRPr>
            </a:p>
            <a:p>
              <a:pPr marL="0" marR="0" algn="ctr" rtl="1">
                <a:lnSpc>
                  <a:spcPct val="115000"/>
                </a:lnSpc>
                <a:spcBef>
                  <a:spcPts val="0"/>
                </a:spcBef>
                <a:spcAft>
                  <a:spcPts val="0"/>
                </a:spcAft>
              </a:pPr>
              <a:r>
                <a:rPr lang="en-US" sz="1600" kern="1200" dirty="0">
                  <a:solidFill>
                    <a:sysClr val="windowText" lastClr="000000"/>
                  </a:solidFill>
                  <a:effectLst/>
                  <a:ea typeface="Calibri"/>
                  <a:cs typeface="Arial"/>
                </a:rPr>
                <a:t>unit</a:t>
              </a:r>
              <a:endParaRPr lang="en-US" sz="1400" dirty="0">
                <a:solidFill>
                  <a:sysClr val="windowText" lastClr="000000"/>
                </a:solidFill>
                <a:effectLst/>
                <a:ea typeface="Calibri"/>
                <a:cs typeface="Arial"/>
              </a:endParaRPr>
            </a:p>
          </p:txBody>
        </p:sp>
      </p:grpSp>
      <p:cxnSp>
        <p:nvCxnSpPr>
          <p:cNvPr id="13" name="Straight Arrow Connector 12"/>
          <p:cNvCxnSpPr>
            <a:stCxn id="5" idx="3"/>
            <a:endCxn id="6" idx="1"/>
          </p:cNvCxnSpPr>
          <p:nvPr/>
        </p:nvCxnSpPr>
        <p:spPr>
          <a:xfrm>
            <a:off x="1028615" y="3619502"/>
            <a:ext cx="227165" cy="1"/>
          </a:xfrm>
          <a:prstGeom prst="straightConnector1">
            <a:avLst/>
          </a:prstGeom>
          <a:ln>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14" name="Straight Arrow Connector 13"/>
          <p:cNvCxnSpPr>
            <a:stCxn id="6" idx="3"/>
            <a:endCxn id="7" idx="1"/>
          </p:cNvCxnSpPr>
          <p:nvPr/>
        </p:nvCxnSpPr>
        <p:spPr>
          <a:xfrm>
            <a:off x="2119295" y="3619503"/>
            <a:ext cx="239868" cy="1"/>
          </a:xfrm>
          <a:prstGeom prst="straightConnector1">
            <a:avLst/>
          </a:prstGeom>
          <a:ln>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15" name="Straight Arrow Connector 14"/>
          <p:cNvCxnSpPr>
            <a:stCxn id="7" idx="3"/>
            <a:endCxn id="8" idx="1"/>
          </p:cNvCxnSpPr>
          <p:nvPr/>
        </p:nvCxnSpPr>
        <p:spPr>
          <a:xfrm flipV="1">
            <a:off x="3270652" y="3619503"/>
            <a:ext cx="239865" cy="1"/>
          </a:xfrm>
          <a:prstGeom prst="straightConnector1">
            <a:avLst/>
          </a:prstGeom>
          <a:ln>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16" name="Straight Arrow Connector 15"/>
          <p:cNvCxnSpPr>
            <a:stCxn id="8" idx="3"/>
            <a:endCxn id="9" idx="1"/>
          </p:cNvCxnSpPr>
          <p:nvPr/>
        </p:nvCxnSpPr>
        <p:spPr>
          <a:xfrm>
            <a:off x="4326060" y="3619503"/>
            <a:ext cx="239866" cy="1"/>
          </a:xfrm>
          <a:prstGeom prst="straightConnector1">
            <a:avLst/>
          </a:prstGeom>
          <a:ln>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17" name="Straight Arrow Connector 16"/>
          <p:cNvCxnSpPr>
            <a:stCxn id="9" idx="3"/>
            <a:endCxn id="10" idx="1"/>
          </p:cNvCxnSpPr>
          <p:nvPr/>
        </p:nvCxnSpPr>
        <p:spPr>
          <a:xfrm>
            <a:off x="5237549" y="3619504"/>
            <a:ext cx="239865" cy="0"/>
          </a:xfrm>
          <a:prstGeom prst="straightConnector1">
            <a:avLst/>
          </a:prstGeom>
          <a:ln>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18" name="Straight Arrow Connector 17"/>
          <p:cNvCxnSpPr>
            <a:stCxn id="10" idx="3"/>
            <a:endCxn id="11" idx="1"/>
          </p:cNvCxnSpPr>
          <p:nvPr/>
        </p:nvCxnSpPr>
        <p:spPr>
          <a:xfrm>
            <a:off x="6324599" y="3619504"/>
            <a:ext cx="279486" cy="0"/>
          </a:xfrm>
          <a:prstGeom prst="straightConnector1">
            <a:avLst/>
          </a:prstGeom>
          <a:ln>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19" name="Straight Arrow Connector 18"/>
          <p:cNvCxnSpPr>
            <a:stCxn id="11" idx="3"/>
          </p:cNvCxnSpPr>
          <p:nvPr/>
        </p:nvCxnSpPr>
        <p:spPr>
          <a:xfrm flipV="1">
            <a:off x="7467600" y="3619502"/>
            <a:ext cx="228600" cy="2"/>
          </a:xfrm>
          <a:prstGeom prst="straightConnector1">
            <a:avLst/>
          </a:prstGeom>
          <a:ln>
            <a:tailEnd type="arrow"/>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4125099203"/>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500"/>
                                        <p:tgtEl>
                                          <p:spTgt spid="13"/>
                                        </p:tgtEl>
                                      </p:cBhvr>
                                    </p:animEffect>
                                    <p:anim calcmode="lin" valueType="num">
                                      <p:cBhvr>
                                        <p:cTn id="13" dur="1500" fill="hold"/>
                                        <p:tgtEl>
                                          <p:spTgt spid="13"/>
                                        </p:tgtEl>
                                        <p:attrNameLst>
                                          <p:attrName>ppt_x</p:attrName>
                                        </p:attrNameLst>
                                      </p:cBhvr>
                                      <p:tavLst>
                                        <p:tav tm="0">
                                          <p:val>
                                            <p:strVal val="#ppt_x"/>
                                          </p:val>
                                        </p:tav>
                                        <p:tav tm="100000">
                                          <p:val>
                                            <p:strVal val="#ppt_x"/>
                                          </p:val>
                                        </p:tav>
                                      </p:tavLst>
                                    </p:anim>
                                    <p:anim calcmode="lin" valueType="num">
                                      <p:cBhvr>
                                        <p:cTn id="14" dur="15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ppt_x</p:attrName>
                                        </p:attrNameLst>
                                      </p:cBhvr>
                                      <p:tavLst>
                                        <p:tav tm="0">
                                          <p:val>
                                            <p:strVal val="#ppt_x"/>
                                          </p:val>
                                        </p:tav>
                                        <p:tav tm="100000">
                                          <p:val>
                                            <p:strVal val="#ppt_x"/>
                                          </p:val>
                                        </p:tav>
                                      </p:tavLst>
                                    </p:anim>
                                    <p:anim calcmode="lin" valueType="num">
                                      <p:cBhvr>
                                        <p:cTn id="19" dur="15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500"/>
                                        <p:tgtEl>
                                          <p:spTgt spid="15"/>
                                        </p:tgtEl>
                                      </p:cBhvr>
                                    </p:animEffect>
                                    <p:anim calcmode="lin" valueType="num">
                                      <p:cBhvr>
                                        <p:cTn id="23" dur="1500" fill="hold"/>
                                        <p:tgtEl>
                                          <p:spTgt spid="15"/>
                                        </p:tgtEl>
                                        <p:attrNameLst>
                                          <p:attrName>ppt_x</p:attrName>
                                        </p:attrNameLst>
                                      </p:cBhvr>
                                      <p:tavLst>
                                        <p:tav tm="0">
                                          <p:val>
                                            <p:strVal val="#ppt_x"/>
                                          </p:val>
                                        </p:tav>
                                        <p:tav tm="100000">
                                          <p:val>
                                            <p:strVal val="#ppt_x"/>
                                          </p:val>
                                        </p:tav>
                                      </p:tavLst>
                                    </p:anim>
                                    <p:anim calcmode="lin" valueType="num">
                                      <p:cBhvr>
                                        <p:cTn id="24" dur="150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500"/>
                                        <p:tgtEl>
                                          <p:spTgt spid="16"/>
                                        </p:tgtEl>
                                      </p:cBhvr>
                                    </p:animEffect>
                                    <p:anim calcmode="lin" valueType="num">
                                      <p:cBhvr>
                                        <p:cTn id="28" dur="1500" fill="hold"/>
                                        <p:tgtEl>
                                          <p:spTgt spid="16"/>
                                        </p:tgtEl>
                                        <p:attrNameLst>
                                          <p:attrName>ppt_x</p:attrName>
                                        </p:attrNameLst>
                                      </p:cBhvr>
                                      <p:tavLst>
                                        <p:tav tm="0">
                                          <p:val>
                                            <p:strVal val="#ppt_x"/>
                                          </p:val>
                                        </p:tav>
                                        <p:tav tm="100000">
                                          <p:val>
                                            <p:strVal val="#ppt_x"/>
                                          </p:val>
                                        </p:tav>
                                      </p:tavLst>
                                    </p:anim>
                                    <p:anim calcmode="lin" valueType="num">
                                      <p:cBhvr>
                                        <p:cTn id="29" dur="15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500"/>
                                        <p:tgtEl>
                                          <p:spTgt spid="17"/>
                                        </p:tgtEl>
                                      </p:cBhvr>
                                    </p:animEffect>
                                    <p:anim calcmode="lin" valueType="num">
                                      <p:cBhvr>
                                        <p:cTn id="33" dur="1500" fill="hold"/>
                                        <p:tgtEl>
                                          <p:spTgt spid="17"/>
                                        </p:tgtEl>
                                        <p:attrNameLst>
                                          <p:attrName>ppt_x</p:attrName>
                                        </p:attrNameLst>
                                      </p:cBhvr>
                                      <p:tavLst>
                                        <p:tav tm="0">
                                          <p:val>
                                            <p:strVal val="#ppt_x"/>
                                          </p:val>
                                        </p:tav>
                                        <p:tav tm="100000">
                                          <p:val>
                                            <p:strVal val="#ppt_x"/>
                                          </p:val>
                                        </p:tav>
                                      </p:tavLst>
                                    </p:anim>
                                    <p:anim calcmode="lin" valueType="num">
                                      <p:cBhvr>
                                        <p:cTn id="34" dur="15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500"/>
                                        <p:tgtEl>
                                          <p:spTgt spid="18"/>
                                        </p:tgtEl>
                                      </p:cBhvr>
                                    </p:animEffect>
                                    <p:anim calcmode="lin" valueType="num">
                                      <p:cBhvr>
                                        <p:cTn id="38" dur="1500" fill="hold"/>
                                        <p:tgtEl>
                                          <p:spTgt spid="18"/>
                                        </p:tgtEl>
                                        <p:attrNameLst>
                                          <p:attrName>ppt_x</p:attrName>
                                        </p:attrNameLst>
                                      </p:cBhvr>
                                      <p:tavLst>
                                        <p:tav tm="0">
                                          <p:val>
                                            <p:strVal val="#ppt_x"/>
                                          </p:val>
                                        </p:tav>
                                        <p:tav tm="100000">
                                          <p:val>
                                            <p:strVal val="#ppt_x"/>
                                          </p:val>
                                        </p:tav>
                                      </p:tavLst>
                                    </p:anim>
                                    <p:anim calcmode="lin" valueType="num">
                                      <p:cBhvr>
                                        <p:cTn id="39" dur="15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500"/>
                                        <p:tgtEl>
                                          <p:spTgt spid="19"/>
                                        </p:tgtEl>
                                      </p:cBhvr>
                                    </p:animEffect>
                                    <p:anim calcmode="lin" valueType="num">
                                      <p:cBhvr>
                                        <p:cTn id="43" dur="1500" fill="hold"/>
                                        <p:tgtEl>
                                          <p:spTgt spid="19"/>
                                        </p:tgtEl>
                                        <p:attrNameLst>
                                          <p:attrName>ppt_x</p:attrName>
                                        </p:attrNameLst>
                                      </p:cBhvr>
                                      <p:tavLst>
                                        <p:tav tm="0">
                                          <p:val>
                                            <p:strVal val="#ppt_x"/>
                                          </p:val>
                                        </p:tav>
                                        <p:tav tm="100000">
                                          <p:val>
                                            <p:strVal val="#ppt_x"/>
                                          </p:val>
                                        </p:tav>
                                      </p:tavLst>
                                    </p:anim>
                                    <p:anim calcmode="lin" valueType="num">
                                      <p:cBhvr>
                                        <p:cTn id="44" dur="15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
                                        </p:tgtEl>
                                      </p:cBhvr>
                                    </p:animEffect>
                                    <p:set>
                                      <p:cBhvr>
                                        <p:cTn id="49" dur="1" fill="hold">
                                          <p:stCondLst>
                                            <p:cond delay="499"/>
                                          </p:stCondLst>
                                        </p:cTn>
                                        <p:tgtEl>
                                          <p:spTgt spid="2"/>
                                        </p:tgtEl>
                                        <p:attrNameLst>
                                          <p:attrName>style.visibility</p:attrName>
                                        </p:attrNameLst>
                                      </p:cBhvr>
                                      <p:to>
                                        <p:strVal val="hidden"/>
                                      </p:to>
                                    </p:set>
                                  </p:childTnLst>
                                </p:cTn>
                              </p:par>
                              <p:par>
                                <p:cTn id="50" presetID="64" presetClass="path" presetSubtype="0" accel="50000" decel="50000" fill="hold" nodeType="withEffect">
                                  <p:stCondLst>
                                    <p:cond delay="0"/>
                                  </p:stCondLst>
                                  <p:childTnLst>
                                    <p:animMotion origin="layout" path="M -4.44444E-6 4.53284E-7 L -0.00069 -0.43848 " pathEditMode="relative" rAng="0" ptsTypes="AA">
                                      <p:cBhvr>
                                        <p:cTn id="51" dur="2000" fill="hold"/>
                                        <p:tgtEl>
                                          <p:spTgt spid="4"/>
                                        </p:tgtEl>
                                        <p:attrNameLst>
                                          <p:attrName>ppt_x</p:attrName>
                                          <p:attrName>ppt_y</p:attrName>
                                        </p:attrNameLst>
                                      </p:cBhvr>
                                      <p:rCtr x="-35" y="-21924"/>
                                    </p:animMotion>
                                  </p:childTnLst>
                                </p:cTn>
                              </p:par>
                              <p:par>
                                <p:cTn id="52" presetID="10" presetClass="exit" presetSubtype="0" fill="hold" nodeType="withEffect">
                                  <p:stCondLst>
                                    <p:cond delay="0"/>
                                  </p:stCondLst>
                                  <p:childTnLst>
                                    <p:animEffect transition="out" filter="fade">
                                      <p:cBhvr>
                                        <p:cTn id="53" dur="500"/>
                                        <p:tgtEl>
                                          <p:spTgt spid="13"/>
                                        </p:tgtEl>
                                      </p:cBhvr>
                                    </p:animEffect>
                                    <p:set>
                                      <p:cBhvr>
                                        <p:cTn id="54" dur="1" fill="hold">
                                          <p:stCondLst>
                                            <p:cond delay="499"/>
                                          </p:stCondLst>
                                        </p:cTn>
                                        <p:tgtEl>
                                          <p:spTgt spid="13"/>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500"/>
                                        <p:tgtEl>
                                          <p:spTgt spid="14"/>
                                        </p:tgtEl>
                                      </p:cBhvr>
                                    </p:animEffect>
                                    <p:set>
                                      <p:cBhvr>
                                        <p:cTn id="57" dur="1" fill="hold">
                                          <p:stCondLst>
                                            <p:cond delay="499"/>
                                          </p:stCondLst>
                                        </p:cTn>
                                        <p:tgtEl>
                                          <p:spTgt spid="14"/>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15"/>
                                        </p:tgtEl>
                                      </p:cBhvr>
                                    </p:animEffect>
                                    <p:set>
                                      <p:cBhvr>
                                        <p:cTn id="60" dur="1" fill="hold">
                                          <p:stCondLst>
                                            <p:cond delay="499"/>
                                          </p:stCondLst>
                                        </p:cTn>
                                        <p:tgtEl>
                                          <p:spTgt spid="15"/>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16"/>
                                        </p:tgtEl>
                                      </p:cBhvr>
                                    </p:animEffect>
                                    <p:set>
                                      <p:cBhvr>
                                        <p:cTn id="63" dur="1" fill="hold">
                                          <p:stCondLst>
                                            <p:cond delay="499"/>
                                          </p:stCondLst>
                                        </p:cTn>
                                        <p:tgtEl>
                                          <p:spTgt spid="16"/>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17"/>
                                        </p:tgtEl>
                                      </p:cBhvr>
                                    </p:animEffect>
                                    <p:set>
                                      <p:cBhvr>
                                        <p:cTn id="66" dur="1" fill="hold">
                                          <p:stCondLst>
                                            <p:cond delay="499"/>
                                          </p:stCondLst>
                                        </p:cTn>
                                        <p:tgtEl>
                                          <p:spTgt spid="17"/>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18"/>
                                        </p:tgtEl>
                                      </p:cBhvr>
                                    </p:animEffect>
                                    <p:set>
                                      <p:cBhvr>
                                        <p:cTn id="69" dur="1" fill="hold">
                                          <p:stCondLst>
                                            <p:cond delay="499"/>
                                          </p:stCondLst>
                                        </p:cTn>
                                        <p:tgtEl>
                                          <p:spTgt spid="18"/>
                                        </p:tgtEl>
                                        <p:attrNameLst>
                                          <p:attrName>style.visibility</p:attrName>
                                        </p:attrNameLst>
                                      </p:cBhvr>
                                      <p:to>
                                        <p:strVal val="hidden"/>
                                      </p:to>
                                    </p:set>
                                  </p:childTnLst>
                                </p:cTn>
                              </p:par>
                              <p:par>
                                <p:cTn id="70" presetID="10" presetClass="exit" presetSubtype="0" fill="hold" nodeType="withEffect">
                                  <p:stCondLst>
                                    <p:cond delay="0"/>
                                  </p:stCondLst>
                                  <p:childTnLst>
                                    <p:animEffect transition="out" filter="fade">
                                      <p:cBhvr>
                                        <p:cTn id="71" dur="500"/>
                                        <p:tgtEl>
                                          <p:spTgt spid="19"/>
                                        </p:tgtEl>
                                      </p:cBhvr>
                                    </p:animEffect>
                                    <p:set>
                                      <p:cBhvr>
                                        <p:cTn id="7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uspto.gov/web/patents/classification/uspc474/c474s68.gif"/>
          <p:cNvPicPr>
            <a:picLocks noChangeAspect="1" noChangeArrowheads="1"/>
          </p:cNvPicPr>
          <p:nvPr/>
        </p:nvPicPr>
        <p:blipFill>
          <a:blip r:embed="rId2">
            <a:clrChange>
              <a:clrFrom>
                <a:srgbClr val="252525"/>
              </a:clrFrom>
              <a:clrTo>
                <a:srgbClr val="252525">
                  <a:alpha val="0"/>
                </a:srgbClr>
              </a:clrTo>
            </a:clrChang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a:stretch>
            <a:fillRect/>
          </a:stretch>
        </p:blipFill>
        <p:spPr bwMode="auto">
          <a:xfrm rot="2186210">
            <a:off x="4060022" y="805179"/>
            <a:ext cx="3949195" cy="563424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228600" y="1981200"/>
            <a:ext cx="3689688" cy="1477328"/>
          </a:xfrm>
          <a:prstGeom prst="rect">
            <a:avLst/>
          </a:prstGeom>
          <a:noFill/>
        </p:spPr>
        <p:txBody>
          <a:bodyPr wrap="square" rtlCol="0">
            <a:spAutoFit/>
          </a:bodyPr>
          <a:lstStyle/>
          <a:p>
            <a:pPr marL="285750" indent="-285750">
              <a:buFont typeface="Arial" pitchFamily="34" charset="0"/>
              <a:buChar char="•"/>
            </a:pPr>
            <a:r>
              <a:rPr lang="en-US" dirty="0" smtClean="0"/>
              <a:t>Easy visual control for daily feeding input</a:t>
            </a:r>
          </a:p>
          <a:p>
            <a:pPr marL="285750" indent="-285750">
              <a:buFont typeface="Arial" pitchFamily="34" charset="0"/>
              <a:buChar char="•"/>
            </a:pPr>
            <a:endParaRPr lang="en-US" dirty="0"/>
          </a:p>
          <a:p>
            <a:pPr marL="285750" indent="-285750">
              <a:buFont typeface="Arial" pitchFamily="34" charset="0"/>
              <a:buChar char="•"/>
            </a:pPr>
            <a:r>
              <a:rPr lang="en-US" dirty="0" smtClean="0"/>
              <a:t>Or using inclined surface</a:t>
            </a:r>
          </a:p>
          <a:p>
            <a:pPr marL="285750" indent="-285750">
              <a:buFont typeface="Arial" pitchFamily="34" charset="0"/>
              <a:buChar char="•"/>
            </a:pPr>
            <a:endParaRPr lang="en-US" dirty="0"/>
          </a:p>
        </p:txBody>
      </p:sp>
      <p:sp>
        <p:nvSpPr>
          <p:cNvPr id="22" name="Rounded Rectangle 21"/>
          <p:cNvSpPr/>
          <p:nvPr/>
        </p:nvSpPr>
        <p:spPr>
          <a:xfrm>
            <a:off x="88900" y="152399"/>
            <a:ext cx="939715" cy="9905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400" kern="1200" dirty="0" smtClean="0">
                <a:solidFill>
                  <a:sysClr val="windowText" lastClr="000000"/>
                </a:solidFill>
                <a:effectLst/>
                <a:ea typeface="Calibri"/>
                <a:cs typeface="Arial"/>
              </a:rPr>
              <a:t>Waste </a:t>
            </a:r>
            <a:r>
              <a:rPr lang="en-US" sz="1400" kern="1200" dirty="0">
                <a:solidFill>
                  <a:sysClr val="windowText" lastClr="000000"/>
                </a:solidFill>
                <a:effectLst/>
                <a:ea typeface="Calibri"/>
                <a:cs typeface="Arial"/>
              </a:rPr>
              <a:t>collection</a:t>
            </a:r>
            <a:endParaRPr lang="en-US" sz="1200" dirty="0">
              <a:solidFill>
                <a:sysClr val="windowText" lastClr="000000"/>
              </a:solidFill>
              <a:effectLst/>
              <a:ea typeface="Calibri"/>
              <a:cs typeface="Arial"/>
            </a:endParaRPr>
          </a:p>
        </p:txBody>
      </p:sp>
    </p:spTree>
    <p:extLst>
      <p:ext uri="{BB962C8B-B14F-4D97-AF65-F5344CB8AC3E}">
        <p14:creationId xmlns:p14="http://schemas.microsoft.com/office/powerpoint/2010/main" val="1272284939"/>
      </p:ext>
    </p:extLst>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00200" y="3962400"/>
            <a:ext cx="5638800" cy="523220"/>
          </a:xfrm>
          <a:prstGeom prst="rect">
            <a:avLst/>
          </a:prstGeom>
          <a:noFill/>
        </p:spPr>
        <p:txBody>
          <a:bodyPr wrap="square" rtlCol="0">
            <a:spAutoFit/>
          </a:bodyPr>
          <a:lstStyle/>
          <a:p>
            <a:pPr algn="ctr"/>
            <a:r>
              <a:rPr lang="en-US" sz="2800" dirty="0" smtClean="0"/>
              <a:t>RENEWABLE ENERGY</a:t>
            </a:r>
            <a:endParaRPr lang="en-US" sz="2800" dirty="0"/>
          </a:p>
        </p:txBody>
      </p:sp>
    </p:spTree>
    <p:extLst>
      <p:ext uri="{BB962C8B-B14F-4D97-AF65-F5344CB8AC3E}">
        <p14:creationId xmlns:p14="http://schemas.microsoft.com/office/powerpoint/2010/main" val="34489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362200"/>
            <a:ext cx="6803466" cy="461665"/>
          </a:xfrm>
          <a:prstGeom prst="rect">
            <a:avLst/>
          </a:prstGeom>
          <a:noFill/>
        </p:spPr>
        <p:txBody>
          <a:bodyPr wrap="none" rtlCol="0">
            <a:spAutoFit/>
          </a:bodyPr>
          <a:lstStyle/>
          <a:p>
            <a:pPr algn="ctr"/>
            <a:r>
              <a:rPr lang="en-US" sz="2400" dirty="0" smtClean="0"/>
              <a:t>Can be constructed from concrete or galvanized steel plate</a:t>
            </a:r>
            <a:endParaRPr lang="en-US" sz="2400" dirty="0"/>
          </a:p>
        </p:txBody>
      </p:sp>
      <p:sp>
        <p:nvSpPr>
          <p:cNvPr id="22" name="Rounded Rectangle 21"/>
          <p:cNvSpPr/>
          <p:nvPr/>
        </p:nvSpPr>
        <p:spPr>
          <a:xfrm>
            <a:off x="1255781" y="152400"/>
            <a:ext cx="863515" cy="9905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200" kern="1200" dirty="0">
                <a:solidFill>
                  <a:sysClr val="windowText" lastClr="000000"/>
                </a:solidFill>
                <a:effectLst/>
                <a:ea typeface="Calibri"/>
                <a:cs typeface="Arial"/>
              </a:rPr>
              <a:t>Dry matter tank</a:t>
            </a:r>
            <a:endParaRPr lang="en-US" sz="1100" dirty="0">
              <a:solidFill>
                <a:sysClr val="windowText" lastClr="000000"/>
              </a:solidFill>
              <a:effectLst/>
              <a:ea typeface="Calibri"/>
              <a:cs typeface="Arial"/>
            </a:endParaRPr>
          </a:p>
        </p:txBody>
      </p:sp>
    </p:spTree>
    <p:extLst>
      <p:ext uri="{BB962C8B-B14F-4D97-AF65-F5344CB8AC3E}">
        <p14:creationId xmlns:p14="http://schemas.microsoft.com/office/powerpoint/2010/main" val="853977161"/>
      </p:ext>
    </p:extLst>
  </p:cSld>
  <p:clrMapOvr>
    <a:masterClrMapping/>
  </p:clrMapOvr>
  <p:transition spd="slow">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rotWithShape="1">
          <a:blip r:embed="rId2" cstate="print">
            <a:clrChange>
              <a:clrFrom>
                <a:srgbClr val="000000"/>
              </a:clrFrom>
              <a:clrTo>
                <a:srgbClr val="000000">
                  <a:alpha val="0"/>
                </a:srgbClr>
              </a:clrTo>
            </a:clrChange>
            <a:extLst>
              <a:ext uri="{28A0092B-C50C-407E-A947-70E740481C1C}">
                <a14:useLocalDpi xmlns:a14="http://schemas.microsoft.com/office/drawing/2010/main" val="0"/>
              </a:ext>
            </a:extLst>
          </a:blip>
          <a:srcRect t="20346" b="17370"/>
          <a:stretch/>
        </p:blipFill>
        <p:spPr bwMode="auto">
          <a:xfrm>
            <a:off x="4715055" y="2317845"/>
            <a:ext cx="4124145" cy="2635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04799" y="1752600"/>
            <a:ext cx="4141193" cy="2862322"/>
          </a:xfrm>
          <a:prstGeom prst="rect">
            <a:avLst/>
          </a:prstGeom>
          <a:noFill/>
        </p:spPr>
        <p:txBody>
          <a:bodyPr wrap="square" rtlCol="0">
            <a:spAutoFit/>
          </a:bodyPr>
          <a:lstStyle/>
          <a:p>
            <a:pPr marL="285750" indent="-285750">
              <a:buFont typeface="Arial" pitchFamily="34" charset="0"/>
              <a:buChar char="•"/>
            </a:pPr>
            <a:r>
              <a:rPr lang="en-US" dirty="0" smtClean="0"/>
              <a:t>Diameter &gt;= 12”</a:t>
            </a:r>
          </a:p>
          <a:p>
            <a:pPr marL="285750" indent="-285750">
              <a:buFont typeface="Arial" pitchFamily="34" charset="0"/>
              <a:buChar char="•"/>
            </a:pPr>
            <a:endParaRPr lang="en-US" dirty="0" smtClean="0"/>
          </a:p>
          <a:p>
            <a:pPr marL="285750" indent="-285750">
              <a:buFont typeface="Arial" pitchFamily="34" charset="0"/>
              <a:buChar char="•"/>
            </a:pPr>
            <a:r>
              <a:rPr lang="en-US" dirty="0" smtClean="0"/>
              <a:t>Length = 50’</a:t>
            </a:r>
          </a:p>
          <a:p>
            <a:pPr marL="285750" indent="-285750">
              <a:buFont typeface="Arial" pitchFamily="34" charset="0"/>
              <a:buChar char="•"/>
            </a:pPr>
            <a:endParaRPr lang="en-US" dirty="0" smtClean="0"/>
          </a:p>
          <a:p>
            <a:pPr marL="285750" indent="-285750">
              <a:buFont typeface="Arial" pitchFamily="34" charset="0"/>
              <a:buChar char="•"/>
            </a:pPr>
            <a:r>
              <a:rPr lang="en-US" dirty="0" smtClean="0"/>
              <a:t>Used for handling liquids containing solid in suspension with horizontal transport</a:t>
            </a:r>
          </a:p>
          <a:p>
            <a:pPr marL="285750" indent="-285750">
              <a:buFont typeface="Arial" pitchFamily="34" charset="0"/>
              <a:buChar char="•"/>
            </a:pPr>
            <a:endParaRPr lang="en-US" dirty="0" smtClean="0"/>
          </a:p>
          <a:p>
            <a:pPr marL="285750" indent="-285750">
              <a:buFont typeface="Arial" pitchFamily="34" charset="0"/>
              <a:buChar char="•"/>
            </a:pPr>
            <a:r>
              <a:rPr lang="en-US" dirty="0" smtClean="0"/>
              <a:t>Speed  30-60 rpm</a:t>
            </a:r>
          </a:p>
          <a:p>
            <a:pPr marL="285750" indent="-285750">
              <a:buFont typeface="Arial" pitchFamily="34" charset="0"/>
              <a:buChar char="•"/>
            </a:pPr>
            <a:endParaRPr lang="en-US" dirty="0" smtClean="0"/>
          </a:p>
          <a:p>
            <a:pPr marL="285750" indent="-285750">
              <a:buFont typeface="Arial" pitchFamily="34" charset="0"/>
              <a:buChar char="•"/>
            </a:pPr>
            <a:r>
              <a:rPr lang="en-US" dirty="0" smtClean="0"/>
              <a:t>Capacity 15 L/s -11 m</a:t>
            </a:r>
            <a:r>
              <a:rPr lang="en-US" baseline="30000" dirty="0" smtClean="0"/>
              <a:t>3</a:t>
            </a:r>
            <a:r>
              <a:rPr lang="en-US" dirty="0" smtClean="0"/>
              <a:t> /s</a:t>
            </a:r>
            <a:endParaRPr lang="en-US" dirty="0"/>
          </a:p>
        </p:txBody>
      </p:sp>
      <p:sp>
        <p:nvSpPr>
          <p:cNvPr id="24" name="Rounded Rectangle 23"/>
          <p:cNvSpPr/>
          <p:nvPr/>
        </p:nvSpPr>
        <p:spPr>
          <a:xfrm>
            <a:off x="2359163" y="152401"/>
            <a:ext cx="911489" cy="9905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600" kern="1200" dirty="0">
                <a:solidFill>
                  <a:sysClr val="windowText" lastClr="000000"/>
                </a:solidFill>
                <a:effectLst/>
                <a:ea typeface="Calibri"/>
                <a:cs typeface="Arial"/>
              </a:rPr>
              <a:t>Screw pump</a:t>
            </a:r>
            <a:endParaRPr lang="en-US" sz="1400" dirty="0">
              <a:solidFill>
                <a:sysClr val="windowText" lastClr="000000"/>
              </a:solidFill>
              <a:effectLst/>
              <a:ea typeface="Calibri"/>
              <a:cs typeface="Arial"/>
            </a:endParaRPr>
          </a:p>
        </p:txBody>
      </p:sp>
    </p:spTree>
    <p:extLst>
      <p:ext uri="{BB962C8B-B14F-4D97-AF65-F5344CB8AC3E}">
        <p14:creationId xmlns:p14="http://schemas.microsoft.com/office/powerpoint/2010/main" val="853977161"/>
      </p:ext>
    </p:extLst>
  </p:cSld>
  <p:clrMapOvr>
    <a:masterClrMapping/>
  </p:clrMapOvr>
  <p:transition spd="slow">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http://image.wistatutor.com/content/feed/tvcs/fuels_02.jpg"/>
          <p:cNvPicPr/>
          <p:nvPr/>
        </p:nvPicPr>
        <p:blipFill>
          <a:blip r:embed="rId2"/>
          <a:srcRect/>
          <a:stretch>
            <a:fillRect/>
          </a:stretch>
        </p:blipFill>
        <p:spPr bwMode="auto">
          <a:xfrm>
            <a:off x="1543366" y="2438400"/>
            <a:ext cx="6152834" cy="42425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extBox 1"/>
          <p:cNvSpPr txBox="1"/>
          <p:nvPr/>
        </p:nvSpPr>
        <p:spPr>
          <a:xfrm>
            <a:off x="2239229" y="1600200"/>
            <a:ext cx="4618771" cy="461665"/>
          </a:xfrm>
          <a:prstGeom prst="rect">
            <a:avLst/>
          </a:prstGeom>
          <a:noFill/>
        </p:spPr>
        <p:txBody>
          <a:bodyPr wrap="square" rtlCol="0">
            <a:spAutoFit/>
          </a:bodyPr>
          <a:lstStyle/>
          <a:p>
            <a:pPr algn="ctr"/>
            <a:r>
              <a:rPr lang="en-US" sz="2400" dirty="0" smtClean="0"/>
              <a:t>Floating drum planet</a:t>
            </a:r>
            <a:endParaRPr lang="en-US" sz="2400" dirty="0"/>
          </a:p>
        </p:txBody>
      </p:sp>
      <p:sp>
        <p:nvSpPr>
          <p:cNvPr id="25" name="Rounded Rectangle 24"/>
          <p:cNvSpPr/>
          <p:nvPr/>
        </p:nvSpPr>
        <p:spPr>
          <a:xfrm>
            <a:off x="3510516" y="152400"/>
            <a:ext cx="815543" cy="9905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400" kern="1200" dirty="0">
                <a:solidFill>
                  <a:sysClr val="windowText" lastClr="000000"/>
                </a:solidFill>
                <a:effectLst/>
                <a:ea typeface="Calibri"/>
                <a:cs typeface="Arial"/>
              </a:rPr>
              <a:t>The digester</a:t>
            </a:r>
            <a:endParaRPr lang="en-US" sz="1200" dirty="0">
              <a:solidFill>
                <a:sysClr val="windowText" lastClr="000000"/>
              </a:solidFill>
              <a:effectLst/>
              <a:ea typeface="Calibri"/>
              <a:cs typeface="Arial"/>
            </a:endParaRPr>
          </a:p>
        </p:txBody>
      </p:sp>
    </p:spTree>
    <p:extLst>
      <p:ext uri="{BB962C8B-B14F-4D97-AF65-F5344CB8AC3E}">
        <p14:creationId xmlns:p14="http://schemas.microsoft.com/office/powerpoint/2010/main" val="853977161"/>
      </p:ext>
    </p:extLst>
  </p:cSld>
  <p:clrMapOvr>
    <a:masterClrMapping/>
  </p:clrMapOvr>
  <p:transition spd="slow">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http://image.wistatutor.com/content/feed/tvcs/fuels_03.gif"/>
          <p:cNvPicPr/>
          <p:nvPr/>
        </p:nvPicPr>
        <p:blipFill>
          <a:blip r:embed="rId2"/>
          <a:srcRect/>
          <a:stretch>
            <a:fillRect/>
          </a:stretch>
        </p:blipFill>
        <p:spPr bwMode="auto">
          <a:xfrm>
            <a:off x="1395895" y="2453184"/>
            <a:ext cx="6452705" cy="42277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2" name="TextBox 21"/>
          <p:cNvSpPr txBox="1"/>
          <p:nvPr/>
        </p:nvSpPr>
        <p:spPr>
          <a:xfrm>
            <a:off x="2239229" y="1600200"/>
            <a:ext cx="4618771" cy="461665"/>
          </a:xfrm>
          <a:prstGeom prst="rect">
            <a:avLst/>
          </a:prstGeom>
          <a:noFill/>
        </p:spPr>
        <p:txBody>
          <a:bodyPr wrap="square" rtlCol="0">
            <a:spAutoFit/>
          </a:bodyPr>
          <a:lstStyle/>
          <a:p>
            <a:pPr algn="ctr"/>
            <a:r>
              <a:rPr lang="en-US" sz="2400" dirty="0" smtClean="0"/>
              <a:t>Fixed dome planet</a:t>
            </a:r>
            <a:endParaRPr lang="en-US" sz="2400" dirty="0"/>
          </a:p>
        </p:txBody>
      </p:sp>
      <p:sp>
        <p:nvSpPr>
          <p:cNvPr id="27" name="Rounded Rectangle 26"/>
          <p:cNvSpPr/>
          <p:nvPr/>
        </p:nvSpPr>
        <p:spPr>
          <a:xfrm>
            <a:off x="3510516" y="152400"/>
            <a:ext cx="815543" cy="9905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400" kern="1200" dirty="0">
                <a:solidFill>
                  <a:sysClr val="windowText" lastClr="000000"/>
                </a:solidFill>
                <a:effectLst/>
                <a:ea typeface="Calibri"/>
                <a:cs typeface="Arial"/>
              </a:rPr>
              <a:t>The digester</a:t>
            </a:r>
            <a:endParaRPr lang="en-US" sz="1200" dirty="0">
              <a:solidFill>
                <a:sysClr val="windowText" lastClr="000000"/>
              </a:solidFill>
              <a:effectLst/>
              <a:ea typeface="Calibri"/>
              <a:cs typeface="Arial"/>
            </a:endParaRPr>
          </a:p>
        </p:txBody>
      </p:sp>
    </p:spTree>
    <p:extLst>
      <p:ext uri="{BB962C8B-B14F-4D97-AF65-F5344CB8AC3E}">
        <p14:creationId xmlns:p14="http://schemas.microsoft.com/office/powerpoint/2010/main" val="81561635"/>
      </p:ext>
    </p:extLst>
  </p:cSld>
  <p:clrMapOvr>
    <a:masterClrMapping/>
  </p:clrMapOvr>
  <p:transition spd="slow">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8615" y="1905000"/>
            <a:ext cx="7124785" cy="2308324"/>
          </a:xfrm>
          <a:prstGeom prst="rect">
            <a:avLst/>
          </a:prstGeom>
          <a:noFill/>
        </p:spPr>
        <p:txBody>
          <a:bodyPr wrap="square" rtlCol="0">
            <a:spAutoFit/>
          </a:bodyPr>
          <a:lstStyle/>
          <a:p>
            <a:pPr marL="285750" indent="-285750">
              <a:lnSpc>
                <a:spcPct val="200000"/>
              </a:lnSpc>
              <a:buFont typeface="Arial" pitchFamily="34" charset="0"/>
              <a:buChar char="•"/>
            </a:pPr>
            <a:r>
              <a:rPr lang="en-US" dirty="0" smtClean="0"/>
              <a:t>Floating drum gasholder</a:t>
            </a:r>
          </a:p>
          <a:p>
            <a:pPr marL="285750" indent="-285750">
              <a:lnSpc>
                <a:spcPct val="200000"/>
              </a:lnSpc>
              <a:buFont typeface="Arial" pitchFamily="34" charset="0"/>
              <a:buChar char="•"/>
            </a:pPr>
            <a:r>
              <a:rPr lang="en-US" dirty="0" smtClean="0"/>
              <a:t>Fixed dome gasholder</a:t>
            </a:r>
          </a:p>
          <a:p>
            <a:pPr marL="285750" indent="-285750">
              <a:lnSpc>
                <a:spcPct val="200000"/>
              </a:lnSpc>
              <a:buFont typeface="Arial" pitchFamily="34" charset="0"/>
              <a:buChar char="•"/>
            </a:pPr>
            <a:r>
              <a:rPr lang="en-US" dirty="0" smtClean="0"/>
              <a:t>Plastic gasholder</a:t>
            </a:r>
          </a:p>
          <a:p>
            <a:pPr marL="285750" indent="-285750">
              <a:lnSpc>
                <a:spcPct val="200000"/>
              </a:lnSpc>
              <a:buFont typeface="Arial" pitchFamily="34" charset="0"/>
              <a:buChar char="•"/>
            </a:pPr>
            <a:r>
              <a:rPr lang="en-US" dirty="0" smtClean="0"/>
              <a:t>Separate gasholder</a:t>
            </a:r>
            <a:endParaRPr lang="en-US" dirty="0"/>
          </a:p>
        </p:txBody>
      </p:sp>
      <p:sp>
        <p:nvSpPr>
          <p:cNvPr id="25" name="Rounded Rectangle 24"/>
          <p:cNvSpPr/>
          <p:nvPr/>
        </p:nvSpPr>
        <p:spPr>
          <a:xfrm>
            <a:off x="4565925" y="152401"/>
            <a:ext cx="671623" cy="9905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400" kern="1200" dirty="0">
                <a:solidFill>
                  <a:sysClr val="windowText" lastClr="000000"/>
                </a:solidFill>
                <a:effectLst/>
                <a:ea typeface="Calibri"/>
                <a:cs typeface="Arial"/>
              </a:rPr>
              <a:t>Gas holder</a:t>
            </a:r>
            <a:endParaRPr lang="en-US" sz="1200" dirty="0">
              <a:solidFill>
                <a:sysClr val="windowText" lastClr="000000"/>
              </a:solidFill>
              <a:effectLst/>
              <a:ea typeface="Calibri"/>
              <a:cs typeface="Arial"/>
            </a:endParaRPr>
          </a:p>
        </p:txBody>
      </p:sp>
    </p:spTree>
    <p:extLst>
      <p:ext uri="{BB962C8B-B14F-4D97-AF65-F5344CB8AC3E}">
        <p14:creationId xmlns:p14="http://schemas.microsoft.com/office/powerpoint/2010/main" val="853977161"/>
      </p:ext>
    </p:extLst>
  </p:cSld>
  <p:clrMapOvr>
    <a:masterClrMapping/>
  </p:clrMapOvr>
  <p:transition spd="slow">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5780" y="1752600"/>
            <a:ext cx="5068819" cy="4108817"/>
          </a:xfrm>
          <a:prstGeom prst="rect">
            <a:avLst/>
          </a:prstGeom>
          <a:noFill/>
        </p:spPr>
        <p:txBody>
          <a:bodyPr wrap="square" rtlCol="0">
            <a:spAutoFit/>
          </a:bodyPr>
          <a:lstStyle/>
          <a:p>
            <a:pPr marL="285750" indent="-285750">
              <a:lnSpc>
                <a:spcPct val="250000"/>
              </a:lnSpc>
              <a:buFont typeface="Arial" pitchFamily="34" charset="0"/>
              <a:buChar char="•"/>
            </a:pPr>
            <a:r>
              <a:rPr lang="en-US" dirty="0" smtClean="0"/>
              <a:t>Chemical absorption</a:t>
            </a:r>
          </a:p>
          <a:p>
            <a:pPr marL="285750" indent="-285750">
              <a:lnSpc>
                <a:spcPct val="250000"/>
              </a:lnSpc>
              <a:buFont typeface="Arial" pitchFamily="34" charset="0"/>
              <a:buChar char="•"/>
            </a:pPr>
            <a:r>
              <a:rPr lang="en-US" dirty="0" smtClean="0"/>
              <a:t>High pressure water scrubbing</a:t>
            </a:r>
          </a:p>
          <a:p>
            <a:pPr marL="285750" indent="-285750">
              <a:lnSpc>
                <a:spcPct val="250000"/>
              </a:lnSpc>
              <a:buFont typeface="Arial" pitchFamily="34" charset="0"/>
              <a:buChar char="•"/>
            </a:pPr>
            <a:r>
              <a:rPr lang="en-US" dirty="0" smtClean="0"/>
              <a:t>Pressure swing absorption</a:t>
            </a:r>
          </a:p>
          <a:p>
            <a:pPr marL="285750" indent="-285750">
              <a:lnSpc>
                <a:spcPct val="250000"/>
              </a:lnSpc>
              <a:buFont typeface="Arial" pitchFamily="34" charset="0"/>
              <a:buChar char="•"/>
            </a:pPr>
            <a:r>
              <a:rPr lang="en-US" dirty="0" smtClean="0"/>
              <a:t>Cryogenic separation</a:t>
            </a:r>
          </a:p>
          <a:p>
            <a:pPr marL="285750" indent="-285750">
              <a:lnSpc>
                <a:spcPct val="250000"/>
              </a:lnSpc>
              <a:buFont typeface="Arial" pitchFamily="34" charset="0"/>
              <a:buChar char="•"/>
            </a:pPr>
            <a:r>
              <a:rPr lang="en-US" dirty="0" smtClean="0"/>
              <a:t>Membrane separation</a:t>
            </a:r>
          </a:p>
          <a:p>
            <a:endParaRPr lang="en-US" dirty="0" smtClean="0"/>
          </a:p>
          <a:p>
            <a:endParaRPr lang="en-US" dirty="0"/>
          </a:p>
        </p:txBody>
      </p:sp>
      <p:sp>
        <p:nvSpPr>
          <p:cNvPr id="26" name="Rounded Rectangle 25"/>
          <p:cNvSpPr/>
          <p:nvPr/>
        </p:nvSpPr>
        <p:spPr>
          <a:xfrm>
            <a:off x="5477413" y="152399"/>
            <a:ext cx="847185" cy="9906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400" kern="1200" dirty="0">
                <a:solidFill>
                  <a:sysClr val="windowText" lastClr="000000"/>
                </a:solidFill>
                <a:effectLst/>
                <a:ea typeface="Calibri"/>
                <a:cs typeface="Arial"/>
              </a:rPr>
              <a:t>Filtration unit</a:t>
            </a:r>
            <a:endParaRPr lang="en-US" sz="1200" dirty="0">
              <a:solidFill>
                <a:sysClr val="windowText" lastClr="000000"/>
              </a:solidFill>
              <a:effectLst/>
              <a:ea typeface="Calibri"/>
              <a:cs typeface="Arial"/>
            </a:endParaRPr>
          </a:p>
        </p:txBody>
      </p:sp>
    </p:spTree>
    <p:extLst>
      <p:ext uri="{BB962C8B-B14F-4D97-AF65-F5344CB8AC3E}">
        <p14:creationId xmlns:p14="http://schemas.microsoft.com/office/powerpoint/2010/main" val="853977161"/>
      </p:ext>
    </p:extLst>
  </p:cSld>
  <p:clrMapOvr>
    <a:masterClrMapping/>
  </p:clrMapOvr>
  <p:transition spd="slow">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2362200"/>
            <a:ext cx="6008663" cy="461665"/>
          </a:xfrm>
          <a:prstGeom prst="rect">
            <a:avLst/>
          </a:prstGeom>
          <a:noFill/>
        </p:spPr>
        <p:txBody>
          <a:bodyPr wrap="square" rtlCol="0">
            <a:spAutoFit/>
          </a:bodyPr>
          <a:lstStyle/>
          <a:p>
            <a:r>
              <a:rPr lang="en-US" sz="2400" dirty="0" smtClean="0"/>
              <a:t>Using propane gas cylinders </a:t>
            </a:r>
            <a:endParaRPr lang="en-US" sz="2400" dirty="0"/>
          </a:p>
        </p:txBody>
      </p:sp>
      <p:pic>
        <p:nvPicPr>
          <p:cNvPr id="14339" name="Picture 3" descr="C:\Users\ImMoRtAl\Desktop\gas cop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8064" y="2209800"/>
            <a:ext cx="3484932" cy="3576641"/>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p:cNvSpPr/>
          <p:nvPr/>
        </p:nvSpPr>
        <p:spPr>
          <a:xfrm>
            <a:off x="6604083" y="152399"/>
            <a:ext cx="863515" cy="9906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600" kern="1200" dirty="0">
                <a:solidFill>
                  <a:sysClr val="windowText" lastClr="000000"/>
                </a:solidFill>
                <a:effectLst/>
                <a:ea typeface="Calibri"/>
                <a:cs typeface="Arial"/>
              </a:rPr>
              <a:t>Gas tank</a:t>
            </a:r>
            <a:endParaRPr lang="en-US" sz="1400" dirty="0">
              <a:solidFill>
                <a:sysClr val="windowText" lastClr="000000"/>
              </a:solidFill>
              <a:effectLst/>
              <a:ea typeface="Calibri"/>
              <a:cs typeface="Arial"/>
            </a:endParaRPr>
          </a:p>
        </p:txBody>
      </p:sp>
    </p:spTree>
    <p:extLst>
      <p:ext uri="{BB962C8B-B14F-4D97-AF65-F5344CB8AC3E}">
        <p14:creationId xmlns:p14="http://schemas.microsoft.com/office/powerpoint/2010/main" val="853977161"/>
      </p:ext>
    </p:extLst>
  </p:cSld>
  <p:clrMapOvr>
    <a:masterClrMapping/>
  </p:clrMapOvr>
  <p:transition spd="slow">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981200"/>
            <a:ext cx="3086185" cy="1754326"/>
          </a:xfrm>
          <a:prstGeom prst="rect">
            <a:avLst/>
          </a:prstGeom>
          <a:noFill/>
        </p:spPr>
        <p:txBody>
          <a:bodyPr wrap="square" rtlCol="0">
            <a:spAutoFit/>
          </a:bodyPr>
          <a:lstStyle/>
          <a:p>
            <a:pPr>
              <a:lnSpc>
                <a:spcPct val="200000"/>
              </a:lnSpc>
            </a:pPr>
            <a:r>
              <a:rPr lang="en-US" dirty="0" smtClean="0"/>
              <a:t>Two type of cogeneration:</a:t>
            </a:r>
          </a:p>
          <a:p>
            <a:pPr marL="285750" indent="-285750">
              <a:lnSpc>
                <a:spcPct val="200000"/>
              </a:lnSpc>
              <a:buFont typeface="Arial" pitchFamily="34" charset="0"/>
              <a:buChar char="•"/>
            </a:pPr>
            <a:r>
              <a:rPr lang="en-US" dirty="0" smtClean="0"/>
              <a:t>Topping cycle</a:t>
            </a:r>
          </a:p>
          <a:p>
            <a:pPr marL="285750" indent="-285750">
              <a:lnSpc>
                <a:spcPct val="200000"/>
              </a:lnSpc>
              <a:buFont typeface="Arial" pitchFamily="34" charset="0"/>
              <a:buChar char="•"/>
            </a:pPr>
            <a:r>
              <a:rPr lang="en-US" dirty="0" smtClean="0"/>
              <a:t>Bottoming cycle</a:t>
            </a:r>
            <a:endParaRPr lang="en-US" dirty="0"/>
          </a:p>
        </p:txBody>
      </p:sp>
      <p:pic>
        <p:nvPicPr>
          <p:cNvPr id="15364" name="Picture 4" descr="F:\Biogas-pla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1676400"/>
            <a:ext cx="5677215" cy="4895570"/>
          </a:xfrm>
          <a:prstGeom prst="rect">
            <a:avLst/>
          </a:prstGeom>
          <a:noFill/>
          <a:extLst>
            <a:ext uri="{909E8E84-426E-40DD-AFC4-6F175D3DCCD1}">
              <a14:hiddenFill xmlns:a14="http://schemas.microsoft.com/office/drawing/2010/main">
                <a:solidFill>
                  <a:srgbClr val="FFFFFF"/>
                </a:solidFill>
              </a14:hiddenFill>
            </a:ext>
          </a:extLst>
        </p:spPr>
      </p:pic>
      <p:sp>
        <p:nvSpPr>
          <p:cNvPr id="30" name="Rounded Rectangle 29"/>
          <p:cNvSpPr/>
          <p:nvPr/>
        </p:nvSpPr>
        <p:spPr>
          <a:xfrm>
            <a:off x="7696199" y="209451"/>
            <a:ext cx="1371600" cy="9335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algn="ctr" rtl="1">
              <a:lnSpc>
                <a:spcPct val="115000"/>
              </a:lnSpc>
              <a:spcBef>
                <a:spcPts val="0"/>
              </a:spcBef>
              <a:spcAft>
                <a:spcPts val="0"/>
              </a:spcAft>
            </a:pPr>
            <a:r>
              <a:rPr lang="en-US" sz="1600" kern="1200" dirty="0" smtClean="0">
                <a:solidFill>
                  <a:sysClr val="windowText" lastClr="000000"/>
                </a:solidFill>
                <a:effectLst/>
                <a:ea typeface="Calibri"/>
                <a:cs typeface="Arial"/>
              </a:rPr>
              <a:t>Cogeneration</a:t>
            </a:r>
            <a:endParaRPr lang="en-US" sz="1400" dirty="0">
              <a:solidFill>
                <a:sysClr val="windowText" lastClr="000000"/>
              </a:solidFill>
              <a:effectLst/>
              <a:ea typeface="Calibri"/>
              <a:cs typeface="Arial"/>
            </a:endParaRPr>
          </a:p>
          <a:p>
            <a:pPr marL="0" marR="0" algn="ctr" rtl="1">
              <a:lnSpc>
                <a:spcPct val="115000"/>
              </a:lnSpc>
              <a:spcBef>
                <a:spcPts val="0"/>
              </a:spcBef>
              <a:spcAft>
                <a:spcPts val="0"/>
              </a:spcAft>
            </a:pPr>
            <a:r>
              <a:rPr lang="en-US" sz="1600" kern="1200" dirty="0">
                <a:solidFill>
                  <a:sysClr val="windowText" lastClr="000000"/>
                </a:solidFill>
                <a:effectLst/>
                <a:ea typeface="Calibri"/>
                <a:cs typeface="Arial"/>
              </a:rPr>
              <a:t>unit</a:t>
            </a:r>
            <a:endParaRPr lang="en-US" sz="1400" dirty="0">
              <a:solidFill>
                <a:sysClr val="windowText" lastClr="000000"/>
              </a:solidFill>
              <a:effectLst/>
              <a:ea typeface="Calibri"/>
              <a:cs typeface="Arial"/>
            </a:endParaRPr>
          </a:p>
        </p:txBody>
      </p:sp>
    </p:spTree>
    <p:extLst>
      <p:ext uri="{BB962C8B-B14F-4D97-AF65-F5344CB8AC3E}">
        <p14:creationId xmlns:p14="http://schemas.microsoft.com/office/powerpoint/2010/main" val="853977161"/>
      </p:ext>
    </p:extLst>
  </p:cSld>
  <p:clrMapOvr>
    <a:masterClrMapping/>
  </p:clrMapOvr>
  <p:transition spd="slow">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3962400"/>
            <a:ext cx="5638800" cy="954107"/>
          </a:xfrm>
          <a:prstGeom prst="rect">
            <a:avLst/>
          </a:prstGeom>
          <a:noFill/>
        </p:spPr>
        <p:txBody>
          <a:bodyPr wrap="square" rtlCol="0">
            <a:spAutoFit/>
          </a:bodyPr>
          <a:lstStyle/>
          <a:p>
            <a:pPr algn="ctr"/>
            <a:r>
              <a:rPr lang="en-US" sz="2800" dirty="0" smtClean="0"/>
              <a:t>CASE STUDY</a:t>
            </a:r>
          </a:p>
          <a:p>
            <a:pPr algn="ctr"/>
            <a:r>
              <a:rPr lang="en-US" sz="2800" dirty="0" smtClean="0"/>
              <a:t>CHICKEN FARM</a:t>
            </a:r>
            <a:endParaRPr lang="en-US" sz="2800" dirty="0"/>
          </a:p>
        </p:txBody>
      </p:sp>
    </p:spTree>
    <p:extLst>
      <p:ext uri="{BB962C8B-B14F-4D97-AF65-F5344CB8AC3E}">
        <p14:creationId xmlns:p14="http://schemas.microsoft.com/office/powerpoint/2010/main" val="24946920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242" r="10293"/>
          <a:stretch/>
        </p:blipFill>
        <p:spPr bwMode="auto">
          <a:xfrm>
            <a:off x="1296536" y="990600"/>
            <a:ext cx="6428097" cy="34582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Freeform 26"/>
          <p:cNvSpPr/>
          <p:nvPr/>
        </p:nvSpPr>
        <p:spPr>
          <a:xfrm>
            <a:off x="1282890" y="3356212"/>
            <a:ext cx="6414447" cy="573206"/>
          </a:xfrm>
          <a:custGeom>
            <a:avLst/>
            <a:gdLst>
              <a:gd name="connsiteX0" fmla="*/ 6414447 w 6414447"/>
              <a:gd name="connsiteY0" fmla="*/ 259307 h 573206"/>
              <a:gd name="connsiteX1" fmla="*/ 6305265 w 6414447"/>
              <a:gd name="connsiteY1" fmla="*/ 286603 h 573206"/>
              <a:gd name="connsiteX2" fmla="*/ 6209731 w 6414447"/>
              <a:gd name="connsiteY2" fmla="*/ 354842 h 573206"/>
              <a:gd name="connsiteX3" fmla="*/ 6127844 w 6414447"/>
              <a:gd name="connsiteY3" fmla="*/ 409433 h 573206"/>
              <a:gd name="connsiteX4" fmla="*/ 5895832 w 6414447"/>
              <a:gd name="connsiteY4" fmla="*/ 423081 h 573206"/>
              <a:gd name="connsiteX5" fmla="*/ 5527343 w 6414447"/>
              <a:gd name="connsiteY5" fmla="*/ 395785 h 573206"/>
              <a:gd name="connsiteX6" fmla="*/ 5431809 w 6414447"/>
              <a:gd name="connsiteY6" fmla="*/ 409433 h 573206"/>
              <a:gd name="connsiteX7" fmla="*/ 5213444 w 6414447"/>
              <a:gd name="connsiteY7" fmla="*/ 395785 h 573206"/>
              <a:gd name="connsiteX8" fmla="*/ 4926841 w 6414447"/>
              <a:gd name="connsiteY8" fmla="*/ 409433 h 573206"/>
              <a:gd name="connsiteX9" fmla="*/ 4885898 w 6414447"/>
              <a:gd name="connsiteY9" fmla="*/ 423081 h 573206"/>
              <a:gd name="connsiteX10" fmla="*/ 4790364 w 6414447"/>
              <a:gd name="connsiteY10" fmla="*/ 464024 h 573206"/>
              <a:gd name="connsiteX11" fmla="*/ 4763068 w 6414447"/>
              <a:gd name="connsiteY11" fmla="*/ 504967 h 573206"/>
              <a:gd name="connsiteX12" fmla="*/ 4722125 w 6414447"/>
              <a:gd name="connsiteY12" fmla="*/ 532263 h 573206"/>
              <a:gd name="connsiteX13" fmla="*/ 4626591 w 6414447"/>
              <a:gd name="connsiteY13" fmla="*/ 573206 h 573206"/>
              <a:gd name="connsiteX14" fmla="*/ 3425588 w 6414447"/>
              <a:gd name="connsiteY14" fmla="*/ 545910 h 573206"/>
              <a:gd name="connsiteX15" fmla="*/ 3411940 w 6414447"/>
              <a:gd name="connsiteY15" fmla="*/ 464024 h 573206"/>
              <a:gd name="connsiteX16" fmla="*/ 3330053 w 6414447"/>
              <a:gd name="connsiteY16" fmla="*/ 409433 h 573206"/>
              <a:gd name="connsiteX17" fmla="*/ 3234519 w 6414447"/>
              <a:gd name="connsiteY17" fmla="*/ 354842 h 573206"/>
              <a:gd name="connsiteX18" fmla="*/ 3193576 w 6414447"/>
              <a:gd name="connsiteY18" fmla="*/ 313898 h 573206"/>
              <a:gd name="connsiteX19" fmla="*/ 3111689 w 6414447"/>
              <a:gd name="connsiteY19" fmla="*/ 286603 h 573206"/>
              <a:gd name="connsiteX20" fmla="*/ 2634017 w 6414447"/>
              <a:gd name="connsiteY20" fmla="*/ 300251 h 573206"/>
              <a:gd name="connsiteX21" fmla="*/ 2497540 w 6414447"/>
              <a:gd name="connsiteY21" fmla="*/ 327546 h 573206"/>
              <a:gd name="connsiteX22" fmla="*/ 2442949 w 6414447"/>
              <a:gd name="connsiteY22" fmla="*/ 354842 h 573206"/>
              <a:gd name="connsiteX23" fmla="*/ 2402006 w 6414447"/>
              <a:gd name="connsiteY23" fmla="*/ 368489 h 573206"/>
              <a:gd name="connsiteX24" fmla="*/ 2333767 w 6414447"/>
              <a:gd name="connsiteY24" fmla="*/ 409433 h 573206"/>
              <a:gd name="connsiteX25" fmla="*/ 2292823 w 6414447"/>
              <a:gd name="connsiteY25" fmla="*/ 436728 h 573206"/>
              <a:gd name="connsiteX26" fmla="*/ 2142698 w 6414447"/>
              <a:gd name="connsiteY26" fmla="*/ 477672 h 573206"/>
              <a:gd name="connsiteX27" fmla="*/ 2101755 w 6414447"/>
              <a:gd name="connsiteY27" fmla="*/ 518615 h 573206"/>
              <a:gd name="connsiteX28" fmla="*/ 1951629 w 6414447"/>
              <a:gd name="connsiteY28" fmla="*/ 477672 h 573206"/>
              <a:gd name="connsiteX29" fmla="*/ 1774209 w 6414447"/>
              <a:gd name="connsiteY29" fmla="*/ 464024 h 573206"/>
              <a:gd name="connsiteX30" fmla="*/ 1719617 w 6414447"/>
              <a:gd name="connsiteY30" fmla="*/ 436728 h 573206"/>
              <a:gd name="connsiteX31" fmla="*/ 1678674 w 6414447"/>
              <a:gd name="connsiteY31" fmla="*/ 409433 h 573206"/>
              <a:gd name="connsiteX32" fmla="*/ 1610435 w 6414447"/>
              <a:gd name="connsiteY32" fmla="*/ 382137 h 573206"/>
              <a:gd name="connsiteX33" fmla="*/ 1555844 w 6414447"/>
              <a:gd name="connsiteY33" fmla="*/ 354842 h 573206"/>
              <a:gd name="connsiteX34" fmla="*/ 1214650 w 6414447"/>
              <a:gd name="connsiteY34" fmla="*/ 341194 h 573206"/>
              <a:gd name="connsiteX35" fmla="*/ 1173707 w 6414447"/>
              <a:gd name="connsiteY35" fmla="*/ 327546 h 573206"/>
              <a:gd name="connsiteX36" fmla="*/ 1119116 w 6414447"/>
              <a:gd name="connsiteY36" fmla="*/ 313898 h 573206"/>
              <a:gd name="connsiteX37" fmla="*/ 968991 w 6414447"/>
              <a:gd name="connsiteY37" fmla="*/ 259307 h 573206"/>
              <a:gd name="connsiteX38" fmla="*/ 873456 w 6414447"/>
              <a:gd name="connsiteY38" fmla="*/ 204716 h 573206"/>
              <a:gd name="connsiteX39" fmla="*/ 832513 w 6414447"/>
              <a:gd name="connsiteY39" fmla="*/ 191069 h 573206"/>
              <a:gd name="connsiteX40" fmla="*/ 791570 w 6414447"/>
              <a:gd name="connsiteY40" fmla="*/ 150125 h 573206"/>
              <a:gd name="connsiteX41" fmla="*/ 614149 w 6414447"/>
              <a:gd name="connsiteY41" fmla="*/ 109182 h 573206"/>
              <a:gd name="connsiteX42" fmla="*/ 368489 w 6414447"/>
              <a:gd name="connsiteY42" fmla="*/ 95534 h 573206"/>
              <a:gd name="connsiteX43" fmla="*/ 327546 w 6414447"/>
              <a:gd name="connsiteY43" fmla="*/ 81887 h 573206"/>
              <a:gd name="connsiteX44" fmla="*/ 300250 w 6414447"/>
              <a:gd name="connsiteY44" fmla="*/ 40943 h 573206"/>
              <a:gd name="connsiteX45" fmla="*/ 259307 w 6414447"/>
              <a:gd name="connsiteY45" fmla="*/ 0 h 573206"/>
              <a:gd name="connsiteX46" fmla="*/ 0 w 6414447"/>
              <a:gd name="connsiteY46" fmla="*/ 13648 h 57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414447" h="573206">
                <a:moveTo>
                  <a:pt x="6414447" y="259307"/>
                </a:moveTo>
                <a:cubicBezTo>
                  <a:pt x="6378053" y="268406"/>
                  <a:pt x="6340521" y="273783"/>
                  <a:pt x="6305265" y="286603"/>
                </a:cubicBezTo>
                <a:cubicBezTo>
                  <a:pt x="6292070" y="291401"/>
                  <a:pt x="6212717" y="352752"/>
                  <a:pt x="6209731" y="354842"/>
                </a:cubicBezTo>
                <a:cubicBezTo>
                  <a:pt x="6182856" y="373655"/>
                  <a:pt x="6160593" y="407507"/>
                  <a:pt x="6127844" y="409433"/>
                </a:cubicBezTo>
                <a:lnTo>
                  <a:pt x="5895832" y="423081"/>
                </a:lnTo>
                <a:cubicBezTo>
                  <a:pt x="5743709" y="473786"/>
                  <a:pt x="5921132" y="421190"/>
                  <a:pt x="5527343" y="395785"/>
                </a:cubicBezTo>
                <a:cubicBezTo>
                  <a:pt x="5495242" y="393714"/>
                  <a:pt x="5463654" y="404884"/>
                  <a:pt x="5431809" y="409433"/>
                </a:cubicBezTo>
                <a:cubicBezTo>
                  <a:pt x="5318294" y="447271"/>
                  <a:pt x="5470824" y="403355"/>
                  <a:pt x="5213444" y="395785"/>
                </a:cubicBezTo>
                <a:cubicBezTo>
                  <a:pt x="5117843" y="392973"/>
                  <a:pt x="5022375" y="404884"/>
                  <a:pt x="4926841" y="409433"/>
                </a:cubicBezTo>
                <a:cubicBezTo>
                  <a:pt x="4913193" y="413982"/>
                  <a:pt x="4899121" y="417414"/>
                  <a:pt x="4885898" y="423081"/>
                </a:cubicBezTo>
                <a:cubicBezTo>
                  <a:pt x="4767846" y="473674"/>
                  <a:pt x="4886383" y="432017"/>
                  <a:pt x="4790364" y="464024"/>
                </a:cubicBezTo>
                <a:cubicBezTo>
                  <a:pt x="4781265" y="477672"/>
                  <a:pt x="4774666" y="493369"/>
                  <a:pt x="4763068" y="504967"/>
                </a:cubicBezTo>
                <a:cubicBezTo>
                  <a:pt x="4751470" y="516565"/>
                  <a:pt x="4736366" y="524125"/>
                  <a:pt x="4722125" y="532263"/>
                </a:cubicBezTo>
                <a:cubicBezTo>
                  <a:pt x="4674908" y="559244"/>
                  <a:pt x="4672522" y="557895"/>
                  <a:pt x="4626591" y="573206"/>
                </a:cubicBezTo>
                <a:cubicBezTo>
                  <a:pt x="4226257" y="564107"/>
                  <a:pt x="3824418" y="581760"/>
                  <a:pt x="3425588" y="545910"/>
                </a:cubicBezTo>
                <a:cubicBezTo>
                  <a:pt x="3398027" y="543433"/>
                  <a:pt x="3427809" y="486694"/>
                  <a:pt x="3411940" y="464024"/>
                </a:cubicBezTo>
                <a:cubicBezTo>
                  <a:pt x="3393127" y="437149"/>
                  <a:pt x="3357349" y="427630"/>
                  <a:pt x="3330053" y="409433"/>
                </a:cubicBezTo>
                <a:cubicBezTo>
                  <a:pt x="3272178" y="370849"/>
                  <a:pt x="3303787" y="389475"/>
                  <a:pt x="3234519" y="354842"/>
                </a:cubicBezTo>
                <a:cubicBezTo>
                  <a:pt x="3220871" y="341194"/>
                  <a:pt x="3210448" y="323271"/>
                  <a:pt x="3193576" y="313898"/>
                </a:cubicBezTo>
                <a:cubicBezTo>
                  <a:pt x="3168425" y="299925"/>
                  <a:pt x="3111689" y="286603"/>
                  <a:pt x="3111689" y="286603"/>
                </a:cubicBezTo>
                <a:cubicBezTo>
                  <a:pt x="2952465" y="291152"/>
                  <a:pt x="2792953" y="289655"/>
                  <a:pt x="2634017" y="300251"/>
                </a:cubicBezTo>
                <a:cubicBezTo>
                  <a:pt x="2587727" y="303337"/>
                  <a:pt x="2497540" y="327546"/>
                  <a:pt x="2497540" y="327546"/>
                </a:cubicBezTo>
                <a:cubicBezTo>
                  <a:pt x="2479343" y="336645"/>
                  <a:pt x="2461649" y="346828"/>
                  <a:pt x="2442949" y="354842"/>
                </a:cubicBezTo>
                <a:cubicBezTo>
                  <a:pt x="2429726" y="360509"/>
                  <a:pt x="2414873" y="362055"/>
                  <a:pt x="2402006" y="368489"/>
                </a:cubicBezTo>
                <a:cubicBezTo>
                  <a:pt x="2378280" y="380352"/>
                  <a:pt x="2356262" y="395374"/>
                  <a:pt x="2333767" y="409433"/>
                </a:cubicBezTo>
                <a:cubicBezTo>
                  <a:pt x="2319858" y="418126"/>
                  <a:pt x="2307494" y="429393"/>
                  <a:pt x="2292823" y="436728"/>
                </a:cubicBezTo>
                <a:cubicBezTo>
                  <a:pt x="2227068" y="469605"/>
                  <a:pt x="2216923" y="465301"/>
                  <a:pt x="2142698" y="477672"/>
                </a:cubicBezTo>
                <a:cubicBezTo>
                  <a:pt x="2129050" y="491320"/>
                  <a:pt x="2120976" y="516868"/>
                  <a:pt x="2101755" y="518615"/>
                </a:cubicBezTo>
                <a:cubicBezTo>
                  <a:pt x="1980496" y="529638"/>
                  <a:pt x="2027441" y="487148"/>
                  <a:pt x="1951629" y="477672"/>
                </a:cubicBezTo>
                <a:cubicBezTo>
                  <a:pt x="1892772" y="470315"/>
                  <a:pt x="1833349" y="468573"/>
                  <a:pt x="1774209" y="464024"/>
                </a:cubicBezTo>
                <a:cubicBezTo>
                  <a:pt x="1756012" y="454925"/>
                  <a:pt x="1737282" y="446822"/>
                  <a:pt x="1719617" y="436728"/>
                </a:cubicBezTo>
                <a:cubicBezTo>
                  <a:pt x="1705376" y="428590"/>
                  <a:pt x="1693345" y="416768"/>
                  <a:pt x="1678674" y="409433"/>
                </a:cubicBezTo>
                <a:cubicBezTo>
                  <a:pt x="1656762" y="398477"/>
                  <a:pt x="1632822" y="392087"/>
                  <a:pt x="1610435" y="382137"/>
                </a:cubicBezTo>
                <a:cubicBezTo>
                  <a:pt x="1591844" y="373874"/>
                  <a:pt x="1576081" y="356935"/>
                  <a:pt x="1555844" y="354842"/>
                </a:cubicBezTo>
                <a:cubicBezTo>
                  <a:pt x="1442626" y="343130"/>
                  <a:pt x="1328381" y="345743"/>
                  <a:pt x="1214650" y="341194"/>
                </a:cubicBezTo>
                <a:cubicBezTo>
                  <a:pt x="1201002" y="336645"/>
                  <a:pt x="1187539" y="331498"/>
                  <a:pt x="1173707" y="327546"/>
                </a:cubicBezTo>
                <a:cubicBezTo>
                  <a:pt x="1155672" y="322393"/>
                  <a:pt x="1136256" y="321516"/>
                  <a:pt x="1119116" y="313898"/>
                </a:cubicBezTo>
                <a:cubicBezTo>
                  <a:pt x="975647" y="250134"/>
                  <a:pt x="1130767" y="286270"/>
                  <a:pt x="968991" y="259307"/>
                </a:cubicBezTo>
                <a:cubicBezTo>
                  <a:pt x="927875" y="231897"/>
                  <a:pt x="921934" y="225492"/>
                  <a:pt x="873456" y="204716"/>
                </a:cubicBezTo>
                <a:cubicBezTo>
                  <a:pt x="860233" y="199049"/>
                  <a:pt x="846161" y="195618"/>
                  <a:pt x="832513" y="191069"/>
                </a:cubicBezTo>
                <a:cubicBezTo>
                  <a:pt x="818865" y="177421"/>
                  <a:pt x="808442" y="159498"/>
                  <a:pt x="791570" y="150125"/>
                </a:cubicBezTo>
                <a:cubicBezTo>
                  <a:pt x="746355" y="125006"/>
                  <a:pt x="663046" y="113094"/>
                  <a:pt x="614149" y="109182"/>
                </a:cubicBezTo>
                <a:cubicBezTo>
                  <a:pt x="532397" y="102642"/>
                  <a:pt x="450376" y="100083"/>
                  <a:pt x="368489" y="95534"/>
                </a:cubicBezTo>
                <a:cubicBezTo>
                  <a:pt x="354841" y="90985"/>
                  <a:pt x="338779" y="90874"/>
                  <a:pt x="327546" y="81887"/>
                </a:cubicBezTo>
                <a:cubicBezTo>
                  <a:pt x="314738" y="71640"/>
                  <a:pt x="310751" y="53544"/>
                  <a:pt x="300250" y="40943"/>
                </a:cubicBezTo>
                <a:cubicBezTo>
                  <a:pt x="287894" y="26116"/>
                  <a:pt x="272955" y="13648"/>
                  <a:pt x="259307" y="0"/>
                </a:cubicBezTo>
                <a:lnTo>
                  <a:pt x="0" y="1364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Freeform 27"/>
          <p:cNvSpPr/>
          <p:nvPr/>
        </p:nvSpPr>
        <p:spPr>
          <a:xfrm>
            <a:off x="1276065" y="2181231"/>
            <a:ext cx="6496335" cy="561969"/>
          </a:xfrm>
          <a:custGeom>
            <a:avLst/>
            <a:gdLst>
              <a:gd name="connsiteX0" fmla="*/ 6496335 w 6496335"/>
              <a:gd name="connsiteY0" fmla="*/ 84298 h 561969"/>
              <a:gd name="connsiteX1" fmla="*/ 6428096 w 6496335"/>
              <a:gd name="connsiteY1" fmla="*/ 111593 h 561969"/>
              <a:gd name="connsiteX2" fmla="*/ 6387153 w 6496335"/>
              <a:gd name="connsiteY2" fmla="*/ 125241 h 561969"/>
              <a:gd name="connsiteX3" fmla="*/ 6250675 w 6496335"/>
              <a:gd name="connsiteY3" fmla="*/ 220775 h 561969"/>
              <a:gd name="connsiteX4" fmla="*/ 6209732 w 6496335"/>
              <a:gd name="connsiteY4" fmla="*/ 248071 h 561969"/>
              <a:gd name="connsiteX5" fmla="*/ 6168789 w 6496335"/>
              <a:gd name="connsiteY5" fmla="*/ 289014 h 561969"/>
              <a:gd name="connsiteX6" fmla="*/ 6114197 w 6496335"/>
              <a:gd name="connsiteY6" fmla="*/ 316310 h 561969"/>
              <a:gd name="connsiteX7" fmla="*/ 6073254 w 6496335"/>
              <a:gd name="connsiteY7" fmla="*/ 343605 h 561969"/>
              <a:gd name="connsiteX8" fmla="*/ 5950424 w 6496335"/>
              <a:gd name="connsiteY8" fmla="*/ 384548 h 561969"/>
              <a:gd name="connsiteX9" fmla="*/ 5909481 w 6496335"/>
              <a:gd name="connsiteY9" fmla="*/ 398196 h 561969"/>
              <a:gd name="connsiteX10" fmla="*/ 5800299 w 6496335"/>
              <a:gd name="connsiteY10" fmla="*/ 439140 h 561969"/>
              <a:gd name="connsiteX11" fmla="*/ 5759356 w 6496335"/>
              <a:gd name="connsiteY11" fmla="*/ 452787 h 561969"/>
              <a:gd name="connsiteX12" fmla="*/ 5704765 w 6496335"/>
              <a:gd name="connsiteY12" fmla="*/ 466435 h 561969"/>
              <a:gd name="connsiteX13" fmla="*/ 5663821 w 6496335"/>
              <a:gd name="connsiteY13" fmla="*/ 480083 h 561969"/>
              <a:gd name="connsiteX14" fmla="*/ 5595583 w 6496335"/>
              <a:gd name="connsiteY14" fmla="*/ 493731 h 561969"/>
              <a:gd name="connsiteX15" fmla="*/ 5431809 w 6496335"/>
              <a:gd name="connsiteY15" fmla="*/ 561969 h 561969"/>
              <a:gd name="connsiteX16" fmla="*/ 5254389 w 6496335"/>
              <a:gd name="connsiteY16" fmla="*/ 507378 h 561969"/>
              <a:gd name="connsiteX17" fmla="*/ 5104263 w 6496335"/>
              <a:gd name="connsiteY17" fmla="*/ 466435 h 561969"/>
              <a:gd name="connsiteX18" fmla="*/ 4981433 w 6496335"/>
              <a:gd name="connsiteY18" fmla="*/ 452787 h 561969"/>
              <a:gd name="connsiteX19" fmla="*/ 4872251 w 6496335"/>
              <a:gd name="connsiteY19" fmla="*/ 411844 h 561969"/>
              <a:gd name="connsiteX20" fmla="*/ 4790365 w 6496335"/>
              <a:gd name="connsiteY20" fmla="*/ 384548 h 561969"/>
              <a:gd name="connsiteX21" fmla="*/ 4531057 w 6496335"/>
              <a:gd name="connsiteY21" fmla="*/ 357253 h 561969"/>
              <a:gd name="connsiteX22" fmla="*/ 4435523 w 6496335"/>
              <a:gd name="connsiteY22" fmla="*/ 343605 h 561969"/>
              <a:gd name="connsiteX23" fmla="*/ 4380932 w 6496335"/>
              <a:gd name="connsiteY23" fmla="*/ 316310 h 561969"/>
              <a:gd name="connsiteX24" fmla="*/ 4339989 w 6496335"/>
              <a:gd name="connsiteY24" fmla="*/ 302662 h 561969"/>
              <a:gd name="connsiteX25" fmla="*/ 4258102 w 6496335"/>
              <a:gd name="connsiteY25" fmla="*/ 261719 h 561969"/>
              <a:gd name="connsiteX26" fmla="*/ 4217159 w 6496335"/>
              <a:gd name="connsiteY26" fmla="*/ 234423 h 561969"/>
              <a:gd name="connsiteX27" fmla="*/ 4189863 w 6496335"/>
              <a:gd name="connsiteY27" fmla="*/ 193480 h 561969"/>
              <a:gd name="connsiteX28" fmla="*/ 4135272 w 6496335"/>
              <a:gd name="connsiteY28" fmla="*/ 179832 h 561969"/>
              <a:gd name="connsiteX29" fmla="*/ 4094329 w 6496335"/>
              <a:gd name="connsiteY29" fmla="*/ 166184 h 561969"/>
              <a:gd name="connsiteX30" fmla="*/ 3985147 w 6496335"/>
              <a:gd name="connsiteY30" fmla="*/ 138889 h 561969"/>
              <a:gd name="connsiteX31" fmla="*/ 3930556 w 6496335"/>
              <a:gd name="connsiteY31" fmla="*/ 125241 h 561969"/>
              <a:gd name="connsiteX32" fmla="*/ 3903260 w 6496335"/>
              <a:gd name="connsiteY32" fmla="*/ 84298 h 561969"/>
              <a:gd name="connsiteX33" fmla="*/ 3862317 w 6496335"/>
              <a:gd name="connsiteY33" fmla="*/ 70650 h 561969"/>
              <a:gd name="connsiteX34" fmla="*/ 3766783 w 6496335"/>
              <a:gd name="connsiteY34" fmla="*/ 43354 h 561969"/>
              <a:gd name="connsiteX35" fmla="*/ 3739487 w 6496335"/>
              <a:gd name="connsiteY35" fmla="*/ 2411 h 561969"/>
              <a:gd name="connsiteX36" fmla="*/ 3521123 w 6496335"/>
              <a:gd name="connsiteY36" fmla="*/ 16059 h 561969"/>
              <a:gd name="connsiteX37" fmla="*/ 3480180 w 6496335"/>
              <a:gd name="connsiteY37" fmla="*/ 29707 h 561969"/>
              <a:gd name="connsiteX38" fmla="*/ 3398293 w 6496335"/>
              <a:gd name="connsiteY38" fmla="*/ 84298 h 561969"/>
              <a:gd name="connsiteX39" fmla="*/ 3384645 w 6496335"/>
              <a:gd name="connsiteY39" fmla="*/ 125241 h 561969"/>
              <a:gd name="connsiteX40" fmla="*/ 3302759 w 6496335"/>
              <a:gd name="connsiteY40" fmla="*/ 152537 h 561969"/>
              <a:gd name="connsiteX41" fmla="*/ 3111690 w 6496335"/>
              <a:gd name="connsiteY41" fmla="*/ 179832 h 561969"/>
              <a:gd name="connsiteX42" fmla="*/ 2893326 w 6496335"/>
              <a:gd name="connsiteY42" fmla="*/ 152537 h 561969"/>
              <a:gd name="connsiteX43" fmla="*/ 2770496 w 6496335"/>
              <a:gd name="connsiteY43" fmla="*/ 138889 h 561969"/>
              <a:gd name="connsiteX44" fmla="*/ 2579427 w 6496335"/>
              <a:gd name="connsiteY44" fmla="*/ 152537 h 561969"/>
              <a:gd name="connsiteX45" fmla="*/ 1624084 w 6496335"/>
              <a:gd name="connsiteY45" fmla="*/ 179832 h 561969"/>
              <a:gd name="connsiteX46" fmla="*/ 1555845 w 6496335"/>
              <a:gd name="connsiteY46" fmla="*/ 207128 h 561969"/>
              <a:gd name="connsiteX47" fmla="*/ 1514902 w 6496335"/>
              <a:gd name="connsiteY47" fmla="*/ 220775 h 561969"/>
              <a:gd name="connsiteX48" fmla="*/ 1323833 w 6496335"/>
              <a:gd name="connsiteY48" fmla="*/ 234423 h 561969"/>
              <a:gd name="connsiteX49" fmla="*/ 1282890 w 6496335"/>
              <a:gd name="connsiteY49" fmla="*/ 261719 h 561969"/>
              <a:gd name="connsiteX50" fmla="*/ 1241947 w 6496335"/>
              <a:gd name="connsiteY50" fmla="*/ 275366 h 561969"/>
              <a:gd name="connsiteX51" fmla="*/ 887105 w 6496335"/>
              <a:gd name="connsiteY51" fmla="*/ 289014 h 561969"/>
              <a:gd name="connsiteX52" fmla="*/ 777923 w 6496335"/>
              <a:gd name="connsiteY52" fmla="*/ 261719 h 561969"/>
              <a:gd name="connsiteX53" fmla="*/ 736980 w 6496335"/>
              <a:gd name="connsiteY53" fmla="*/ 248071 h 561969"/>
              <a:gd name="connsiteX54" fmla="*/ 559559 w 6496335"/>
              <a:gd name="connsiteY54" fmla="*/ 207128 h 561969"/>
              <a:gd name="connsiteX55" fmla="*/ 423081 w 6496335"/>
              <a:gd name="connsiteY55" fmla="*/ 193480 h 561969"/>
              <a:gd name="connsiteX56" fmla="*/ 300251 w 6496335"/>
              <a:gd name="connsiteY56" fmla="*/ 152537 h 561969"/>
              <a:gd name="connsiteX57" fmla="*/ 245660 w 6496335"/>
              <a:gd name="connsiteY57" fmla="*/ 138889 h 561969"/>
              <a:gd name="connsiteX58" fmla="*/ 150126 w 6496335"/>
              <a:gd name="connsiteY58" fmla="*/ 111593 h 561969"/>
              <a:gd name="connsiteX59" fmla="*/ 68239 w 6496335"/>
              <a:gd name="connsiteY59" fmla="*/ 57002 h 561969"/>
              <a:gd name="connsiteX60" fmla="*/ 13648 w 6496335"/>
              <a:gd name="connsiteY60" fmla="*/ 43354 h 561969"/>
              <a:gd name="connsiteX61" fmla="*/ 0 w 6496335"/>
              <a:gd name="connsiteY61" fmla="*/ 16059 h 561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6496335" h="561969">
                <a:moveTo>
                  <a:pt x="6496335" y="84298"/>
                </a:moveTo>
                <a:cubicBezTo>
                  <a:pt x="6473589" y="93396"/>
                  <a:pt x="6451035" y="102991"/>
                  <a:pt x="6428096" y="111593"/>
                </a:cubicBezTo>
                <a:cubicBezTo>
                  <a:pt x="6414626" y="116644"/>
                  <a:pt x="6399729" y="118255"/>
                  <a:pt x="6387153" y="125241"/>
                </a:cubicBezTo>
                <a:cubicBezTo>
                  <a:pt x="6330680" y="156615"/>
                  <a:pt x="6300766" y="184996"/>
                  <a:pt x="6250675" y="220775"/>
                </a:cubicBezTo>
                <a:cubicBezTo>
                  <a:pt x="6237328" y="230309"/>
                  <a:pt x="6222333" y="237570"/>
                  <a:pt x="6209732" y="248071"/>
                </a:cubicBezTo>
                <a:cubicBezTo>
                  <a:pt x="6194905" y="260427"/>
                  <a:pt x="6184495" y="277796"/>
                  <a:pt x="6168789" y="289014"/>
                </a:cubicBezTo>
                <a:cubicBezTo>
                  <a:pt x="6152233" y="300839"/>
                  <a:pt x="6131862" y="306216"/>
                  <a:pt x="6114197" y="316310"/>
                </a:cubicBezTo>
                <a:cubicBezTo>
                  <a:pt x="6099956" y="324448"/>
                  <a:pt x="6088243" y="336943"/>
                  <a:pt x="6073254" y="343605"/>
                </a:cubicBezTo>
                <a:cubicBezTo>
                  <a:pt x="6073220" y="343620"/>
                  <a:pt x="5970913" y="377719"/>
                  <a:pt x="5950424" y="384548"/>
                </a:cubicBezTo>
                <a:cubicBezTo>
                  <a:pt x="5936776" y="389097"/>
                  <a:pt x="5921451" y="390216"/>
                  <a:pt x="5909481" y="398196"/>
                </a:cubicBezTo>
                <a:cubicBezTo>
                  <a:pt x="5842084" y="443129"/>
                  <a:pt x="5894739" y="415530"/>
                  <a:pt x="5800299" y="439140"/>
                </a:cubicBezTo>
                <a:cubicBezTo>
                  <a:pt x="5786343" y="442629"/>
                  <a:pt x="5773188" y="448835"/>
                  <a:pt x="5759356" y="452787"/>
                </a:cubicBezTo>
                <a:cubicBezTo>
                  <a:pt x="5741321" y="457940"/>
                  <a:pt x="5722800" y="461282"/>
                  <a:pt x="5704765" y="466435"/>
                </a:cubicBezTo>
                <a:cubicBezTo>
                  <a:pt x="5690932" y="470387"/>
                  <a:pt x="5677778" y="476594"/>
                  <a:pt x="5663821" y="480083"/>
                </a:cubicBezTo>
                <a:cubicBezTo>
                  <a:pt x="5641317" y="485709"/>
                  <a:pt x="5618329" y="489182"/>
                  <a:pt x="5595583" y="493731"/>
                </a:cubicBezTo>
                <a:cubicBezTo>
                  <a:pt x="5490671" y="563672"/>
                  <a:pt x="5546055" y="542929"/>
                  <a:pt x="5431809" y="561969"/>
                </a:cubicBezTo>
                <a:cubicBezTo>
                  <a:pt x="5308580" y="526761"/>
                  <a:pt x="5367720" y="545155"/>
                  <a:pt x="5254389" y="507378"/>
                </a:cubicBezTo>
                <a:cubicBezTo>
                  <a:pt x="5207378" y="491708"/>
                  <a:pt x="5150417" y="471563"/>
                  <a:pt x="5104263" y="466435"/>
                </a:cubicBezTo>
                <a:lnTo>
                  <a:pt x="4981433" y="452787"/>
                </a:lnTo>
                <a:cubicBezTo>
                  <a:pt x="4889908" y="407025"/>
                  <a:pt x="4965164" y="439718"/>
                  <a:pt x="4872251" y="411844"/>
                </a:cubicBezTo>
                <a:cubicBezTo>
                  <a:pt x="4844693" y="403576"/>
                  <a:pt x="4818745" y="389278"/>
                  <a:pt x="4790365" y="384548"/>
                </a:cubicBezTo>
                <a:cubicBezTo>
                  <a:pt x="4616856" y="355632"/>
                  <a:pt x="4807049" y="384853"/>
                  <a:pt x="4531057" y="357253"/>
                </a:cubicBezTo>
                <a:cubicBezTo>
                  <a:pt x="4499049" y="354052"/>
                  <a:pt x="4467368" y="348154"/>
                  <a:pt x="4435523" y="343605"/>
                </a:cubicBezTo>
                <a:cubicBezTo>
                  <a:pt x="4417326" y="334507"/>
                  <a:pt x="4399632" y="324324"/>
                  <a:pt x="4380932" y="316310"/>
                </a:cubicBezTo>
                <a:cubicBezTo>
                  <a:pt x="4367709" y="310643"/>
                  <a:pt x="4352856" y="309096"/>
                  <a:pt x="4339989" y="302662"/>
                </a:cubicBezTo>
                <a:cubicBezTo>
                  <a:pt x="4234171" y="249752"/>
                  <a:pt x="4361005" y="296018"/>
                  <a:pt x="4258102" y="261719"/>
                </a:cubicBezTo>
                <a:cubicBezTo>
                  <a:pt x="4244454" y="252620"/>
                  <a:pt x="4228757" y="246021"/>
                  <a:pt x="4217159" y="234423"/>
                </a:cubicBezTo>
                <a:cubicBezTo>
                  <a:pt x="4205561" y="222825"/>
                  <a:pt x="4203511" y="202578"/>
                  <a:pt x="4189863" y="193480"/>
                </a:cubicBezTo>
                <a:cubicBezTo>
                  <a:pt x="4174256" y="183075"/>
                  <a:pt x="4153307" y="184985"/>
                  <a:pt x="4135272" y="179832"/>
                </a:cubicBezTo>
                <a:cubicBezTo>
                  <a:pt x="4121440" y="175880"/>
                  <a:pt x="4108208" y="169969"/>
                  <a:pt x="4094329" y="166184"/>
                </a:cubicBezTo>
                <a:cubicBezTo>
                  <a:pt x="4058137" y="156313"/>
                  <a:pt x="4021541" y="147987"/>
                  <a:pt x="3985147" y="138889"/>
                </a:cubicBezTo>
                <a:lnTo>
                  <a:pt x="3930556" y="125241"/>
                </a:lnTo>
                <a:cubicBezTo>
                  <a:pt x="3921457" y="111593"/>
                  <a:pt x="3916068" y="94545"/>
                  <a:pt x="3903260" y="84298"/>
                </a:cubicBezTo>
                <a:cubicBezTo>
                  <a:pt x="3892026" y="75311"/>
                  <a:pt x="3876149" y="74602"/>
                  <a:pt x="3862317" y="70650"/>
                </a:cubicBezTo>
                <a:cubicBezTo>
                  <a:pt x="3742359" y="36376"/>
                  <a:pt x="3864950" y="76077"/>
                  <a:pt x="3766783" y="43354"/>
                </a:cubicBezTo>
                <a:cubicBezTo>
                  <a:pt x="3757684" y="29706"/>
                  <a:pt x="3755789" y="4222"/>
                  <a:pt x="3739487" y="2411"/>
                </a:cubicBezTo>
                <a:cubicBezTo>
                  <a:pt x="3667003" y="-5643"/>
                  <a:pt x="3593652" y="8424"/>
                  <a:pt x="3521123" y="16059"/>
                </a:cubicBezTo>
                <a:cubicBezTo>
                  <a:pt x="3506816" y="17565"/>
                  <a:pt x="3492756" y="22721"/>
                  <a:pt x="3480180" y="29707"/>
                </a:cubicBezTo>
                <a:cubicBezTo>
                  <a:pt x="3451503" y="45639"/>
                  <a:pt x="3398293" y="84298"/>
                  <a:pt x="3398293" y="84298"/>
                </a:cubicBezTo>
                <a:cubicBezTo>
                  <a:pt x="3393744" y="97946"/>
                  <a:pt x="3396351" y="116879"/>
                  <a:pt x="3384645" y="125241"/>
                </a:cubicBezTo>
                <a:cubicBezTo>
                  <a:pt x="3361232" y="141964"/>
                  <a:pt x="3331355" y="149360"/>
                  <a:pt x="3302759" y="152537"/>
                </a:cubicBezTo>
                <a:cubicBezTo>
                  <a:pt x="3156874" y="168746"/>
                  <a:pt x="3220324" y="158105"/>
                  <a:pt x="3111690" y="179832"/>
                </a:cubicBezTo>
                <a:lnTo>
                  <a:pt x="2893326" y="152537"/>
                </a:lnTo>
                <a:cubicBezTo>
                  <a:pt x="2852424" y="147629"/>
                  <a:pt x="2811691" y="138889"/>
                  <a:pt x="2770496" y="138889"/>
                </a:cubicBezTo>
                <a:cubicBezTo>
                  <a:pt x="2706644" y="138889"/>
                  <a:pt x="2643213" y="149638"/>
                  <a:pt x="2579427" y="152537"/>
                </a:cubicBezTo>
                <a:cubicBezTo>
                  <a:pt x="2338554" y="163486"/>
                  <a:pt x="1839304" y="174451"/>
                  <a:pt x="1624084" y="179832"/>
                </a:cubicBezTo>
                <a:cubicBezTo>
                  <a:pt x="1601338" y="188931"/>
                  <a:pt x="1578784" y="198526"/>
                  <a:pt x="1555845" y="207128"/>
                </a:cubicBezTo>
                <a:cubicBezTo>
                  <a:pt x="1542375" y="212179"/>
                  <a:pt x="1529189" y="219094"/>
                  <a:pt x="1514902" y="220775"/>
                </a:cubicBezTo>
                <a:cubicBezTo>
                  <a:pt x="1451487" y="228235"/>
                  <a:pt x="1387523" y="229874"/>
                  <a:pt x="1323833" y="234423"/>
                </a:cubicBezTo>
                <a:cubicBezTo>
                  <a:pt x="1310185" y="243522"/>
                  <a:pt x="1297561" y="254384"/>
                  <a:pt x="1282890" y="261719"/>
                </a:cubicBezTo>
                <a:cubicBezTo>
                  <a:pt x="1270023" y="268153"/>
                  <a:pt x="1256299" y="274376"/>
                  <a:pt x="1241947" y="275366"/>
                </a:cubicBezTo>
                <a:cubicBezTo>
                  <a:pt x="1123859" y="283510"/>
                  <a:pt x="1005386" y="284465"/>
                  <a:pt x="887105" y="289014"/>
                </a:cubicBezTo>
                <a:cubicBezTo>
                  <a:pt x="850711" y="279916"/>
                  <a:pt x="814115" y="271590"/>
                  <a:pt x="777923" y="261719"/>
                </a:cubicBezTo>
                <a:cubicBezTo>
                  <a:pt x="764044" y="257934"/>
                  <a:pt x="750859" y="251856"/>
                  <a:pt x="736980" y="248071"/>
                </a:cubicBezTo>
                <a:cubicBezTo>
                  <a:pt x="707986" y="240163"/>
                  <a:pt x="601085" y="212665"/>
                  <a:pt x="559559" y="207128"/>
                </a:cubicBezTo>
                <a:cubicBezTo>
                  <a:pt x="514240" y="201086"/>
                  <a:pt x="468574" y="198029"/>
                  <a:pt x="423081" y="193480"/>
                </a:cubicBezTo>
                <a:cubicBezTo>
                  <a:pt x="382138" y="179832"/>
                  <a:pt x="342120" y="163005"/>
                  <a:pt x="300251" y="152537"/>
                </a:cubicBezTo>
                <a:cubicBezTo>
                  <a:pt x="282054" y="147988"/>
                  <a:pt x="263695" y="144042"/>
                  <a:pt x="245660" y="138889"/>
                </a:cubicBezTo>
                <a:cubicBezTo>
                  <a:pt x="108605" y="99730"/>
                  <a:pt x="320787" y="154259"/>
                  <a:pt x="150126" y="111593"/>
                </a:cubicBezTo>
                <a:cubicBezTo>
                  <a:pt x="122830" y="93396"/>
                  <a:pt x="100065" y="64959"/>
                  <a:pt x="68239" y="57002"/>
                </a:cubicBezTo>
                <a:cubicBezTo>
                  <a:pt x="50042" y="52453"/>
                  <a:pt x="29732" y="53004"/>
                  <a:pt x="13648" y="43354"/>
                </a:cubicBezTo>
                <a:cubicBezTo>
                  <a:pt x="4925" y="38120"/>
                  <a:pt x="4549" y="25157"/>
                  <a:pt x="0" y="16059"/>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07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0" y="2194277"/>
            <a:ext cx="6172200" cy="1664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6794320"/>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73"/>
                                        </p:tgtEl>
                                        <p:attrNameLst>
                                          <p:attrName>style.visibility</p:attrName>
                                        </p:attrNameLst>
                                      </p:cBhvr>
                                      <p:to>
                                        <p:strVal val="visible"/>
                                      </p:to>
                                    </p:set>
                                    <p:animEffect transition="in" filter="fade">
                                      <p:cBhvr>
                                        <p:cTn id="7" dur="1750"/>
                                        <p:tgtEl>
                                          <p:spTgt spid="3073"/>
                                        </p:tgtEl>
                                      </p:cBhvr>
                                    </p:animEffect>
                                    <p:anim calcmode="lin" valueType="num">
                                      <p:cBhvr>
                                        <p:cTn id="8" dur="1750" fill="hold"/>
                                        <p:tgtEl>
                                          <p:spTgt spid="3073"/>
                                        </p:tgtEl>
                                        <p:attrNameLst>
                                          <p:attrName>ppt_x</p:attrName>
                                        </p:attrNameLst>
                                      </p:cBhvr>
                                      <p:tavLst>
                                        <p:tav tm="0">
                                          <p:val>
                                            <p:strVal val="#ppt_x"/>
                                          </p:val>
                                        </p:tav>
                                        <p:tav tm="100000">
                                          <p:val>
                                            <p:strVal val="#ppt_x"/>
                                          </p:val>
                                        </p:tav>
                                      </p:tavLst>
                                    </p:anim>
                                    <p:anim calcmode="lin" valueType="num">
                                      <p:cBhvr>
                                        <p:cTn id="9" dur="1750" fill="hold"/>
                                        <p:tgtEl>
                                          <p:spTgt spid="3073"/>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20"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edge">
                                      <p:cBhvr>
                                        <p:cTn id="13" dur="2000"/>
                                        <p:tgtEl>
                                          <p:spTgt spid="27"/>
                                        </p:tgtEl>
                                      </p:cBhvr>
                                    </p:animEffect>
                                  </p:childTnLst>
                                </p:cTn>
                              </p:par>
                              <p:par>
                                <p:cTn id="14" presetID="20"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edge">
                                      <p:cBhvr>
                                        <p:cTn id="16" dur="2000"/>
                                        <p:tgtEl>
                                          <p:spTgt spid="28"/>
                                        </p:tgtEl>
                                      </p:cBhvr>
                                    </p:animEffect>
                                  </p:childTnLst>
                                </p:cTn>
                              </p:par>
                            </p:childTnLst>
                          </p:cTn>
                        </p:par>
                        <p:par>
                          <p:cTn id="17" fill="hold">
                            <p:stCondLst>
                              <p:cond delay="3750"/>
                            </p:stCondLst>
                            <p:childTnLst>
                              <p:par>
                                <p:cTn id="18" presetID="22" presetClass="entr" presetSubtype="1" fill="hold" nodeType="afterEffect">
                                  <p:stCondLst>
                                    <p:cond delay="750"/>
                                  </p:stCondLst>
                                  <p:childTnLst>
                                    <p:set>
                                      <p:cBhvr>
                                        <p:cTn id="19" dur="1" fill="hold">
                                          <p:stCondLst>
                                            <p:cond delay="0"/>
                                          </p:stCondLst>
                                        </p:cTn>
                                        <p:tgtEl>
                                          <p:spTgt spid="3074"/>
                                        </p:tgtEl>
                                        <p:attrNameLst>
                                          <p:attrName>style.visibility</p:attrName>
                                        </p:attrNameLst>
                                      </p:cBhvr>
                                      <p:to>
                                        <p:strVal val="visible"/>
                                      </p:to>
                                    </p:set>
                                    <p:animEffect transition="in" filter="wipe(up)">
                                      <p:cBhvr>
                                        <p:cTn id="20"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771565" y="2618332"/>
            <a:ext cx="1637965" cy="1637965"/>
            <a:chOff x="2800517" y="1155"/>
            <a:chExt cx="1637965" cy="1637965"/>
          </a:xfrm>
        </p:grpSpPr>
        <p:sp>
          <p:nvSpPr>
            <p:cNvPr id="8" name="Oval 7"/>
            <p:cNvSpPr/>
            <p:nvPr/>
          </p:nvSpPr>
          <p:spPr>
            <a:xfrm>
              <a:off x="2800517" y="1155"/>
              <a:ext cx="1637965" cy="1637965"/>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Oval 4"/>
            <p:cNvSpPr/>
            <p:nvPr/>
          </p:nvSpPr>
          <p:spPr>
            <a:xfrm>
              <a:off x="3040391" y="241029"/>
              <a:ext cx="1158217" cy="11582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sz="1400" dirty="0" smtClean="0">
                  <a:solidFill>
                    <a:schemeClr val="bg1"/>
                  </a:solidFill>
                </a:rPr>
                <a:t>Definition</a:t>
              </a:r>
              <a:endParaRPr lang="en-US" sz="1400" dirty="0">
                <a:solidFill>
                  <a:schemeClr val="bg1"/>
                </a:solidFill>
              </a:endParaRPr>
            </a:p>
          </p:txBody>
        </p:sp>
      </p:grpSp>
      <p:grpSp>
        <p:nvGrpSpPr>
          <p:cNvPr id="29" name="Group 28"/>
          <p:cNvGrpSpPr/>
          <p:nvPr/>
        </p:nvGrpSpPr>
        <p:grpSpPr>
          <a:xfrm>
            <a:off x="-4724400" y="2620921"/>
            <a:ext cx="1637965" cy="1637965"/>
            <a:chOff x="4259286" y="4490784"/>
            <a:chExt cx="1637965" cy="1637965"/>
          </a:xfrm>
        </p:grpSpPr>
        <p:sp>
          <p:nvSpPr>
            <p:cNvPr id="30" name="Oval 29"/>
            <p:cNvSpPr/>
            <p:nvPr/>
          </p:nvSpPr>
          <p:spPr>
            <a:xfrm>
              <a:off x="4259286" y="4490784"/>
              <a:ext cx="1637965" cy="1637965"/>
            </a:xfrm>
            <a:prstGeom prst="ellipse">
              <a:avLst/>
            </a:prstGeom>
            <a:solidFill>
              <a:srgbClr val="5BA3CF"/>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31" name="Oval 4"/>
            <p:cNvSpPr/>
            <p:nvPr/>
          </p:nvSpPr>
          <p:spPr>
            <a:xfrm>
              <a:off x="4499160" y="4730658"/>
              <a:ext cx="1158217" cy="11582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sz="1600" dirty="0" smtClean="0">
                  <a:solidFill>
                    <a:schemeClr val="bg1"/>
                  </a:solidFill>
                </a:rPr>
                <a:t>Solar Energy</a:t>
              </a:r>
              <a:endParaRPr lang="en-US" sz="1600" b="1" dirty="0">
                <a:solidFill>
                  <a:schemeClr val="bg1"/>
                </a:solidFill>
              </a:endParaRPr>
            </a:p>
          </p:txBody>
        </p:sp>
      </p:grpSp>
      <p:grpSp>
        <p:nvGrpSpPr>
          <p:cNvPr id="35" name="Group 34"/>
          <p:cNvGrpSpPr/>
          <p:nvPr/>
        </p:nvGrpSpPr>
        <p:grpSpPr>
          <a:xfrm>
            <a:off x="-3771565" y="2629235"/>
            <a:ext cx="1637965" cy="1637965"/>
            <a:chOff x="2800517" y="1155"/>
            <a:chExt cx="1637965" cy="1637965"/>
          </a:xfrm>
        </p:grpSpPr>
        <p:sp>
          <p:nvSpPr>
            <p:cNvPr id="36" name="Oval 35"/>
            <p:cNvSpPr/>
            <p:nvPr/>
          </p:nvSpPr>
          <p:spPr>
            <a:xfrm>
              <a:off x="2800517" y="1155"/>
              <a:ext cx="1637965" cy="1637965"/>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7" name="Oval 4"/>
            <p:cNvSpPr/>
            <p:nvPr/>
          </p:nvSpPr>
          <p:spPr>
            <a:xfrm>
              <a:off x="3040391" y="241029"/>
              <a:ext cx="1158217" cy="11582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dirty="0" smtClean="0">
                  <a:solidFill>
                    <a:schemeClr val="bg1"/>
                  </a:solidFill>
                </a:rPr>
                <a:t>Wind Energy</a:t>
              </a:r>
              <a:endParaRPr lang="en-US" dirty="0">
                <a:solidFill>
                  <a:schemeClr val="bg1"/>
                </a:solidFill>
              </a:endParaRPr>
            </a:p>
          </p:txBody>
        </p:sp>
      </p:grpSp>
      <p:grpSp>
        <p:nvGrpSpPr>
          <p:cNvPr id="10" name="Group 9"/>
          <p:cNvGrpSpPr/>
          <p:nvPr/>
        </p:nvGrpSpPr>
        <p:grpSpPr>
          <a:xfrm>
            <a:off x="-4267200" y="2610017"/>
            <a:ext cx="1637965" cy="1637965"/>
            <a:chOff x="5160855" y="1716041"/>
            <a:chExt cx="1637965" cy="1637965"/>
          </a:xfrm>
        </p:grpSpPr>
        <p:sp>
          <p:nvSpPr>
            <p:cNvPr id="11" name="Oval 10"/>
            <p:cNvSpPr/>
            <p:nvPr/>
          </p:nvSpPr>
          <p:spPr>
            <a:xfrm>
              <a:off x="5160855" y="1716041"/>
              <a:ext cx="1637965" cy="1637965"/>
            </a:xfrm>
            <a:prstGeom prst="ellipse">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Oval 4"/>
            <p:cNvSpPr/>
            <p:nvPr/>
          </p:nvSpPr>
          <p:spPr>
            <a:xfrm>
              <a:off x="5400729" y="1955915"/>
              <a:ext cx="1158217" cy="11582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sz="1500" dirty="0" smtClean="0">
                  <a:solidFill>
                    <a:schemeClr val="bg1"/>
                  </a:solidFill>
                </a:rPr>
                <a:t>History</a:t>
              </a:r>
              <a:endParaRPr lang="en-US" sz="1500" dirty="0">
                <a:solidFill>
                  <a:schemeClr val="bg1"/>
                </a:solidFill>
              </a:endParaRPr>
            </a:p>
          </p:txBody>
        </p:sp>
      </p:grpSp>
      <p:grpSp>
        <p:nvGrpSpPr>
          <p:cNvPr id="32" name="Group 31"/>
          <p:cNvGrpSpPr/>
          <p:nvPr/>
        </p:nvGrpSpPr>
        <p:grpSpPr>
          <a:xfrm>
            <a:off x="-4267200" y="2620920"/>
            <a:ext cx="1637965" cy="1637965"/>
            <a:chOff x="5160855" y="1716041"/>
            <a:chExt cx="1637965" cy="1637965"/>
          </a:xfrm>
        </p:grpSpPr>
        <p:sp>
          <p:nvSpPr>
            <p:cNvPr id="33" name="Oval 32"/>
            <p:cNvSpPr/>
            <p:nvPr/>
          </p:nvSpPr>
          <p:spPr>
            <a:xfrm>
              <a:off x="5160855" y="1716041"/>
              <a:ext cx="1637965" cy="1637965"/>
            </a:xfrm>
            <a:prstGeom prst="ellipse">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4" name="Oval 4"/>
            <p:cNvSpPr/>
            <p:nvPr/>
          </p:nvSpPr>
          <p:spPr>
            <a:xfrm>
              <a:off x="5400729" y="1955915"/>
              <a:ext cx="1158217" cy="11582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sz="1600" dirty="0" smtClean="0">
                  <a:solidFill>
                    <a:schemeClr val="bg1"/>
                  </a:solidFill>
                </a:rPr>
                <a:t>Water Energy</a:t>
              </a:r>
              <a:endParaRPr lang="en-US" sz="1600" dirty="0">
                <a:solidFill>
                  <a:schemeClr val="bg1"/>
                </a:solidFill>
              </a:endParaRPr>
            </a:p>
          </p:txBody>
        </p:sp>
      </p:grpSp>
      <p:grpSp>
        <p:nvGrpSpPr>
          <p:cNvPr id="13" name="Group 12"/>
          <p:cNvGrpSpPr/>
          <p:nvPr/>
        </p:nvGrpSpPr>
        <p:grpSpPr>
          <a:xfrm>
            <a:off x="-4724400" y="2610018"/>
            <a:ext cx="1637965" cy="1637965"/>
            <a:chOff x="4259286" y="4490784"/>
            <a:chExt cx="1637965" cy="1637965"/>
          </a:xfrm>
        </p:grpSpPr>
        <p:sp>
          <p:nvSpPr>
            <p:cNvPr id="14" name="Oval 13"/>
            <p:cNvSpPr/>
            <p:nvPr/>
          </p:nvSpPr>
          <p:spPr>
            <a:xfrm>
              <a:off x="4259286" y="4490784"/>
              <a:ext cx="1637965" cy="1637965"/>
            </a:xfrm>
            <a:prstGeom prst="ellipse">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Oval 4"/>
            <p:cNvSpPr/>
            <p:nvPr/>
          </p:nvSpPr>
          <p:spPr>
            <a:xfrm>
              <a:off x="4499160" y="4730658"/>
              <a:ext cx="1158217" cy="11582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sz="1600" dirty="0" smtClean="0">
                  <a:solidFill>
                    <a:schemeClr val="bg1"/>
                  </a:solidFill>
                </a:rPr>
                <a:t>Sources</a:t>
              </a:r>
              <a:endParaRPr lang="en-US" sz="1600" b="1" dirty="0">
                <a:solidFill>
                  <a:schemeClr val="bg1"/>
                </a:solidFill>
              </a:endParaRPr>
            </a:p>
          </p:txBody>
        </p:sp>
      </p:grpSp>
      <p:grpSp>
        <p:nvGrpSpPr>
          <p:cNvPr id="26" name="Group 25"/>
          <p:cNvGrpSpPr/>
          <p:nvPr/>
        </p:nvGrpSpPr>
        <p:grpSpPr>
          <a:xfrm>
            <a:off x="-5562600" y="2620920"/>
            <a:ext cx="1637965" cy="1637965"/>
            <a:chOff x="440179" y="1716041"/>
            <a:chExt cx="1637965" cy="1637965"/>
          </a:xfrm>
        </p:grpSpPr>
        <p:sp>
          <p:nvSpPr>
            <p:cNvPr id="27" name="Oval 26"/>
            <p:cNvSpPr/>
            <p:nvPr/>
          </p:nvSpPr>
          <p:spPr>
            <a:xfrm>
              <a:off x="440179" y="1716041"/>
              <a:ext cx="1637965" cy="1637965"/>
            </a:xfrm>
            <a:prstGeom prst="ellipse">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8" name="Oval 4"/>
            <p:cNvSpPr/>
            <p:nvPr/>
          </p:nvSpPr>
          <p:spPr>
            <a:xfrm>
              <a:off x="680053" y="1955915"/>
              <a:ext cx="1158217" cy="11582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sz="1600" dirty="0" smtClean="0">
                  <a:solidFill>
                    <a:schemeClr val="bg1"/>
                  </a:solidFill>
                </a:rPr>
                <a:t>Biomass</a:t>
              </a:r>
              <a:endParaRPr lang="en-US" sz="1600" dirty="0">
                <a:solidFill>
                  <a:schemeClr val="bg1"/>
                </a:solidFill>
              </a:endParaRPr>
            </a:p>
          </p:txBody>
        </p:sp>
      </p:grpSp>
      <p:grpSp>
        <p:nvGrpSpPr>
          <p:cNvPr id="23" name="Group 22"/>
          <p:cNvGrpSpPr/>
          <p:nvPr/>
        </p:nvGrpSpPr>
        <p:grpSpPr>
          <a:xfrm>
            <a:off x="-5143165" y="2620921"/>
            <a:ext cx="1637965" cy="1637965"/>
            <a:chOff x="1341748" y="4490784"/>
            <a:chExt cx="1637965" cy="1637965"/>
          </a:xfrm>
        </p:grpSpPr>
        <p:sp>
          <p:nvSpPr>
            <p:cNvPr id="24" name="Oval 23"/>
            <p:cNvSpPr/>
            <p:nvPr/>
          </p:nvSpPr>
          <p:spPr>
            <a:xfrm>
              <a:off x="1341748" y="4490784"/>
              <a:ext cx="1637965" cy="1637965"/>
            </a:xfrm>
            <a:prstGeom prst="ellips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25" name="Oval 4"/>
            <p:cNvSpPr/>
            <p:nvPr/>
          </p:nvSpPr>
          <p:spPr>
            <a:xfrm>
              <a:off x="1581622" y="4730658"/>
              <a:ext cx="1158217" cy="11582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sz="1600" dirty="0" smtClean="0">
                  <a:solidFill>
                    <a:schemeClr val="bg1"/>
                  </a:solidFill>
                </a:rPr>
                <a:t>Geothermal</a:t>
              </a:r>
              <a:endParaRPr lang="en-US" sz="1600" b="1" dirty="0">
                <a:solidFill>
                  <a:schemeClr val="bg1"/>
                </a:solidFill>
              </a:endParaRPr>
            </a:p>
          </p:txBody>
        </p:sp>
      </p:grpSp>
      <p:grpSp>
        <p:nvGrpSpPr>
          <p:cNvPr id="4" name="Group 3"/>
          <p:cNvGrpSpPr/>
          <p:nvPr/>
        </p:nvGrpSpPr>
        <p:grpSpPr>
          <a:xfrm>
            <a:off x="3402025" y="2259025"/>
            <a:ext cx="2339950" cy="2339950"/>
            <a:chOff x="2449524" y="2131969"/>
            <a:chExt cx="2339950" cy="2339950"/>
          </a:xfrm>
        </p:grpSpPr>
        <p:sp>
          <p:nvSpPr>
            <p:cNvPr id="5" name="Oval 4"/>
            <p:cNvSpPr/>
            <p:nvPr/>
          </p:nvSpPr>
          <p:spPr>
            <a:xfrm>
              <a:off x="2449524" y="2131969"/>
              <a:ext cx="2339950" cy="233995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Oval 4"/>
            <p:cNvSpPr/>
            <p:nvPr/>
          </p:nvSpPr>
          <p:spPr>
            <a:xfrm>
              <a:off x="2792202" y="2474647"/>
              <a:ext cx="1654594" cy="165459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5560" tIns="35560" rIns="35560" bIns="35560" numCol="1" spcCol="1270" anchor="ctr" anchorCtr="0">
              <a:noAutofit/>
            </a:bodyPr>
            <a:lstStyle/>
            <a:p>
              <a:pPr lvl="0" algn="ctr" defTabSz="1244600" rtl="0">
                <a:lnSpc>
                  <a:spcPct val="90000"/>
                </a:lnSpc>
                <a:spcBef>
                  <a:spcPct val="0"/>
                </a:spcBef>
                <a:spcAft>
                  <a:spcPct val="35000"/>
                </a:spcAft>
              </a:pPr>
              <a:r>
                <a:rPr lang="en-US" sz="3200" b="1" dirty="0" smtClean="0">
                  <a:latin typeface="CordiaUPC" pitchFamily="34" charset="-34"/>
                  <a:cs typeface="CordiaUPC" pitchFamily="34" charset="-34"/>
                </a:rPr>
                <a:t>Renewable Energy</a:t>
              </a:r>
              <a:endParaRPr lang="en-US" sz="3200" b="1" kern="1200" dirty="0">
                <a:latin typeface="CordiaUPC" pitchFamily="34" charset="-34"/>
                <a:cs typeface="CordiaUPC" pitchFamily="34" charset="-34"/>
              </a:endParaRPr>
            </a:p>
          </p:txBody>
        </p:sp>
      </p:grpSp>
    </p:spTree>
    <p:extLst>
      <p:ext uri="{BB962C8B-B14F-4D97-AF65-F5344CB8AC3E}">
        <p14:creationId xmlns:p14="http://schemas.microsoft.com/office/powerpoint/2010/main" val="3615389129"/>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3" presetClass="path" presetSubtype="0" accel="50000" decel="50000" fill="hold" nodeType="clickEffect">
                                  <p:stCondLst>
                                    <p:cond delay="0"/>
                                  </p:stCondLst>
                                  <p:childTnLst>
                                    <p:animMotion origin="layout" path="M -3.33333E-6 -3.80204E-6 L 0.58125 -0.00115 " pathEditMode="relative" rAng="0" ptsTypes="AA">
                                      <p:cBhvr>
                                        <p:cTn id="13" dur="2000" fill="hold"/>
                                        <p:tgtEl>
                                          <p:spTgt spid="7"/>
                                        </p:tgtEl>
                                        <p:attrNameLst>
                                          <p:attrName>ppt_x</p:attrName>
                                          <p:attrName>ppt_y</p:attrName>
                                        </p:attrNameLst>
                                      </p:cBhvr>
                                      <p:rCtr x="29063" y="-69"/>
                                    </p:animMotion>
                                  </p:childTnLst>
                                </p:cTn>
                              </p:par>
                              <p:par>
                                <p:cTn id="14" presetID="8" presetClass="emph" presetSubtype="0" fill="hold" nodeType="withEffect">
                                  <p:stCondLst>
                                    <p:cond delay="0"/>
                                  </p:stCondLst>
                                  <p:childTnLst>
                                    <p:animRot by="21600000">
                                      <p:cBhvr>
                                        <p:cTn id="15" dur="2000" fill="hold"/>
                                        <p:tgtEl>
                                          <p:spTgt spid="7"/>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44" presetClass="path" presetSubtype="0" accel="50000" decel="50000" fill="hold" nodeType="clickEffect">
                                  <p:stCondLst>
                                    <p:cond delay="0"/>
                                  </p:stCondLst>
                                  <p:childTnLst>
                                    <p:animMotion origin="layout" path="M 0.58125 -0.00116 L 0.5882 -0.09829 C 0.58924 -0.11887 0.59636 -0.1457 0.60712 -0.17114 C 0.61945 -0.20005 0.63247 -0.22086 0.64514 -0.23289 L 0.70417 -0.29117 " pathEditMode="relative" rAng="-3633015" ptsTypes="FffFF">
                                      <p:cBhvr>
                                        <p:cTn id="19" dur="2000" fill="hold"/>
                                        <p:tgtEl>
                                          <p:spTgt spid="7"/>
                                        </p:tgtEl>
                                        <p:attrNameLst>
                                          <p:attrName>ppt_x</p:attrName>
                                          <p:attrName>ppt_y</p:attrName>
                                        </p:attrNameLst>
                                      </p:cBhvr>
                                      <p:rCtr x="4392" y="-15819"/>
                                    </p:animMotion>
                                  </p:childTnLst>
                                </p:cTn>
                              </p:par>
                              <p:par>
                                <p:cTn id="20" presetID="63" presetClass="path" presetSubtype="0" accel="50000" decel="50000" fill="hold" nodeType="withEffect">
                                  <p:stCondLst>
                                    <p:cond delay="0"/>
                                  </p:stCondLst>
                                  <p:childTnLst>
                                    <p:animMotion origin="layout" path="M 0.01632 2.53469E-6 L 0.63507 2.53469E-6 " pathEditMode="relative" rAng="0" ptsTypes="AA">
                                      <p:cBhvr>
                                        <p:cTn id="21" dur="2000" fill="hold"/>
                                        <p:tgtEl>
                                          <p:spTgt spid="10"/>
                                        </p:tgtEl>
                                        <p:attrNameLst>
                                          <p:attrName>ppt_x</p:attrName>
                                          <p:attrName>ppt_y</p:attrName>
                                        </p:attrNameLst>
                                      </p:cBhvr>
                                      <p:rCtr x="30937" y="0"/>
                                    </p:animMotion>
                                  </p:childTnLst>
                                </p:cTn>
                              </p:par>
                              <p:par>
                                <p:cTn id="22" presetID="8" presetClass="emph" presetSubtype="0" fill="hold" nodeType="withEffect">
                                  <p:stCondLst>
                                    <p:cond delay="0"/>
                                  </p:stCondLst>
                                  <p:childTnLst>
                                    <p:animRot by="21600000">
                                      <p:cBhvr>
                                        <p:cTn id="23" dur="2000" fill="hold"/>
                                        <p:tgtEl>
                                          <p:spTgt spid="10"/>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44" presetClass="path" presetSubtype="0" accel="50000" decel="50000" fill="hold" nodeType="clickEffect">
                                  <p:stCondLst>
                                    <p:cond delay="0"/>
                                  </p:stCondLst>
                                  <p:childTnLst>
                                    <p:animMotion origin="layout" path="M 0.63541 1.40611E-6 L 0.64218 -0.09713 C 0.64288 -0.11772 0.65 -0.14431 0.66093 -0.16998 C 0.67309 -0.19866 0.68645 -0.21947 0.69913 -0.23127 L 0.75833 -0.28932 " pathEditMode="relative" rAng="-25227524" ptsTypes="FffFF">
                                      <p:cBhvr>
                                        <p:cTn id="27" dur="2000" fill="hold"/>
                                        <p:tgtEl>
                                          <p:spTgt spid="10"/>
                                        </p:tgtEl>
                                        <p:attrNameLst>
                                          <p:attrName>ppt_x</p:attrName>
                                          <p:attrName>ppt_y</p:attrName>
                                        </p:attrNameLst>
                                      </p:cBhvr>
                                      <p:rCtr x="4375" y="-15796"/>
                                    </p:animMotion>
                                  </p:childTnLst>
                                </p:cTn>
                              </p:par>
                              <p:par>
                                <p:cTn id="28" presetID="44" presetClass="path" presetSubtype="0" accel="50000" decel="50000" fill="hold" nodeType="withEffect">
                                  <p:stCondLst>
                                    <p:cond delay="0"/>
                                  </p:stCondLst>
                                  <p:childTnLst>
                                    <p:animMotion origin="layout" path="M 0.70399 -0.29117 L 0.77326 -0.32332 C 0.78785 -0.33072 0.80903 -0.33326 0.8309 -0.33072 C 0.85573 -0.32794 0.87535 -0.32077 0.88889 -0.31013 L 0.95295 -0.26272 " pathEditMode="relative" rAng="293112" ptsTypes="FffFF">
                                      <p:cBhvr>
                                        <p:cTn id="29" dur="2000" fill="hold"/>
                                        <p:tgtEl>
                                          <p:spTgt spid="7"/>
                                        </p:tgtEl>
                                        <p:attrNameLst>
                                          <p:attrName>ppt_x</p:attrName>
                                          <p:attrName>ppt_y</p:attrName>
                                        </p:attrNameLst>
                                      </p:cBhvr>
                                      <p:rCtr x="12622" y="-1272"/>
                                    </p:animMotion>
                                  </p:childTnLst>
                                </p:cTn>
                              </p:par>
                              <p:par>
                                <p:cTn id="30" presetID="63" presetClass="path" presetSubtype="0" accel="50000" decel="50000" fill="hold" nodeType="withEffect">
                                  <p:stCondLst>
                                    <p:cond delay="0"/>
                                  </p:stCondLst>
                                  <p:childTnLst>
                                    <p:animMotion origin="layout" path="M 0.01632 2.53469E-6 L 0.68507 2.53469E-6 " pathEditMode="relative" rAng="0" ptsTypes="AA">
                                      <p:cBhvr>
                                        <p:cTn id="31" dur="2000" fill="hold"/>
                                        <p:tgtEl>
                                          <p:spTgt spid="13"/>
                                        </p:tgtEl>
                                        <p:attrNameLst>
                                          <p:attrName>ppt_x</p:attrName>
                                          <p:attrName>ppt_y</p:attrName>
                                        </p:attrNameLst>
                                      </p:cBhvr>
                                      <p:rCtr x="33437" y="0"/>
                                    </p:animMotion>
                                  </p:childTnLst>
                                </p:cTn>
                              </p:par>
                              <p:par>
                                <p:cTn id="32" presetID="8" presetClass="emph" presetSubtype="0" fill="hold" nodeType="withEffect">
                                  <p:stCondLst>
                                    <p:cond delay="0"/>
                                  </p:stCondLst>
                                  <p:childTnLst>
                                    <p:animRot by="21600000">
                                      <p:cBhvr>
                                        <p:cTn id="33" dur="2000" fill="hold"/>
                                        <p:tgtEl>
                                          <p:spTgt spid="13"/>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1000"/>
                                        <p:tgtEl>
                                          <p:spTgt spid="4"/>
                                        </p:tgtEl>
                                      </p:cBhvr>
                                    </p:animEffect>
                                    <p:set>
                                      <p:cBhvr>
                                        <p:cTn id="38" dur="1" fill="hold">
                                          <p:stCondLst>
                                            <p:cond delay="999"/>
                                          </p:stCondLst>
                                        </p:cTn>
                                        <p:tgtEl>
                                          <p:spTgt spid="4"/>
                                        </p:tgtEl>
                                        <p:attrNameLst>
                                          <p:attrName>style.visibility</p:attrName>
                                        </p:attrNameLst>
                                      </p:cBhvr>
                                      <p:to>
                                        <p:strVal val="hidden"/>
                                      </p:to>
                                    </p:set>
                                  </p:childTnLst>
                                </p:cTn>
                              </p:par>
                              <p:par>
                                <p:cTn id="39" presetID="6" presetClass="emph" presetSubtype="0" fill="hold" nodeType="withEffect">
                                  <p:stCondLst>
                                    <p:cond delay="0"/>
                                  </p:stCondLst>
                                  <p:childTnLst>
                                    <p:animScale>
                                      <p:cBhvr>
                                        <p:cTn id="40" dur="2000" fill="hold"/>
                                        <p:tgtEl>
                                          <p:spTgt spid="13"/>
                                        </p:tgtEl>
                                      </p:cBhvr>
                                      <p:by x="150000" y="150000"/>
                                    </p:animScale>
                                  </p:childTnLst>
                                </p:cTn>
                              </p:par>
                              <p:par>
                                <p:cTn id="41" presetID="63" presetClass="path" presetSubtype="0" accel="50000" decel="50000" fill="hold" nodeType="withEffect">
                                  <p:stCondLst>
                                    <p:cond delay="0"/>
                                  </p:stCondLst>
                                  <p:childTnLst>
                                    <p:animMotion origin="layout" path="M 0.68541 0 L 0.93541 0 " pathEditMode="relative" rAng="0" ptsTypes="AA">
                                      <p:cBhvr>
                                        <p:cTn id="42" dur="2000" fill="hold"/>
                                        <p:tgtEl>
                                          <p:spTgt spid="13"/>
                                        </p:tgtEl>
                                        <p:attrNameLst>
                                          <p:attrName>ppt_x</p:attrName>
                                          <p:attrName>ppt_y</p:attrName>
                                        </p:attrNameLst>
                                      </p:cBhvr>
                                      <p:rCtr x="12500" y="0"/>
                                    </p:animMotion>
                                  </p:childTnLst>
                                </p:cTn>
                              </p:par>
                            </p:childTnLst>
                          </p:cTn>
                        </p:par>
                        <p:par>
                          <p:cTn id="43" fill="hold">
                            <p:stCondLst>
                              <p:cond delay="2000"/>
                            </p:stCondLst>
                            <p:childTnLst>
                              <p:par>
                                <p:cTn id="44" presetID="10" presetClass="exit" presetSubtype="0" fill="hold" nodeType="afterEffect">
                                  <p:stCondLst>
                                    <p:cond delay="0"/>
                                  </p:stCondLst>
                                  <p:childTnLst>
                                    <p:animEffect transition="out" filter="fade">
                                      <p:cBhvr>
                                        <p:cTn id="45" dur="1000"/>
                                        <p:tgtEl>
                                          <p:spTgt spid="7"/>
                                        </p:tgtEl>
                                      </p:cBhvr>
                                    </p:animEffect>
                                    <p:set>
                                      <p:cBhvr>
                                        <p:cTn id="46" dur="1" fill="hold">
                                          <p:stCondLst>
                                            <p:cond delay="999"/>
                                          </p:stCondLst>
                                        </p:cTn>
                                        <p:tgtEl>
                                          <p:spTgt spid="7"/>
                                        </p:tgtEl>
                                        <p:attrNameLst>
                                          <p:attrName>style.visibility</p:attrName>
                                        </p:attrNameLst>
                                      </p:cBhvr>
                                      <p:to>
                                        <p:strVal val="hidden"/>
                                      </p:to>
                                    </p:set>
                                  </p:childTnLst>
                                </p:cTn>
                              </p:par>
                            </p:childTnLst>
                          </p:cTn>
                        </p:par>
                        <p:par>
                          <p:cTn id="47" fill="hold">
                            <p:stCondLst>
                              <p:cond delay="3000"/>
                            </p:stCondLst>
                            <p:childTnLst>
                              <p:par>
                                <p:cTn id="48" presetID="10" presetClass="exit" presetSubtype="0" fill="hold" nodeType="afterEffect">
                                  <p:stCondLst>
                                    <p:cond delay="0"/>
                                  </p:stCondLst>
                                  <p:childTnLst>
                                    <p:animEffect transition="out" filter="fade">
                                      <p:cBhvr>
                                        <p:cTn id="49" dur="1000"/>
                                        <p:tgtEl>
                                          <p:spTgt spid="10"/>
                                        </p:tgtEl>
                                      </p:cBhvr>
                                    </p:animEffect>
                                    <p:set>
                                      <p:cBhvr>
                                        <p:cTn id="50" dur="1" fill="hold">
                                          <p:stCondLst>
                                            <p:cond delay="999"/>
                                          </p:stCondLst>
                                        </p:cTn>
                                        <p:tgtEl>
                                          <p:spTgt spid="10"/>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63" presetClass="path" presetSubtype="0" accel="50000" decel="50000" fill="hold" nodeType="clickEffect">
                                  <p:stCondLst>
                                    <p:cond delay="0"/>
                                  </p:stCondLst>
                                  <p:childTnLst>
                                    <p:animMotion origin="layout" path="M -3.33333E-6 -3.80204E-6 L 0.58125 -0.00115 " pathEditMode="relative" rAng="0" ptsTypes="AA">
                                      <p:cBhvr>
                                        <p:cTn id="54" dur="2000" fill="hold"/>
                                        <p:tgtEl>
                                          <p:spTgt spid="35"/>
                                        </p:tgtEl>
                                        <p:attrNameLst>
                                          <p:attrName>ppt_x</p:attrName>
                                          <p:attrName>ppt_y</p:attrName>
                                        </p:attrNameLst>
                                      </p:cBhvr>
                                      <p:rCtr x="29063" y="-69"/>
                                    </p:animMotion>
                                  </p:childTnLst>
                                </p:cTn>
                              </p:par>
                              <p:par>
                                <p:cTn id="55" presetID="8" presetClass="emph" presetSubtype="0" fill="hold" nodeType="withEffect">
                                  <p:stCondLst>
                                    <p:cond delay="0"/>
                                  </p:stCondLst>
                                  <p:childTnLst>
                                    <p:animRot by="21600000">
                                      <p:cBhvr>
                                        <p:cTn id="56" dur="2000" fill="hold"/>
                                        <p:tgtEl>
                                          <p:spTgt spid="35"/>
                                        </p:tgtEl>
                                        <p:attrNameLst>
                                          <p:attrName>r</p:attrName>
                                        </p:attrNameLst>
                                      </p:cBhvr>
                                    </p:animRot>
                                  </p:childTnLst>
                                </p:cTn>
                              </p:par>
                            </p:childTnLst>
                          </p:cTn>
                        </p:par>
                      </p:childTnLst>
                    </p:cTn>
                  </p:par>
                  <p:par>
                    <p:cTn id="57" fill="hold">
                      <p:stCondLst>
                        <p:cond delay="indefinite"/>
                      </p:stCondLst>
                      <p:childTnLst>
                        <p:par>
                          <p:cTn id="58" fill="hold">
                            <p:stCondLst>
                              <p:cond delay="0"/>
                            </p:stCondLst>
                            <p:childTnLst>
                              <p:par>
                                <p:cTn id="59" presetID="44" presetClass="path" presetSubtype="0" accel="50000" decel="50000" fill="hold" nodeType="clickEffect">
                                  <p:stCondLst>
                                    <p:cond delay="0"/>
                                  </p:stCondLst>
                                  <p:childTnLst>
                                    <p:animMotion origin="layout" path="M 0.58125 -0.00116 L 0.5882 -0.09829 C 0.58924 -0.11887 0.59636 -0.1457 0.60712 -0.17114 C 0.61945 -0.20005 0.63247 -0.22086 0.64514 -0.23289 L 0.70417 -0.29117 " pathEditMode="relative" rAng="-3633015" ptsTypes="FffFF">
                                      <p:cBhvr>
                                        <p:cTn id="60" dur="2000" fill="hold"/>
                                        <p:tgtEl>
                                          <p:spTgt spid="35"/>
                                        </p:tgtEl>
                                        <p:attrNameLst>
                                          <p:attrName>ppt_x</p:attrName>
                                          <p:attrName>ppt_y</p:attrName>
                                        </p:attrNameLst>
                                      </p:cBhvr>
                                      <p:rCtr x="4392" y="-15819"/>
                                    </p:animMotion>
                                  </p:childTnLst>
                                </p:cTn>
                              </p:par>
                              <p:par>
                                <p:cTn id="61" presetID="63" presetClass="path" presetSubtype="0" accel="50000" decel="50000" fill="hold" nodeType="withEffect">
                                  <p:stCondLst>
                                    <p:cond delay="0"/>
                                  </p:stCondLst>
                                  <p:childTnLst>
                                    <p:animMotion origin="layout" path="M 0.01632 2.53469E-6 L 0.63507 2.53469E-6 " pathEditMode="relative" rAng="0" ptsTypes="AA">
                                      <p:cBhvr>
                                        <p:cTn id="62" dur="2000" fill="hold"/>
                                        <p:tgtEl>
                                          <p:spTgt spid="32"/>
                                        </p:tgtEl>
                                        <p:attrNameLst>
                                          <p:attrName>ppt_x</p:attrName>
                                          <p:attrName>ppt_y</p:attrName>
                                        </p:attrNameLst>
                                      </p:cBhvr>
                                      <p:rCtr x="30937" y="0"/>
                                    </p:animMotion>
                                  </p:childTnLst>
                                </p:cTn>
                              </p:par>
                              <p:par>
                                <p:cTn id="63" presetID="8" presetClass="emph" presetSubtype="0" fill="hold" nodeType="withEffect">
                                  <p:stCondLst>
                                    <p:cond delay="0"/>
                                  </p:stCondLst>
                                  <p:childTnLst>
                                    <p:animRot by="21600000">
                                      <p:cBhvr>
                                        <p:cTn id="64" dur="2000" fill="hold"/>
                                        <p:tgtEl>
                                          <p:spTgt spid="32"/>
                                        </p:tgtEl>
                                        <p:attrNameLst>
                                          <p:attrName>r</p:attrName>
                                        </p:attrNameLst>
                                      </p:cBhvr>
                                    </p:animRot>
                                  </p:childTnLst>
                                </p:cTn>
                              </p:par>
                            </p:childTnLst>
                          </p:cTn>
                        </p:par>
                      </p:childTnLst>
                    </p:cTn>
                  </p:par>
                  <p:par>
                    <p:cTn id="65" fill="hold">
                      <p:stCondLst>
                        <p:cond delay="indefinite"/>
                      </p:stCondLst>
                      <p:childTnLst>
                        <p:par>
                          <p:cTn id="66" fill="hold">
                            <p:stCondLst>
                              <p:cond delay="0"/>
                            </p:stCondLst>
                            <p:childTnLst>
                              <p:par>
                                <p:cTn id="67" presetID="44" presetClass="path" presetSubtype="0" accel="50000" decel="50000" fill="hold" nodeType="clickEffect">
                                  <p:stCondLst>
                                    <p:cond delay="0"/>
                                  </p:stCondLst>
                                  <p:childTnLst>
                                    <p:animMotion origin="layout" path="M 0.63541 1.40611E-6 L 0.64218 -0.09713 C 0.64288 -0.11772 0.65 -0.14431 0.66093 -0.16998 C 0.67309 -0.19866 0.68645 -0.21947 0.69913 -0.23127 L 0.75833 -0.28932 " pathEditMode="relative" rAng="-25227524" ptsTypes="FffFF">
                                      <p:cBhvr>
                                        <p:cTn id="68" dur="2000" fill="hold"/>
                                        <p:tgtEl>
                                          <p:spTgt spid="32"/>
                                        </p:tgtEl>
                                        <p:attrNameLst>
                                          <p:attrName>ppt_x</p:attrName>
                                          <p:attrName>ppt_y</p:attrName>
                                        </p:attrNameLst>
                                      </p:cBhvr>
                                      <p:rCtr x="4375" y="-15796"/>
                                    </p:animMotion>
                                  </p:childTnLst>
                                </p:cTn>
                              </p:par>
                              <p:par>
                                <p:cTn id="69" presetID="44" presetClass="path" presetSubtype="0" accel="50000" decel="50000" fill="hold" nodeType="withEffect">
                                  <p:stCondLst>
                                    <p:cond delay="0"/>
                                  </p:stCondLst>
                                  <p:childTnLst>
                                    <p:animMotion origin="layout" path="M 0.70399 -0.29117 L 0.77326 -0.32332 C 0.78785 -0.33072 0.80903 -0.33326 0.8309 -0.33072 C 0.85573 -0.32794 0.87535 -0.32077 0.88889 -0.31013 L 0.95295 -0.26272 " pathEditMode="relative" rAng="293112" ptsTypes="FffFF">
                                      <p:cBhvr>
                                        <p:cTn id="70" dur="2000" fill="hold"/>
                                        <p:tgtEl>
                                          <p:spTgt spid="35"/>
                                        </p:tgtEl>
                                        <p:attrNameLst>
                                          <p:attrName>ppt_x</p:attrName>
                                          <p:attrName>ppt_y</p:attrName>
                                        </p:attrNameLst>
                                      </p:cBhvr>
                                      <p:rCtr x="12622" y="-1272"/>
                                    </p:animMotion>
                                  </p:childTnLst>
                                </p:cTn>
                              </p:par>
                              <p:par>
                                <p:cTn id="71" presetID="63" presetClass="path" presetSubtype="0" accel="50000" decel="50000" fill="hold" nodeType="withEffect">
                                  <p:stCondLst>
                                    <p:cond delay="0"/>
                                  </p:stCondLst>
                                  <p:childTnLst>
                                    <p:animMotion origin="layout" path="M 0.01632 2.53469E-6 L 0.68507 2.53469E-6 " pathEditMode="relative" rAng="0" ptsTypes="AA">
                                      <p:cBhvr>
                                        <p:cTn id="72" dur="2000" fill="hold"/>
                                        <p:tgtEl>
                                          <p:spTgt spid="29"/>
                                        </p:tgtEl>
                                        <p:attrNameLst>
                                          <p:attrName>ppt_x</p:attrName>
                                          <p:attrName>ppt_y</p:attrName>
                                        </p:attrNameLst>
                                      </p:cBhvr>
                                      <p:rCtr x="33437" y="0"/>
                                    </p:animMotion>
                                  </p:childTnLst>
                                </p:cTn>
                              </p:par>
                              <p:par>
                                <p:cTn id="73" presetID="8" presetClass="emph" presetSubtype="0" fill="hold" nodeType="withEffect">
                                  <p:stCondLst>
                                    <p:cond delay="0"/>
                                  </p:stCondLst>
                                  <p:childTnLst>
                                    <p:animRot by="21600000">
                                      <p:cBhvr>
                                        <p:cTn id="74" dur="2000" fill="hold"/>
                                        <p:tgtEl>
                                          <p:spTgt spid="29"/>
                                        </p:tgtEl>
                                        <p:attrNameLst>
                                          <p:attrName>r</p:attrName>
                                        </p:attrNameLst>
                                      </p:cBhvr>
                                    </p:animRot>
                                  </p:childTnLst>
                                </p:cTn>
                              </p:par>
                            </p:childTnLst>
                          </p:cTn>
                        </p:par>
                      </p:childTnLst>
                    </p:cTn>
                  </p:par>
                  <p:par>
                    <p:cTn id="75" fill="hold">
                      <p:stCondLst>
                        <p:cond delay="indefinite"/>
                      </p:stCondLst>
                      <p:childTnLst>
                        <p:par>
                          <p:cTn id="76" fill="hold">
                            <p:stCondLst>
                              <p:cond delay="0"/>
                            </p:stCondLst>
                            <p:childTnLst>
                              <p:par>
                                <p:cTn id="77" presetID="44" presetClass="path" presetSubtype="0" accel="50000" decel="50000" fill="hold" nodeType="clickEffect">
                                  <p:stCondLst>
                                    <p:cond delay="0"/>
                                  </p:stCondLst>
                                  <p:childTnLst>
                                    <p:animMotion origin="layout" path="M 0.68541 -1.40611E-6 L 0.69236 -0.09713 C 0.69305 -0.11748 0.70035 -0.14454 0.71128 -0.16998 C 0.72309 -0.19889 0.73594 -0.21993 0.74913 -0.23173 L 0.80764 -0.29001 " pathEditMode="relative" rAng="-46841243" ptsTypes="FffFF">
                                      <p:cBhvr>
                                        <p:cTn id="78" dur="2000" fill="hold"/>
                                        <p:tgtEl>
                                          <p:spTgt spid="29"/>
                                        </p:tgtEl>
                                        <p:attrNameLst>
                                          <p:attrName>ppt_x</p:attrName>
                                          <p:attrName>ppt_y</p:attrName>
                                        </p:attrNameLst>
                                      </p:cBhvr>
                                      <p:rCtr x="4358" y="-15819"/>
                                    </p:animMotion>
                                  </p:childTnLst>
                                </p:cTn>
                              </p:par>
                              <p:par>
                                <p:cTn id="79" presetID="44" presetClass="path" presetSubtype="0" accel="50000" decel="50000" fill="hold" nodeType="withEffect">
                                  <p:stCondLst>
                                    <p:cond delay="0"/>
                                  </p:stCondLst>
                                  <p:childTnLst>
                                    <p:animMotion origin="layout" path="M 0.75816 -0.29001 L 0.82726 -0.32308 C 0.84184 -0.33071 0.86302 -0.33349 0.8849 -0.33118 C 0.90972 -0.32863 0.92934 -0.3217 0.94288 -0.31129 L 1.00729 -0.26457 " pathEditMode="relative" rAng="264077" ptsTypes="FffFF">
                                      <p:cBhvr>
                                        <p:cTn id="80" dur="2000" fill="hold"/>
                                        <p:tgtEl>
                                          <p:spTgt spid="32"/>
                                        </p:tgtEl>
                                        <p:attrNameLst>
                                          <p:attrName>ppt_x</p:attrName>
                                          <p:attrName>ppt_y</p:attrName>
                                        </p:attrNameLst>
                                      </p:cBhvr>
                                      <p:rCtr x="12604" y="-1434"/>
                                    </p:animMotion>
                                  </p:childTnLst>
                                </p:cTn>
                              </p:par>
                              <p:par>
                                <p:cTn id="81" presetID="44" presetClass="path" presetSubtype="0" accel="50000" decel="50000" fill="hold" nodeType="withEffect">
                                  <p:stCondLst>
                                    <p:cond delay="0"/>
                                  </p:stCondLst>
                                  <p:childTnLst>
                                    <p:animMotion origin="layout" path="M 0.95295 -0.26272 L 1.01111 -0.20236 C 1.02343 -0.1901 1.03663 -0.16744 1.0467 -0.14177 C 1.05816 -0.11216 1.06423 -0.08672 1.06493 -0.06568 L 1.06944 0.03192 " pathEditMode="relative" rAng="3739428" ptsTypes="FffFF">
                                      <p:cBhvr>
                                        <p:cTn id="82" dur="2000" fill="hold"/>
                                        <p:tgtEl>
                                          <p:spTgt spid="35"/>
                                        </p:tgtEl>
                                        <p:attrNameLst>
                                          <p:attrName>ppt_x</p:attrName>
                                          <p:attrName>ppt_y</p:attrName>
                                        </p:attrNameLst>
                                      </p:cBhvr>
                                      <p:rCtr x="7604" y="13483"/>
                                    </p:animMotion>
                                  </p:childTnLst>
                                </p:cTn>
                              </p:par>
                              <p:par>
                                <p:cTn id="83" presetID="63" presetClass="path" presetSubtype="0" accel="50000" decel="50000" fill="hold" nodeType="withEffect">
                                  <p:stCondLst>
                                    <p:cond delay="0"/>
                                  </p:stCondLst>
                                  <p:childTnLst>
                                    <p:animMotion origin="layout" path="M 0.01632 2.53469E-6 L 0.73091 2.53469E-6 " pathEditMode="relative" rAng="0" ptsTypes="AA">
                                      <p:cBhvr>
                                        <p:cTn id="84" dur="2000" fill="hold"/>
                                        <p:tgtEl>
                                          <p:spTgt spid="23"/>
                                        </p:tgtEl>
                                        <p:attrNameLst>
                                          <p:attrName>ppt_x</p:attrName>
                                          <p:attrName>ppt_y</p:attrName>
                                        </p:attrNameLst>
                                      </p:cBhvr>
                                      <p:rCtr x="35729" y="0"/>
                                    </p:animMotion>
                                  </p:childTnLst>
                                </p:cTn>
                              </p:par>
                              <p:par>
                                <p:cTn id="85" presetID="8" presetClass="emph" presetSubtype="0" fill="hold" nodeType="withEffect">
                                  <p:stCondLst>
                                    <p:cond delay="0"/>
                                  </p:stCondLst>
                                  <p:childTnLst>
                                    <p:animRot by="21600000">
                                      <p:cBhvr>
                                        <p:cTn id="86" dur="2000" fill="hold"/>
                                        <p:tgtEl>
                                          <p:spTgt spid="23"/>
                                        </p:tgtEl>
                                        <p:attrNameLst>
                                          <p:attrName>r</p:attrName>
                                        </p:attrNameLst>
                                      </p:cBhvr>
                                    </p:animRot>
                                  </p:childTnLst>
                                </p:cTn>
                              </p:par>
                            </p:childTnLst>
                          </p:cTn>
                        </p:par>
                      </p:childTnLst>
                    </p:cTn>
                  </p:par>
                  <p:par>
                    <p:cTn id="87" fill="hold">
                      <p:stCondLst>
                        <p:cond delay="indefinite"/>
                      </p:stCondLst>
                      <p:childTnLst>
                        <p:par>
                          <p:cTn id="88" fill="hold">
                            <p:stCondLst>
                              <p:cond delay="0"/>
                            </p:stCondLst>
                            <p:childTnLst>
                              <p:par>
                                <p:cTn id="89" presetID="44" presetClass="path" presetSubtype="0" accel="50000" decel="50000" fill="hold" nodeType="clickEffect">
                                  <p:stCondLst>
                                    <p:cond delay="0"/>
                                  </p:stCondLst>
                                  <p:childTnLst>
                                    <p:animMotion origin="layout" path="M 0.73125 -2.25717E-6 L 0.73854 -0.09667 C 0.73958 -0.11748 0.7467 -0.14408 0.75747 -0.16929 C 0.76962 -0.19843 0.78299 -0.21924 0.79566 -0.2308 L 0.85469 -0.28908 " pathEditMode="relative" rAng="-25218946" ptsTypes="FffFF">
                                      <p:cBhvr>
                                        <p:cTn id="90" dur="2000" fill="hold"/>
                                        <p:tgtEl>
                                          <p:spTgt spid="23"/>
                                        </p:tgtEl>
                                        <p:attrNameLst>
                                          <p:attrName>ppt_x</p:attrName>
                                          <p:attrName>ppt_y</p:attrName>
                                        </p:attrNameLst>
                                      </p:cBhvr>
                                      <p:rCtr x="4427" y="-15772"/>
                                    </p:animMotion>
                                  </p:childTnLst>
                                </p:cTn>
                              </p:par>
                              <p:par>
                                <p:cTn id="91" presetID="44" presetClass="path" presetSubtype="0" accel="50000" decel="50000" fill="hold" nodeType="withEffect">
                                  <p:stCondLst>
                                    <p:cond delay="0"/>
                                  </p:stCondLst>
                                  <p:childTnLst>
                                    <p:animMotion origin="layout" path="M 0.80816 -0.29001 L 0.87743 -0.32216 C 0.89202 -0.32956 0.9132 -0.3321 0.93507 -0.32956 C 0.9599 -0.32678 0.97952 -0.31961 0.99306 -0.30897 L 1.05712 -0.26156 " pathEditMode="relative" rAng="293112" ptsTypes="FffFF">
                                      <p:cBhvr>
                                        <p:cTn id="92" dur="2000" fill="hold"/>
                                        <p:tgtEl>
                                          <p:spTgt spid="29"/>
                                        </p:tgtEl>
                                        <p:attrNameLst>
                                          <p:attrName>ppt_x</p:attrName>
                                          <p:attrName>ppt_y</p:attrName>
                                        </p:attrNameLst>
                                      </p:cBhvr>
                                      <p:rCtr x="12622" y="-1272"/>
                                    </p:animMotion>
                                  </p:childTnLst>
                                </p:cTn>
                              </p:par>
                              <p:par>
                                <p:cTn id="93" presetID="44" presetClass="path" presetSubtype="0" accel="50000" decel="50000" fill="hold" nodeType="withEffect">
                                  <p:stCondLst>
                                    <p:cond delay="0"/>
                                  </p:stCondLst>
                                  <p:childTnLst>
                                    <p:animMotion origin="layout" path="M 1.00712 -0.26156 L 1.0651 -0.2012 C 1.0776 -0.18918 1.09045 -0.16675 1.10104 -0.14107 C 1.11285 -0.1117 1.11858 -0.0858 1.11927 -0.06499 L 1.1243 0.03261 " pathEditMode="relative" rAng="3727024" ptsTypes="FffFF">
                                      <p:cBhvr>
                                        <p:cTn id="94" dur="2000" fill="hold"/>
                                        <p:tgtEl>
                                          <p:spTgt spid="32"/>
                                        </p:tgtEl>
                                        <p:attrNameLst>
                                          <p:attrName>ppt_x</p:attrName>
                                          <p:attrName>ppt_y</p:attrName>
                                        </p:attrNameLst>
                                      </p:cBhvr>
                                      <p:rCtr x="7656" y="13437"/>
                                    </p:animMotion>
                                  </p:childTnLst>
                                </p:cTn>
                              </p:par>
                              <p:par>
                                <p:cTn id="95" presetID="44" presetClass="path" presetSubtype="0" accel="50000" decel="50000" fill="hold" nodeType="withEffect">
                                  <p:stCondLst>
                                    <p:cond delay="0"/>
                                  </p:stCondLst>
                                  <p:childTnLst>
                                    <p:animMotion origin="layout" path="M 1.06927 0.03168 L 1.05052 0.1265 C 1.0467 0.14662 1.03628 0.17114 1.02291 0.19403 C 1.00711 0.21993 0.99166 0.23728 0.9776 0.24653 L 0.91215 0.2907 " pathEditMode="relative" rAng="7739725" ptsTypes="FffFF">
                                      <p:cBhvr>
                                        <p:cTn id="96" dur="2000" fill="hold"/>
                                        <p:tgtEl>
                                          <p:spTgt spid="35"/>
                                        </p:tgtEl>
                                        <p:attrNameLst>
                                          <p:attrName>ppt_x</p:attrName>
                                          <p:attrName>ppt_y</p:attrName>
                                        </p:attrNameLst>
                                      </p:cBhvr>
                                      <p:rCtr x="-6285" y="14639"/>
                                    </p:animMotion>
                                  </p:childTnLst>
                                </p:cTn>
                              </p:par>
                              <p:par>
                                <p:cTn id="97" presetID="63" presetClass="path" presetSubtype="0" accel="50000" decel="50000" fill="hold" nodeType="withEffect">
                                  <p:stCondLst>
                                    <p:cond delay="0"/>
                                  </p:stCondLst>
                                  <p:childTnLst>
                                    <p:animMotion origin="layout" path="M 0.01632 2.53469E-6 L 0.77674 2.53469E-6 " pathEditMode="relative" rAng="0" ptsTypes="AA">
                                      <p:cBhvr>
                                        <p:cTn id="98" dur="2000" fill="hold"/>
                                        <p:tgtEl>
                                          <p:spTgt spid="26"/>
                                        </p:tgtEl>
                                        <p:attrNameLst>
                                          <p:attrName>ppt_x</p:attrName>
                                          <p:attrName>ppt_y</p:attrName>
                                        </p:attrNameLst>
                                      </p:cBhvr>
                                      <p:rCtr x="38021" y="0"/>
                                    </p:animMotion>
                                  </p:childTnLst>
                                </p:cTn>
                              </p:par>
                              <p:par>
                                <p:cTn id="99" presetID="8" presetClass="emph" presetSubtype="0" fill="hold" nodeType="withEffect">
                                  <p:stCondLst>
                                    <p:cond delay="0"/>
                                  </p:stCondLst>
                                  <p:childTnLst>
                                    <p:animRot by="21600000">
                                      <p:cBhvr>
                                        <p:cTn id="100" dur="2000" fill="hold"/>
                                        <p:tgtEl>
                                          <p:spTgt spid="26"/>
                                        </p:tgtEl>
                                        <p:attrNameLst>
                                          <p:attrName>r</p:attrName>
                                        </p:attrNameLst>
                                      </p:cBhvr>
                                    </p:animRot>
                                  </p:childTnLst>
                                </p:cTn>
                              </p:par>
                            </p:childTnLst>
                          </p:cTn>
                        </p:par>
                      </p:childTnLst>
                    </p:cTn>
                  </p:par>
                  <p:par>
                    <p:cTn id="101" fill="hold">
                      <p:stCondLst>
                        <p:cond delay="indefinite"/>
                      </p:stCondLst>
                      <p:childTnLst>
                        <p:par>
                          <p:cTn id="102" fill="hold">
                            <p:stCondLst>
                              <p:cond delay="0"/>
                            </p:stCondLst>
                            <p:childTnLst>
                              <p:par>
                                <p:cTn id="103" presetID="10" presetClass="exit" presetSubtype="0" fill="hold" nodeType="clickEffect">
                                  <p:stCondLst>
                                    <p:cond delay="0"/>
                                  </p:stCondLst>
                                  <p:childTnLst>
                                    <p:animEffect transition="out" filter="fade">
                                      <p:cBhvr>
                                        <p:cTn id="104" dur="500"/>
                                        <p:tgtEl>
                                          <p:spTgt spid="35"/>
                                        </p:tgtEl>
                                      </p:cBhvr>
                                    </p:animEffect>
                                    <p:set>
                                      <p:cBhvr>
                                        <p:cTn id="105" dur="1" fill="hold">
                                          <p:stCondLst>
                                            <p:cond delay="499"/>
                                          </p:stCondLst>
                                        </p:cTn>
                                        <p:tgtEl>
                                          <p:spTgt spid="35"/>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29"/>
                                        </p:tgtEl>
                                      </p:cBhvr>
                                    </p:animEffect>
                                    <p:set>
                                      <p:cBhvr>
                                        <p:cTn id="108" dur="1" fill="hold">
                                          <p:stCondLst>
                                            <p:cond delay="499"/>
                                          </p:stCondLst>
                                        </p:cTn>
                                        <p:tgtEl>
                                          <p:spTgt spid="29"/>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500"/>
                                        <p:tgtEl>
                                          <p:spTgt spid="23"/>
                                        </p:tgtEl>
                                      </p:cBhvr>
                                    </p:animEffect>
                                    <p:set>
                                      <p:cBhvr>
                                        <p:cTn id="111" dur="1" fill="hold">
                                          <p:stCondLst>
                                            <p:cond delay="499"/>
                                          </p:stCondLst>
                                        </p:cTn>
                                        <p:tgtEl>
                                          <p:spTgt spid="23"/>
                                        </p:tgtEl>
                                        <p:attrNameLst>
                                          <p:attrName>style.visibility</p:attrName>
                                        </p:attrNameLst>
                                      </p:cBhvr>
                                      <p:to>
                                        <p:strVal val="hidden"/>
                                      </p:to>
                                    </p:set>
                                  </p:childTnLst>
                                </p:cTn>
                              </p:par>
                              <p:par>
                                <p:cTn id="112" presetID="10" presetClass="exit" presetSubtype="0" fill="hold" nodeType="withEffect">
                                  <p:stCondLst>
                                    <p:cond delay="0"/>
                                  </p:stCondLst>
                                  <p:childTnLst>
                                    <p:animEffect transition="out" filter="fade">
                                      <p:cBhvr>
                                        <p:cTn id="113" dur="500"/>
                                        <p:tgtEl>
                                          <p:spTgt spid="13"/>
                                        </p:tgtEl>
                                      </p:cBhvr>
                                    </p:animEffect>
                                    <p:set>
                                      <p:cBhvr>
                                        <p:cTn id="114" dur="1" fill="hold">
                                          <p:stCondLst>
                                            <p:cond delay="499"/>
                                          </p:stCondLst>
                                        </p:cTn>
                                        <p:tgtEl>
                                          <p:spTgt spid="13"/>
                                        </p:tgtEl>
                                        <p:attrNameLst>
                                          <p:attrName>style.visibility</p:attrName>
                                        </p:attrNameLst>
                                      </p:cBhvr>
                                      <p:to>
                                        <p:strVal val="hidden"/>
                                      </p:to>
                                    </p:set>
                                  </p:childTnLst>
                                </p:cTn>
                              </p:par>
                              <p:par>
                                <p:cTn id="115" presetID="10" presetClass="exit" presetSubtype="0" fill="hold" nodeType="withEffect">
                                  <p:stCondLst>
                                    <p:cond delay="0"/>
                                  </p:stCondLst>
                                  <p:childTnLst>
                                    <p:animEffect transition="out" filter="fade">
                                      <p:cBhvr>
                                        <p:cTn id="116" dur="500"/>
                                        <p:tgtEl>
                                          <p:spTgt spid="32"/>
                                        </p:tgtEl>
                                      </p:cBhvr>
                                    </p:animEffect>
                                    <p:set>
                                      <p:cBhvr>
                                        <p:cTn id="117" dur="1" fill="hold">
                                          <p:stCondLst>
                                            <p:cond delay="499"/>
                                          </p:stCondLst>
                                        </p:cTn>
                                        <p:tgtEl>
                                          <p:spTgt spid="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Demand Production method</a:t>
            </a:r>
            <a:endParaRPr lang="en-US" dirty="0"/>
          </a:p>
        </p:txBody>
      </p:sp>
      <p:sp>
        <p:nvSpPr>
          <p:cNvPr id="5" name="TextBox 4"/>
          <p:cNvSpPr txBox="1"/>
          <p:nvPr/>
        </p:nvSpPr>
        <p:spPr>
          <a:xfrm>
            <a:off x="914400" y="1715869"/>
            <a:ext cx="1981200"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Energy demand for lamps</a:t>
            </a:r>
            <a:endParaRPr lang="en-US" dirty="0"/>
          </a:p>
        </p:txBody>
      </p:sp>
      <p:sp>
        <p:nvSpPr>
          <p:cNvPr id="6" name="TextBox 5"/>
          <p:cNvSpPr txBox="1"/>
          <p:nvPr/>
        </p:nvSpPr>
        <p:spPr>
          <a:xfrm>
            <a:off x="6553200" y="1676400"/>
            <a:ext cx="1752600"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Heating and cooling loads</a:t>
            </a:r>
            <a:endParaRPr lang="en-US" dirty="0"/>
          </a:p>
        </p:txBody>
      </p:sp>
      <p:sp>
        <p:nvSpPr>
          <p:cNvPr id="7" name="TextBox 6"/>
          <p:cNvSpPr txBox="1"/>
          <p:nvPr/>
        </p:nvSpPr>
        <p:spPr>
          <a:xfrm>
            <a:off x="3829050" y="1715869"/>
            <a:ext cx="1752600"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Cogeneration unit</a:t>
            </a:r>
            <a:endParaRPr lang="en-US" dirty="0"/>
          </a:p>
        </p:txBody>
      </p:sp>
      <p:sp>
        <p:nvSpPr>
          <p:cNvPr id="8" name="TextBox 7"/>
          <p:cNvSpPr txBox="1"/>
          <p:nvPr/>
        </p:nvSpPr>
        <p:spPr>
          <a:xfrm>
            <a:off x="3723409" y="2858869"/>
            <a:ext cx="1963882"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Biogas demand</a:t>
            </a:r>
          </a:p>
          <a:p>
            <a:pPr algn="ctr"/>
            <a:r>
              <a:rPr lang="en-US" dirty="0" smtClean="0"/>
              <a:t>D</a:t>
            </a:r>
            <a:endParaRPr lang="en-US" dirty="0"/>
          </a:p>
        </p:txBody>
      </p:sp>
      <p:sp>
        <p:nvSpPr>
          <p:cNvPr id="9" name="TextBox 8"/>
          <p:cNvSpPr txBox="1"/>
          <p:nvPr/>
        </p:nvSpPr>
        <p:spPr>
          <a:xfrm>
            <a:off x="4076700" y="3974068"/>
            <a:ext cx="1257300" cy="369332"/>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P &gt; D</a:t>
            </a:r>
            <a:endParaRPr lang="en-US" dirty="0"/>
          </a:p>
        </p:txBody>
      </p:sp>
      <p:sp>
        <p:nvSpPr>
          <p:cNvPr id="10" name="TextBox 9"/>
          <p:cNvSpPr txBox="1"/>
          <p:nvPr/>
        </p:nvSpPr>
        <p:spPr>
          <a:xfrm>
            <a:off x="3752850" y="4763869"/>
            <a:ext cx="1905000"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P</a:t>
            </a:r>
          </a:p>
          <a:p>
            <a:pPr algn="ctr"/>
            <a:r>
              <a:rPr lang="en-US" dirty="0" smtClean="0"/>
              <a:t>Biogas production</a:t>
            </a:r>
            <a:endParaRPr lang="en-US" dirty="0"/>
          </a:p>
        </p:txBody>
      </p:sp>
      <p:sp>
        <p:nvSpPr>
          <p:cNvPr id="11" name="TextBox 10"/>
          <p:cNvSpPr txBox="1"/>
          <p:nvPr/>
        </p:nvSpPr>
        <p:spPr>
          <a:xfrm>
            <a:off x="1600200" y="4763869"/>
            <a:ext cx="1295400"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Gasholder volume</a:t>
            </a:r>
            <a:endParaRPr lang="en-US" dirty="0"/>
          </a:p>
        </p:txBody>
      </p:sp>
      <p:sp>
        <p:nvSpPr>
          <p:cNvPr id="12" name="TextBox 11"/>
          <p:cNvSpPr txBox="1"/>
          <p:nvPr/>
        </p:nvSpPr>
        <p:spPr>
          <a:xfrm>
            <a:off x="6629400" y="4763869"/>
            <a:ext cx="1295400"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Plant parameters</a:t>
            </a:r>
            <a:endParaRPr lang="en-US" dirty="0"/>
          </a:p>
        </p:txBody>
      </p:sp>
      <p:sp>
        <p:nvSpPr>
          <p:cNvPr id="13" name="TextBox 12"/>
          <p:cNvSpPr txBox="1"/>
          <p:nvPr/>
        </p:nvSpPr>
        <p:spPr>
          <a:xfrm>
            <a:off x="3099954" y="6142924"/>
            <a:ext cx="3210791" cy="369332"/>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Digester volume – size of plant</a:t>
            </a:r>
            <a:endParaRPr lang="en-US" dirty="0"/>
          </a:p>
        </p:txBody>
      </p:sp>
      <p:sp>
        <p:nvSpPr>
          <p:cNvPr id="14" name="TextBox 13"/>
          <p:cNvSpPr txBox="1"/>
          <p:nvPr/>
        </p:nvSpPr>
        <p:spPr>
          <a:xfrm>
            <a:off x="166255" y="6018325"/>
            <a:ext cx="2261754"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Type and quantity of available biomass</a:t>
            </a:r>
            <a:endParaRPr lang="en-US" dirty="0"/>
          </a:p>
        </p:txBody>
      </p:sp>
      <p:sp>
        <p:nvSpPr>
          <p:cNvPr id="15" name="TextBox 14"/>
          <p:cNvSpPr txBox="1"/>
          <p:nvPr/>
        </p:nvSpPr>
        <p:spPr>
          <a:xfrm>
            <a:off x="7334250" y="5993642"/>
            <a:ext cx="1371600"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Digester temperature</a:t>
            </a:r>
            <a:endParaRPr lang="en-US" dirty="0"/>
          </a:p>
        </p:txBody>
      </p:sp>
      <p:cxnSp>
        <p:nvCxnSpPr>
          <p:cNvPr id="16" name="Straight Arrow Connector 15"/>
          <p:cNvCxnSpPr>
            <a:stCxn id="6" idx="1"/>
            <a:endCxn id="7" idx="3"/>
          </p:cNvCxnSpPr>
          <p:nvPr/>
        </p:nvCxnSpPr>
        <p:spPr>
          <a:xfrm flipH="1">
            <a:off x="5581650" y="1999566"/>
            <a:ext cx="971550" cy="39469"/>
          </a:xfrm>
          <a:prstGeom prst="straightConnector1">
            <a:avLst/>
          </a:prstGeom>
          <a:ln>
            <a:tailEnd type="arrow"/>
          </a:ln>
        </p:spPr>
        <p:style>
          <a:lnRef idx="3">
            <a:schemeClr val="lt1"/>
          </a:lnRef>
          <a:fillRef idx="1">
            <a:schemeClr val="accent4"/>
          </a:fillRef>
          <a:effectRef idx="1">
            <a:schemeClr val="accent4"/>
          </a:effectRef>
          <a:fontRef idx="minor">
            <a:schemeClr val="lt1"/>
          </a:fontRef>
        </p:style>
      </p:cxnSp>
      <p:cxnSp>
        <p:nvCxnSpPr>
          <p:cNvPr id="17" name="Straight Arrow Connector 16"/>
          <p:cNvCxnSpPr>
            <a:stCxn id="5" idx="3"/>
            <a:endCxn id="7" idx="1"/>
          </p:cNvCxnSpPr>
          <p:nvPr/>
        </p:nvCxnSpPr>
        <p:spPr>
          <a:xfrm>
            <a:off x="2895600" y="2039035"/>
            <a:ext cx="933450" cy="0"/>
          </a:xfrm>
          <a:prstGeom prst="straightConnector1">
            <a:avLst/>
          </a:prstGeom>
          <a:ln>
            <a:tailEnd type="arrow"/>
          </a:ln>
        </p:spPr>
        <p:style>
          <a:lnRef idx="3">
            <a:schemeClr val="lt1"/>
          </a:lnRef>
          <a:fillRef idx="1">
            <a:schemeClr val="accent4"/>
          </a:fillRef>
          <a:effectRef idx="1">
            <a:schemeClr val="accent4"/>
          </a:effectRef>
          <a:fontRef idx="minor">
            <a:schemeClr val="lt1"/>
          </a:fontRef>
        </p:style>
      </p:cxnSp>
      <p:cxnSp>
        <p:nvCxnSpPr>
          <p:cNvPr id="18" name="Straight Arrow Connector 17"/>
          <p:cNvCxnSpPr>
            <a:stCxn id="6" idx="2"/>
            <a:endCxn id="8" idx="3"/>
          </p:cNvCxnSpPr>
          <p:nvPr/>
        </p:nvCxnSpPr>
        <p:spPr>
          <a:xfrm flipH="1">
            <a:off x="5687291" y="2322731"/>
            <a:ext cx="1742209" cy="859304"/>
          </a:xfrm>
          <a:prstGeom prst="straightConnector1">
            <a:avLst/>
          </a:prstGeom>
          <a:ln>
            <a:tailEnd type="arrow"/>
          </a:ln>
        </p:spPr>
        <p:style>
          <a:lnRef idx="3">
            <a:schemeClr val="lt1"/>
          </a:lnRef>
          <a:fillRef idx="1">
            <a:schemeClr val="accent4"/>
          </a:fillRef>
          <a:effectRef idx="1">
            <a:schemeClr val="accent4"/>
          </a:effectRef>
          <a:fontRef idx="minor">
            <a:schemeClr val="lt1"/>
          </a:fontRef>
        </p:style>
      </p:cxnSp>
      <p:cxnSp>
        <p:nvCxnSpPr>
          <p:cNvPr id="19" name="Straight Arrow Connector 18"/>
          <p:cNvCxnSpPr>
            <a:stCxn id="5" idx="2"/>
            <a:endCxn id="8" idx="1"/>
          </p:cNvCxnSpPr>
          <p:nvPr/>
        </p:nvCxnSpPr>
        <p:spPr>
          <a:xfrm>
            <a:off x="1905000" y="2362200"/>
            <a:ext cx="1818409" cy="819835"/>
          </a:xfrm>
          <a:prstGeom prst="straightConnector1">
            <a:avLst/>
          </a:prstGeom>
          <a:ln>
            <a:tailEnd type="arrow"/>
          </a:ln>
        </p:spPr>
        <p:style>
          <a:lnRef idx="3">
            <a:schemeClr val="lt1"/>
          </a:lnRef>
          <a:fillRef idx="1">
            <a:schemeClr val="accent4"/>
          </a:fillRef>
          <a:effectRef idx="1">
            <a:schemeClr val="accent4"/>
          </a:effectRef>
          <a:fontRef idx="minor">
            <a:schemeClr val="lt1"/>
          </a:fontRef>
        </p:style>
      </p:cxnSp>
      <p:cxnSp>
        <p:nvCxnSpPr>
          <p:cNvPr id="20" name="Straight Arrow Connector 19"/>
          <p:cNvCxnSpPr>
            <a:stCxn id="8" idx="2"/>
            <a:endCxn id="9" idx="0"/>
          </p:cNvCxnSpPr>
          <p:nvPr/>
        </p:nvCxnSpPr>
        <p:spPr>
          <a:xfrm>
            <a:off x="4705350" y="3505200"/>
            <a:ext cx="0" cy="468868"/>
          </a:xfrm>
          <a:prstGeom prst="straightConnector1">
            <a:avLst/>
          </a:prstGeom>
          <a:ln>
            <a:tailEnd type="arrow"/>
          </a:ln>
        </p:spPr>
        <p:style>
          <a:lnRef idx="3">
            <a:schemeClr val="lt1"/>
          </a:lnRef>
          <a:fillRef idx="1">
            <a:schemeClr val="accent4"/>
          </a:fillRef>
          <a:effectRef idx="1">
            <a:schemeClr val="accent4"/>
          </a:effectRef>
          <a:fontRef idx="minor">
            <a:schemeClr val="lt1"/>
          </a:fontRef>
        </p:style>
      </p:cxnSp>
      <p:cxnSp>
        <p:nvCxnSpPr>
          <p:cNvPr id="21" name="Straight Arrow Connector 20"/>
          <p:cNvCxnSpPr>
            <a:stCxn id="10" idx="0"/>
            <a:endCxn id="9" idx="2"/>
          </p:cNvCxnSpPr>
          <p:nvPr/>
        </p:nvCxnSpPr>
        <p:spPr>
          <a:xfrm flipV="1">
            <a:off x="4705350" y="4343400"/>
            <a:ext cx="0" cy="420469"/>
          </a:xfrm>
          <a:prstGeom prst="straightConnector1">
            <a:avLst/>
          </a:prstGeom>
          <a:ln>
            <a:tailEnd type="arrow"/>
          </a:ln>
        </p:spPr>
        <p:style>
          <a:lnRef idx="3">
            <a:schemeClr val="lt1"/>
          </a:lnRef>
          <a:fillRef idx="1">
            <a:schemeClr val="accent4"/>
          </a:fillRef>
          <a:effectRef idx="1">
            <a:schemeClr val="accent4"/>
          </a:effectRef>
          <a:fontRef idx="minor">
            <a:schemeClr val="lt1"/>
          </a:fontRef>
        </p:style>
      </p:cxnSp>
      <p:cxnSp>
        <p:nvCxnSpPr>
          <p:cNvPr id="22" name="Straight Arrow Connector 21"/>
          <p:cNvCxnSpPr>
            <a:stCxn id="12" idx="1"/>
            <a:endCxn id="10" idx="3"/>
          </p:cNvCxnSpPr>
          <p:nvPr/>
        </p:nvCxnSpPr>
        <p:spPr>
          <a:xfrm flipH="1">
            <a:off x="5657850" y="5087035"/>
            <a:ext cx="971550" cy="0"/>
          </a:xfrm>
          <a:prstGeom prst="straightConnector1">
            <a:avLst/>
          </a:prstGeom>
          <a:ln>
            <a:tailEnd type="arrow"/>
          </a:ln>
        </p:spPr>
        <p:style>
          <a:lnRef idx="3">
            <a:schemeClr val="lt1"/>
          </a:lnRef>
          <a:fillRef idx="1">
            <a:schemeClr val="accent4"/>
          </a:fillRef>
          <a:effectRef idx="1">
            <a:schemeClr val="accent4"/>
          </a:effectRef>
          <a:fontRef idx="minor">
            <a:schemeClr val="lt1"/>
          </a:fontRef>
        </p:style>
      </p:cxnSp>
      <p:cxnSp>
        <p:nvCxnSpPr>
          <p:cNvPr id="23" name="Straight Arrow Connector 22"/>
          <p:cNvCxnSpPr>
            <a:stCxn id="11" idx="3"/>
            <a:endCxn id="10" idx="1"/>
          </p:cNvCxnSpPr>
          <p:nvPr/>
        </p:nvCxnSpPr>
        <p:spPr>
          <a:xfrm>
            <a:off x="2895600" y="5087035"/>
            <a:ext cx="857250" cy="0"/>
          </a:xfrm>
          <a:prstGeom prst="straightConnector1">
            <a:avLst/>
          </a:prstGeom>
          <a:ln>
            <a:tailEnd type="arrow"/>
          </a:ln>
        </p:spPr>
        <p:style>
          <a:lnRef idx="3">
            <a:schemeClr val="lt1"/>
          </a:lnRef>
          <a:fillRef idx="1">
            <a:schemeClr val="accent4"/>
          </a:fillRef>
          <a:effectRef idx="1">
            <a:schemeClr val="accent4"/>
          </a:effectRef>
          <a:fontRef idx="minor">
            <a:schemeClr val="lt1"/>
          </a:fontRef>
        </p:style>
      </p:cxnSp>
      <p:cxnSp>
        <p:nvCxnSpPr>
          <p:cNvPr id="24" name="Straight Arrow Connector 23"/>
          <p:cNvCxnSpPr>
            <a:stCxn id="13" idx="0"/>
            <a:endCxn id="10" idx="2"/>
          </p:cNvCxnSpPr>
          <p:nvPr/>
        </p:nvCxnSpPr>
        <p:spPr>
          <a:xfrm flipV="1">
            <a:off x="4705350" y="5410200"/>
            <a:ext cx="0" cy="732724"/>
          </a:xfrm>
          <a:prstGeom prst="straightConnector1">
            <a:avLst/>
          </a:prstGeom>
          <a:ln>
            <a:tailEnd type="arrow"/>
          </a:ln>
        </p:spPr>
        <p:style>
          <a:lnRef idx="3">
            <a:schemeClr val="lt1"/>
          </a:lnRef>
          <a:fillRef idx="1">
            <a:schemeClr val="accent4"/>
          </a:fillRef>
          <a:effectRef idx="1">
            <a:schemeClr val="accent4"/>
          </a:effectRef>
          <a:fontRef idx="minor">
            <a:schemeClr val="lt1"/>
          </a:fontRef>
        </p:style>
      </p:cxnSp>
      <p:cxnSp>
        <p:nvCxnSpPr>
          <p:cNvPr id="25" name="Straight Arrow Connector 24"/>
          <p:cNvCxnSpPr>
            <a:stCxn id="14" idx="3"/>
            <a:endCxn id="13" idx="1"/>
          </p:cNvCxnSpPr>
          <p:nvPr/>
        </p:nvCxnSpPr>
        <p:spPr>
          <a:xfrm flipV="1">
            <a:off x="2428009" y="6327590"/>
            <a:ext cx="671945" cy="13901"/>
          </a:xfrm>
          <a:prstGeom prst="straightConnector1">
            <a:avLst/>
          </a:prstGeom>
          <a:ln>
            <a:tailEnd type="arrow"/>
          </a:ln>
        </p:spPr>
        <p:style>
          <a:lnRef idx="3">
            <a:schemeClr val="lt1"/>
          </a:lnRef>
          <a:fillRef idx="1">
            <a:schemeClr val="accent4"/>
          </a:fillRef>
          <a:effectRef idx="1">
            <a:schemeClr val="accent4"/>
          </a:effectRef>
          <a:fontRef idx="minor">
            <a:schemeClr val="lt1"/>
          </a:fontRef>
        </p:style>
      </p:cxnSp>
      <p:cxnSp>
        <p:nvCxnSpPr>
          <p:cNvPr id="26" name="Straight Arrow Connector 25"/>
          <p:cNvCxnSpPr>
            <a:stCxn id="15" idx="1"/>
            <a:endCxn id="13" idx="3"/>
          </p:cNvCxnSpPr>
          <p:nvPr/>
        </p:nvCxnSpPr>
        <p:spPr>
          <a:xfrm flipH="1">
            <a:off x="6310745" y="6316808"/>
            <a:ext cx="1023505" cy="10782"/>
          </a:xfrm>
          <a:prstGeom prst="straightConnector1">
            <a:avLst/>
          </a:prstGeom>
          <a:ln>
            <a:tailEnd type="arrow"/>
          </a:ln>
        </p:spPr>
        <p:style>
          <a:lnRef idx="3">
            <a:schemeClr val="lt1"/>
          </a:lnRef>
          <a:fillRef idx="1">
            <a:schemeClr val="accent4"/>
          </a:fillRef>
          <a:effectRef idx="1">
            <a:schemeClr val="accent4"/>
          </a:effectRef>
          <a:fontRef idx="minor">
            <a:schemeClr val="lt1"/>
          </a:fontRef>
        </p:style>
      </p:cxnSp>
    </p:spTree>
    <p:extLst>
      <p:ext uri="{BB962C8B-B14F-4D97-AF65-F5344CB8AC3E}">
        <p14:creationId xmlns:p14="http://schemas.microsoft.com/office/powerpoint/2010/main" val="503085992"/>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childTnLst>
                                </p:cTn>
                              </p:par>
                              <p:par>
                                <p:cTn id="38" presetID="10"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childTnLst>
                                </p:cTn>
                              </p:par>
                              <p:par>
                                <p:cTn id="41" presetID="10"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childTnLst>
                                </p:cTn>
                              </p:par>
                              <p:par>
                                <p:cTn id="44" presetID="10" presetClass="entr" presetSubtype="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childTnLst>
                                </p:cTn>
                              </p:par>
                              <p:par>
                                <p:cTn id="47" presetID="10" presetClass="entr" presetSubtype="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childTnLst>
                                </p:cTn>
                              </p:par>
                              <p:par>
                                <p:cTn id="50" presetID="10" presetClass="entr" presetSubtype="0"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childTnLst>
                                </p:cTn>
                              </p:par>
                              <p:par>
                                <p:cTn id="53" presetID="10" presetClass="entr" presetSubtype="0" fill="hold"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1000"/>
                                        <p:tgtEl>
                                          <p:spTgt spid="21"/>
                                        </p:tgtEl>
                                      </p:cBhvr>
                                    </p:animEffect>
                                  </p:childTnLst>
                                </p:cTn>
                              </p:par>
                              <p:par>
                                <p:cTn id="56" presetID="10" presetClass="entr" presetSubtype="0" fill="hold"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1000"/>
                                        <p:tgtEl>
                                          <p:spTgt spid="22"/>
                                        </p:tgtEl>
                                      </p:cBhvr>
                                    </p:animEffect>
                                  </p:childTnLst>
                                </p:cTn>
                              </p:par>
                              <p:par>
                                <p:cTn id="59" presetID="10" presetClass="entr" presetSubtype="0" fill="hold"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1000"/>
                                        <p:tgtEl>
                                          <p:spTgt spid="23"/>
                                        </p:tgtEl>
                                      </p:cBhvr>
                                    </p:animEffect>
                                  </p:childTnLst>
                                </p:cTn>
                              </p:par>
                              <p:par>
                                <p:cTn id="62" presetID="10" presetClass="entr" presetSubtype="0" fill="hold"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childTnLst>
                                </p:cTn>
                              </p:par>
                              <p:par>
                                <p:cTn id="65" presetID="10" presetClass="entr" presetSubtype="0" fill="hold"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000"/>
                                        <p:tgtEl>
                                          <p:spTgt spid="25"/>
                                        </p:tgtEl>
                                      </p:cBhvr>
                                    </p:animEffect>
                                  </p:childTnLst>
                                </p:cTn>
                              </p:par>
                              <p:par>
                                <p:cTn id="68" presetID="10" presetClass="entr" presetSubtype="0" fill="hold"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Chicken farm specifications</a:t>
            </a:r>
            <a:endParaRPr lang="en-US" dirty="0"/>
          </a:p>
        </p:txBody>
      </p:sp>
      <p:sp>
        <p:nvSpPr>
          <p:cNvPr id="3" name="Content Placeholder 2"/>
          <p:cNvSpPr>
            <a:spLocks noGrp="1"/>
          </p:cNvSpPr>
          <p:nvPr>
            <p:ph sz="quarter" idx="13"/>
          </p:nvPr>
        </p:nvSpPr>
        <p:spPr/>
        <p:txBody>
          <a:bodyPr/>
          <a:lstStyle/>
          <a:p>
            <a:r>
              <a:rPr lang="en-US" dirty="0" smtClean="0"/>
              <a:t>Length = 110 m</a:t>
            </a:r>
          </a:p>
          <a:p>
            <a:r>
              <a:rPr lang="en-US" dirty="0" smtClean="0"/>
              <a:t>Width = 12 m</a:t>
            </a:r>
          </a:p>
          <a:p>
            <a:r>
              <a:rPr lang="en-US" dirty="0" smtClean="0"/>
              <a:t>Height = 3.5 m</a:t>
            </a:r>
          </a:p>
          <a:p>
            <a:endParaRPr lang="en-US" dirty="0"/>
          </a:p>
        </p:txBody>
      </p:sp>
      <p:pic>
        <p:nvPicPr>
          <p:cNvPr id="4" name="Picture 3" descr="C:\Users\ImMoRtAl\Desktop\fb.jpg"/>
          <p:cNvPicPr/>
          <p:nvPr/>
        </p:nvPicPr>
        <p:blipFill rotWithShape="1">
          <a:blip r:embed="rId2">
            <a:clrChange>
              <a:clrFrom>
                <a:srgbClr val="252525"/>
              </a:clrFrom>
              <a:clrTo>
                <a:srgbClr val="252525">
                  <a:alpha val="0"/>
                </a:srgbClr>
              </a:clrTo>
            </a:clrChang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1174" b="28340"/>
          <a:stretch/>
        </p:blipFill>
        <p:spPr bwMode="auto">
          <a:xfrm>
            <a:off x="586430" y="3308985"/>
            <a:ext cx="7916545" cy="2406015"/>
          </a:xfrm>
          <a:prstGeom prst="rect">
            <a:avLst/>
          </a:prstGeom>
          <a:noFill/>
          <a:ln>
            <a:noFill/>
          </a:ln>
          <a:extLst>
            <a:ext uri="{53640926-AAD7-44D8-BBD7-CCE9431645EC}">
              <a14:shadowObscured xmlns:a14="http://schemas.microsoft.com/office/drawing/2010/main"/>
            </a:ext>
          </a:extLst>
        </p:spPr>
      </p:pic>
      <p:sp>
        <p:nvSpPr>
          <p:cNvPr id="5" name="TextBox 4"/>
          <p:cNvSpPr txBox="1"/>
          <p:nvPr/>
        </p:nvSpPr>
        <p:spPr>
          <a:xfrm>
            <a:off x="1371600" y="5334000"/>
            <a:ext cx="2362200" cy="381000"/>
          </a:xfrm>
          <a:prstGeom prst="rect">
            <a:avLst/>
          </a:prstGeom>
          <a:noFill/>
        </p:spPr>
        <p:txBody>
          <a:bodyPr wrap="square" rtlCol="0">
            <a:spAutoFit/>
          </a:bodyPr>
          <a:lstStyle/>
          <a:p>
            <a:pPr algn="ctr"/>
            <a:r>
              <a:rPr lang="en-US" dirty="0" smtClean="0"/>
              <a:t>Front door</a:t>
            </a:r>
            <a:endParaRPr lang="en-US" dirty="0"/>
          </a:p>
        </p:txBody>
      </p:sp>
      <p:sp>
        <p:nvSpPr>
          <p:cNvPr id="6" name="TextBox 5"/>
          <p:cNvSpPr txBox="1"/>
          <p:nvPr/>
        </p:nvSpPr>
        <p:spPr>
          <a:xfrm>
            <a:off x="5334000" y="5301018"/>
            <a:ext cx="2362200" cy="381000"/>
          </a:xfrm>
          <a:prstGeom prst="rect">
            <a:avLst/>
          </a:prstGeom>
          <a:noFill/>
        </p:spPr>
        <p:txBody>
          <a:bodyPr wrap="square" rtlCol="0">
            <a:spAutoFit/>
          </a:bodyPr>
          <a:lstStyle/>
          <a:p>
            <a:pPr algn="ctr"/>
            <a:r>
              <a:rPr lang="en-US" dirty="0" smtClean="0"/>
              <a:t>Back door</a:t>
            </a:r>
            <a:endParaRPr lang="en-US" dirty="0"/>
          </a:p>
        </p:txBody>
      </p:sp>
    </p:spTree>
    <p:extLst>
      <p:ext uri="{BB962C8B-B14F-4D97-AF65-F5344CB8AC3E}">
        <p14:creationId xmlns:p14="http://schemas.microsoft.com/office/powerpoint/2010/main" val="3177845788"/>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Chicken farm specifications</a:t>
            </a:r>
            <a:endParaRPr lang="en-US" dirty="0"/>
          </a:p>
        </p:txBody>
      </p:sp>
      <p:sp>
        <p:nvSpPr>
          <p:cNvPr id="3" name="Content Placeholder 2"/>
          <p:cNvSpPr>
            <a:spLocks noGrp="1"/>
          </p:cNvSpPr>
          <p:nvPr>
            <p:ph sz="quarter" idx="13"/>
          </p:nvPr>
        </p:nvSpPr>
        <p:spPr/>
        <p:txBody>
          <a:bodyPr/>
          <a:lstStyle/>
          <a:p>
            <a:r>
              <a:rPr lang="en-US" dirty="0" smtClean="0"/>
              <a:t>20,000 chicken head</a:t>
            </a:r>
          </a:p>
          <a:p>
            <a:r>
              <a:rPr lang="en-US" dirty="0" smtClean="0"/>
              <a:t>Consist of ten rows</a:t>
            </a:r>
          </a:p>
          <a:p>
            <a:r>
              <a:rPr lang="en-US" dirty="0" smtClean="0"/>
              <a:t>Each row contain 1000 chicken head</a:t>
            </a:r>
          </a:p>
          <a:p>
            <a:endParaRPr lang="en-US" dirty="0"/>
          </a:p>
        </p:txBody>
      </p:sp>
      <p:pic>
        <p:nvPicPr>
          <p:cNvPr id="7" name="Picture 6" descr="C:\Users\ImMoRtAl\Desktop\111 sec.jpg"/>
          <p:cNvPicPr/>
          <p:nvPr/>
        </p:nvPicPr>
        <p:blipFill rotWithShape="1">
          <a:blip r:embed="rId2">
            <a:extLst>
              <a:ext uri="{28A0092B-C50C-407E-A947-70E740481C1C}">
                <a14:useLocalDpi xmlns:a14="http://schemas.microsoft.com/office/drawing/2010/main" val="0"/>
              </a:ext>
            </a:extLst>
          </a:blip>
          <a:srcRect t="4040" b="15825"/>
          <a:stretch/>
        </p:blipFill>
        <p:spPr bwMode="auto">
          <a:xfrm>
            <a:off x="1784739" y="2971800"/>
            <a:ext cx="5622290" cy="337883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5556336"/>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Demand calculations</a:t>
            </a:r>
            <a:endParaRPr lang="en-US" dirty="0"/>
          </a:p>
        </p:txBody>
      </p:sp>
      <p:sp>
        <p:nvSpPr>
          <p:cNvPr id="3" name="Content Placeholder 2"/>
          <p:cNvSpPr>
            <a:spLocks noGrp="1"/>
          </p:cNvSpPr>
          <p:nvPr>
            <p:ph sz="quarter" idx="13"/>
          </p:nvPr>
        </p:nvSpPr>
        <p:spPr/>
        <p:txBody>
          <a:bodyPr>
            <a:normAutofit/>
          </a:bodyPr>
          <a:lstStyle/>
          <a:p>
            <a:r>
              <a:rPr lang="en-US" dirty="0" smtClean="0"/>
              <a:t>Lighting</a:t>
            </a:r>
          </a:p>
          <a:p>
            <a:pPr lvl="1"/>
            <a:r>
              <a:rPr lang="en-US" dirty="0" smtClean="0"/>
              <a:t>53 lamps are used.</a:t>
            </a:r>
          </a:p>
          <a:p>
            <a:pPr lvl="1"/>
            <a:r>
              <a:rPr lang="en-US" dirty="0" smtClean="0"/>
              <a:t>Each lamp uses 400 watts to cover 25 m</a:t>
            </a:r>
            <a:r>
              <a:rPr lang="en-US" baseline="30000" dirty="0" smtClean="0"/>
              <a:t>2</a:t>
            </a:r>
            <a:r>
              <a:rPr lang="en-US" dirty="0" smtClean="0"/>
              <a:t> of floor area.</a:t>
            </a:r>
          </a:p>
          <a:p>
            <a:pPr lvl="1"/>
            <a:r>
              <a:rPr lang="en-US" dirty="0" smtClean="0"/>
              <a:t>Operated for 18 hours</a:t>
            </a:r>
          </a:p>
          <a:p>
            <a:r>
              <a:rPr lang="en-US" dirty="0" smtClean="0"/>
              <a:t>Heating</a:t>
            </a:r>
          </a:p>
          <a:p>
            <a:pPr lvl="1"/>
            <a:r>
              <a:rPr lang="en-US" dirty="0" err="1" smtClean="0"/>
              <a:t>Q</a:t>
            </a:r>
            <a:r>
              <a:rPr lang="en-US" baseline="-25000" dirty="0" err="1" smtClean="0"/>
              <a:t>tot</a:t>
            </a:r>
            <a:r>
              <a:rPr lang="en-US" dirty="0" smtClean="0"/>
              <a:t> = 255 </a:t>
            </a:r>
            <a:r>
              <a:rPr lang="en-US" dirty="0" err="1" smtClean="0"/>
              <a:t>Kwatt</a:t>
            </a:r>
            <a:endParaRPr lang="en-US" dirty="0" smtClean="0"/>
          </a:p>
          <a:p>
            <a:pPr lvl="1"/>
            <a:r>
              <a:rPr lang="en-US" dirty="0" smtClean="0"/>
              <a:t>Operates with an electrical motor having 80 hp.</a:t>
            </a:r>
          </a:p>
          <a:p>
            <a:pPr lvl="1"/>
            <a:r>
              <a:rPr lang="en-US" dirty="0" smtClean="0"/>
              <a:t>Consumes 60 </a:t>
            </a:r>
            <a:r>
              <a:rPr lang="en-US" dirty="0" err="1" smtClean="0"/>
              <a:t>Kwatts</a:t>
            </a:r>
            <a:r>
              <a:rPr lang="en-US" dirty="0" smtClean="0"/>
              <a:t> electricity</a:t>
            </a:r>
          </a:p>
          <a:p>
            <a:r>
              <a:rPr lang="en-US" dirty="0" smtClean="0"/>
              <a:t>Total </a:t>
            </a:r>
            <a:r>
              <a:rPr lang="en-US" dirty="0" smtClean="0"/>
              <a:t>biogas demand equals 280 m</a:t>
            </a:r>
            <a:r>
              <a:rPr lang="en-US" baseline="30000" dirty="0" smtClean="0"/>
              <a:t>3</a:t>
            </a:r>
            <a:r>
              <a:rPr lang="en-US" dirty="0" smtClean="0"/>
              <a:t> daily.</a:t>
            </a:r>
          </a:p>
          <a:p>
            <a:endParaRPr lang="en-US" dirty="0"/>
          </a:p>
        </p:txBody>
      </p:sp>
    </p:spTree>
    <p:extLst>
      <p:ext uri="{BB962C8B-B14F-4D97-AF65-F5344CB8AC3E}">
        <p14:creationId xmlns:p14="http://schemas.microsoft.com/office/powerpoint/2010/main" val="2146327345"/>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1000"/>
                                        <p:tgtEl>
                                          <p:spTgt spid="3">
                                            <p:txEl>
                                              <p:pRg st="8" end="8"/>
                                            </p:txEl>
                                          </p:spTgt>
                                        </p:tgtEl>
                                      </p:cBhvr>
                                    </p:animEffect>
                                    <p:anim calcmode="lin" valueType="num">
                                      <p:cBhvr>
                                        <p:cTn id="4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calculations</a:t>
            </a:r>
            <a:endParaRPr lang="en-US" dirty="0"/>
          </a:p>
        </p:txBody>
      </p:sp>
      <p:sp>
        <p:nvSpPr>
          <p:cNvPr id="3" name="Content Placeholder 2"/>
          <p:cNvSpPr>
            <a:spLocks noGrp="1"/>
          </p:cNvSpPr>
          <p:nvPr>
            <p:ph sz="quarter" idx="13"/>
          </p:nvPr>
        </p:nvSpPr>
        <p:spPr/>
        <p:txBody>
          <a:bodyPr/>
          <a:lstStyle/>
          <a:p>
            <a:r>
              <a:rPr lang="en-US" dirty="0" smtClean="0"/>
              <a:t>Each chicken gives 150 – 200 </a:t>
            </a:r>
            <a:r>
              <a:rPr lang="en-US" dirty="0" err="1" smtClean="0"/>
              <a:t>gm</a:t>
            </a:r>
            <a:r>
              <a:rPr lang="en-US" dirty="0" smtClean="0"/>
              <a:t> of dung daily.</a:t>
            </a:r>
          </a:p>
          <a:p>
            <a:r>
              <a:rPr lang="en-US" dirty="0" smtClean="0"/>
              <a:t>Dung production equals to 3200 Kg daily</a:t>
            </a:r>
          </a:p>
          <a:p>
            <a:r>
              <a:rPr lang="en-US" dirty="0" smtClean="0"/>
              <a:t>Each 1 Kg of dry matter produces 100 liter of biogas.</a:t>
            </a:r>
          </a:p>
          <a:p>
            <a:r>
              <a:rPr lang="en-US" dirty="0" smtClean="0"/>
              <a:t>Gas yield production equals 320 m</a:t>
            </a:r>
            <a:r>
              <a:rPr lang="en-US" baseline="30000" dirty="0" smtClean="0"/>
              <a:t>3</a:t>
            </a:r>
            <a:r>
              <a:rPr lang="en-US" dirty="0" smtClean="0"/>
              <a:t> . </a:t>
            </a:r>
            <a:endParaRPr lang="en-US" dirty="0"/>
          </a:p>
        </p:txBody>
      </p:sp>
    </p:spTree>
    <p:extLst>
      <p:ext uri="{BB962C8B-B14F-4D97-AF65-F5344CB8AC3E}">
        <p14:creationId xmlns:p14="http://schemas.microsoft.com/office/powerpoint/2010/main" val="2994505945"/>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of digester</a:t>
            </a:r>
            <a:endParaRPr lang="en-US" dirty="0"/>
          </a:p>
        </p:txBody>
      </p:sp>
      <p:sp>
        <p:nvSpPr>
          <p:cNvPr id="3" name="Content Placeholder 2"/>
          <p:cNvSpPr>
            <a:spLocks noGrp="1"/>
          </p:cNvSpPr>
          <p:nvPr>
            <p:ph sz="quarter" idx="13"/>
          </p:nvPr>
        </p:nvSpPr>
        <p:spPr/>
        <p:txBody>
          <a:bodyPr/>
          <a:lstStyle/>
          <a:p>
            <a:r>
              <a:rPr lang="en-US" dirty="0" smtClean="0"/>
              <a:t>Motors for collectors operate every three hours and has a power of 1 </a:t>
            </a:r>
            <a:r>
              <a:rPr lang="en-US" dirty="0" err="1" smtClean="0"/>
              <a:t>Kwatt</a:t>
            </a:r>
            <a:r>
              <a:rPr lang="en-US" dirty="0" smtClean="0"/>
              <a:t>.</a:t>
            </a:r>
          </a:p>
          <a:p>
            <a:r>
              <a:rPr lang="en-US" dirty="0" smtClean="0"/>
              <a:t>Dry mass tank construct from galvanized steel plate, has a dimension of 1.5 X 1.5 X 2 .</a:t>
            </a:r>
          </a:p>
          <a:p>
            <a:r>
              <a:rPr lang="en-US" dirty="0" smtClean="0"/>
              <a:t>Screw pump feeding once a day , has a velocity of 1 m/s, flow rate 50 L/s.</a:t>
            </a:r>
          </a:p>
          <a:p>
            <a:r>
              <a:rPr lang="en-US" dirty="0" smtClean="0"/>
              <a:t>Digester size is calculated depending on the equation : </a:t>
            </a:r>
          </a:p>
          <a:p>
            <a:pPr marL="0" indent="0" algn="ctr">
              <a:buNone/>
            </a:pPr>
            <a:r>
              <a:rPr lang="en-US" dirty="0" err="1"/>
              <a:t>V</a:t>
            </a:r>
            <a:r>
              <a:rPr lang="en-US" baseline="-25000" dirty="0" err="1"/>
              <a:t>d</a:t>
            </a:r>
            <a:r>
              <a:rPr lang="en-US" baseline="-25000" dirty="0"/>
              <a:t> </a:t>
            </a:r>
            <a:r>
              <a:rPr lang="en-US" dirty="0"/>
              <a:t>(m</a:t>
            </a:r>
            <a:r>
              <a:rPr lang="en-US" baseline="30000" dirty="0"/>
              <a:t>3</a:t>
            </a:r>
            <a:r>
              <a:rPr lang="en-US" dirty="0"/>
              <a:t>) = </a:t>
            </a:r>
            <a:r>
              <a:rPr lang="en-US" dirty="0" err="1"/>
              <a:t>S</a:t>
            </a:r>
            <a:r>
              <a:rPr lang="en-US" baseline="-25000" dirty="0" err="1"/>
              <a:t>d</a:t>
            </a:r>
            <a:r>
              <a:rPr lang="en-US" dirty="0"/>
              <a:t> (m</a:t>
            </a:r>
            <a:r>
              <a:rPr lang="en-US" baseline="30000" dirty="0"/>
              <a:t>3</a:t>
            </a:r>
            <a:r>
              <a:rPr lang="en-US" dirty="0"/>
              <a:t>/day) * RT (days) </a:t>
            </a:r>
            <a:endParaRPr lang="en-US" dirty="0" smtClean="0"/>
          </a:p>
          <a:p>
            <a:pPr marL="0" indent="0" algn="ctr">
              <a:buNone/>
            </a:pPr>
            <a:r>
              <a:rPr lang="en-US" dirty="0"/>
              <a:t>Substrate input (</a:t>
            </a:r>
            <a:r>
              <a:rPr lang="en-US" dirty="0" err="1"/>
              <a:t>S</a:t>
            </a:r>
            <a:r>
              <a:rPr lang="en-US" baseline="-25000" dirty="0" err="1"/>
              <a:t>d</a:t>
            </a:r>
            <a:r>
              <a:rPr lang="en-US" dirty="0"/>
              <a:t>) = biomass (B) + water (W) (m</a:t>
            </a:r>
            <a:r>
              <a:rPr lang="en-US" baseline="30000" dirty="0"/>
              <a:t>3</a:t>
            </a:r>
            <a:r>
              <a:rPr lang="en-US" dirty="0"/>
              <a:t>/d</a:t>
            </a:r>
            <a:r>
              <a:rPr lang="en-US" dirty="0" smtClean="0"/>
              <a:t>)</a:t>
            </a:r>
          </a:p>
          <a:p>
            <a:r>
              <a:rPr lang="en-US" dirty="0" smtClean="0"/>
              <a:t>Digester size equals to 320 m</a:t>
            </a:r>
            <a:r>
              <a:rPr lang="en-US" baseline="30000" dirty="0" smtClean="0"/>
              <a:t>3 </a:t>
            </a:r>
            <a:r>
              <a:rPr lang="en-US" dirty="0" smtClean="0"/>
              <a:t>, for factor of safety it assumed to be 430 m</a:t>
            </a:r>
            <a:r>
              <a:rPr lang="en-US" baseline="30000" dirty="0" smtClean="0"/>
              <a:t>3</a:t>
            </a:r>
            <a:r>
              <a:rPr lang="en-US" dirty="0" smtClean="0"/>
              <a:t> .</a:t>
            </a:r>
          </a:p>
          <a:p>
            <a:r>
              <a:rPr lang="en-US" dirty="0" smtClean="0"/>
              <a:t>Gasholder size is calculated depending on the equation :</a:t>
            </a:r>
          </a:p>
          <a:p>
            <a:pPr marL="0" indent="0" algn="ctr">
              <a:buNone/>
            </a:pPr>
            <a:r>
              <a:rPr lang="en-US" dirty="0"/>
              <a:t>V</a:t>
            </a:r>
            <a:r>
              <a:rPr lang="en-US" baseline="-25000" dirty="0"/>
              <a:t>g1</a:t>
            </a:r>
            <a:r>
              <a:rPr lang="en-US" dirty="0"/>
              <a:t> = </a:t>
            </a:r>
            <a:r>
              <a:rPr lang="en-US" dirty="0" err="1"/>
              <a:t>G</a:t>
            </a:r>
            <a:r>
              <a:rPr lang="en-US" baseline="-25000" dirty="0" err="1"/>
              <a:t>c</a:t>
            </a:r>
            <a:r>
              <a:rPr lang="en-US" baseline="-25000" dirty="0"/>
              <a:t> max</a:t>
            </a:r>
            <a:r>
              <a:rPr lang="en-US" dirty="0"/>
              <a:t>* </a:t>
            </a:r>
            <a:r>
              <a:rPr lang="en-US" dirty="0" err="1"/>
              <a:t>T</a:t>
            </a:r>
            <a:r>
              <a:rPr lang="en-US" baseline="-25000" dirty="0" err="1"/>
              <a:t>c</a:t>
            </a:r>
            <a:r>
              <a:rPr lang="en-US" baseline="-25000" dirty="0"/>
              <a:t> </a:t>
            </a:r>
            <a:r>
              <a:rPr lang="en-US" baseline="-25000" dirty="0" smtClean="0"/>
              <a:t>max</a:t>
            </a:r>
          </a:p>
          <a:p>
            <a:r>
              <a:rPr lang="en-US" dirty="0" smtClean="0"/>
              <a:t>Gasholder size equals to 240 m</a:t>
            </a:r>
            <a:r>
              <a:rPr lang="en-US" baseline="30000" dirty="0" smtClean="0"/>
              <a:t>3</a:t>
            </a:r>
            <a:r>
              <a:rPr lang="en-US" dirty="0" smtClean="0"/>
              <a:t> .</a:t>
            </a:r>
          </a:p>
          <a:p>
            <a:endParaRPr lang="en-US" dirty="0"/>
          </a:p>
        </p:txBody>
      </p:sp>
    </p:spTree>
    <p:extLst>
      <p:ext uri="{BB962C8B-B14F-4D97-AF65-F5344CB8AC3E}">
        <p14:creationId xmlns:p14="http://schemas.microsoft.com/office/powerpoint/2010/main" val="2019171532"/>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1000"/>
                                        <p:tgtEl>
                                          <p:spTgt spid="3">
                                            <p:txEl>
                                              <p:pRg st="8" end="8"/>
                                            </p:txEl>
                                          </p:spTgt>
                                        </p:tgtEl>
                                      </p:cBhvr>
                                    </p:animEffect>
                                    <p:anim calcmode="lin" valueType="num">
                                      <p:cBhvr>
                                        <p:cTn id="4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1000"/>
                                        <p:tgtEl>
                                          <p:spTgt spid="3">
                                            <p:txEl>
                                              <p:pRg st="9" end="9"/>
                                            </p:txEl>
                                          </p:spTgt>
                                        </p:tgtEl>
                                      </p:cBhvr>
                                    </p:animEffect>
                                    <p:anim calcmode="lin" valueType="num">
                                      <p:cBhvr>
                                        <p:cTn id="5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3962400"/>
            <a:ext cx="5638800" cy="523220"/>
          </a:xfrm>
          <a:prstGeom prst="rect">
            <a:avLst/>
          </a:prstGeom>
          <a:noFill/>
        </p:spPr>
        <p:txBody>
          <a:bodyPr wrap="square" rtlCol="0">
            <a:spAutoFit/>
          </a:bodyPr>
          <a:lstStyle/>
          <a:p>
            <a:pPr algn="ctr"/>
            <a:r>
              <a:rPr lang="en-US" sz="2800" dirty="0" smtClean="0"/>
              <a:t>PAYBACK</a:t>
            </a:r>
            <a:endParaRPr lang="en-US" sz="2800" dirty="0"/>
          </a:p>
        </p:txBody>
      </p:sp>
    </p:spTree>
    <p:extLst>
      <p:ext uri="{BB962C8B-B14F-4D97-AF65-F5344CB8AC3E}">
        <p14:creationId xmlns:p14="http://schemas.microsoft.com/office/powerpoint/2010/main" val="2494692029"/>
      </p:ext>
    </p:extLst>
  </p:cSld>
  <p:clrMapOvr>
    <a:masterClrMapping/>
  </p:clrMapOvr>
  <p:transition spd="slow">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Estimated system components cost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713252998"/>
              </p:ext>
            </p:extLst>
          </p:nvPr>
        </p:nvGraphicFramePr>
        <p:xfrm>
          <a:off x="2624773" y="1524001"/>
          <a:ext cx="3852228" cy="4865555"/>
        </p:xfrm>
        <a:graphic>
          <a:graphicData uri="http://schemas.openxmlformats.org/drawingml/2006/table">
            <a:tbl>
              <a:tblPr firstRow="1" firstCol="1" bandRow="1">
                <a:tableStyleId>{5C22544A-7EE6-4342-B048-85BDC9FD1C3A}</a:tableStyleId>
              </a:tblPr>
              <a:tblGrid>
                <a:gridCol w="1543906"/>
                <a:gridCol w="2308322"/>
              </a:tblGrid>
              <a:tr h="229334">
                <a:tc>
                  <a:txBody>
                    <a:bodyPr/>
                    <a:lstStyle/>
                    <a:p>
                      <a:pPr marL="0" marR="0" algn="ctr">
                        <a:lnSpc>
                          <a:spcPct val="115000"/>
                        </a:lnSpc>
                        <a:spcBef>
                          <a:spcPts val="0"/>
                        </a:spcBef>
                        <a:spcAft>
                          <a:spcPts val="0"/>
                        </a:spcAft>
                      </a:pPr>
                      <a:r>
                        <a:rPr lang="en-US" sz="1600" dirty="0">
                          <a:effectLst/>
                        </a:rPr>
                        <a:t>Item</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Cost</a:t>
                      </a:r>
                      <a:endParaRPr lang="en-US" sz="1400">
                        <a:effectLst/>
                        <a:latin typeface="Calibri"/>
                        <a:ea typeface="Calibri"/>
                        <a:cs typeface="Arial"/>
                      </a:endParaRPr>
                    </a:p>
                  </a:txBody>
                  <a:tcPr marL="68580" marR="68580" marT="0" marB="0" anchor="ctr"/>
                </a:tc>
              </a:tr>
              <a:tr h="465864">
                <a:tc>
                  <a:txBody>
                    <a:bodyPr/>
                    <a:lstStyle/>
                    <a:p>
                      <a:pPr marL="0" marR="0" algn="ctr">
                        <a:lnSpc>
                          <a:spcPct val="115000"/>
                        </a:lnSpc>
                        <a:spcBef>
                          <a:spcPts val="0"/>
                        </a:spcBef>
                        <a:spcAft>
                          <a:spcPts val="0"/>
                        </a:spcAft>
                      </a:pPr>
                      <a:r>
                        <a:rPr lang="en-US" sz="1600" dirty="0">
                          <a:effectLst/>
                        </a:rPr>
                        <a:t>Collecting waste</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250 $</a:t>
                      </a:r>
                      <a:endParaRPr lang="en-US" sz="1400">
                        <a:effectLst/>
                        <a:latin typeface="Calibri"/>
                        <a:ea typeface="Calibri"/>
                        <a:cs typeface="Arial"/>
                      </a:endParaRPr>
                    </a:p>
                  </a:txBody>
                  <a:tcPr marL="68580" marR="68580" marT="0" marB="0" anchor="ctr"/>
                </a:tc>
              </a:tr>
              <a:tr h="454553">
                <a:tc>
                  <a:txBody>
                    <a:bodyPr/>
                    <a:lstStyle/>
                    <a:p>
                      <a:pPr marL="0" marR="0" algn="ctr">
                        <a:lnSpc>
                          <a:spcPct val="115000"/>
                        </a:lnSpc>
                        <a:spcBef>
                          <a:spcPts val="0"/>
                        </a:spcBef>
                        <a:spcAft>
                          <a:spcPts val="0"/>
                        </a:spcAft>
                      </a:pPr>
                      <a:r>
                        <a:rPr lang="en-US" sz="1600">
                          <a:effectLst/>
                        </a:rPr>
                        <a:t>Dry mater tank</a:t>
                      </a:r>
                      <a:endParaRPr lang="en-US" sz="14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100$</a:t>
                      </a:r>
                      <a:endParaRPr lang="en-US" sz="1400">
                        <a:effectLst/>
                        <a:latin typeface="Calibri"/>
                        <a:ea typeface="Calibri"/>
                        <a:cs typeface="Arial"/>
                      </a:endParaRPr>
                    </a:p>
                  </a:txBody>
                  <a:tcPr marL="68580" marR="68580" marT="0" marB="0" anchor="ctr"/>
                </a:tc>
              </a:tr>
              <a:tr h="465864">
                <a:tc>
                  <a:txBody>
                    <a:bodyPr/>
                    <a:lstStyle/>
                    <a:p>
                      <a:pPr marL="0" marR="0" algn="ctr">
                        <a:lnSpc>
                          <a:spcPct val="115000"/>
                        </a:lnSpc>
                        <a:spcBef>
                          <a:spcPts val="0"/>
                        </a:spcBef>
                        <a:spcAft>
                          <a:spcPts val="0"/>
                        </a:spcAft>
                      </a:pPr>
                      <a:r>
                        <a:rPr lang="en-US" sz="1600">
                          <a:effectLst/>
                        </a:rPr>
                        <a:t>Screw pump</a:t>
                      </a:r>
                      <a:endParaRPr lang="en-US" sz="14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650 $</a:t>
                      </a:r>
                      <a:endParaRPr lang="en-US" sz="1400" dirty="0">
                        <a:effectLst/>
                      </a:endParaRPr>
                    </a:p>
                    <a:p>
                      <a:pPr marL="0" marR="0" algn="ctr">
                        <a:lnSpc>
                          <a:spcPct val="115000"/>
                        </a:lnSpc>
                        <a:spcBef>
                          <a:spcPts val="0"/>
                        </a:spcBef>
                        <a:spcAft>
                          <a:spcPts val="0"/>
                        </a:spcAft>
                      </a:pPr>
                      <a:r>
                        <a:rPr lang="en-US" sz="1600" dirty="0">
                          <a:effectLst/>
                        </a:rPr>
                        <a:t> </a:t>
                      </a:r>
                      <a:endParaRPr lang="en-US" sz="1400" dirty="0">
                        <a:effectLst/>
                        <a:latin typeface="Calibri"/>
                        <a:ea typeface="Calibri"/>
                        <a:cs typeface="Arial"/>
                      </a:endParaRPr>
                    </a:p>
                  </a:txBody>
                  <a:tcPr marL="68580" marR="68580" marT="0" marB="0" anchor="ctr"/>
                </a:tc>
              </a:tr>
              <a:tr h="412138">
                <a:tc>
                  <a:txBody>
                    <a:bodyPr/>
                    <a:lstStyle/>
                    <a:p>
                      <a:pPr marL="0" marR="0" algn="ctr">
                        <a:lnSpc>
                          <a:spcPct val="115000"/>
                        </a:lnSpc>
                        <a:spcBef>
                          <a:spcPts val="0"/>
                        </a:spcBef>
                        <a:spcAft>
                          <a:spcPts val="0"/>
                        </a:spcAft>
                      </a:pPr>
                      <a:r>
                        <a:rPr lang="en-US" sz="1600">
                          <a:effectLst/>
                        </a:rPr>
                        <a:t>Digester</a:t>
                      </a:r>
                      <a:endParaRPr lang="en-US" sz="14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4000 $</a:t>
                      </a:r>
                      <a:endParaRPr lang="en-US" sz="1400">
                        <a:effectLst/>
                        <a:latin typeface="Calibri"/>
                        <a:ea typeface="Calibri"/>
                        <a:cs typeface="Arial"/>
                      </a:endParaRPr>
                    </a:p>
                  </a:txBody>
                  <a:tcPr marL="68580" marR="68580" marT="0" marB="0" anchor="ctr"/>
                </a:tc>
              </a:tr>
              <a:tr h="367601">
                <a:tc>
                  <a:txBody>
                    <a:bodyPr/>
                    <a:lstStyle/>
                    <a:p>
                      <a:pPr marL="0" marR="0" algn="ctr">
                        <a:lnSpc>
                          <a:spcPct val="115000"/>
                        </a:lnSpc>
                        <a:spcBef>
                          <a:spcPts val="0"/>
                        </a:spcBef>
                        <a:spcAft>
                          <a:spcPts val="0"/>
                        </a:spcAft>
                      </a:pPr>
                      <a:r>
                        <a:rPr lang="en-US" sz="1600">
                          <a:effectLst/>
                        </a:rPr>
                        <a:t>Gas holder</a:t>
                      </a:r>
                      <a:endParaRPr lang="en-US" sz="14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200 $</a:t>
                      </a:r>
                      <a:endParaRPr lang="en-US" sz="1400">
                        <a:effectLst/>
                        <a:latin typeface="Calibri"/>
                        <a:ea typeface="Calibri"/>
                        <a:cs typeface="Arial"/>
                      </a:endParaRPr>
                    </a:p>
                  </a:txBody>
                  <a:tcPr marL="68580" marR="68580" marT="0" marB="0" anchor="ctr"/>
                </a:tc>
              </a:tr>
              <a:tr h="361239">
                <a:tc>
                  <a:txBody>
                    <a:bodyPr/>
                    <a:lstStyle/>
                    <a:p>
                      <a:pPr marL="0" marR="0" algn="ctr">
                        <a:lnSpc>
                          <a:spcPct val="115000"/>
                        </a:lnSpc>
                        <a:spcBef>
                          <a:spcPts val="0"/>
                        </a:spcBef>
                        <a:spcAft>
                          <a:spcPts val="0"/>
                        </a:spcAft>
                      </a:pPr>
                      <a:r>
                        <a:rPr lang="en-US" sz="1600">
                          <a:effectLst/>
                        </a:rPr>
                        <a:t>Filtration unit</a:t>
                      </a:r>
                      <a:endParaRPr lang="en-US" sz="14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1000 $</a:t>
                      </a:r>
                      <a:endParaRPr lang="en-US" sz="1400">
                        <a:effectLst/>
                        <a:latin typeface="Calibri"/>
                        <a:ea typeface="Calibri"/>
                        <a:cs typeface="Arial"/>
                      </a:endParaRPr>
                    </a:p>
                  </a:txBody>
                  <a:tcPr marL="68580" marR="68580" marT="0" marB="0" anchor="ctr"/>
                </a:tc>
              </a:tr>
              <a:tr h="458667">
                <a:tc>
                  <a:txBody>
                    <a:bodyPr/>
                    <a:lstStyle/>
                    <a:p>
                      <a:pPr marL="0" marR="0" algn="ctr">
                        <a:lnSpc>
                          <a:spcPct val="115000"/>
                        </a:lnSpc>
                        <a:spcBef>
                          <a:spcPts val="0"/>
                        </a:spcBef>
                        <a:spcAft>
                          <a:spcPts val="0"/>
                        </a:spcAft>
                      </a:pPr>
                      <a:r>
                        <a:rPr lang="en-US" sz="1600" dirty="0">
                          <a:effectLst/>
                        </a:rPr>
                        <a:t>Gas tank</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300 $</a:t>
                      </a:r>
                      <a:endParaRPr lang="en-US" sz="1400">
                        <a:effectLst/>
                      </a:endParaRPr>
                    </a:p>
                    <a:p>
                      <a:pPr marL="0" marR="0" algn="ctr">
                        <a:lnSpc>
                          <a:spcPct val="115000"/>
                        </a:lnSpc>
                        <a:spcBef>
                          <a:spcPts val="0"/>
                        </a:spcBef>
                        <a:spcAft>
                          <a:spcPts val="0"/>
                        </a:spcAft>
                      </a:pPr>
                      <a:r>
                        <a:rPr lang="en-US" sz="1600">
                          <a:effectLst/>
                        </a:rPr>
                        <a:t> </a:t>
                      </a:r>
                      <a:endParaRPr lang="en-US" sz="1400">
                        <a:effectLst/>
                        <a:latin typeface="Calibri"/>
                        <a:ea typeface="Calibri"/>
                        <a:cs typeface="Arial"/>
                      </a:endParaRPr>
                    </a:p>
                  </a:txBody>
                  <a:tcPr marL="68580" marR="68580" marT="0" marB="0" anchor="ctr"/>
                </a:tc>
              </a:tr>
              <a:tr h="458667">
                <a:tc>
                  <a:txBody>
                    <a:bodyPr/>
                    <a:lstStyle/>
                    <a:p>
                      <a:pPr marL="0" marR="0" algn="ctr">
                        <a:lnSpc>
                          <a:spcPct val="115000"/>
                        </a:lnSpc>
                        <a:spcBef>
                          <a:spcPts val="0"/>
                        </a:spcBef>
                        <a:spcAft>
                          <a:spcPts val="0"/>
                        </a:spcAft>
                      </a:pPr>
                      <a:r>
                        <a:rPr lang="en-US" sz="1600" dirty="0" smtClean="0">
                          <a:effectLst/>
                        </a:rPr>
                        <a:t>Cogeneration </a:t>
                      </a:r>
                      <a:r>
                        <a:rPr lang="en-US" sz="1600" dirty="0">
                          <a:effectLst/>
                        </a:rPr>
                        <a:t>unit</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3000 $</a:t>
                      </a:r>
                      <a:endParaRPr lang="en-US" sz="1400">
                        <a:effectLst/>
                      </a:endParaRPr>
                    </a:p>
                    <a:p>
                      <a:pPr marL="0" marR="0" algn="ctr">
                        <a:lnSpc>
                          <a:spcPct val="115000"/>
                        </a:lnSpc>
                        <a:spcBef>
                          <a:spcPts val="0"/>
                        </a:spcBef>
                        <a:spcAft>
                          <a:spcPts val="0"/>
                        </a:spcAft>
                      </a:pPr>
                      <a:r>
                        <a:rPr lang="en-US" sz="1600">
                          <a:effectLst/>
                        </a:rPr>
                        <a:t> </a:t>
                      </a:r>
                      <a:endParaRPr lang="en-US" sz="1400">
                        <a:effectLst/>
                        <a:latin typeface="Calibri"/>
                        <a:ea typeface="Calibri"/>
                        <a:cs typeface="Arial"/>
                      </a:endParaRPr>
                    </a:p>
                  </a:txBody>
                  <a:tcPr marL="68580" marR="68580" marT="0" marB="0" anchor="ctr"/>
                </a:tc>
              </a:tr>
              <a:tr h="229334">
                <a:tc>
                  <a:txBody>
                    <a:bodyPr/>
                    <a:lstStyle/>
                    <a:p>
                      <a:pPr marL="0" marR="0" algn="ctr">
                        <a:lnSpc>
                          <a:spcPct val="115000"/>
                        </a:lnSpc>
                        <a:spcBef>
                          <a:spcPts val="0"/>
                        </a:spcBef>
                        <a:spcAft>
                          <a:spcPts val="0"/>
                        </a:spcAft>
                      </a:pPr>
                      <a:r>
                        <a:rPr lang="en-US" sz="1600">
                          <a:effectLst/>
                        </a:rPr>
                        <a:t>Piping</a:t>
                      </a:r>
                      <a:endParaRPr lang="en-US" sz="14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a:effectLst/>
                        </a:rPr>
                        <a:t>300 $</a:t>
                      </a:r>
                      <a:endParaRPr lang="en-US" sz="1400">
                        <a:effectLst/>
                        <a:latin typeface="Calibri"/>
                        <a:ea typeface="Calibri"/>
                        <a:cs typeface="Arial"/>
                      </a:endParaRPr>
                    </a:p>
                  </a:txBody>
                  <a:tcPr marL="68580" marR="68580" marT="0" marB="0" anchor="ctr"/>
                </a:tc>
              </a:tr>
              <a:tr h="458667">
                <a:tc>
                  <a:txBody>
                    <a:bodyPr/>
                    <a:lstStyle/>
                    <a:p>
                      <a:pPr marL="0" marR="0" algn="ctr">
                        <a:lnSpc>
                          <a:spcPct val="115000"/>
                        </a:lnSpc>
                        <a:spcBef>
                          <a:spcPts val="0"/>
                        </a:spcBef>
                        <a:spcAft>
                          <a:spcPts val="0"/>
                        </a:spcAft>
                      </a:pPr>
                      <a:r>
                        <a:rPr lang="en-US" sz="1600">
                          <a:effectLst/>
                        </a:rPr>
                        <a:t>Total</a:t>
                      </a:r>
                      <a:endParaRPr lang="en-US" sz="14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9800 $</a:t>
                      </a:r>
                      <a:endParaRPr lang="en-US" sz="1400" dirty="0">
                        <a:effectLst/>
                      </a:endParaRPr>
                    </a:p>
                    <a:p>
                      <a:pPr marL="0" marR="0" algn="ctr">
                        <a:lnSpc>
                          <a:spcPct val="115000"/>
                        </a:lnSpc>
                        <a:spcBef>
                          <a:spcPts val="0"/>
                        </a:spcBef>
                        <a:spcAft>
                          <a:spcPts val="0"/>
                        </a:spcAft>
                      </a:pPr>
                      <a:r>
                        <a:rPr lang="en-US" sz="1600" dirty="0">
                          <a:effectLst/>
                        </a:rPr>
                        <a:t> </a:t>
                      </a:r>
                      <a:endParaRPr lang="en-US" sz="14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3170346793"/>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Estimating Payback point</a:t>
            </a:r>
            <a:endParaRPr lang="en-US" dirty="0"/>
          </a:p>
        </p:txBody>
      </p:sp>
      <p:sp>
        <p:nvSpPr>
          <p:cNvPr id="3" name="Content Placeholder 2"/>
          <p:cNvSpPr>
            <a:spLocks noGrp="1"/>
          </p:cNvSpPr>
          <p:nvPr>
            <p:ph sz="quarter" idx="13"/>
          </p:nvPr>
        </p:nvSpPr>
        <p:spPr/>
        <p:txBody>
          <a:bodyPr/>
          <a:lstStyle/>
          <a:p>
            <a:r>
              <a:rPr lang="en-US" dirty="0" smtClean="0"/>
              <a:t>One labor is needed to run the system, works for 30 hours per month and get 300 $ per month.</a:t>
            </a:r>
          </a:p>
          <a:p>
            <a:r>
              <a:rPr lang="en-US" dirty="0" smtClean="0"/>
              <a:t>Maintenance is assumed to be 10% of the system cost and equals to 980 $ per year.</a:t>
            </a:r>
          </a:p>
          <a:p>
            <a:r>
              <a:rPr lang="en-US" dirty="0" smtClean="0"/>
              <a:t>Electricity cost due to heating and lighting ( 1 </a:t>
            </a:r>
            <a:r>
              <a:rPr lang="en-US" dirty="0" err="1" smtClean="0"/>
              <a:t>Kwatt</a:t>
            </a:r>
            <a:r>
              <a:rPr lang="en-US" dirty="0" smtClean="0"/>
              <a:t> = 0.143 $ ) equals to 2220 $ per month.</a:t>
            </a:r>
          </a:p>
          <a:p>
            <a:r>
              <a:rPr lang="en-US" dirty="0" smtClean="0"/>
              <a:t>Total cost per month equals to 2600 $.</a:t>
            </a:r>
          </a:p>
          <a:p>
            <a:endParaRPr lang="en-US" dirty="0" smtClean="0"/>
          </a:p>
          <a:p>
            <a:pPr marL="0" indent="0" algn="ctr">
              <a:buNone/>
            </a:pPr>
            <a:r>
              <a:rPr lang="en-US" dirty="0" smtClean="0"/>
              <a:t>Payback point = system cost / monthly cost</a:t>
            </a:r>
          </a:p>
          <a:p>
            <a:pPr marL="0" indent="0" algn="ctr">
              <a:buNone/>
            </a:pPr>
            <a:r>
              <a:rPr lang="en-US" dirty="0" smtClean="0"/>
              <a:t>Payback point = 9800 / 2600</a:t>
            </a:r>
          </a:p>
          <a:p>
            <a:pPr marL="0" indent="0" algn="ctr">
              <a:buNone/>
            </a:pPr>
            <a:r>
              <a:rPr lang="en-US" dirty="0" smtClean="0"/>
              <a:t>Payback point = 3.7 months</a:t>
            </a:r>
          </a:p>
          <a:p>
            <a:endParaRPr lang="en-US" dirty="0"/>
          </a:p>
        </p:txBody>
      </p:sp>
    </p:spTree>
    <p:extLst>
      <p:ext uri="{BB962C8B-B14F-4D97-AF65-F5344CB8AC3E}">
        <p14:creationId xmlns:p14="http://schemas.microsoft.com/office/powerpoint/2010/main" val="679419732"/>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1000"/>
                                        <p:tgtEl>
                                          <p:spTgt spid="3">
                                            <p:txEl>
                                              <p:pRg st="7" end="7"/>
                                            </p:txEl>
                                          </p:spTgt>
                                        </p:tgtEl>
                                      </p:cBhvr>
                                    </p:animEffect>
                                    <p:anim calcmode="lin" valueType="num">
                                      <p:cBhvr>
                                        <p:cTn id="3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3962400"/>
            <a:ext cx="5638800" cy="523220"/>
          </a:xfrm>
          <a:prstGeom prst="rect">
            <a:avLst/>
          </a:prstGeom>
          <a:noFill/>
        </p:spPr>
        <p:txBody>
          <a:bodyPr wrap="square" rtlCol="0">
            <a:spAutoFit/>
          </a:bodyPr>
          <a:lstStyle/>
          <a:p>
            <a:pPr algn="ctr"/>
            <a:r>
              <a:rPr lang="en-US" sz="2800" dirty="0" smtClean="0"/>
              <a:t>RECOMMENDATIONS</a:t>
            </a:r>
            <a:endParaRPr lang="en-US" sz="2800" dirty="0"/>
          </a:p>
        </p:txBody>
      </p:sp>
    </p:spTree>
    <p:extLst>
      <p:ext uri="{BB962C8B-B14F-4D97-AF65-F5344CB8AC3E}">
        <p14:creationId xmlns:p14="http://schemas.microsoft.com/office/powerpoint/2010/main" val="2494692029"/>
      </p:ext>
    </p:extLst>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535139" y="2615587"/>
            <a:ext cx="1637965" cy="1637965"/>
            <a:chOff x="440179" y="1716041"/>
            <a:chExt cx="1637965" cy="1637965"/>
          </a:xfrm>
        </p:grpSpPr>
        <p:sp>
          <p:nvSpPr>
            <p:cNvPr id="5" name="Oval 4"/>
            <p:cNvSpPr/>
            <p:nvPr/>
          </p:nvSpPr>
          <p:spPr>
            <a:xfrm>
              <a:off x="440179" y="1716041"/>
              <a:ext cx="1637965" cy="1637965"/>
            </a:xfrm>
            <a:prstGeom prst="ellipse">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6" name="Oval 4"/>
            <p:cNvSpPr/>
            <p:nvPr/>
          </p:nvSpPr>
          <p:spPr>
            <a:xfrm>
              <a:off x="680053" y="1955915"/>
              <a:ext cx="1158217" cy="11582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sz="1600" dirty="0" smtClean="0">
                  <a:solidFill>
                    <a:schemeClr val="bg1"/>
                  </a:solidFill>
                </a:rPr>
                <a:t>Biomass</a:t>
              </a:r>
              <a:endParaRPr lang="en-US" sz="1600" dirty="0">
                <a:solidFill>
                  <a:schemeClr val="bg1"/>
                </a:solidFill>
              </a:endParaRPr>
            </a:p>
          </p:txBody>
        </p:sp>
      </p:grpSp>
      <p:grpSp>
        <p:nvGrpSpPr>
          <p:cNvPr id="13" name="Group 12"/>
          <p:cNvGrpSpPr/>
          <p:nvPr/>
        </p:nvGrpSpPr>
        <p:grpSpPr>
          <a:xfrm>
            <a:off x="2895600" y="4953000"/>
            <a:ext cx="1398091" cy="1398091"/>
            <a:chOff x="440179" y="1716041"/>
            <a:chExt cx="1637965" cy="1637965"/>
          </a:xfrm>
          <a:solidFill>
            <a:srgbClr val="27465F"/>
          </a:solidFill>
        </p:grpSpPr>
        <p:sp>
          <p:nvSpPr>
            <p:cNvPr id="14" name="Oval 13"/>
            <p:cNvSpPr/>
            <p:nvPr/>
          </p:nvSpPr>
          <p:spPr>
            <a:xfrm>
              <a:off x="440179" y="1716041"/>
              <a:ext cx="1637965" cy="1637965"/>
            </a:xfrm>
            <a:prstGeom prst="ellipse">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5" name="Oval 4"/>
            <p:cNvSpPr/>
            <p:nvPr/>
          </p:nvSpPr>
          <p:spPr>
            <a:xfrm>
              <a:off x="680053" y="1955915"/>
              <a:ext cx="1158217" cy="115821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sz="2000" dirty="0" smtClean="0">
                  <a:solidFill>
                    <a:schemeClr val="tx1"/>
                  </a:solidFill>
                </a:rPr>
                <a:t>Benefits</a:t>
              </a:r>
              <a:endParaRPr lang="en-US" sz="2000" dirty="0">
                <a:solidFill>
                  <a:schemeClr val="tx1"/>
                </a:solidFill>
              </a:endParaRPr>
            </a:p>
          </p:txBody>
        </p:sp>
      </p:grpSp>
      <p:grpSp>
        <p:nvGrpSpPr>
          <p:cNvPr id="16" name="Group 15"/>
          <p:cNvGrpSpPr/>
          <p:nvPr/>
        </p:nvGrpSpPr>
        <p:grpSpPr>
          <a:xfrm>
            <a:off x="4267200" y="3326309"/>
            <a:ext cx="1398091" cy="1398091"/>
            <a:chOff x="440179" y="1716041"/>
            <a:chExt cx="1637965" cy="1637965"/>
          </a:xfrm>
          <a:solidFill>
            <a:srgbClr val="27465F"/>
          </a:solidFill>
        </p:grpSpPr>
        <p:sp>
          <p:nvSpPr>
            <p:cNvPr id="17" name="Oval 16"/>
            <p:cNvSpPr/>
            <p:nvPr/>
          </p:nvSpPr>
          <p:spPr>
            <a:xfrm>
              <a:off x="440179" y="1716041"/>
              <a:ext cx="1637965" cy="1637965"/>
            </a:xfrm>
            <a:prstGeom prst="ellipse">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8" name="Oval 4"/>
            <p:cNvSpPr/>
            <p:nvPr/>
          </p:nvSpPr>
          <p:spPr>
            <a:xfrm>
              <a:off x="680053" y="1955915"/>
              <a:ext cx="1158217" cy="115821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sz="1600" dirty="0" smtClean="0">
                  <a:solidFill>
                    <a:schemeClr val="tx1"/>
                  </a:solidFill>
                </a:rPr>
                <a:t>Composition</a:t>
              </a:r>
              <a:endParaRPr lang="en-US" sz="1600" dirty="0">
                <a:solidFill>
                  <a:schemeClr val="tx1"/>
                </a:solidFill>
              </a:endParaRPr>
            </a:p>
          </p:txBody>
        </p:sp>
      </p:grpSp>
      <p:grpSp>
        <p:nvGrpSpPr>
          <p:cNvPr id="19" name="Group 18"/>
          <p:cNvGrpSpPr/>
          <p:nvPr/>
        </p:nvGrpSpPr>
        <p:grpSpPr>
          <a:xfrm>
            <a:off x="4008813" y="1276181"/>
            <a:ext cx="1398091" cy="1398091"/>
            <a:chOff x="440179" y="1716041"/>
            <a:chExt cx="1637965" cy="1637965"/>
          </a:xfrm>
          <a:solidFill>
            <a:srgbClr val="27465F"/>
          </a:solidFill>
        </p:grpSpPr>
        <p:sp>
          <p:nvSpPr>
            <p:cNvPr id="20" name="Oval 19"/>
            <p:cNvSpPr/>
            <p:nvPr/>
          </p:nvSpPr>
          <p:spPr>
            <a:xfrm>
              <a:off x="440179" y="1716041"/>
              <a:ext cx="1637965" cy="1637965"/>
            </a:xfrm>
            <a:prstGeom prst="ellipse">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Oval 4"/>
            <p:cNvSpPr/>
            <p:nvPr/>
          </p:nvSpPr>
          <p:spPr>
            <a:xfrm>
              <a:off x="680053" y="1955915"/>
              <a:ext cx="1158217" cy="115821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dirty="0" smtClean="0">
                  <a:solidFill>
                    <a:schemeClr val="tx1"/>
                  </a:solidFill>
                </a:rPr>
                <a:t>Production</a:t>
              </a:r>
              <a:endParaRPr lang="en-US" dirty="0">
                <a:solidFill>
                  <a:schemeClr val="tx1"/>
                </a:solidFill>
              </a:endParaRPr>
            </a:p>
          </p:txBody>
        </p:sp>
      </p:grpSp>
      <p:grpSp>
        <p:nvGrpSpPr>
          <p:cNvPr id="22" name="Group 21"/>
          <p:cNvGrpSpPr/>
          <p:nvPr/>
        </p:nvGrpSpPr>
        <p:grpSpPr>
          <a:xfrm>
            <a:off x="1775013" y="697073"/>
            <a:ext cx="1398091" cy="1398091"/>
            <a:chOff x="440179" y="1716041"/>
            <a:chExt cx="1637965" cy="1637965"/>
          </a:xfrm>
          <a:solidFill>
            <a:srgbClr val="27465F"/>
          </a:solidFill>
        </p:grpSpPr>
        <p:sp>
          <p:nvSpPr>
            <p:cNvPr id="23" name="Oval 22"/>
            <p:cNvSpPr/>
            <p:nvPr/>
          </p:nvSpPr>
          <p:spPr>
            <a:xfrm>
              <a:off x="440179" y="1716041"/>
              <a:ext cx="1637965" cy="1637965"/>
            </a:xfrm>
            <a:prstGeom prst="ellipse">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4" name="Oval 4"/>
            <p:cNvSpPr/>
            <p:nvPr/>
          </p:nvSpPr>
          <p:spPr>
            <a:xfrm>
              <a:off x="680053" y="1955915"/>
              <a:ext cx="1158217" cy="115821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a:lnSpc>
                  <a:spcPct val="150000"/>
                </a:lnSpc>
              </a:pPr>
              <a:r>
                <a:rPr lang="en-US" sz="2000" dirty="0" smtClean="0">
                  <a:solidFill>
                    <a:schemeClr val="tx1"/>
                  </a:solidFill>
                </a:rPr>
                <a:t>Definition</a:t>
              </a:r>
              <a:endParaRPr lang="en-US" sz="2000" dirty="0">
                <a:solidFill>
                  <a:schemeClr val="tx1"/>
                </a:solidFill>
              </a:endParaRPr>
            </a:p>
          </p:txBody>
        </p:sp>
      </p:grpSp>
    </p:spTree>
    <p:extLst>
      <p:ext uri="{BB962C8B-B14F-4D97-AF65-F5344CB8AC3E}">
        <p14:creationId xmlns:p14="http://schemas.microsoft.com/office/powerpoint/2010/main" val="2519467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1+#ppt_w/2"/>
                                          </p:val>
                                        </p:tav>
                                        <p:tav tm="100000">
                                          <p:val>
                                            <p:strVal val="#ppt_x"/>
                                          </p:val>
                                        </p:tav>
                                      </p:tavLst>
                                    </p:anim>
                                    <p:anim calcmode="lin" valueType="num">
                                      <p:cBhvr additive="base">
                                        <p:cTn id="14"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sz="quarter" idx="13"/>
          </p:nvPr>
        </p:nvSpPr>
        <p:spPr/>
        <p:txBody>
          <a:bodyPr/>
          <a:lstStyle/>
          <a:p>
            <a:pPr lvl="0" algn="just"/>
            <a:r>
              <a:rPr lang="en-US" dirty="0"/>
              <a:t>Palestine is a rich country of plants and animals, which can give a large amount of manures, which in result can be the fuel of biogas digesters that can provide the Palestinian farms the needed energy for its various operations.</a:t>
            </a:r>
          </a:p>
          <a:p>
            <a:pPr lvl="0" algn="just"/>
            <a:r>
              <a:rPr lang="en-US" dirty="0"/>
              <a:t>Authorities must concentrate more on the renewable energy sources, especially the biogas and biomass sources, in which Palestine is rich with. This alternative energy sources can help us to become independent in consuming gas from other sides, it helped the farm to become alive, so it definitely will help Palestinians too. </a:t>
            </a:r>
          </a:p>
          <a:p>
            <a:endParaRPr lang="en-US" dirty="0"/>
          </a:p>
        </p:txBody>
      </p:sp>
    </p:spTree>
    <p:extLst>
      <p:ext uri="{BB962C8B-B14F-4D97-AF65-F5344CB8AC3E}">
        <p14:creationId xmlns:p14="http://schemas.microsoft.com/office/powerpoint/2010/main" val="2564487571"/>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3962400"/>
            <a:ext cx="5638800" cy="923330"/>
          </a:xfrm>
          <a:prstGeom prst="rect">
            <a:avLst/>
          </a:prstGeom>
          <a:noFill/>
        </p:spPr>
        <p:txBody>
          <a:bodyPr wrap="square" rtlCol="0">
            <a:spAutoFit/>
          </a:bodyPr>
          <a:lstStyle/>
          <a:p>
            <a:pPr algn="ctr"/>
            <a:r>
              <a:rPr lang="en-US" sz="5400" dirty="0" smtClean="0"/>
              <a:t>THANK YOU !!</a:t>
            </a:r>
            <a:endParaRPr lang="en-US" sz="5400" dirty="0"/>
          </a:p>
        </p:txBody>
      </p:sp>
    </p:spTree>
    <p:extLst>
      <p:ext uri="{BB962C8B-B14F-4D97-AF65-F5344CB8AC3E}">
        <p14:creationId xmlns:p14="http://schemas.microsoft.com/office/powerpoint/2010/main" val="2713273109"/>
      </p:ext>
    </p:extLst>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History</a:t>
            </a:r>
            <a:endParaRPr lang="en-US" dirty="0"/>
          </a:p>
        </p:txBody>
      </p:sp>
      <p:pic>
        <p:nvPicPr>
          <p:cNvPr id="1033" name="Picture 9"/>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25117" y="3200401"/>
            <a:ext cx="3618883" cy="3608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3400" y="2362200"/>
            <a:ext cx="4648200" cy="584775"/>
          </a:xfrm>
          <a:prstGeom prst="rect">
            <a:avLst/>
          </a:prstGeom>
          <a:noFill/>
        </p:spPr>
        <p:txBody>
          <a:bodyPr wrap="square" rtlCol="0">
            <a:spAutoFit/>
          </a:bodyPr>
          <a:lstStyle/>
          <a:p>
            <a:r>
              <a:rPr lang="en-US" sz="3200" dirty="0" smtClean="0"/>
              <a:t>Europe</a:t>
            </a:r>
            <a:endParaRPr lang="en-US" sz="3200" dirty="0"/>
          </a:p>
        </p:txBody>
      </p:sp>
    </p:spTree>
    <p:extLst>
      <p:ext uri="{BB962C8B-B14F-4D97-AF65-F5344CB8AC3E}">
        <p14:creationId xmlns:p14="http://schemas.microsoft.com/office/powerpoint/2010/main" val="323829271"/>
      </p:ext>
    </p:extLst>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History</a:t>
            </a:r>
            <a:endParaRPr lang="en-US" dirty="0"/>
          </a:p>
        </p:txBody>
      </p:sp>
      <p:pic>
        <p:nvPicPr>
          <p:cNvPr id="6147" name="Picture 3"/>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74301">
            <a:off x="5991642" y="4304269"/>
            <a:ext cx="2893087" cy="2299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533400" y="2362200"/>
            <a:ext cx="4648200" cy="584775"/>
          </a:xfrm>
          <a:prstGeom prst="rect">
            <a:avLst/>
          </a:prstGeom>
          <a:noFill/>
        </p:spPr>
        <p:txBody>
          <a:bodyPr wrap="square" rtlCol="0">
            <a:spAutoFit/>
          </a:bodyPr>
          <a:lstStyle/>
          <a:p>
            <a:r>
              <a:rPr lang="en-US" sz="3200" dirty="0" smtClean="0"/>
              <a:t>China</a:t>
            </a:r>
            <a:endParaRPr lang="en-US" sz="3200" dirty="0"/>
          </a:p>
        </p:txBody>
      </p:sp>
    </p:spTree>
    <p:extLst>
      <p:ext uri="{BB962C8B-B14F-4D97-AF65-F5344CB8AC3E}">
        <p14:creationId xmlns:p14="http://schemas.microsoft.com/office/powerpoint/2010/main" val="2163990534"/>
      </p:ext>
    </p:extLst>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History</a:t>
            </a:r>
            <a:endParaRPr lang="en-US" dirty="0"/>
          </a:p>
        </p:txBody>
      </p:sp>
      <p:pic>
        <p:nvPicPr>
          <p:cNvPr id="5122" name="Picture 2" descr="India Flag Map full siz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600" y="3657600"/>
            <a:ext cx="3200400" cy="32004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33400" y="2362200"/>
            <a:ext cx="4648200" cy="584775"/>
          </a:xfrm>
          <a:prstGeom prst="rect">
            <a:avLst/>
          </a:prstGeom>
          <a:noFill/>
        </p:spPr>
        <p:txBody>
          <a:bodyPr wrap="square" rtlCol="0">
            <a:spAutoFit/>
          </a:bodyPr>
          <a:lstStyle/>
          <a:p>
            <a:r>
              <a:rPr lang="en-US" sz="3200" dirty="0" smtClean="0"/>
              <a:t>India</a:t>
            </a:r>
            <a:endParaRPr lang="en-US" sz="3200" dirty="0"/>
          </a:p>
        </p:txBody>
      </p:sp>
    </p:spTree>
    <p:extLst>
      <p:ext uri="{BB962C8B-B14F-4D97-AF65-F5344CB8AC3E}">
        <p14:creationId xmlns:p14="http://schemas.microsoft.com/office/powerpoint/2010/main" val="2163990534"/>
      </p:ext>
    </p:extLst>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3962400"/>
            <a:ext cx="5638800" cy="523220"/>
          </a:xfrm>
          <a:prstGeom prst="rect">
            <a:avLst/>
          </a:prstGeom>
          <a:noFill/>
        </p:spPr>
        <p:txBody>
          <a:bodyPr wrap="square" rtlCol="0">
            <a:spAutoFit/>
          </a:bodyPr>
          <a:lstStyle/>
          <a:p>
            <a:pPr algn="ctr"/>
            <a:r>
              <a:rPr lang="en-US" sz="2800" dirty="0" smtClean="0"/>
              <a:t>BIOLOGICAL PROCESS</a:t>
            </a:r>
            <a:endParaRPr lang="en-US" sz="2800" dirty="0"/>
          </a:p>
        </p:txBody>
      </p:sp>
    </p:spTree>
    <p:extLst>
      <p:ext uri="{BB962C8B-B14F-4D97-AF65-F5344CB8AC3E}">
        <p14:creationId xmlns:p14="http://schemas.microsoft.com/office/powerpoint/2010/main" val="2846795297"/>
      </p:ext>
    </p:extLst>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0" y="621268"/>
            <a:ext cx="2895600"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Complex organic matter</a:t>
            </a:r>
          </a:p>
          <a:p>
            <a:pPr algn="ctr"/>
            <a:r>
              <a:rPr lang="en-US" sz="1400" dirty="0" smtClean="0"/>
              <a:t>Carbohydrates, proteins, fats</a:t>
            </a:r>
            <a:endParaRPr lang="en-US" sz="1400" dirty="0"/>
          </a:p>
        </p:txBody>
      </p:sp>
      <p:sp>
        <p:nvSpPr>
          <p:cNvPr id="8" name="TextBox 7"/>
          <p:cNvSpPr txBox="1"/>
          <p:nvPr/>
        </p:nvSpPr>
        <p:spPr>
          <a:xfrm>
            <a:off x="5448300" y="1902813"/>
            <a:ext cx="2667000" cy="584775"/>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Soluble organic molecules</a:t>
            </a:r>
          </a:p>
          <a:p>
            <a:pPr algn="ctr"/>
            <a:r>
              <a:rPr lang="en-US" sz="1400" dirty="0" smtClean="0"/>
              <a:t>Sugars, amino acids, fatty acids</a:t>
            </a:r>
            <a:endParaRPr lang="en-US" sz="1400" dirty="0"/>
          </a:p>
        </p:txBody>
      </p:sp>
      <p:sp>
        <p:nvSpPr>
          <p:cNvPr id="9" name="TextBox 8"/>
          <p:cNvSpPr txBox="1"/>
          <p:nvPr/>
        </p:nvSpPr>
        <p:spPr>
          <a:xfrm>
            <a:off x="6019800" y="3544669"/>
            <a:ext cx="1524000"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Volatile fatty </a:t>
            </a:r>
          </a:p>
          <a:p>
            <a:pPr algn="ctr"/>
            <a:r>
              <a:rPr lang="en-US" dirty="0" smtClean="0"/>
              <a:t>acids</a:t>
            </a:r>
            <a:endParaRPr lang="en-US" dirty="0"/>
          </a:p>
        </p:txBody>
      </p:sp>
      <p:sp>
        <p:nvSpPr>
          <p:cNvPr id="10" name="TextBox 9"/>
          <p:cNvSpPr txBox="1"/>
          <p:nvPr/>
        </p:nvSpPr>
        <p:spPr>
          <a:xfrm>
            <a:off x="7848600" y="4431268"/>
            <a:ext cx="1143000" cy="369332"/>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H</a:t>
            </a:r>
            <a:r>
              <a:rPr lang="en-US" baseline="-25000" dirty="0" smtClean="0"/>
              <a:t>2</a:t>
            </a:r>
            <a:r>
              <a:rPr lang="en-US" dirty="0" smtClean="0"/>
              <a:t>CO</a:t>
            </a:r>
            <a:r>
              <a:rPr lang="en-US" baseline="-25000" dirty="0" smtClean="0"/>
              <a:t>2</a:t>
            </a:r>
            <a:endParaRPr lang="en-US" dirty="0"/>
          </a:p>
        </p:txBody>
      </p:sp>
      <p:sp>
        <p:nvSpPr>
          <p:cNvPr id="11" name="TextBox 10"/>
          <p:cNvSpPr txBox="1"/>
          <p:nvPr/>
        </p:nvSpPr>
        <p:spPr>
          <a:xfrm>
            <a:off x="6096000" y="5715000"/>
            <a:ext cx="1371600" cy="369332"/>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CH</a:t>
            </a:r>
            <a:r>
              <a:rPr lang="en-US" baseline="-25000" dirty="0" smtClean="0"/>
              <a:t>4</a:t>
            </a:r>
            <a:r>
              <a:rPr lang="en-US" dirty="0" smtClean="0"/>
              <a:t> + CO</a:t>
            </a:r>
            <a:r>
              <a:rPr lang="en-US" baseline="-25000" dirty="0" smtClean="0"/>
              <a:t>2</a:t>
            </a:r>
            <a:endParaRPr lang="en-US" dirty="0"/>
          </a:p>
        </p:txBody>
      </p:sp>
      <p:sp>
        <p:nvSpPr>
          <p:cNvPr id="12" name="TextBox 11"/>
          <p:cNvSpPr txBox="1"/>
          <p:nvPr/>
        </p:nvSpPr>
        <p:spPr>
          <a:xfrm>
            <a:off x="4267200" y="4431268"/>
            <a:ext cx="1371600" cy="369332"/>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dirty="0" smtClean="0"/>
              <a:t>Acetic acid</a:t>
            </a:r>
            <a:endParaRPr lang="en-US" dirty="0"/>
          </a:p>
        </p:txBody>
      </p:sp>
      <p:cxnSp>
        <p:nvCxnSpPr>
          <p:cNvPr id="13" name="Straight Arrow Connector 12"/>
          <p:cNvCxnSpPr>
            <a:stCxn id="7" idx="2"/>
            <a:endCxn id="8" idx="0"/>
          </p:cNvCxnSpPr>
          <p:nvPr/>
        </p:nvCxnSpPr>
        <p:spPr>
          <a:xfrm>
            <a:off x="6781800" y="1206043"/>
            <a:ext cx="0" cy="69677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4" name="Straight Arrow Connector 13"/>
          <p:cNvCxnSpPr>
            <a:stCxn id="8" idx="2"/>
            <a:endCxn id="9" idx="0"/>
          </p:cNvCxnSpPr>
          <p:nvPr/>
        </p:nvCxnSpPr>
        <p:spPr>
          <a:xfrm>
            <a:off x="6781800" y="2487588"/>
            <a:ext cx="0" cy="1057081"/>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5" name="Curved Connector 14"/>
          <p:cNvCxnSpPr>
            <a:endCxn id="12" idx="0"/>
          </p:cNvCxnSpPr>
          <p:nvPr/>
        </p:nvCxnSpPr>
        <p:spPr>
          <a:xfrm rot="10800000" flipV="1">
            <a:off x="4953000" y="2987548"/>
            <a:ext cx="1828800" cy="1443720"/>
          </a:xfrm>
          <a:prstGeom prst="curvedConnector2">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6" name="Curved Connector 15"/>
          <p:cNvCxnSpPr>
            <a:endCxn id="10" idx="0"/>
          </p:cNvCxnSpPr>
          <p:nvPr/>
        </p:nvCxnSpPr>
        <p:spPr>
          <a:xfrm>
            <a:off x="6781801" y="2987548"/>
            <a:ext cx="1638299" cy="1443720"/>
          </a:xfrm>
          <a:prstGeom prst="curvedConnector2">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7" name="Curved Connector 16"/>
          <p:cNvCxnSpPr>
            <a:stCxn id="9" idx="2"/>
            <a:endCxn id="10" idx="1"/>
          </p:cNvCxnSpPr>
          <p:nvPr/>
        </p:nvCxnSpPr>
        <p:spPr>
          <a:xfrm rot="16200000" flipH="1">
            <a:off x="7102733" y="3870067"/>
            <a:ext cx="424934" cy="1066800"/>
          </a:xfrm>
          <a:prstGeom prst="curvedConnector2">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8" name="Curved Connector 17"/>
          <p:cNvCxnSpPr>
            <a:stCxn id="9" idx="2"/>
            <a:endCxn id="12" idx="3"/>
          </p:cNvCxnSpPr>
          <p:nvPr/>
        </p:nvCxnSpPr>
        <p:spPr>
          <a:xfrm rot="5400000">
            <a:off x="5997833" y="3831967"/>
            <a:ext cx="424934" cy="1143000"/>
          </a:xfrm>
          <a:prstGeom prst="curvedConnector2">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9" name="Curved Connector 18"/>
          <p:cNvCxnSpPr>
            <a:stCxn id="10" idx="2"/>
            <a:endCxn id="11" idx="3"/>
          </p:cNvCxnSpPr>
          <p:nvPr/>
        </p:nvCxnSpPr>
        <p:spPr>
          <a:xfrm rot="5400000">
            <a:off x="7394317" y="4873883"/>
            <a:ext cx="1099066" cy="952500"/>
          </a:xfrm>
          <a:prstGeom prst="curvedConnector2">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0" name="Curved Connector 19"/>
          <p:cNvCxnSpPr>
            <a:stCxn id="12" idx="2"/>
            <a:endCxn id="11" idx="1"/>
          </p:cNvCxnSpPr>
          <p:nvPr/>
        </p:nvCxnSpPr>
        <p:spPr>
          <a:xfrm rot="16200000" flipH="1">
            <a:off x="4974967" y="4778633"/>
            <a:ext cx="1099066" cy="1143000"/>
          </a:xfrm>
          <a:prstGeom prst="curvedConnector2">
            <a:avLst/>
          </a:prstGeom>
          <a:ln>
            <a:tailEnd type="arrow"/>
          </a:ln>
        </p:spPr>
        <p:style>
          <a:lnRef idx="2">
            <a:schemeClr val="accent4"/>
          </a:lnRef>
          <a:fillRef idx="0">
            <a:schemeClr val="accent4"/>
          </a:fillRef>
          <a:effectRef idx="1">
            <a:schemeClr val="accent4"/>
          </a:effectRef>
          <a:fontRef idx="minor">
            <a:schemeClr val="tx1"/>
          </a:fontRef>
        </p:style>
      </p:cxnSp>
      <p:sp>
        <p:nvSpPr>
          <p:cNvPr id="21" name="Diamond 20"/>
          <p:cNvSpPr/>
          <p:nvPr/>
        </p:nvSpPr>
        <p:spPr>
          <a:xfrm>
            <a:off x="6619009" y="1332607"/>
            <a:ext cx="381000" cy="348385"/>
          </a:xfrm>
          <a:prstGeom prst="diamond">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smtClean="0"/>
              <a:t>1</a:t>
            </a:r>
            <a:endParaRPr lang="en-US" dirty="0"/>
          </a:p>
        </p:txBody>
      </p:sp>
      <p:sp>
        <p:nvSpPr>
          <p:cNvPr id="22" name="Diamond 21"/>
          <p:cNvSpPr/>
          <p:nvPr/>
        </p:nvSpPr>
        <p:spPr>
          <a:xfrm>
            <a:off x="6594765" y="2594530"/>
            <a:ext cx="381000" cy="348385"/>
          </a:xfrm>
          <a:prstGeom prst="diamond">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smtClean="0"/>
              <a:t>2</a:t>
            </a:r>
            <a:endParaRPr lang="en-US" dirty="0"/>
          </a:p>
        </p:txBody>
      </p:sp>
      <p:sp>
        <p:nvSpPr>
          <p:cNvPr id="23" name="Diamond 22"/>
          <p:cNvSpPr/>
          <p:nvPr/>
        </p:nvSpPr>
        <p:spPr>
          <a:xfrm>
            <a:off x="6591300" y="4229346"/>
            <a:ext cx="381000" cy="348385"/>
          </a:xfrm>
          <a:prstGeom prst="diamond">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smtClean="0"/>
              <a:t>3</a:t>
            </a:r>
            <a:endParaRPr lang="en-US" dirty="0"/>
          </a:p>
        </p:txBody>
      </p:sp>
      <p:sp>
        <p:nvSpPr>
          <p:cNvPr id="24" name="Diamond 23"/>
          <p:cNvSpPr/>
          <p:nvPr/>
        </p:nvSpPr>
        <p:spPr>
          <a:xfrm>
            <a:off x="8077200" y="5138015"/>
            <a:ext cx="381000" cy="348385"/>
          </a:xfrm>
          <a:prstGeom prst="diamond">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smtClean="0"/>
              <a:t>4</a:t>
            </a:r>
            <a:endParaRPr lang="en-US" dirty="0"/>
          </a:p>
        </p:txBody>
      </p:sp>
      <p:sp>
        <p:nvSpPr>
          <p:cNvPr id="25" name="Diamond 24"/>
          <p:cNvSpPr/>
          <p:nvPr/>
        </p:nvSpPr>
        <p:spPr>
          <a:xfrm>
            <a:off x="4953000" y="5133248"/>
            <a:ext cx="381000" cy="348385"/>
          </a:xfrm>
          <a:prstGeom prst="diamond">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smtClean="0"/>
              <a:t>4</a:t>
            </a:r>
            <a:endParaRPr lang="en-US" dirty="0"/>
          </a:p>
        </p:txBody>
      </p:sp>
      <p:sp>
        <p:nvSpPr>
          <p:cNvPr id="30" name="Circular Arrow 29"/>
          <p:cNvSpPr/>
          <p:nvPr/>
        </p:nvSpPr>
        <p:spPr>
          <a:xfrm>
            <a:off x="1011581" y="228600"/>
            <a:ext cx="2269835" cy="2270066"/>
          </a:xfrm>
          <a:prstGeom prst="circularArrow">
            <a:avLst>
              <a:gd name="adj1" fmla="val 10980"/>
              <a:gd name="adj2" fmla="val 1142322"/>
              <a:gd name="adj3" fmla="val 4500000"/>
              <a:gd name="adj4" fmla="val 10800000"/>
              <a:gd name="adj5" fmla="val 12500"/>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grpSp>
        <p:nvGrpSpPr>
          <p:cNvPr id="31" name="Group 30"/>
          <p:cNvGrpSpPr/>
          <p:nvPr/>
        </p:nvGrpSpPr>
        <p:grpSpPr>
          <a:xfrm>
            <a:off x="1512725" y="1050302"/>
            <a:ext cx="1266696" cy="633282"/>
            <a:chOff x="2424716" y="821702"/>
            <a:chExt cx="1266696" cy="633282"/>
          </a:xfrm>
        </p:grpSpPr>
        <p:sp>
          <p:nvSpPr>
            <p:cNvPr id="44" name="Rectangle 43"/>
            <p:cNvSpPr/>
            <p:nvPr/>
          </p:nvSpPr>
          <p:spPr>
            <a:xfrm>
              <a:off x="2424716" y="821702"/>
              <a:ext cx="1266696" cy="63328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5" name="Rectangle 44"/>
            <p:cNvSpPr/>
            <p:nvPr/>
          </p:nvSpPr>
          <p:spPr>
            <a:xfrm>
              <a:off x="2424716" y="821702"/>
              <a:ext cx="1266696" cy="63328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n-US" sz="1600" kern="1200" dirty="0" smtClean="0"/>
                <a:t>Hydrolysis</a:t>
              </a:r>
              <a:endParaRPr lang="en-US" sz="1600" kern="1200" dirty="0"/>
            </a:p>
          </p:txBody>
        </p:sp>
      </p:grpSp>
      <p:sp>
        <p:nvSpPr>
          <p:cNvPr id="32" name="Shape 31"/>
          <p:cNvSpPr/>
          <p:nvPr/>
        </p:nvSpPr>
        <p:spPr>
          <a:xfrm>
            <a:off x="381000" y="1533090"/>
            <a:ext cx="2269835" cy="2270066"/>
          </a:xfrm>
          <a:prstGeom prst="leftCircularArrow">
            <a:avLst>
              <a:gd name="adj1" fmla="val 10980"/>
              <a:gd name="adj2" fmla="val 1142322"/>
              <a:gd name="adj3" fmla="val 6300000"/>
              <a:gd name="adj4" fmla="val 18900000"/>
              <a:gd name="adj5" fmla="val 12500"/>
            </a:avLst>
          </a:prstGeom>
        </p:spPr>
        <p:style>
          <a:lnRef idx="0">
            <a:schemeClr val="lt1">
              <a:hueOff val="0"/>
              <a:satOff val="0"/>
              <a:lumOff val="0"/>
              <a:alphaOff val="0"/>
            </a:schemeClr>
          </a:lnRef>
          <a:fillRef idx="3">
            <a:schemeClr val="accent3">
              <a:hueOff val="3664666"/>
              <a:satOff val="-2648"/>
              <a:lumOff val="980"/>
              <a:alphaOff val="0"/>
            </a:schemeClr>
          </a:fillRef>
          <a:effectRef idx="2">
            <a:schemeClr val="accent3">
              <a:hueOff val="3664666"/>
              <a:satOff val="-2648"/>
              <a:lumOff val="980"/>
              <a:alphaOff val="0"/>
            </a:schemeClr>
          </a:effectRef>
          <a:fontRef idx="minor">
            <a:schemeClr val="lt1"/>
          </a:fontRef>
        </p:style>
      </p:sp>
      <p:grpSp>
        <p:nvGrpSpPr>
          <p:cNvPr id="33" name="Group 32"/>
          <p:cNvGrpSpPr/>
          <p:nvPr/>
        </p:nvGrpSpPr>
        <p:grpSpPr>
          <a:xfrm>
            <a:off x="879589" y="2357201"/>
            <a:ext cx="1266696" cy="633282"/>
            <a:chOff x="1791580" y="2128601"/>
            <a:chExt cx="1266696" cy="633282"/>
          </a:xfrm>
        </p:grpSpPr>
        <p:sp>
          <p:nvSpPr>
            <p:cNvPr id="42" name="Rectangle 41"/>
            <p:cNvSpPr/>
            <p:nvPr/>
          </p:nvSpPr>
          <p:spPr>
            <a:xfrm>
              <a:off x="1791580" y="2128601"/>
              <a:ext cx="1266696" cy="63328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Rectangle 42"/>
            <p:cNvSpPr/>
            <p:nvPr/>
          </p:nvSpPr>
          <p:spPr>
            <a:xfrm>
              <a:off x="1791580" y="2128601"/>
              <a:ext cx="1266696" cy="63328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n-US" sz="1600" kern="1200" dirty="0" smtClean="0"/>
                <a:t>Acidogenesis (Fermentation)</a:t>
              </a:r>
              <a:endParaRPr lang="en-US" sz="1600" kern="1200" dirty="0"/>
            </a:p>
          </p:txBody>
        </p:sp>
      </p:grpSp>
      <p:sp>
        <p:nvSpPr>
          <p:cNvPr id="34" name="Circular Arrow 33"/>
          <p:cNvSpPr/>
          <p:nvPr/>
        </p:nvSpPr>
        <p:spPr>
          <a:xfrm>
            <a:off x="1011581" y="2842397"/>
            <a:ext cx="2269835" cy="2270066"/>
          </a:xfrm>
          <a:prstGeom prst="circularArrow">
            <a:avLst>
              <a:gd name="adj1" fmla="val 10980"/>
              <a:gd name="adj2" fmla="val 1142322"/>
              <a:gd name="adj3" fmla="val 4500000"/>
              <a:gd name="adj4" fmla="val 13500000"/>
              <a:gd name="adj5" fmla="val 12500"/>
            </a:avLst>
          </a:prstGeom>
        </p:spPr>
        <p:style>
          <a:lnRef idx="0">
            <a:schemeClr val="lt1">
              <a:hueOff val="0"/>
              <a:satOff val="0"/>
              <a:lumOff val="0"/>
              <a:alphaOff val="0"/>
            </a:schemeClr>
          </a:lnRef>
          <a:fillRef idx="3">
            <a:schemeClr val="accent3">
              <a:hueOff val="7329333"/>
              <a:satOff val="-5295"/>
              <a:lumOff val="1961"/>
              <a:alphaOff val="0"/>
            </a:schemeClr>
          </a:fillRef>
          <a:effectRef idx="2">
            <a:schemeClr val="accent3">
              <a:hueOff val="7329333"/>
              <a:satOff val="-5295"/>
              <a:lumOff val="1961"/>
              <a:alphaOff val="0"/>
            </a:schemeClr>
          </a:effectRef>
          <a:fontRef idx="minor">
            <a:schemeClr val="lt1"/>
          </a:fontRef>
        </p:style>
      </p:sp>
      <p:grpSp>
        <p:nvGrpSpPr>
          <p:cNvPr id="35" name="Group 34"/>
          <p:cNvGrpSpPr/>
          <p:nvPr/>
        </p:nvGrpSpPr>
        <p:grpSpPr>
          <a:xfrm>
            <a:off x="1512725" y="3664099"/>
            <a:ext cx="1266696" cy="633282"/>
            <a:chOff x="2424716" y="3435499"/>
            <a:chExt cx="1266696" cy="633282"/>
          </a:xfrm>
        </p:grpSpPr>
        <p:sp>
          <p:nvSpPr>
            <p:cNvPr id="40" name="Rectangle 39"/>
            <p:cNvSpPr/>
            <p:nvPr/>
          </p:nvSpPr>
          <p:spPr>
            <a:xfrm>
              <a:off x="2424716" y="3435499"/>
              <a:ext cx="1266696" cy="63328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1" name="Rectangle 40"/>
            <p:cNvSpPr/>
            <p:nvPr/>
          </p:nvSpPr>
          <p:spPr>
            <a:xfrm>
              <a:off x="2424716" y="3435499"/>
              <a:ext cx="1266696" cy="63328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n-US" sz="1600" kern="1200" smtClean="0"/>
                <a:t>Acetogenesis</a:t>
              </a:r>
              <a:endParaRPr lang="en-US" sz="1600" kern="1200"/>
            </a:p>
          </p:txBody>
        </p:sp>
      </p:grpSp>
      <p:sp>
        <p:nvSpPr>
          <p:cNvPr id="36" name="Block Arc 35"/>
          <p:cNvSpPr/>
          <p:nvPr/>
        </p:nvSpPr>
        <p:spPr>
          <a:xfrm>
            <a:off x="542797" y="4297382"/>
            <a:ext cx="1950074" cy="1951017"/>
          </a:xfrm>
          <a:prstGeom prst="blockArc">
            <a:avLst>
              <a:gd name="adj1" fmla="val 0"/>
              <a:gd name="adj2" fmla="val 18900000"/>
              <a:gd name="adj3" fmla="val 12740"/>
            </a:avLst>
          </a:prstGeom>
        </p:spPr>
        <p:style>
          <a:lnRef idx="0">
            <a:schemeClr val="lt1">
              <a:hueOff val="0"/>
              <a:satOff val="0"/>
              <a:lumOff val="0"/>
              <a:alphaOff val="0"/>
            </a:schemeClr>
          </a:lnRef>
          <a:fillRef idx="3">
            <a:schemeClr val="accent3">
              <a:hueOff val="10993999"/>
              <a:satOff val="-7943"/>
              <a:lumOff val="2941"/>
              <a:alphaOff val="0"/>
            </a:schemeClr>
          </a:fillRef>
          <a:effectRef idx="2">
            <a:schemeClr val="accent3">
              <a:hueOff val="10993999"/>
              <a:satOff val="-7943"/>
              <a:lumOff val="2941"/>
              <a:alphaOff val="0"/>
            </a:schemeClr>
          </a:effectRef>
          <a:fontRef idx="minor">
            <a:schemeClr val="lt1"/>
          </a:fontRef>
        </p:style>
      </p:sp>
      <p:grpSp>
        <p:nvGrpSpPr>
          <p:cNvPr id="37" name="Group 36"/>
          <p:cNvGrpSpPr/>
          <p:nvPr/>
        </p:nvGrpSpPr>
        <p:grpSpPr>
          <a:xfrm>
            <a:off x="879589" y="4970998"/>
            <a:ext cx="1266696" cy="633282"/>
            <a:chOff x="1791580" y="4742398"/>
            <a:chExt cx="1266696" cy="633282"/>
          </a:xfrm>
        </p:grpSpPr>
        <p:sp>
          <p:nvSpPr>
            <p:cNvPr id="38" name="Rectangle 37"/>
            <p:cNvSpPr/>
            <p:nvPr/>
          </p:nvSpPr>
          <p:spPr>
            <a:xfrm>
              <a:off x="1791580" y="4742398"/>
              <a:ext cx="1266696" cy="63328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9" name="Rectangle 38"/>
            <p:cNvSpPr/>
            <p:nvPr/>
          </p:nvSpPr>
          <p:spPr>
            <a:xfrm>
              <a:off x="1791580" y="4742398"/>
              <a:ext cx="1266696" cy="63328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n-US" sz="1600" kern="1200" dirty="0" smtClean="0"/>
                <a:t>Methanogenesis</a:t>
              </a:r>
              <a:endParaRPr lang="en-US" sz="1600" kern="1200" dirty="0"/>
            </a:p>
          </p:txBody>
        </p:sp>
      </p:grpSp>
    </p:spTree>
    <p:extLst>
      <p:ext uri="{BB962C8B-B14F-4D97-AF65-F5344CB8AC3E}">
        <p14:creationId xmlns:p14="http://schemas.microsoft.com/office/powerpoint/2010/main" val="3913288948"/>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circle(out)">
                                      <p:cBhvr>
                                        <p:cTn id="7" dur="2000"/>
                                        <p:tgtEl>
                                          <p:spTgt spid="30"/>
                                        </p:tgtEl>
                                      </p:cBhvr>
                                    </p:animEffect>
                                  </p:childTnLst>
                                </p:cTn>
                              </p:par>
                              <p:par>
                                <p:cTn id="8" presetID="6" presetClass="entr" presetSubtype="32"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circle(out)">
                                      <p:cBhvr>
                                        <p:cTn id="10" dur="2000"/>
                                        <p:tgtEl>
                                          <p:spTgt spid="31"/>
                                        </p:tgtEl>
                                      </p:cBhvr>
                                    </p:animEffect>
                                  </p:childTnLst>
                                </p:cTn>
                              </p:par>
                            </p:childTnLst>
                          </p:cTn>
                        </p:par>
                        <p:par>
                          <p:cTn id="11" fill="hold">
                            <p:stCondLst>
                              <p:cond delay="2000"/>
                            </p:stCondLst>
                            <p:childTnLst>
                              <p:par>
                                <p:cTn id="12" presetID="6" presetClass="entr" presetSubtype="32"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circle(out)">
                                      <p:cBhvr>
                                        <p:cTn id="14" dur="2000"/>
                                        <p:tgtEl>
                                          <p:spTgt spid="32"/>
                                        </p:tgtEl>
                                      </p:cBhvr>
                                    </p:animEffect>
                                  </p:childTnLst>
                                </p:cTn>
                              </p:par>
                              <p:par>
                                <p:cTn id="15" presetID="6" presetClass="entr" presetSubtype="32"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circle(out)">
                                      <p:cBhvr>
                                        <p:cTn id="17" dur="2000"/>
                                        <p:tgtEl>
                                          <p:spTgt spid="33"/>
                                        </p:tgtEl>
                                      </p:cBhvr>
                                    </p:animEffect>
                                  </p:childTnLst>
                                </p:cTn>
                              </p:par>
                            </p:childTnLst>
                          </p:cTn>
                        </p:par>
                        <p:par>
                          <p:cTn id="18" fill="hold">
                            <p:stCondLst>
                              <p:cond delay="4000"/>
                            </p:stCondLst>
                            <p:childTnLst>
                              <p:par>
                                <p:cTn id="19" presetID="6" presetClass="entr" presetSubtype="32"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circle(out)">
                                      <p:cBhvr>
                                        <p:cTn id="21" dur="2000"/>
                                        <p:tgtEl>
                                          <p:spTgt spid="34"/>
                                        </p:tgtEl>
                                      </p:cBhvr>
                                    </p:animEffect>
                                  </p:childTnLst>
                                </p:cTn>
                              </p:par>
                              <p:par>
                                <p:cTn id="22" presetID="6" presetClass="entr" presetSubtype="32" fill="hold"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circle(out)">
                                      <p:cBhvr>
                                        <p:cTn id="24" dur="2000"/>
                                        <p:tgtEl>
                                          <p:spTgt spid="35"/>
                                        </p:tgtEl>
                                      </p:cBhvr>
                                    </p:animEffect>
                                  </p:childTnLst>
                                </p:cTn>
                              </p:par>
                            </p:childTnLst>
                          </p:cTn>
                        </p:par>
                        <p:par>
                          <p:cTn id="25" fill="hold">
                            <p:stCondLst>
                              <p:cond delay="6000"/>
                            </p:stCondLst>
                            <p:childTnLst>
                              <p:par>
                                <p:cTn id="26" presetID="6" presetClass="entr" presetSubtype="32"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circle(out)">
                                      <p:cBhvr>
                                        <p:cTn id="28" dur="2000"/>
                                        <p:tgtEl>
                                          <p:spTgt spid="36"/>
                                        </p:tgtEl>
                                      </p:cBhvr>
                                    </p:animEffect>
                                  </p:childTnLst>
                                </p:cTn>
                              </p:par>
                              <p:par>
                                <p:cTn id="29" presetID="6" presetClass="entr" presetSubtype="32"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circle(out)">
                                      <p:cBhvr>
                                        <p:cTn id="31" dur="2000"/>
                                        <p:tgtEl>
                                          <p:spTgt spid="3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1000"/>
                                        <p:tgtEl>
                                          <p:spTgt spid="1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000"/>
                                        <p:tgtEl>
                                          <p:spTgt spid="12"/>
                                        </p:tgtEl>
                                      </p:cBhvr>
                                    </p:animEffect>
                                  </p:childTnLst>
                                </p:cTn>
                              </p:par>
                              <p:par>
                                <p:cTn id="52" presetID="10" presetClass="entr" presetSubtype="0" fill="hold"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childTnLst>
                                </p:cTn>
                              </p:par>
                              <p:par>
                                <p:cTn id="55" presetID="10" presetClass="entr" presetSubtype="0" fill="hold"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childTnLst>
                                </p:cTn>
                              </p:par>
                              <p:par>
                                <p:cTn id="58" presetID="10" presetClass="entr" presetSubtype="0" fill="hold"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childTnLst>
                                </p:cTn>
                              </p:par>
                              <p:par>
                                <p:cTn id="61" presetID="10" presetClass="entr" presetSubtype="0"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childTnLst>
                                </p:cTn>
                              </p:par>
                              <p:par>
                                <p:cTn id="64" presetID="10" presetClass="entr" presetSubtype="0" fill="hold"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1000"/>
                                        <p:tgtEl>
                                          <p:spTgt spid="17"/>
                                        </p:tgtEl>
                                      </p:cBhvr>
                                    </p:animEffect>
                                  </p:childTnLst>
                                </p:cTn>
                              </p:par>
                              <p:par>
                                <p:cTn id="67" presetID="10" presetClass="entr" presetSubtype="0" fill="hold"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1000"/>
                                        <p:tgtEl>
                                          <p:spTgt spid="18"/>
                                        </p:tgtEl>
                                      </p:cBhvr>
                                    </p:animEffect>
                                  </p:childTnLst>
                                </p:cTn>
                              </p:par>
                              <p:par>
                                <p:cTn id="70" presetID="10" presetClass="entr" presetSubtype="0" fill="hold"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childTnLst>
                                </p:cTn>
                              </p:par>
                              <p:par>
                                <p:cTn id="73" presetID="10" presetClass="entr" presetSubtype="0" fill="hold" nodeType="with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fade">
                                      <p:cBhvr>
                                        <p:cTn id="75" dur="1000"/>
                                        <p:tgtEl>
                                          <p:spTgt spid="2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1000"/>
                                        <p:tgtEl>
                                          <p:spTgt spid="21"/>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1000"/>
                                        <p:tgtEl>
                                          <p:spTgt spid="2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1000"/>
                                        <p:tgtEl>
                                          <p:spTgt spid="2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1000"/>
                                        <p:tgtEl>
                                          <p:spTgt spid="24"/>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fade">
                                      <p:cBhvr>
                                        <p:cTn id="90"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21" grpId="0" animBg="1"/>
      <p:bldP spid="22" grpId="0" animBg="1"/>
      <p:bldP spid="23" grpId="0" animBg="1"/>
      <p:bldP spid="24" grpId="0" animBg="1"/>
      <p:bldP spid="25" grpId="0" animBg="1"/>
    </p:bldLst>
  </p:timing>
</p:sld>
</file>

<file path=ppt/theme/theme1.xml><?xml version="1.0" encoding="utf-8"?>
<a:theme xmlns:a="http://schemas.openxmlformats.org/drawingml/2006/main" name="Horizon">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2512</TotalTime>
  <Words>974</Words>
  <Application>Microsoft Office PowerPoint</Application>
  <PresentationFormat>On-screen Show (4:3)</PresentationFormat>
  <Paragraphs>319</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Horizon</vt:lpstr>
      <vt:lpstr>PowerPoint Presentation</vt:lpstr>
      <vt:lpstr>PowerPoint Presentation</vt:lpstr>
      <vt:lpstr>PowerPoint Presentation</vt:lpstr>
      <vt:lpstr>PowerPoint Presentation</vt:lpstr>
      <vt:lpstr>History</vt:lpstr>
      <vt:lpstr>History</vt:lpstr>
      <vt:lpstr>History</vt:lpstr>
      <vt:lpstr>PowerPoint Presentation</vt:lpstr>
      <vt:lpstr>PowerPoint Presentation</vt:lpstr>
      <vt:lpstr>Factors effecting on the process</vt:lpstr>
      <vt:lpstr>PowerPoint Presentation</vt:lpstr>
      <vt:lpstr>PowerPoint Presentation</vt:lpstr>
      <vt:lpstr>Analyze</vt:lpstr>
      <vt:lpstr>Results and conclusions</vt:lpstr>
      <vt:lpstr>Results and conclusions</vt:lpstr>
      <vt:lpstr>Results and conclusions</vt:lpstr>
      <vt:lpstr>PowerPoint Presentation</vt:lpstr>
      <vt:lpstr>Mechanism of the operation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Demand Production method</vt:lpstr>
      <vt:lpstr>Chicken farm specifications</vt:lpstr>
      <vt:lpstr>Chicken farm specifications</vt:lpstr>
      <vt:lpstr>Demand calculations</vt:lpstr>
      <vt:lpstr>Production calculations</vt:lpstr>
      <vt:lpstr>Design of digester</vt:lpstr>
      <vt:lpstr>PowerPoint Presentation</vt:lpstr>
      <vt:lpstr>Estimated system components cost</vt:lpstr>
      <vt:lpstr>Estimating Payback point</vt:lpstr>
      <vt:lpstr>PowerPoint Presentation</vt:lpstr>
      <vt:lpstr>recommendations</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Khaled B. Zaid</dc:creator>
  <cp:lastModifiedBy>Khaled B. Zaid</cp:lastModifiedBy>
  <cp:revision>10</cp:revision>
  <dcterms:created xsi:type="dcterms:W3CDTF">2011-05-23T23:06:01Z</dcterms:created>
  <dcterms:modified xsi:type="dcterms:W3CDTF">2011-05-25T21:13:23Z</dcterms:modified>
</cp:coreProperties>
</file>