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42"/>
  </p:notesMasterIdLst>
  <p:sldIdLst>
    <p:sldId id="256" r:id="rId2"/>
    <p:sldId id="262" r:id="rId3"/>
    <p:sldId id="257" r:id="rId4"/>
    <p:sldId id="258" r:id="rId5"/>
    <p:sldId id="260" r:id="rId6"/>
    <p:sldId id="265" r:id="rId7"/>
    <p:sldId id="266" r:id="rId8"/>
    <p:sldId id="263" r:id="rId9"/>
    <p:sldId id="297" r:id="rId10"/>
    <p:sldId id="264" r:id="rId11"/>
    <p:sldId id="267" r:id="rId12"/>
    <p:sldId id="268" r:id="rId13"/>
    <p:sldId id="272" r:id="rId14"/>
    <p:sldId id="273" r:id="rId15"/>
    <p:sldId id="296" r:id="rId16"/>
    <p:sldId id="274" r:id="rId17"/>
    <p:sldId id="277" r:id="rId18"/>
    <p:sldId id="299" r:id="rId19"/>
    <p:sldId id="276" r:id="rId20"/>
    <p:sldId id="298" r:id="rId21"/>
    <p:sldId id="278" r:id="rId22"/>
    <p:sldId id="279" r:id="rId23"/>
    <p:sldId id="280" r:id="rId24"/>
    <p:sldId id="281" r:id="rId25"/>
    <p:sldId id="282" r:id="rId26"/>
    <p:sldId id="285" r:id="rId27"/>
    <p:sldId id="283" r:id="rId28"/>
    <p:sldId id="284" r:id="rId29"/>
    <p:sldId id="286" r:id="rId30"/>
    <p:sldId id="300" r:id="rId31"/>
    <p:sldId id="287" r:id="rId32"/>
    <p:sldId id="294" r:id="rId33"/>
    <p:sldId id="295" r:id="rId34"/>
    <p:sldId id="290" r:id="rId35"/>
    <p:sldId id="291" r:id="rId36"/>
    <p:sldId id="292" r:id="rId37"/>
    <p:sldId id="293" r:id="rId38"/>
    <p:sldId id="269" r:id="rId39"/>
    <p:sldId id="270" r:id="rId40"/>
    <p:sldId id="271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E7446D9-F7FD-4F3C-B81E-8A014ED458CD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C474ADA-F433-4213-9CCF-AC496A62AB5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0945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74ADA-F433-4213-9CCF-AC496A62AB5D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9295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74ADA-F433-4213-9CCF-AC496A62AB5D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370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3CCD6EC-24B1-4EE6-B83F-B9FEFA3ACDAF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A706F-C3EB-4F11-997C-7893742BF4BB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59D6-5BA1-425A-AD3E-F6EF7DD65D4F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3351355-006F-4AA3-98DB-476317B1E9C6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BFB24F4-2480-4AC9-9CBF-ACB58BB42FA0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6FE579D-102B-4DFD-86D9-D3994F1DC3D5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FDC94C5-000A-43DA-9C26-0D0A82ED0D06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9B629-AF88-44FB-A88E-BAC5463017EF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2B773F-EBCF-4CA3-B712-D058DE246A38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5266529-E960-4481-81F6-F7AAD8F346D2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836BD89-2AF4-4EA5-8599-D28B188D377F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99002CC-EB80-444D-96DF-EA242572A3D9}" type="datetime1">
              <a:rPr lang="ar-SA" smtClean="0"/>
              <a:pPr/>
              <a:t>09/03/1437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129F551-A167-4099-9D82-BD83254E2C0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slide" Target="slide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332656"/>
            <a:ext cx="9606170" cy="172819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Improvements of </a:t>
            </a:r>
            <a:r>
              <a:rPr lang="en-US" sz="4000" dirty="0" err="1" smtClean="0"/>
              <a:t>Sarra</a:t>
            </a:r>
            <a:r>
              <a:rPr lang="en-US" sz="4000" dirty="0" smtClean="0"/>
              <a:t> Treatment Plant</a:t>
            </a:r>
            <a:endParaRPr lang="ar-SA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5281123"/>
            <a:ext cx="2928959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</a:rPr>
              <a:t>Prepared by :</a:t>
            </a: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</a:rPr>
              <a:t>Doa’a</a:t>
            </a: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</a:rPr>
              <a:t>Jawabri</a:t>
            </a: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</a:rPr>
              <a:t>Asma</a:t>
            </a: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</a:rPr>
              <a:t>Turabi</a:t>
            </a: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</a:rPr>
              <a:t>Ruba</a:t>
            </a: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</a:rPr>
              <a:t>Mansour</a:t>
            </a:r>
            <a:endParaRPr lang="ar-SA" sz="24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505" y="2204369"/>
            <a:ext cx="5376597" cy="3024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 Treatment Plant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ar-SA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19432" y="1647055"/>
            <a:ext cx="8229600" cy="4572000"/>
          </a:xfrm>
        </p:spPr>
        <p:txBody>
          <a:bodyPr/>
          <a:lstStyle/>
          <a:p>
            <a:pPr marL="457200" indent="-457200" algn="l" rtl="0"/>
            <a:r>
              <a:rPr lang="en-US" sz="3200" dirty="0" smtClean="0"/>
              <a:t>Established in 2013.</a:t>
            </a:r>
          </a:p>
          <a:p>
            <a:pPr marL="457200" indent="-457200" algn="l" rtl="0"/>
            <a:r>
              <a:rPr lang="en-US" sz="3200" dirty="0" smtClean="0"/>
              <a:t>Functioning as subsurface Wetlands.</a:t>
            </a:r>
          </a:p>
          <a:p>
            <a:pPr marL="457200" indent="-457200" algn="l" rtl="0"/>
            <a:r>
              <a:rPr lang="en-US" sz="3200" dirty="0" smtClean="0"/>
              <a:t>After primary settling.</a:t>
            </a:r>
          </a:p>
          <a:p>
            <a:pPr marL="457200" indent="-457200" algn="l" rtl="0"/>
            <a:r>
              <a:rPr lang="en-US" sz="3200" dirty="0" smtClean="0"/>
              <a:t>Area 10 </a:t>
            </a:r>
            <a:r>
              <a:rPr lang="en-US" sz="3200" dirty="0" err="1" smtClean="0"/>
              <a:t>donums</a:t>
            </a:r>
            <a:r>
              <a:rPr lang="en-US" sz="3200" dirty="0" smtClean="0"/>
              <a:t>.</a:t>
            </a:r>
          </a:p>
          <a:p>
            <a:pPr marL="457200" indent="-457200" algn="l" rtl="0"/>
            <a:r>
              <a:rPr lang="en-US" sz="3200" dirty="0" smtClean="0"/>
              <a:t>Australian </a:t>
            </a:r>
            <a:r>
              <a:rPr lang="en-US" sz="3200" dirty="0" err="1" smtClean="0"/>
              <a:t>Qossaip</a:t>
            </a:r>
            <a:r>
              <a:rPr lang="en-US" sz="3200" dirty="0" smtClean="0"/>
              <a:t> plants is used.</a:t>
            </a:r>
          </a:p>
          <a:p>
            <a:pPr marL="457200" indent="-457200" algn="l" rtl="0"/>
            <a:r>
              <a:rPr lang="en-US" sz="3200" dirty="0" smtClean="0"/>
              <a:t>With two stages of treatment</a:t>
            </a:r>
            <a:r>
              <a:rPr lang="en-US" sz="3200" dirty="0"/>
              <a:t>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23193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Treatment Plant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344816" cy="4899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58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Treatment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928218" cy="47184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0869" y="1340768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Hydraulic profile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21434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know if treatment plant is working well.</a:t>
            </a:r>
          </a:p>
          <a:p>
            <a:pPr algn="l" rtl="0"/>
            <a:r>
              <a:rPr lang="en-US" dirty="0" smtClean="0"/>
              <a:t>Fix problems.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4991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Nine samples were taken and experiments were done including: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dirty="0" smtClean="0"/>
              <a:t>BOD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dirty="0" smtClean="0"/>
              <a:t>COD</a:t>
            </a:r>
          </a:p>
          <a:p>
            <a:pPr marL="64008" indent="0" algn="l" rtl="0">
              <a:buNone/>
            </a:pP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68960"/>
            <a:ext cx="2376264" cy="316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4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visit and samples collection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26694"/>
            <a:ext cx="3384376" cy="25382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770" y="1976849"/>
            <a:ext cx="3424706" cy="25685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669463"/>
            <a:ext cx="1639857" cy="163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61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55" y="4077072"/>
            <a:ext cx="3224359" cy="18137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202" y="4077072"/>
            <a:ext cx="3240360" cy="1822703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ar-JO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16832"/>
            <a:ext cx="3200412" cy="18002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152" y="1916831"/>
            <a:ext cx="3200410" cy="180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9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Sustainability Planning : Surra Village - Nablus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F551-A167-4099-9D82-BD83254E2C01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24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399032"/>
          </a:xfrm>
        </p:spPr>
        <p:txBody>
          <a:bodyPr/>
          <a:lstStyle/>
          <a:p>
            <a:r>
              <a:rPr lang="en-US" dirty="0" smtClean="0"/>
              <a:t>Results of</a:t>
            </a:r>
            <a:br>
              <a:rPr lang="en-US" dirty="0" smtClean="0"/>
            </a:br>
            <a:r>
              <a:rPr lang="en-US" dirty="0" smtClean="0"/>
              <a:t> Experiments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2864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used for checks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TR34 Palestinian Standards.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ar-SA" dirty="0"/>
          </a:p>
        </p:txBody>
      </p:sp>
      <p:pic>
        <p:nvPicPr>
          <p:cNvPr id="2050" name="Picture 2" descr="https://fbcdn-profile-a.akamaihd.net/hprofile-ak-xaf1/v/t1.0-1/c15.0.160.160/p160x160/1970444_740298762660744_1508396371_n.jpg?oh=bf5d7941121a87f611562d80e5bb8e8d&amp;oe=5695525D&amp;__gda__=1452678813_f2be67e0f8c276e57e67ce7a628efdb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080792"/>
            <a:ext cx="3024336" cy="302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70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 &amp; COD Checks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ar-SA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2576962"/>
              </p:ext>
            </p:extLst>
          </p:nvPr>
        </p:nvGraphicFramePr>
        <p:xfrm>
          <a:off x="395536" y="2420888"/>
          <a:ext cx="8470330" cy="2292676"/>
        </p:xfrm>
        <a:graphic>
          <a:graphicData uri="http://schemas.openxmlformats.org/drawingml/2006/table">
            <a:tbl>
              <a:tblPr rtl="1" firstRow="1" firstCol="1" bandRow="1">
                <a:tableStyleId>{D7AC3CCA-C797-4891-BE02-D94E43425B78}</a:tableStyleId>
              </a:tblPr>
              <a:tblGrid>
                <a:gridCol w="2117240"/>
                <a:gridCol w="897642"/>
                <a:gridCol w="651577"/>
                <a:gridCol w="870813"/>
                <a:gridCol w="870813"/>
                <a:gridCol w="689904"/>
                <a:gridCol w="2372341"/>
              </a:tblGrid>
              <a:tr h="636018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Meets standard or not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Palestinian Specifications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Sarra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Chemical Properties (mg/L)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99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D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5483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 smtClean="0">
                          <a:effectLst/>
                          <a:sym typeface="Webdings"/>
                        </a:rPr>
                        <a:t></a:t>
                      </a:r>
                      <a:endParaRPr lang="en-US" sz="3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60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79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BOD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83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2000" dirty="0" smtClean="0">
                          <a:effectLst/>
                          <a:sym typeface="Wingdings"/>
                        </a:rPr>
                        <a:t></a:t>
                      </a:r>
                      <a:endParaRPr lang="en-US" sz="4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150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100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50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50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111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COD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23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Wastewater disposal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37976"/>
          </a:xfrm>
        </p:spPr>
        <p:txBody>
          <a:bodyPr>
            <a:normAutofit/>
          </a:bodyPr>
          <a:lstStyle/>
          <a:p>
            <a:pPr marL="64008" indent="0" algn="l" rtl="0">
              <a:buNone/>
            </a:pPr>
            <a:endParaRPr lang="en-US" sz="3600" dirty="0" smtClean="0"/>
          </a:p>
          <a:p>
            <a:pPr algn="l" rtl="0"/>
            <a:r>
              <a:rPr lang="en-US" sz="3600" dirty="0" smtClean="0"/>
              <a:t>Wastewater collection systems.</a:t>
            </a:r>
          </a:p>
          <a:p>
            <a:pPr algn="l" rtl="0"/>
            <a:r>
              <a:rPr lang="en-US" sz="3600" dirty="0" smtClean="0"/>
              <a:t>Cesspools.</a:t>
            </a:r>
            <a:endParaRPr lang="ar-JO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Treatment Plant Improvement : </a:t>
            </a:r>
            <a:r>
              <a:rPr lang="en-US" dirty="0" err="1" smtClean="0"/>
              <a:t>Sarra</a:t>
            </a:r>
            <a:r>
              <a:rPr lang="en-US" dirty="0" smtClean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5053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688" y="28636"/>
            <a:ext cx="8229600" cy="1399032"/>
          </a:xfrm>
        </p:spPr>
        <p:txBody>
          <a:bodyPr/>
          <a:lstStyle/>
          <a:p>
            <a:r>
              <a:rPr lang="en-US" dirty="0" smtClean="0"/>
              <a:t>Reed Model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ar-SA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3809" y="1287133"/>
            <a:ext cx="8229600" cy="5690533"/>
          </a:xfrm>
        </p:spPr>
        <p:txBody>
          <a:bodyPr/>
          <a:lstStyle/>
          <a:p>
            <a:pPr algn="l" rtl="0"/>
            <a:r>
              <a:rPr lang="en-US" dirty="0" smtClean="0"/>
              <a:t>Reed model was used to find k20 for two stages.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402" y="2161223"/>
            <a:ext cx="3024337" cy="259081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64659" y="4876581"/>
            <a:ext cx="8229600" cy="5690533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400" dirty="0" smtClean="0"/>
              <a:t>K</a:t>
            </a:r>
            <a:r>
              <a:rPr lang="en-US" sz="1200" dirty="0" smtClean="0"/>
              <a:t>T </a:t>
            </a:r>
            <a:r>
              <a:rPr lang="en-US" sz="2400" dirty="0" smtClean="0"/>
              <a:t>: </a:t>
            </a:r>
            <a:r>
              <a:rPr lang="en-US" sz="2400" dirty="0"/>
              <a:t>is a rate constant at the wetland temperature 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The flow entered the inlet of treatment plant is 238.7 m3/day.</a:t>
            </a:r>
          </a:p>
        </p:txBody>
      </p:sp>
    </p:spTree>
    <p:extLst>
      <p:ext uri="{BB962C8B-B14F-4D97-AF65-F5344CB8AC3E}">
        <p14:creationId xmlns:p14="http://schemas.microsoft.com/office/powerpoint/2010/main" val="363434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73095"/>
            <a:ext cx="8229600" cy="5690533"/>
          </a:xfrm>
        </p:spPr>
        <p:txBody>
          <a:bodyPr/>
          <a:lstStyle/>
          <a:p>
            <a:pPr algn="l" rtl="0"/>
            <a:r>
              <a:rPr lang="en-US" dirty="0" smtClean="0"/>
              <a:t>K20 and Efficiencies were found for the two stages.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ar-SA" dirty="0"/>
          </a:p>
        </p:txBody>
      </p:sp>
      <p:graphicFrame>
        <p:nvGraphicFramePr>
          <p:cNvPr id="7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724520"/>
              </p:ext>
            </p:extLst>
          </p:nvPr>
        </p:nvGraphicFramePr>
        <p:xfrm>
          <a:off x="467544" y="2780928"/>
          <a:ext cx="8357394" cy="1800201"/>
        </p:xfrm>
        <a:graphic>
          <a:graphicData uri="http://schemas.openxmlformats.org/drawingml/2006/table">
            <a:tbl>
              <a:tblPr firstRow="1" firstCol="1" bandRow="1"/>
              <a:tblGrid>
                <a:gridCol w="432047"/>
                <a:gridCol w="576064"/>
                <a:gridCol w="750384"/>
                <a:gridCol w="1444755"/>
                <a:gridCol w="952518"/>
                <a:gridCol w="589128"/>
                <a:gridCol w="495833"/>
                <a:gridCol w="637499"/>
                <a:gridCol w="708333"/>
                <a:gridCol w="745750"/>
                <a:gridCol w="1025083"/>
              </a:tblGrid>
              <a:tr h="6853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effectLst/>
                        </a:rPr>
                        <a:t>BODi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effectLst/>
                        </a:rPr>
                        <a:t>BODo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ln(</a:t>
                      </a:r>
                      <a:r>
                        <a:rPr lang="en-US" sz="1400" dirty="0" err="1">
                          <a:effectLst/>
                        </a:rPr>
                        <a:t>BODi</a:t>
                      </a:r>
                      <a:r>
                        <a:rPr lang="en-US" sz="1400" dirty="0">
                          <a:effectLst/>
                        </a:rPr>
                        <a:t>/</a:t>
                      </a:r>
                      <a:r>
                        <a:rPr lang="en-US" sz="1400" dirty="0" err="1">
                          <a:effectLst/>
                        </a:rPr>
                        <a:t>BODo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Area(m</a:t>
                      </a:r>
                      <a:r>
                        <a:rPr lang="en-US" sz="1400" baseline="30000" dirty="0" smtClean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Y(m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4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Q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K</a:t>
                      </a:r>
                      <a:r>
                        <a:rPr lang="en-US" sz="1400" baseline="-25000" dirty="0">
                          <a:effectLst/>
                        </a:rPr>
                        <a:t>T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r>
                        <a:rPr lang="en-US" sz="1400" baseline="-25000">
                          <a:effectLst/>
                        </a:rPr>
                        <a:t>20</a:t>
                      </a:r>
                      <a:endParaRPr lang="en-US" sz="14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Efficiency</a:t>
                      </a:r>
                      <a:endParaRPr lang="en-US" sz="14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</a:tr>
              <a:tr h="5574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VS</a:t>
                      </a:r>
                      <a:endParaRPr lang="en-US" sz="20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335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225</a:t>
                      </a:r>
                      <a:endParaRPr lang="en-US" sz="1400" b="1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0.398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250</a:t>
                      </a:r>
                      <a:endParaRPr lang="en-US" sz="1400" b="1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0.6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0.85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39.66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0.123</a:t>
                      </a:r>
                      <a:endParaRPr lang="en-US" sz="1400" b="1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0.098</a:t>
                      </a:r>
                      <a:endParaRPr lang="en-US" sz="1400" b="1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32.835</a:t>
                      </a:r>
                      <a:endParaRPr lang="en-US" sz="1400" b="1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</a:tr>
              <a:tr h="5574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HS</a:t>
                      </a:r>
                      <a:endParaRPr lang="en-US" sz="20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225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345D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156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0.366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500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0.6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0.85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39.66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0.0569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0.045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30.666</a:t>
                      </a:r>
                      <a:endParaRPr lang="en-US" sz="1400" b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06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395536" y="764704"/>
            <a:ext cx="8595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4632" lvl="0" algn="l">
              <a:spcBef>
                <a:spcPct val="0"/>
              </a:spcBef>
            </a:pPr>
            <a:r>
              <a:rPr lang="en-US" sz="4000" dirty="0" smtClean="0">
                <a:ln w="6350">
                  <a:solidFill>
                    <a:srgbClr val="13222F">
                      <a:shade val="43000"/>
                    </a:srgbClr>
                  </a:solidFill>
                </a:ln>
                <a:solidFill>
                  <a:srgbClr val="13222F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Comparison between VS &amp; HS</a:t>
            </a:r>
          </a:p>
        </p:txBody>
      </p:sp>
      <p:graphicFrame>
        <p:nvGraphicFramePr>
          <p:cNvPr id="9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807602"/>
              </p:ext>
            </p:extLst>
          </p:nvPr>
        </p:nvGraphicFramePr>
        <p:xfrm>
          <a:off x="535256" y="2276872"/>
          <a:ext cx="8316414" cy="1938783"/>
        </p:xfrm>
        <a:graphic>
          <a:graphicData uri="http://schemas.openxmlformats.org/drawingml/2006/table">
            <a:tbl>
              <a:tblPr firstRow="1" firstCol="1" bandRow="1"/>
              <a:tblGrid>
                <a:gridCol w="1663109"/>
                <a:gridCol w="1663109"/>
                <a:gridCol w="1663109"/>
                <a:gridCol w="1663109"/>
                <a:gridCol w="1663978"/>
              </a:tblGrid>
              <a:tr h="793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K</a:t>
                      </a:r>
                      <a:r>
                        <a:rPr lang="en-US" sz="1400" baseline="-25000" dirty="0">
                          <a:effectLst/>
                        </a:rPr>
                        <a:t>T </a:t>
                      </a:r>
                      <a:r>
                        <a:rPr lang="en-US" sz="1400" dirty="0">
                          <a:effectLst/>
                        </a:rPr>
                        <a:t> at t = 24° C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K</a:t>
                      </a:r>
                      <a:r>
                        <a:rPr lang="en-US" sz="1400" baseline="-25000" dirty="0">
                          <a:effectLst/>
                        </a:rPr>
                        <a:t>20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Reference  value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Comment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</a:tr>
              <a:tr h="5354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Vertical stage</a:t>
                      </a:r>
                      <a:endParaRPr lang="en-US" sz="1400" b="1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0.742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0.588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1.104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sym typeface="Webdings"/>
                        </a:rPr>
                        <a:t></a:t>
                      </a:r>
                      <a:endParaRPr lang="en-US" sz="3200" b="1" dirty="0" smtClean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40000"/>
                      </a:srgbClr>
                    </a:solidFill>
                  </a:tcPr>
                </a:tc>
              </a:tr>
              <a:tr h="610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Horizontal stage</a:t>
                      </a:r>
                      <a:endParaRPr lang="en-US" sz="1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0.341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0.270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1.104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b="1" dirty="0" smtClean="0">
                          <a:effectLst/>
                          <a:sym typeface="Webdings"/>
                        </a:rPr>
                        <a:t></a:t>
                      </a:r>
                      <a:endParaRPr lang="en-US" sz="3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345D7E"/>
                      </a:solidFill>
                    </a:lnL>
                    <a:lnR w="12700" cmpd="sng">
                      <a:solidFill>
                        <a:srgbClr val="345D7E"/>
                      </a:solidFill>
                    </a:lnR>
                    <a:lnT w="12700" cmpd="sng">
                      <a:solidFill>
                        <a:srgbClr val="345D7E"/>
                      </a:solidFill>
                    </a:lnT>
                    <a:lnB w="12700" cmpd="sng">
                      <a:solidFill>
                        <a:srgbClr val="345D7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45D7E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55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Alternative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UASB tank: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dirty="0" err="1"/>
              <a:t>Upflow</a:t>
            </a:r>
            <a:r>
              <a:rPr lang="en-US" dirty="0"/>
              <a:t> Anaerobic Sludge Blanket Reactors.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dirty="0" smtClean="0"/>
              <a:t>In Primary treatment.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dirty="0" smtClean="0"/>
              <a:t>After Screw screens.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dirty="0" smtClean="0"/>
              <a:t>hydraulic retention time 6-12 hrs.</a:t>
            </a:r>
            <a:endParaRPr lang="en-US" dirty="0"/>
          </a:p>
          <a:p>
            <a:pPr lvl="1" algn="l" rtl="0">
              <a:buFont typeface="Wingdings" panose="05000000000000000000" pitchFamily="2" charset="2"/>
              <a:buChar char="ü"/>
            </a:pP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5530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ar-SA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157760"/>
            <a:ext cx="8229600" cy="1399032"/>
          </a:xfrm>
        </p:spPr>
        <p:txBody>
          <a:bodyPr/>
          <a:lstStyle/>
          <a:p>
            <a:r>
              <a:rPr lang="en-US" dirty="0" smtClean="0"/>
              <a:t>UASB tank</a:t>
            </a:r>
            <a:endParaRPr lang="ar-JO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911276"/>
            <a:ext cx="8229600" cy="45720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Anaerobic </a:t>
            </a:r>
            <a:br>
              <a:rPr lang="en-US" dirty="0" smtClean="0"/>
            </a:br>
            <a:r>
              <a:rPr lang="en-US" dirty="0" smtClean="0"/>
              <a:t>conditions.</a:t>
            </a:r>
          </a:p>
          <a:p>
            <a:pPr algn="l" rtl="0"/>
            <a:r>
              <a:rPr lang="en-US" dirty="0" smtClean="0"/>
              <a:t>Sludge blanket.</a:t>
            </a:r>
          </a:p>
          <a:p>
            <a:pPr algn="l" rtl="0"/>
            <a:r>
              <a:rPr lang="en-US" dirty="0" smtClean="0"/>
              <a:t>GLS (gas liquid </a:t>
            </a:r>
          </a:p>
          <a:p>
            <a:pPr marL="64008" indent="0" algn="l" rtl="0">
              <a:buNone/>
            </a:pPr>
            <a:r>
              <a:rPr lang="en-US" dirty="0" smtClean="0"/>
              <a:t>separators).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16832"/>
            <a:ext cx="48482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40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and Design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Wastewater simulation Program was used : GPS-x.</a:t>
            </a:r>
          </a:p>
          <a:p>
            <a:pPr marL="64008" indent="0" algn="l" rtl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12976"/>
            <a:ext cx="470169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79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96049" y="548680"/>
            <a:ext cx="19094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 1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84" y="2163563"/>
            <a:ext cx="7632848" cy="430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0"/>
          <p:cNvSpPr>
            <a:spLocks noGrp="1"/>
          </p:cNvSpPr>
          <p:nvPr>
            <p:ph idx="1"/>
          </p:nvPr>
        </p:nvSpPr>
        <p:spPr>
          <a:xfrm>
            <a:off x="404483" y="1412776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UASB</a:t>
            </a:r>
          </a:p>
          <a:p>
            <a:pPr marL="64008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2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280667" y="476672"/>
            <a:ext cx="19094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 2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36244" cy="444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10"/>
          <p:cNvSpPr>
            <a:spLocks noGrp="1"/>
          </p:cNvSpPr>
          <p:nvPr>
            <p:ph idx="1"/>
          </p:nvPr>
        </p:nvSpPr>
        <p:spPr>
          <a:xfrm>
            <a:off x="404483" y="1412776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UASB- Digester.</a:t>
            </a:r>
          </a:p>
          <a:p>
            <a:pPr marL="64008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30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373616" cy="4644008"/>
          </a:xfrm>
        </p:spPr>
        <p:txBody>
          <a:bodyPr/>
          <a:lstStyle/>
          <a:p>
            <a:pPr algn="l" rtl="0"/>
            <a:r>
              <a:rPr lang="en-US" dirty="0" smtClean="0"/>
              <a:t>Primal design was made to enter approximate values to each tank in GPS-x including: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dirty="0" smtClean="0"/>
              <a:t>Volumes 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dirty="0" smtClean="0"/>
              <a:t>Areas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dirty="0" smtClean="0"/>
              <a:t>Depths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7241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266" y="0"/>
            <a:ext cx="8229600" cy="1399032"/>
          </a:xfrm>
        </p:spPr>
        <p:txBody>
          <a:bodyPr/>
          <a:lstStyle/>
          <a:p>
            <a:r>
              <a:rPr lang="en-US" dirty="0" smtClean="0"/>
              <a:t>Data entered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266" y="1196752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Influent composition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ar-SA" dirty="0"/>
          </a:p>
        </p:txBody>
      </p:sp>
      <p:pic>
        <p:nvPicPr>
          <p:cNvPr id="6" name="صورة 1"/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1692001"/>
            <a:ext cx="5038725" cy="4895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08920"/>
            <a:ext cx="3411737" cy="19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52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Constructed Wetlands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 smtClean="0"/>
              <a:t>Artificial lands.</a:t>
            </a:r>
          </a:p>
          <a:p>
            <a:pPr algn="l" rtl="0"/>
            <a:r>
              <a:rPr lang="en-US" sz="3600" dirty="0" smtClean="0"/>
              <a:t>Wastewater sources.</a:t>
            </a:r>
          </a:p>
          <a:p>
            <a:pPr algn="l" rtl="0"/>
            <a:r>
              <a:rPr lang="en-US" sz="3600" dirty="0" smtClean="0"/>
              <a:t>Use natural processes.</a:t>
            </a:r>
          </a:p>
          <a:p>
            <a:pPr algn="l" rtl="0"/>
            <a:r>
              <a:rPr lang="en-US" sz="3600" dirty="0" smtClean="0"/>
              <a:t>Low cost.</a:t>
            </a:r>
          </a:p>
          <a:p>
            <a:pPr algn="l" rtl="0"/>
            <a:r>
              <a:rPr lang="en-US" sz="3600" dirty="0" smtClean="0"/>
              <a:t>Slow rate of operation.</a:t>
            </a:r>
          </a:p>
          <a:p>
            <a:pPr algn="l" rtl="0"/>
            <a:endParaRPr lang="ar-JO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446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UASB data 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5852596" cy="331236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06101"/>
            <a:ext cx="2093233" cy="1559351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5887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99032"/>
          </a:xfrm>
        </p:spPr>
        <p:txBody>
          <a:bodyPr/>
          <a:lstStyle/>
          <a:p>
            <a:r>
              <a:rPr lang="en-US" dirty="0" smtClean="0"/>
              <a:t>Outfall results for the two cases 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endParaRPr lang="ar-SA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6060156"/>
              </p:ext>
            </p:extLst>
          </p:nvPr>
        </p:nvGraphicFramePr>
        <p:xfrm>
          <a:off x="755576" y="2060848"/>
          <a:ext cx="7704855" cy="335008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224136"/>
                <a:gridCol w="966149"/>
                <a:gridCol w="911085"/>
                <a:gridCol w="623750"/>
                <a:gridCol w="621706"/>
                <a:gridCol w="624774"/>
                <a:gridCol w="911085"/>
                <a:gridCol w="911085"/>
                <a:gridCol w="911085"/>
              </a:tblGrid>
              <a:tr h="64159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Physical and Chemical Properties (mg/L)</a:t>
                      </a:r>
                      <a:endParaRPr lang="en-US" sz="2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Simulation results(mg/l)</a:t>
                      </a:r>
                      <a:endParaRPr lang="en-US" sz="2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Palestinian Standards (mg/L)</a:t>
                      </a:r>
                      <a:endParaRPr lang="en-US" sz="2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Meet standards or not?</a:t>
                      </a:r>
                      <a:endParaRPr lang="en-US" sz="2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582538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b="1" dirty="0">
                          <a:effectLst/>
                        </a:rPr>
                        <a:t>Case1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b="1" dirty="0">
                          <a:effectLst/>
                        </a:rPr>
                        <a:t>Case2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C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Case1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b="1" dirty="0">
                          <a:effectLst/>
                        </a:rPr>
                        <a:t>Case2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0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  <a:tabLst>
                          <a:tab pos="135255" algn="l"/>
                          <a:tab pos="283845" algn="ctr"/>
                        </a:tabLst>
                      </a:pPr>
                      <a:r>
                        <a:rPr lang="en-US" sz="1200" dirty="0">
                          <a:effectLst/>
                        </a:rPr>
                        <a:t>	TSS</a:t>
                      </a:r>
                      <a:endParaRPr lang="en-US" sz="2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5.52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91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90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BOD</a:t>
                      </a:r>
                      <a:endParaRPr lang="en-US" sz="2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280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24.2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60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ebdings"/>
                        </a:rPr>
                        <a:t>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9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COD</a:t>
                      </a:r>
                      <a:endParaRPr lang="en-US" sz="2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430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74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100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ebdings"/>
                        </a:rPr>
                        <a:t>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43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Ammonia N</a:t>
                      </a:r>
                      <a:endParaRPr lang="en-US" sz="2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0.99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1.27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Soluble PO</a:t>
                      </a:r>
                      <a:r>
                        <a:rPr lang="en-US" sz="1200" baseline="-25000" dirty="0">
                          <a:effectLst/>
                        </a:rPr>
                        <a:t>4</a:t>
                      </a:r>
                      <a:r>
                        <a:rPr lang="en-US" sz="1200" dirty="0">
                          <a:effectLst/>
                        </a:rPr>
                        <a:t>-P</a:t>
                      </a:r>
                      <a:endParaRPr lang="en-US" sz="24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0.8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2.7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2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  <a:sym typeface="Wingdings"/>
                        </a:rPr>
                        <a:t></a:t>
                      </a:r>
                      <a:endParaRPr lang="en-US" sz="3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97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37</a:t>
            </a:r>
            <a:endParaRPr lang="ar-SA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37323"/>
            <a:ext cx="5040560" cy="321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373616" cy="4644008"/>
          </a:xfrm>
        </p:spPr>
        <p:txBody>
          <a:bodyPr/>
          <a:lstStyle/>
          <a:p>
            <a:pPr algn="l" rtl="0"/>
            <a:r>
              <a:rPr lang="en-US" dirty="0" smtClean="0"/>
              <a:t>Case 1 needs wetlands after it but case 2 doesn’t.</a:t>
            </a:r>
          </a:p>
          <a:p>
            <a:pPr algn="l" rtl="0"/>
            <a:r>
              <a:rPr lang="en-US" dirty="0"/>
              <a:t>The concentration of BOD when using wetland after case1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546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 for HRT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32</a:t>
            </a:r>
            <a:endParaRPr lang="ar-SA" dirty="0"/>
          </a:p>
        </p:txBody>
      </p:sp>
      <p:sp>
        <p:nvSpPr>
          <p:cNvPr id="7" name="مربع نص 111"/>
          <p:cNvSpPr txBox="1">
            <a:spLocks noChangeArrowheads="1"/>
          </p:cNvSpPr>
          <p:nvPr/>
        </p:nvSpPr>
        <p:spPr bwMode="auto">
          <a:xfrm>
            <a:off x="3432175" y="1352550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112"/>
          <p:cNvSpPr txBox="1">
            <a:spLocks noChangeArrowheads="1"/>
          </p:cNvSpPr>
          <p:nvPr/>
        </p:nvSpPr>
        <p:spPr bwMode="auto">
          <a:xfrm>
            <a:off x="3413125" y="1801813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113"/>
          <p:cNvSpPr txBox="1">
            <a:spLocks noChangeArrowheads="1"/>
          </p:cNvSpPr>
          <p:nvPr/>
        </p:nvSpPr>
        <p:spPr bwMode="auto">
          <a:xfrm>
            <a:off x="3402013" y="1768475"/>
            <a:ext cx="5445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ربع نص 114"/>
          <p:cNvSpPr txBox="1">
            <a:spLocks noChangeArrowheads="1"/>
          </p:cNvSpPr>
          <p:nvPr/>
        </p:nvSpPr>
        <p:spPr bwMode="auto">
          <a:xfrm>
            <a:off x="3405188" y="1760538"/>
            <a:ext cx="5445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ربع نص 115"/>
          <p:cNvSpPr txBox="1">
            <a:spLocks noChangeArrowheads="1"/>
          </p:cNvSpPr>
          <p:nvPr/>
        </p:nvSpPr>
        <p:spPr bwMode="auto">
          <a:xfrm>
            <a:off x="3390900" y="1851025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ربع نص 116"/>
          <p:cNvSpPr txBox="1">
            <a:spLocks noChangeArrowheads="1"/>
          </p:cNvSpPr>
          <p:nvPr/>
        </p:nvSpPr>
        <p:spPr bwMode="auto">
          <a:xfrm>
            <a:off x="3378200" y="1793875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مربع نص 111"/>
          <p:cNvSpPr txBox="1">
            <a:spLocks noChangeArrowheads="1"/>
          </p:cNvSpPr>
          <p:nvPr/>
        </p:nvSpPr>
        <p:spPr bwMode="auto">
          <a:xfrm>
            <a:off x="3432175" y="1352550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مربع نص 112"/>
          <p:cNvSpPr txBox="1">
            <a:spLocks noChangeArrowheads="1"/>
          </p:cNvSpPr>
          <p:nvPr/>
        </p:nvSpPr>
        <p:spPr bwMode="auto">
          <a:xfrm>
            <a:off x="3413125" y="1801813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مربع نص 113"/>
          <p:cNvSpPr txBox="1">
            <a:spLocks noChangeArrowheads="1"/>
          </p:cNvSpPr>
          <p:nvPr/>
        </p:nvSpPr>
        <p:spPr bwMode="auto">
          <a:xfrm>
            <a:off x="3402013" y="1768475"/>
            <a:ext cx="5445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مربع نص 114"/>
          <p:cNvSpPr txBox="1">
            <a:spLocks noChangeArrowheads="1"/>
          </p:cNvSpPr>
          <p:nvPr/>
        </p:nvSpPr>
        <p:spPr bwMode="auto">
          <a:xfrm>
            <a:off x="3405188" y="1760538"/>
            <a:ext cx="5445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مربع نص 115"/>
          <p:cNvSpPr txBox="1">
            <a:spLocks noChangeArrowheads="1"/>
          </p:cNvSpPr>
          <p:nvPr/>
        </p:nvSpPr>
        <p:spPr bwMode="auto">
          <a:xfrm>
            <a:off x="3390900" y="1851025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مربع نص 116"/>
          <p:cNvSpPr txBox="1">
            <a:spLocks noChangeArrowheads="1"/>
          </p:cNvSpPr>
          <p:nvPr/>
        </p:nvSpPr>
        <p:spPr bwMode="auto">
          <a:xfrm>
            <a:off x="3378200" y="1793875"/>
            <a:ext cx="54451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alt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42861"/>
              </p:ext>
            </p:extLst>
          </p:nvPr>
        </p:nvGraphicFramePr>
        <p:xfrm>
          <a:off x="1331640" y="1870075"/>
          <a:ext cx="6984776" cy="376956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346052"/>
                <a:gridCol w="2351301"/>
                <a:gridCol w="2287423"/>
              </a:tblGrid>
              <a:tr h="6639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  <a:tabLst>
                          <a:tab pos="1383030" algn="r"/>
                        </a:tabLst>
                      </a:pPr>
                      <a:r>
                        <a:rPr lang="en-US" sz="1600" dirty="0">
                          <a:effectLst/>
                        </a:rPr>
                        <a:t>Tank Type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HRT (</a:t>
                      </a:r>
                      <a:r>
                        <a:rPr lang="en-US" sz="1600" dirty="0">
                          <a:effectLst/>
                        </a:rPr>
                        <a:t>from simulation results)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Typical value for HRT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</a:tr>
              <a:tr h="5646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Primary clarifier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1.64 </a:t>
                      </a:r>
                      <a:r>
                        <a:rPr lang="en-US" sz="1600" dirty="0" err="1">
                          <a:effectLst/>
                        </a:rPr>
                        <a:t>hr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5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(1-2) </a:t>
                      </a:r>
                      <a:r>
                        <a:rPr lang="en-US" sz="1600" dirty="0" err="1" smtClean="0">
                          <a:effectLst/>
                        </a:rPr>
                        <a:t>hr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kumimoji="0" lang="en-US" sz="2000" kern="1200" dirty="0" smtClean="0">
                          <a:effectLst/>
                          <a:sym typeface="Wingdings"/>
                        </a:rPr>
                        <a:t></a:t>
                      </a:r>
                      <a:endParaRPr kumimoji="0" lang="en-US" sz="2000" b="1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851" marR="3085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Secondary clarifier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3.13 </a:t>
                      </a:r>
                      <a:r>
                        <a:rPr lang="en-US" sz="1600" dirty="0" err="1">
                          <a:effectLst/>
                        </a:rPr>
                        <a:t>hr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500" dirty="0" smtClean="0">
                        <a:effectLst/>
                      </a:endParaRPr>
                    </a:p>
                    <a:p>
                      <a:pPr algn="ctr"/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en-US" sz="1600" dirty="0">
                          <a:effectLst/>
                        </a:rPr>
                        <a:t>2-4) </a:t>
                      </a:r>
                      <a:r>
                        <a:rPr lang="en-US" sz="1600" dirty="0" err="1" smtClean="0">
                          <a:effectLst/>
                        </a:rPr>
                        <a:t>hr</a:t>
                      </a:r>
                      <a:r>
                        <a:rPr lang="en-US" sz="1600" dirty="0" smtClean="0">
                          <a:effectLst/>
                        </a:rPr>
                        <a:t>  </a:t>
                      </a:r>
                      <a:r>
                        <a:rPr kumimoji="0" lang="en-US" sz="2000" kern="1200" dirty="0" smtClean="0">
                          <a:effectLst/>
                          <a:sym typeface="Wingdings"/>
                        </a:rPr>
                        <a:t>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30851" marR="3085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UASB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7.77 </a:t>
                      </a:r>
                      <a:r>
                        <a:rPr lang="en-US" sz="1600" dirty="0" err="1">
                          <a:effectLst/>
                        </a:rPr>
                        <a:t>hr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en-US" sz="1600" dirty="0">
                          <a:effectLst/>
                        </a:rPr>
                        <a:t>8-10)  </a:t>
                      </a:r>
                      <a:r>
                        <a:rPr lang="en-US" sz="1600" dirty="0" err="1" smtClean="0">
                          <a:effectLst/>
                        </a:rPr>
                        <a:t>hr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kumimoji="0" lang="en-US" sz="2000" kern="1200" dirty="0" smtClean="0">
                          <a:effectLst/>
                          <a:sym typeface="Wingdings"/>
                        </a:rPr>
                        <a:t>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30851" marR="3085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Anaerobic digestion 1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1.2 days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</a:rPr>
                        <a:t>(1-2)day </a:t>
                      </a:r>
                      <a:r>
                        <a:rPr kumimoji="0" lang="en-US" sz="2000" kern="1200" dirty="0" smtClean="0">
                          <a:effectLst/>
                          <a:sym typeface="Wingdings"/>
                        </a:rPr>
                        <a:t>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30851" marR="3085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Anaerobic digestion 2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2.33 days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500" dirty="0" smtClean="0">
                        <a:effectLst/>
                      </a:endParaRPr>
                    </a:p>
                    <a:p>
                      <a:pPr algn="ctr"/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en-US" sz="1600" dirty="0">
                          <a:effectLst/>
                        </a:rPr>
                        <a:t>1-2) </a:t>
                      </a:r>
                      <a:r>
                        <a:rPr lang="en-US" sz="1600" dirty="0" smtClean="0">
                          <a:effectLst/>
                        </a:rPr>
                        <a:t>day </a:t>
                      </a:r>
                      <a:r>
                        <a:rPr kumimoji="0" lang="en-US" sz="2000" kern="1200" dirty="0" smtClean="0">
                          <a:effectLst/>
                          <a:sym typeface="Wingdings"/>
                        </a:rPr>
                        <a:t>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30851" marR="30851" marT="0" marB="0"/>
                </a:tc>
              </a:tr>
              <a:tr h="306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Thickener</a:t>
                      </a:r>
                      <a:endParaRPr lang="en-US" sz="1600" b="1" dirty="0">
                        <a:solidFill>
                          <a:schemeClr val="accent5">
                            <a:lumMod val="10000"/>
                            <a:lumOff val="9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2.28 days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     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Min </a:t>
                      </a:r>
                      <a:r>
                        <a:rPr lang="en-US" sz="1600" dirty="0" smtClean="0">
                          <a:effectLst/>
                        </a:rPr>
                        <a:t>T=0.35 day</a:t>
                      </a:r>
                      <a:r>
                        <a:rPr kumimoji="0" lang="en-US" sz="2000" kern="1200" dirty="0" smtClean="0">
                          <a:effectLst/>
                          <a:sym typeface="Wingdings"/>
                        </a:rPr>
                        <a:t>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51" marR="308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5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507288" cy="1399032"/>
          </a:xfrm>
        </p:spPr>
        <p:txBody>
          <a:bodyPr/>
          <a:lstStyle/>
          <a:p>
            <a:r>
              <a:rPr lang="en-US" dirty="0">
                <a:effectLst/>
              </a:rPr>
              <a:t>Check for </a:t>
            </a:r>
            <a:r>
              <a:rPr lang="en-US" dirty="0" smtClean="0">
                <a:effectLst/>
              </a:rPr>
              <a:t>V</a:t>
            </a:r>
            <a:r>
              <a:rPr lang="en-US" baseline="-25000" dirty="0" smtClean="0">
                <a:effectLst/>
              </a:rPr>
              <a:t>o</a:t>
            </a:r>
            <a:r>
              <a:rPr lang="en-US" dirty="0" smtClean="0">
                <a:effectLst/>
              </a:rPr>
              <a:t>(</a:t>
            </a:r>
            <a:r>
              <a:rPr lang="en-US" sz="3600" dirty="0" smtClean="0">
                <a:effectLst/>
              </a:rPr>
              <a:t>Primary Clarifier</a:t>
            </a:r>
            <a:r>
              <a:rPr lang="en-US" dirty="0" smtClean="0">
                <a:effectLst/>
              </a:rPr>
              <a:t>)</a:t>
            </a:r>
            <a:r>
              <a:rPr lang="en-US" baseline="-25000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33</a:t>
            </a:r>
            <a:endParaRPr lang="ar-S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417229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11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Check for </a:t>
            </a:r>
            <a:r>
              <a:rPr lang="en-US" dirty="0" smtClean="0">
                <a:effectLst/>
              </a:rPr>
              <a:t>V</a:t>
            </a:r>
            <a:r>
              <a:rPr lang="en-US" baseline="-25000" dirty="0" smtClean="0">
                <a:effectLst/>
              </a:rPr>
              <a:t>o</a:t>
            </a:r>
            <a:r>
              <a:rPr lang="en-US" dirty="0" smtClean="0">
                <a:effectLst/>
              </a:rPr>
              <a:t>(</a:t>
            </a:r>
            <a:r>
              <a:rPr lang="en-US" sz="3200" dirty="0" smtClean="0">
                <a:effectLst/>
              </a:rPr>
              <a:t>Secondary  </a:t>
            </a:r>
            <a:r>
              <a:rPr lang="en-US" sz="3200" dirty="0">
                <a:effectLst/>
              </a:rPr>
              <a:t>Clarifier</a:t>
            </a:r>
            <a:r>
              <a:rPr lang="en-US" dirty="0">
                <a:effectLst/>
              </a:rPr>
              <a:t>)</a:t>
            </a:r>
            <a:r>
              <a:rPr lang="en-US" baseline="-25000" dirty="0">
                <a:effectLst/>
              </a:rPr>
              <a:t> 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34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916832"/>
            <a:ext cx="6984776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effectLst/>
              </a:rPr>
              <a:t>Check  (SLR) </a:t>
            </a:r>
            <a:r>
              <a:rPr lang="en-US" dirty="0" smtClean="0">
                <a:effectLst/>
              </a:rPr>
              <a:t>for </a:t>
            </a:r>
            <a:r>
              <a:rPr lang="en-US" dirty="0">
                <a:effectLst/>
              </a:rPr>
              <a:t>Thickener 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35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772816"/>
            <a:ext cx="7200799" cy="40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The two </a:t>
            </a:r>
            <a:r>
              <a:rPr lang="en-US" dirty="0">
                <a:effectLst/>
              </a:rPr>
              <a:t>cases </a:t>
            </a:r>
            <a:r>
              <a:rPr lang="en-US" dirty="0" smtClean="0">
                <a:effectLst/>
              </a:rPr>
              <a:t>efficiencies 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36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587" y="1916832"/>
            <a:ext cx="7785869" cy="42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3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Original case: overloaded.</a:t>
            </a:r>
          </a:p>
          <a:p>
            <a:pPr algn="l" rtl="0"/>
            <a:r>
              <a:rPr lang="en-US" dirty="0" smtClean="0"/>
              <a:t>First case : improve efficiency.</a:t>
            </a:r>
          </a:p>
          <a:p>
            <a:pPr algn="l" rtl="0"/>
            <a:r>
              <a:rPr lang="en-US" dirty="0" smtClean="0"/>
              <a:t>Second case : </a:t>
            </a:r>
            <a:r>
              <a:rPr lang="en-US" dirty="0" smtClean="0"/>
              <a:t>higher</a:t>
            </a:r>
            <a:r>
              <a:rPr lang="en-US" dirty="0" smtClean="0"/>
              <a:t> </a:t>
            </a:r>
            <a:r>
              <a:rPr lang="en-US" dirty="0" smtClean="0"/>
              <a:t>efficiency and no need for wetlands.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317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Provide area for the project.</a:t>
            </a:r>
          </a:p>
          <a:p>
            <a:pPr algn="l" rtl="0"/>
            <a:r>
              <a:rPr lang="en-US" dirty="0" smtClean="0"/>
              <a:t>Cost Analysis.</a:t>
            </a:r>
          </a:p>
          <a:p>
            <a:pPr algn="l" rtl="0"/>
            <a:r>
              <a:rPr lang="en-US" dirty="0" smtClean="0"/>
              <a:t>Maintenance of TP.</a:t>
            </a:r>
          </a:p>
          <a:p>
            <a:pPr algn="l" rtl="0"/>
            <a:r>
              <a:rPr lang="en-US" dirty="0" smtClean="0"/>
              <a:t>Use water for irrigation.</a:t>
            </a:r>
          </a:p>
          <a:p>
            <a:pPr algn="l" rtl="0"/>
            <a:r>
              <a:rPr lang="en-US" dirty="0" smtClean="0"/>
              <a:t>Good pipes for treated water. 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39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228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407629" y="1456775"/>
            <a:ext cx="477643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hlinkClick r:id="rId2" action="ppaction://hlinksldjump"/>
              </a:rPr>
              <a:t>Location &amp; Pop</a:t>
            </a:r>
            <a:endParaRPr lang="ar-JO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730857" y="2383461"/>
            <a:ext cx="3456384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SARRA</a:t>
            </a:r>
            <a:endParaRPr lang="ar-JO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5261" y="3645024"/>
            <a:ext cx="396044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Water Resources</a:t>
            </a:r>
            <a:endParaRPr lang="ar-JO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4679286"/>
            <a:ext cx="42484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hlinkClick r:id="rId4" action="ppaction://hlinksldjump"/>
              </a:rPr>
              <a:t>Wastewater Disposal</a:t>
            </a:r>
            <a:endParaRPr lang="ar-JO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91929" y="3528246"/>
            <a:ext cx="1800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hlinkClick r:id="rId5" action="ppaction://hlinksldjump"/>
              </a:rPr>
              <a:t>Land use</a:t>
            </a:r>
            <a:endParaRPr lang="ar-JO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897904" y="1456775"/>
            <a:ext cx="20882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hlinkClick r:id="rId6" action="ppaction://hlinksldjump"/>
              </a:rPr>
              <a:t>Climate</a:t>
            </a:r>
            <a:endParaRPr lang="ar-JO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-1232307" y="4668347"/>
            <a:ext cx="42484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hlinkClick r:id="rId7" action="ppaction://hlinksldjump"/>
              </a:rPr>
              <a:t>Sewer Network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153876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2096566" y="2060848"/>
            <a:ext cx="5006500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</a:t>
            </a:r>
          </a:p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listening!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42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ar-SA" dirty="0"/>
          </a:p>
        </p:txBody>
      </p:sp>
      <p:pic>
        <p:nvPicPr>
          <p:cNvPr id="6" name="Picture 5" descr="dd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6545" y="1981755"/>
            <a:ext cx="6486215" cy="344180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</p:pic>
      <p:sp>
        <p:nvSpPr>
          <p:cNvPr id="7" name="Down Arrow 6"/>
          <p:cNvSpPr/>
          <p:nvPr/>
        </p:nvSpPr>
        <p:spPr>
          <a:xfrm flipV="1">
            <a:off x="4851679" y="5447441"/>
            <a:ext cx="214314" cy="2857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3563888" y="5640519"/>
            <a:ext cx="16430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Exit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9294" y="1289690"/>
            <a:ext cx="16430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Entrance</a:t>
            </a:r>
            <a:endParaRPr lang="ar-SA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3738410" y="1628798"/>
            <a:ext cx="250033" cy="3529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52569" y="6009851"/>
            <a:ext cx="77136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back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04852" y="260648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Southwest of Nablus.</a:t>
            </a:r>
          </a:p>
          <a:p>
            <a:pPr algn="l" rtl="0"/>
            <a:r>
              <a:rPr lang="en-US" dirty="0" smtClean="0"/>
              <a:t>Population 3042 capita.</a:t>
            </a:r>
            <a:endParaRPr lang="ar-JO" dirty="0"/>
          </a:p>
        </p:txBody>
      </p:sp>
      <p:sp>
        <p:nvSpPr>
          <p:cNvPr id="12" name="TextBox 11"/>
          <p:cNvSpPr txBox="1"/>
          <p:nvPr/>
        </p:nvSpPr>
        <p:spPr>
          <a:xfrm>
            <a:off x="662279" y="3117958"/>
            <a:ext cx="100811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N</a:t>
            </a:r>
            <a:endParaRPr lang="ar-JO" sz="2800" dirty="0"/>
          </a:p>
        </p:txBody>
      </p:sp>
      <p:sp>
        <p:nvSpPr>
          <p:cNvPr id="13" name="Isosceles Triangle 12"/>
          <p:cNvSpPr/>
          <p:nvPr/>
        </p:nvSpPr>
        <p:spPr>
          <a:xfrm>
            <a:off x="738251" y="2924944"/>
            <a:ext cx="305357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0739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Average annual rainfall 451 mm.</a:t>
            </a:r>
          </a:p>
          <a:p>
            <a:pPr algn="l" rtl="0"/>
            <a:r>
              <a:rPr lang="en-US" dirty="0" smtClean="0"/>
              <a:t>Average Temperature </a:t>
            </a:r>
            <a:r>
              <a:rPr lang="en-US" dirty="0"/>
              <a:t>18˚</a:t>
            </a:r>
            <a:r>
              <a:rPr lang="en-US" dirty="0" smtClean="0"/>
              <a:t>C.</a:t>
            </a:r>
          </a:p>
          <a:p>
            <a:pPr algn="l" rtl="0"/>
            <a:r>
              <a:rPr lang="en-US" dirty="0" smtClean="0"/>
              <a:t>Average Humidity 59%.</a:t>
            </a:r>
          </a:p>
          <a:p>
            <a:pPr algn="l" rtl="0"/>
            <a:r>
              <a:rPr lang="en-US" dirty="0" smtClean="0"/>
              <a:t>Wind 10 km/hr.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11560" y="5877272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back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386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use</a:t>
            </a:r>
            <a:endParaRPr lang="ar-J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ar-SA" dirty="0"/>
          </a:p>
        </p:txBody>
      </p:sp>
      <p:pic>
        <p:nvPicPr>
          <p:cNvPr id="1026" name="Picture 2" descr="https://fbcdn-sphotos-d-a.akamaihd.net/hphotos-ak-prn2/v/t1.0-9/554995_425293627558521_625118562_n.jpg?oh=12354b9664c2180f11f3286bb45e04c7&amp;oe=5721D557&amp;__gda__=1457326105_ee133a26f9f230e0ba63f2e0ef7d79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695" y="3861048"/>
            <a:ext cx="432843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9432" y="1647055"/>
            <a:ext cx="8229600" cy="4572000"/>
          </a:xfrm>
        </p:spPr>
        <p:txBody>
          <a:bodyPr/>
          <a:lstStyle/>
          <a:p>
            <a:pPr marL="457200" indent="-457200" algn="l" rtl="0"/>
            <a:r>
              <a:rPr lang="en-US" sz="3200" dirty="0"/>
              <a:t>Total area : </a:t>
            </a:r>
            <a:r>
              <a:rPr lang="en-US" sz="3200" dirty="0" smtClean="0"/>
              <a:t>50000 </a:t>
            </a:r>
            <a:r>
              <a:rPr lang="en-US" sz="3200" dirty="0" err="1" smtClean="0"/>
              <a:t>donums</a:t>
            </a:r>
            <a:r>
              <a:rPr lang="en-US" sz="3200" dirty="0" smtClean="0"/>
              <a:t> </a:t>
            </a:r>
            <a:r>
              <a:rPr lang="en-US" sz="3200" dirty="0"/>
              <a:t>. </a:t>
            </a:r>
          </a:p>
          <a:p>
            <a:pPr marL="457200" indent="-457200" algn="l" rtl="0"/>
            <a:r>
              <a:rPr lang="en-US" sz="3200" dirty="0" smtClean="0"/>
              <a:t>4000 </a:t>
            </a:r>
            <a:r>
              <a:rPr lang="en-US" sz="3200" dirty="0" err="1" smtClean="0"/>
              <a:t>donums</a:t>
            </a:r>
            <a:r>
              <a:rPr lang="en-US" sz="3200" dirty="0" smtClean="0"/>
              <a:t> agricultural </a:t>
            </a:r>
            <a:r>
              <a:rPr lang="en-US" sz="3200" dirty="0"/>
              <a:t>area :</a:t>
            </a:r>
          </a:p>
          <a:p>
            <a:pPr marL="285750" indent="-285750" algn="l" rtl="0">
              <a:buFontTx/>
              <a:buChar char="-"/>
            </a:pPr>
            <a:r>
              <a:rPr lang="en-US" sz="3200" dirty="0" smtClean="0"/>
              <a:t>permanent </a:t>
            </a:r>
            <a:r>
              <a:rPr lang="en-US" sz="3200" dirty="0"/>
              <a:t>crops</a:t>
            </a:r>
          </a:p>
          <a:p>
            <a:pPr marL="285750" indent="-285750" algn="l" rtl="0">
              <a:buFontTx/>
              <a:buChar char="-"/>
            </a:pPr>
            <a:r>
              <a:rPr lang="en-US" sz="3200" dirty="0" smtClean="0"/>
              <a:t> </a:t>
            </a:r>
            <a:r>
              <a:rPr lang="en-US" sz="3200" dirty="0"/>
              <a:t>Range lands</a:t>
            </a:r>
          </a:p>
          <a:p>
            <a:pPr marL="285750" indent="-285750" algn="l" rtl="0">
              <a:buFontTx/>
              <a:buChar char="-"/>
            </a:pPr>
            <a:r>
              <a:rPr lang="en-US" sz="3200" dirty="0" smtClean="0"/>
              <a:t> </a:t>
            </a:r>
            <a:r>
              <a:rPr lang="en-US" sz="3200" dirty="0"/>
              <a:t>Arable </a:t>
            </a:r>
            <a:r>
              <a:rPr lang="en-US" sz="3200" dirty="0" smtClean="0"/>
              <a:t>lands</a:t>
            </a:r>
            <a:endParaRPr lang="ar-JO" sz="3200" dirty="0"/>
          </a:p>
        </p:txBody>
      </p:sp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539552" y="5877272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back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59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en-US" dirty="0" smtClean="0"/>
              <a:t>Water Resources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ar-SA" dirty="0"/>
          </a:p>
        </p:txBody>
      </p:sp>
      <p:pic>
        <p:nvPicPr>
          <p:cNvPr id="7" name="Picture 6" descr="شبكة المي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8064" y="1878301"/>
            <a:ext cx="2376264" cy="4475306"/>
          </a:xfrm>
          <a:prstGeom prst="rect">
            <a:avLst/>
          </a:prstGeom>
        </p:spPr>
      </p:pic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7975829" y="5949280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back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1514044"/>
            <a:ext cx="25202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/>
              <a:t>Water Network</a:t>
            </a:r>
            <a:endParaRPr lang="ar-JO" sz="2000" b="1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23528" y="1643251"/>
            <a:ext cx="8229600" cy="4572000"/>
          </a:xfrm>
        </p:spPr>
        <p:txBody>
          <a:bodyPr/>
          <a:lstStyle/>
          <a:p>
            <a:pPr algn="l" rtl="0"/>
            <a:r>
              <a:rPr lang="en-US" dirty="0" smtClean="0"/>
              <a:t>Established in 2009.</a:t>
            </a:r>
          </a:p>
          <a:p>
            <a:pPr algn="l" rtl="0"/>
            <a:r>
              <a:rPr lang="en-US" dirty="0" smtClean="0"/>
              <a:t>Covers 90% of houses.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1699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0272"/>
            <a:ext cx="8229600" cy="1399032"/>
          </a:xfrm>
        </p:spPr>
        <p:txBody>
          <a:bodyPr/>
          <a:lstStyle/>
          <a:p>
            <a:r>
              <a:rPr lang="en-US" dirty="0" smtClean="0"/>
              <a:t>Sewer Network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Treatment Plant Improvement : </a:t>
            </a:r>
            <a:r>
              <a:rPr lang="en-US" dirty="0" err="1"/>
              <a:t>Sarra</a:t>
            </a:r>
            <a:r>
              <a:rPr lang="en-US" dirty="0"/>
              <a:t> Village - Nablus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ar-SA" dirty="0"/>
          </a:p>
        </p:txBody>
      </p:sp>
      <p:pic>
        <p:nvPicPr>
          <p:cNvPr id="6" name="Content Placeholder 5" descr="a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276872"/>
            <a:ext cx="5256584" cy="4016761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0947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/>
              <a:t>Established </a:t>
            </a:r>
            <a:r>
              <a:rPr lang="en-US" dirty="0"/>
              <a:t>in </a:t>
            </a:r>
            <a:r>
              <a:rPr lang="en-US" dirty="0" smtClean="0"/>
              <a:t>2004 and run in 2014.</a:t>
            </a:r>
          </a:p>
          <a:p>
            <a:pPr algn="l" rtl="0"/>
            <a:r>
              <a:rPr lang="en-US" dirty="0" smtClean="0"/>
              <a:t>Covers </a:t>
            </a:r>
            <a:r>
              <a:rPr lang="en-US" dirty="0"/>
              <a:t>96% of </a:t>
            </a:r>
            <a:r>
              <a:rPr lang="en-US" dirty="0" err="1"/>
              <a:t>Sarra</a:t>
            </a:r>
            <a:endParaRPr lang="ar-JO" dirty="0"/>
          </a:p>
          <a:p>
            <a:pPr marL="64008" indent="0" algn="l" rtl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7915435" y="5948979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back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626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3">
      <a:dk1>
        <a:srgbClr val="345D7E"/>
      </a:dk1>
      <a:lt1>
        <a:srgbClr val="1A2E3F"/>
      </a:lt1>
      <a:dk2>
        <a:srgbClr val="F4F8FA"/>
      </a:dk2>
      <a:lt2>
        <a:srgbClr val="F4F8FA"/>
      </a:lt2>
      <a:accent1>
        <a:srgbClr val="13222F"/>
      </a:accent1>
      <a:accent2>
        <a:srgbClr val="DD8047"/>
      </a:accent2>
      <a:accent3>
        <a:srgbClr val="13222F"/>
      </a:accent3>
      <a:accent4>
        <a:srgbClr val="D8B25C"/>
      </a:accent4>
      <a:accent5>
        <a:srgbClr val="2A2D1E"/>
      </a:accent5>
      <a:accent6>
        <a:srgbClr val="002A56"/>
      </a:accent6>
      <a:hlink>
        <a:srgbClr val="003973"/>
      </a:hlink>
      <a:folHlink>
        <a:srgbClr val="555A3C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4765</TotalTime>
  <Words>1038</Words>
  <Application>Microsoft Office PowerPoint</Application>
  <PresentationFormat>On-screen Show (4:3)</PresentationFormat>
  <Paragraphs>356</Paragraphs>
  <Slides>40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Verve</vt:lpstr>
      <vt:lpstr>Improvements of Sarra Treatment Plant</vt:lpstr>
      <vt:lpstr>Wastewater disposal </vt:lpstr>
      <vt:lpstr>Constructed Wetlands</vt:lpstr>
      <vt:lpstr>PowerPoint Presentation</vt:lpstr>
      <vt:lpstr>PowerPoint Presentation</vt:lpstr>
      <vt:lpstr>Climate</vt:lpstr>
      <vt:lpstr>Land use</vt:lpstr>
      <vt:lpstr>Water Resources</vt:lpstr>
      <vt:lpstr>Sewer Network</vt:lpstr>
      <vt:lpstr>WW Treatment Plant</vt:lpstr>
      <vt:lpstr>Plan of Treatment Plant</vt:lpstr>
      <vt:lpstr>Stages of Treatment</vt:lpstr>
      <vt:lpstr>Objectives</vt:lpstr>
      <vt:lpstr>Methodology</vt:lpstr>
      <vt:lpstr>Site visit and samples collection</vt:lpstr>
      <vt:lpstr>Experiments</vt:lpstr>
      <vt:lpstr>Results of  Experiments</vt:lpstr>
      <vt:lpstr>Standards used for checks</vt:lpstr>
      <vt:lpstr>BOD &amp; COD Checks</vt:lpstr>
      <vt:lpstr>Reed Model</vt:lpstr>
      <vt:lpstr>PowerPoint Presentation</vt:lpstr>
      <vt:lpstr>PowerPoint Presentation</vt:lpstr>
      <vt:lpstr>Design Alternative</vt:lpstr>
      <vt:lpstr>UASB tank</vt:lpstr>
      <vt:lpstr>Analysis and Design</vt:lpstr>
      <vt:lpstr>PowerPoint Presentation</vt:lpstr>
      <vt:lpstr>PowerPoint Presentation</vt:lpstr>
      <vt:lpstr>Manual Design</vt:lpstr>
      <vt:lpstr>Data entered</vt:lpstr>
      <vt:lpstr>UASB data </vt:lpstr>
      <vt:lpstr>Outfall results for the two cases :</vt:lpstr>
      <vt:lpstr>PowerPoint Presentation</vt:lpstr>
      <vt:lpstr>Checks for HRT</vt:lpstr>
      <vt:lpstr>Check for Vo(Primary Clarifier) </vt:lpstr>
      <vt:lpstr>Check for Vo(Secondary  Clarifier) </vt:lpstr>
      <vt:lpstr>Check  (SLR) for Thickener  </vt:lpstr>
      <vt:lpstr>The two cases efficiencies </vt:lpstr>
      <vt:lpstr>Conclusions</vt:lpstr>
      <vt:lpstr>Recommendations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 Planning for:</dc:title>
  <dc:creator>Corporate Edition</dc:creator>
  <cp:lastModifiedBy>Victory</cp:lastModifiedBy>
  <cp:revision>149</cp:revision>
  <dcterms:created xsi:type="dcterms:W3CDTF">2015-02-09T16:09:05Z</dcterms:created>
  <dcterms:modified xsi:type="dcterms:W3CDTF">2015-12-20T04:42:16Z</dcterms:modified>
</cp:coreProperties>
</file>