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  <p:sldMasterId id="2147483936" r:id="rId3"/>
  </p:sldMasterIdLst>
  <p:notesMasterIdLst>
    <p:notesMasterId r:id="rId48"/>
  </p:notesMasterIdLst>
  <p:sldIdLst>
    <p:sldId id="256" r:id="rId4"/>
    <p:sldId id="257" r:id="rId5"/>
    <p:sldId id="272" r:id="rId6"/>
    <p:sldId id="259" r:id="rId7"/>
    <p:sldId id="260" r:id="rId8"/>
    <p:sldId id="262" r:id="rId9"/>
    <p:sldId id="263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9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885FD-E5E9-476F-80AD-897DD092FC0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07A08-48C3-4D64-BF57-2A174FC79D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7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07A08-48C3-4D64-BF57-2A174FC79D5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7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07A08-48C3-4D64-BF57-2A174FC79D5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96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CB4CB4-F309-4169-AA67-5D02514D2C7E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4EEB03-5B2A-4E7C-9964-F3581F1046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najah.edu/" TargetMode="Externa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/>
        </p:nvSpPr>
        <p:spPr>
          <a:xfrm>
            <a:off x="1981200" y="1973262"/>
            <a:ext cx="6019800" cy="1676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Foundation design of Al-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Wasef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complex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>
          <a:xfrm>
            <a:off x="1905000" y="3344862"/>
            <a:ext cx="6400800" cy="3200400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Under the Supervision of:</a:t>
            </a:r>
          </a:p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Sami Al Hijjaw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Mohammad Shalabi</a:t>
            </a:r>
          </a:p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Ahmed Al- Qasarwah</a:t>
            </a:r>
          </a:p>
          <a:p>
            <a:pPr algn="ctr"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Iman Bani Shamseh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/>
        </p:nvSpPr>
        <p:spPr>
          <a:xfrm>
            <a:off x="838200" y="6313487"/>
            <a:ext cx="2133600" cy="476250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May 2012</a:t>
            </a:r>
            <a:endParaRPr lang="en-US" dirty="0"/>
          </a:p>
        </p:txBody>
      </p:sp>
      <p:pic>
        <p:nvPicPr>
          <p:cNvPr id="7" name="Picture 6" descr="http://zajel.najah.edu/login2/logo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440543"/>
            <a:ext cx="1524000" cy="13788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15"/>
          <p:cNvSpPr txBox="1"/>
          <p:nvPr/>
        </p:nvSpPr>
        <p:spPr>
          <a:xfrm>
            <a:off x="2286000" y="68262"/>
            <a:ext cx="541020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2000" dirty="0" smtClean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An-Najah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National University</a:t>
            </a:r>
          </a:p>
          <a:p>
            <a:pPr algn="ctr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Engineering Collage</a:t>
            </a:r>
          </a:p>
          <a:p>
            <a:pPr algn="ctr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Civil Engineering Department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90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524000"/>
            <a:ext cx="4004733" cy="4602163"/>
          </a:xfrm>
        </p:spPr>
        <p:txBody>
          <a:bodyPr>
            <a:noAutofit/>
          </a:bodyPr>
          <a:lstStyle/>
          <a:p>
            <a:pPr rtl="1" eaLnBrk="0" hangingPunct="0">
              <a:spcBef>
                <a:spcPct val="50000"/>
              </a:spcBef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used to spread the load from a structure over a large area, normally the entire are of the structure .</a:t>
            </a:r>
          </a:p>
          <a:p>
            <a:pPr eaLnBrk="0" hangingPunct="0">
              <a:spcBef>
                <a:spcPct val="50000"/>
              </a:spcBef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They often needed on soft or loose soils with low bearing capacity as they can spread the loads over a larger area.</a:t>
            </a:r>
          </a:p>
          <a:p>
            <a:pPr eaLnBrk="0" hangingPunct="0">
              <a:spcBef>
                <a:spcPct val="50000"/>
              </a:spcBef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They have the advantage of reducing differential settlements.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0525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Mat or Raft Foundations</a:t>
            </a:r>
            <a:r>
              <a:rPr lang="ar-SA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foot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5" t="1666" r="1901"/>
          <a:stretch>
            <a:fillRect/>
          </a:stretch>
        </p:blipFill>
        <p:spPr bwMode="auto">
          <a:xfrm>
            <a:off x="4953000" y="2209800"/>
            <a:ext cx="3839845" cy="38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21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1" y="1600200"/>
            <a:ext cx="3962400" cy="52578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They are long &amp; slender members that are used to carry &amp; transfer the load of the structure to deeper soil or rocks of high bearing capacity, when the upper soil layer are too weak to support the loads from the structure.</a:t>
            </a:r>
          </a:p>
          <a:p>
            <a:pPr>
              <a:lnSpc>
                <a:spcPct val="80000"/>
              </a:lnSpc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Piles costs more than shallow foundations; so the geotechnical engineer should know in depth the properties &amp; conditions of the soil to decide whether piles are needed or not.</a:t>
            </a:r>
          </a:p>
          <a:p>
            <a:pPr>
              <a:lnSpc>
                <a:spcPct val="80000"/>
              </a:lnSpc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Deep foundation- pile footing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foot7"/>
          <p:cNvPicPr>
            <a:picLocks noChangeAspect="1" noChangeArrowheads="1"/>
          </p:cNvPicPr>
          <p:nvPr/>
        </p:nvPicPr>
        <p:blipFill>
          <a:blip r:embed="rId2" cstate="print"/>
          <a:srcRect l="7692" t="3773" b="1888"/>
          <a:stretch>
            <a:fillRect/>
          </a:stretch>
        </p:blipFill>
        <p:spPr bwMode="auto">
          <a:xfrm>
            <a:off x="4800600" y="1524000"/>
            <a:ext cx="3962400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035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28800"/>
            <a:ext cx="7408333" cy="429736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Bearing capacity is the ability of soil to support a load from structural foundation failure or differential settlement. </a:t>
            </a: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are three modes of failure that limit bearing capacity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General shear failure.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Local shear failure.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Punching shear failure.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Bearing capacity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57400"/>
            <a:ext cx="7408333" cy="4068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investigation report obtained at ARABEX office.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Three bore holes were drilled to the depths of ( 15, 15 , and 20) meter 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Representative samples were tested: 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Geotechnical investigation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51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2193941"/>
              </p:ext>
            </p:extLst>
          </p:nvPr>
        </p:nvGraphicFramePr>
        <p:xfrm>
          <a:off x="914400" y="1752601"/>
          <a:ext cx="7391401" cy="4571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7513"/>
                <a:gridCol w="1050648"/>
                <a:gridCol w="1050648"/>
                <a:gridCol w="1050648"/>
                <a:gridCol w="1050648"/>
                <a:gridCol w="1050648"/>
                <a:gridCol w="1050648"/>
              </a:tblGrid>
              <a:tr h="122436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Borehole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No.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Depth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(m)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Moisture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Content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(%)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Passing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200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(%)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PI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Cohesion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(KN/m²)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Angle of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Internal frictionᶲ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(°)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64375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0.0-7.0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18.6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15.7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34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7.0-20.0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9.2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-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NP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5079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0.0-0.50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14.7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82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11.3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50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0.50-2.5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19.1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10.6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42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2.5-15.0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16.8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79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17.4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5079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0.0-0.50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12.5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80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12.2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50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0.50-2.5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18.3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73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11.8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742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2.5-15.0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19.4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83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18.7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15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of soil testing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2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514600"/>
            <a:ext cx="7408333" cy="361156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According to the results of soil testing ,by using Terzagi equation ,it`s found that the bearing capacity of soil is equal to 202 mega pascal (2kg/cm²) at a minimum depth of ten meters (10m) from street level </a:t>
            </a: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07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05000"/>
            <a:ext cx="7408333" cy="3505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bearing capacity on the surface of the foundation level should be 2.5 kg/ cm² ( improved to be in safe side)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Recommended foundation type : mat or raft foundation 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recommended to protect the building from the effects of water and prevent water to reach under foundation 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24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524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Structural</a:t>
            </a:r>
            <a:r>
              <a:rPr lang="en-US" sz="3500" dirty="0">
                <a:solidFill>
                  <a:srgbClr val="66062B"/>
                </a:solidFill>
              </a:rPr>
              <a:t> </a:t>
            </a:r>
            <a:r>
              <a:rPr lang="en-US" b="1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ar-SA" b="1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Column loads are calculated using (sap program), the structure subjected to the following loads: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1) Dead Load (own weight).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2) Super imposed dead load =</a:t>
            </a:r>
            <a:r>
              <a:rPr lang="en-US" altLang="en-US" sz="1800" dirty="0" smtClean="0">
                <a:solidFill>
                  <a:prstClr val="black"/>
                </a:solidFill>
                <a:latin typeface="Arial" pitchFamily="34" charset="0"/>
              </a:rPr>
              <a:t>300 kg/m2</a:t>
            </a: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.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3) Live load </a:t>
            </a:r>
            <a:r>
              <a:rPr lang="en-US" altLang="en-US" sz="1800" dirty="0" smtClean="0">
                <a:solidFill>
                  <a:prstClr val="black"/>
                </a:solidFill>
                <a:latin typeface="Arial" pitchFamily="34" charset="0"/>
              </a:rPr>
              <a:t>=800 </a:t>
            </a: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kg/m2.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800" dirty="0">
              <a:solidFill>
                <a:prstClr val="black"/>
              </a:solidFill>
              <a:latin typeface="Arial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Using ACI code, the ultimate loads are calculated considering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load combination :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b="1" dirty="0">
                <a:solidFill>
                  <a:prstClr val="black"/>
                </a:solidFill>
                <a:latin typeface="Arial" pitchFamily="34" charset="0"/>
              </a:rPr>
              <a:t>                             Pu =1.2Dead + 1.6Live.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 sz="1800" dirty="0">
              <a:solidFill>
                <a:prstClr val="black"/>
              </a:solidFill>
              <a:latin typeface="Arial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Material characteristics used in this project are: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 </a:t>
            </a:r>
            <a:r>
              <a:rPr lang="en-US" altLang="en-US" sz="1800" b="1" dirty="0" err="1">
                <a:solidFill>
                  <a:prstClr val="black"/>
                </a:solidFill>
                <a:latin typeface="Arial" pitchFamily="34" charset="0"/>
              </a:rPr>
              <a:t>f’c</a:t>
            </a:r>
            <a:r>
              <a:rPr lang="en-US" altLang="en-US" sz="1800" b="1" dirty="0">
                <a:solidFill>
                  <a:prstClr val="black"/>
                </a:solidFill>
                <a:latin typeface="Arial" pitchFamily="34" charset="0"/>
              </a:rPr>
              <a:t> =</a:t>
            </a:r>
            <a:r>
              <a:rPr lang="en-US" altLang="en-US" sz="1800" b="1" dirty="0" smtClean="0">
                <a:solidFill>
                  <a:prstClr val="black"/>
                </a:solidFill>
                <a:latin typeface="Arial" pitchFamily="34" charset="0"/>
              </a:rPr>
              <a:t>280kg/cm2 </a:t>
            </a:r>
            <a:r>
              <a:rPr lang="en-US" altLang="en-US" sz="1800" b="1" dirty="0">
                <a:solidFill>
                  <a:prstClr val="black"/>
                </a:solidFill>
                <a:latin typeface="Arial" pitchFamily="34" charset="0"/>
              </a:rPr>
              <a:t>(B </a:t>
            </a:r>
            <a:r>
              <a:rPr lang="en-US" altLang="en-US" sz="1800" b="1" dirty="0" smtClean="0">
                <a:solidFill>
                  <a:prstClr val="black"/>
                </a:solidFill>
                <a:latin typeface="Arial" pitchFamily="34" charset="0"/>
              </a:rPr>
              <a:t>350</a:t>
            </a:r>
            <a:r>
              <a:rPr lang="en-US" altLang="en-US" sz="1800" b="1" dirty="0">
                <a:solidFill>
                  <a:prstClr val="black"/>
                </a:solidFill>
                <a:latin typeface="Arial" pitchFamily="34" charset="0"/>
              </a:rPr>
              <a:t>)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 Where: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 </a:t>
            </a:r>
            <a:r>
              <a:rPr lang="en-US" altLang="en-US" sz="1800" dirty="0" err="1">
                <a:solidFill>
                  <a:prstClr val="black"/>
                </a:solidFill>
                <a:latin typeface="Arial" pitchFamily="34" charset="0"/>
              </a:rPr>
              <a:t>f’c</a:t>
            </a: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is the compressive strength of concrete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b="1" dirty="0">
                <a:solidFill>
                  <a:prstClr val="black"/>
                </a:solidFill>
                <a:latin typeface="Arial" pitchFamily="34" charset="0"/>
              </a:rPr>
              <a:t>                  </a:t>
            </a:r>
            <a:r>
              <a:rPr lang="en-US" altLang="en-US" sz="1800" b="1" dirty="0" err="1">
                <a:solidFill>
                  <a:prstClr val="black"/>
                </a:solidFill>
                <a:latin typeface="Arial" pitchFamily="34" charset="0"/>
              </a:rPr>
              <a:t>fy</a:t>
            </a:r>
            <a:r>
              <a:rPr lang="en-US" altLang="en-US" sz="1800" b="1" dirty="0">
                <a:solidFill>
                  <a:prstClr val="black"/>
                </a:solidFill>
                <a:latin typeface="Arial" pitchFamily="34" charset="0"/>
              </a:rPr>
              <a:t> = 4200 kg/cm2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 Where: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                 </a:t>
            </a:r>
            <a:r>
              <a:rPr lang="en-US" altLang="en-US" sz="1800" dirty="0" err="1">
                <a:solidFill>
                  <a:prstClr val="black"/>
                </a:solidFill>
                <a:latin typeface="Arial" pitchFamily="34" charset="0"/>
              </a:rPr>
              <a:t>fy</a:t>
            </a:r>
            <a:r>
              <a:rPr lang="en-US" altLang="en-US" sz="1800" dirty="0">
                <a:solidFill>
                  <a:prstClr val="black"/>
                </a:solidFill>
                <a:latin typeface="Arial" pitchFamily="34" charset="0"/>
              </a:rPr>
              <a:t> is the yield strength of steel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696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047780"/>
              </p:ext>
            </p:extLst>
          </p:nvPr>
        </p:nvGraphicFramePr>
        <p:xfrm>
          <a:off x="1600200" y="685800"/>
          <a:ext cx="5333999" cy="5715000"/>
        </p:xfrm>
        <a:graphic>
          <a:graphicData uri="http://schemas.openxmlformats.org/drawingml/2006/table">
            <a:tbl>
              <a:tblPr/>
              <a:tblGrid>
                <a:gridCol w="2622301"/>
                <a:gridCol w="2711698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NO . Of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Ultimate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Column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Load (ton)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243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02335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irus\Download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71600"/>
            <a:ext cx="9144000" cy="914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371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62000" y="1981200"/>
                <a:ext cx="7408333" cy="4648200"/>
              </a:xfrm>
            </p:spPr>
            <p:txBody>
              <a:bodyPr>
                <a:noAutofit/>
              </a:bodyPr>
              <a:lstStyle/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 smtClean="0"/>
                  <a:t> Assume a depth of  mat footing  by using a rule of thumb :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 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10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𝑃𝑢</m:t>
                        </m:r>
                      </m:e>
                    </m:ra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 for interior column .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15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𝑃𝑢</m:t>
                        </m:r>
                      </m:e>
                    </m:rad>
                  </m:oMath>
                </a14:m>
                <a:r>
                  <a:rPr lang="en-US" dirty="0"/>
                  <a:t>for </a:t>
                </a:r>
                <a:r>
                  <a:rPr lang="en-US" dirty="0" smtClean="0"/>
                  <a:t>edge </a:t>
                </a:r>
                <a:r>
                  <a:rPr lang="en-US" dirty="0"/>
                  <a:t>column .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20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𝑃𝑢</m:t>
                        </m:r>
                      </m:e>
                    </m:rad>
                  </m:oMath>
                </a14:m>
                <a:r>
                  <a:rPr lang="en-US" dirty="0"/>
                  <a:t>for </a:t>
                </a:r>
                <a:r>
                  <a:rPr lang="en-US" dirty="0" smtClean="0"/>
                  <a:t>corner </a:t>
                </a:r>
                <a:r>
                  <a:rPr lang="en-US" dirty="0"/>
                  <a:t>column 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dirty="0" smtClean="0"/>
                  <a:t>    where </a:t>
                </a:r>
                <a:r>
                  <a:rPr lang="en-US" dirty="0" err="1" smtClean="0"/>
                  <a:t>pu</a:t>
                </a:r>
                <a:r>
                  <a:rPr lang="en-US" dirty="0" smtClean="0"/>
                  <a:t> is the </a:t>
                </a:r>
                <a:r>
                  <a:rPr lang="en-US" b="1" dirty="0">
                    <a:latin typeface="Calibri" pitchFamily="34" charset="0"/>
                  </a:rPr>
                  <a:t>critical column </a:t>
                </a:r>
                <a:r>
                  <a:rPr lang="en-US" b="1" dirty="0" smtClean="0">
                    <a:latin typeface="Calibri" pitchFamily="34" charset="0"/>
                  </a:rPr>
                  <a:t> ultimate load 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dirty="0" smtClean="0"/>
                  <a:t>2.    Check  critical column for punching  shear . 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0" y="1981200"/>
                <a:ext cx="7408333" cy="4648200"/>
              </a:xfrm>
              <a:blipFill rotWithShape="1">
                <a:blip r:embed="rId2"/>
                <a:stretch>
                  <a:fillRect l="-1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  <a:ea typeface="Times New Roman" pitchFamily="18" charset="0"/>
              </a:rPr>
              <a:t>To find the depth of foundation: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27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209800"/>
                <a:ext cx="7408333" cy="4449763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 Pu for critical column = 1223 ton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1223 * 9.81= 12000 KN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10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12000</m:t>
                        </m:r>
                      </m:e>
                    </m:rad>
                  </m:oMath>
                </a14:m>
                <a:r>
                  <a:rPr lang="en-US" b="0" dirty="0" smtClean="0">
                    <a:ea typeface="Cambria Math"/>
                  </a:rPr>
                  <a:t> = 1095 mm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ea typeface="Cambria Math"/>
                  </a:rPr>
                  <a:t>Assume d = 1100 mm  ,  h = 1200 mm </a:t>
                </a:r>
              </a:p>
              <a:p>
                <a:pPr marL="0" indent="0">
                  <a:buNone/>
                </a:pPr>
                <a:r>
                  <a:rPr lang="en-US" b="0" dirty="0" smtClean="0">
                    <a:ea typeface="Cambria Math"/>
                  </a:rPr>
                  <a:t>Chick for punching shear :</a:t>
                </a:r>
              </a:p>
              <a:p>
                <a:r>
                  <a:rPr lang="en-US" dirty="0" err="1"/>
                  <a:t>φVcp</a:t>
                </a:r>
                <a:r>
                  <a:rPr lang="en-US" dirty="0"/>
                  <a:t> = 0.75(1/3)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√</m:t>
                    </m:r>
                    <m:r>
                      <a:rPr lang="en-US" i="1">
                        <a:latin typeface="Cambria Math"/>
                      </a:rPr>
                      <m:t>28</m:t>
                    </m:r>
                  </m:oMath>
                </a14:m>
                <a:r>
                  <a:rPr lang="en-US" dirty="0"/>
                  <a:t>  (1800*2 +2500*2)*1200/1000</a:t>
                </a:r>
              </a:p>
              <a:p>
                <a:r>
                  <a:rPr lang="en-US" dirty="0" err="1"/>
                  <a:t>φVcp</a:t>
                </a:r>
                <a:r>
                  <a:rPr lang="en-US" dirty="0"/>
                  <a:t> = 13652 &gt; 12000 (OK) </a:t>
                </a:r>
              </a:p>
              <a:p>
                <a:pPr marL="0" indent="0">
                  <a:buNone/>
                </a:pPr>
                <a:endParaRPr lang="en-US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209800"/>
                <a:ext cx="7408333" cy="4449763"/>
              </a:xfrm>
              <a:blipFill rotWithShape="1">
                <a:blip r:embed="rId2"/>
                <a:stretch>
                  <a:fillRect l="-1317" t="-1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  <a:ea typeface="Times New Roman" pitchFamily="18" charset="0"/>
              </a:rPr>
              <a:t>To find the depth of foundation: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886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</a:rPr>
              <a:t>3D – Mat Foundation</a:t>
            </a:r>
            <a:endParaRPr lang="en-US" dirty="0"/>
          </a:p>
        </p:txBody>
      </p:sp>
      <p:pic>
        <p:nvPicPr>
          <p:cNvPr id="8" name="عنصر نائب للمحتوى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0665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71600"/>
            <a:ext cx="8534399" cy="5181600"/>
          </a:xfrm>
        </p:spPr>
        <p:txBody>
          <a:bodyPr/>
          <a:lstStyle/>
          <a:p>
            <a:pPr algn="just"/>
            <a:r>
              <a:rPr lang="en-US" b="1" dirty="0">
                <a:latin typeface="Comic Sans MS" pitchFamily="66" charset="0"/>
                <a:ea typeface="Times New Roman" pitchFamily="18" charset="0"/>
              </a:rPr>
              <a:t>The values of maximum moment in (X),(Y) directions are  taken from SAP14</a:t>
            </a:r>
            <a:r>
              <a:rPr lang="en-US" sz="1400" b="1" dirty="0">
                <a:latin typeface="Comic Sans MS" pitchFamily="66" charset="0"/>
                <a:ea typeface="Times New Roman" pitchFamily="18" charset="0"/>
              </a:rPr>
              <a:t>.</a:t>
            </a:r>
            <a:r>
              <a:rPr lang="en-US" b="1" dirty="0">
                <a:latin typeface="Comic Sans MS" pitchFamily="66" charset="0"/>
                <a:ea typeface="Times New Roman" pitchFamily="18" charset="0"/>
              </a:rPr>
              <a:t>The figures below show the moment in (X),(Y) direction.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alibri" pitchFamily="34" charset="0"/>
                <a:ea typeface="Times New Roman" pitchFamily="18" charset="0"/>
              </a:rPr>
              <a:t>Maximum moment in (X) and (Y)directions</a:t>
            </a:r>
            <a:endParaRPr lang="en-US" dirty="0"/>
          </a:p>
        </p:txBody>
      </p:sp>
      <p:pic>
        <p:nvPicPr>
          <p:cNvPr id="4" name="صورة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590800"/>
            <a:ext cx="3962400" cy="423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590800"/>
            <a:ext cx="3886200" cy="4195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2671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52600"/>
            <a:ext cx="7408333" cy="51054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/>
              <a:t>reinforcement in x direction:</a:t>
            </a:r>
          </a:p>
          <a:p>
            <a:r>
              <a:rPr lang="en-US" dirty="0" smtClean="0"/>
              <a:t>we take the maximum moment at the face of columns</a:t>
            </a:r>
          </a:p>
          <a:p>
            <a:pPr>
              <a:tabLst>
                <a:tab pos="685800" algn="l"/>
              </a:tabLst>
            </a:pPr>
            <a:r>
              <a:rPr lang="en-US" dirty="0" smtClean="0"/>
              <a:t>the area of reinforcement will calculate by the</a:t>
            </a:r>
          </a:p>
          <a:p>
            <a:pPr>
              <a:tabLst>
                <a:tab pos="685800" algn="l"/>
              </a:tabLst>
            </a:pPr>
            <a:r>
              <a:rPr lang="en-US" dirty="0" smtClean="0"/>
              <a:t>Equation:</a:t>
            </a:r>
          </a:p>
          <a:p>
            <a:pPr>
              <a:tabLst>
                <a:tab pos="685800" algn="l"/>
              </a:tabLst>
            </a:pPr>
            <a:r>
              <a:rPr lang="en-US" dirty="0" smtClean="0"/>
              <a:t> As =p*b*d</a:t>
            </a:r>
          </a:p>
          <a:p>
            <a:pPr>
              <a:tabLst>
                <a:tab pos="685800" algn="l"/>
              </a:tabLst>
            </a:pPr>
            <a:r>
              <a:rPr lang="en-US" b="1" dirty="0" smtClean="0"/>
              <a:t>1)at the face of column (from Sap program)</a:t>
            </a:r>
          </a:p>
          <a:p>
            <a:pPr>
              <a:tabLst>
                <a:tab pos="685800" algn="l"/>
              </a:tabLst>
            </a:pPr>
            <a:r>
              <a:rPr lang="en-US" b="1" dirty="0" smtClean="0"/>
              <a:t> </a:t>
            </a:r>
            <a:r>
              <a:rPr lang="en-US" dirty="0" smtClean="0"/>
              <a:t>Mu </a:t>
            </a:r>
            <a:r>
              <a:rPr lang="en-US" dirty="0" smtClean="0"/>
              <a:t>=1100KN.m/m</a:t>
            </a:r>
            <a:endParaRPr lang="en-US" dirty="0" smtClean="0"/>
          </a:p>
          <a:p>
            <a:pPr>
              <a:tabLst>
                <a:tab pos="685800" algn="l"/>
              </a:tabLst>
            </a:pPr>
            <a:r>
              <a:rPr lang="en-US" dirty="0" smtClean="0"/>
              <a:t>Use </a:t>
            </a:r>
            <a:r>
              <a:rPr lang="el-GR" dirty="0" smtClean="0"/>
              <a:t>ρ</a:t>
            </a:r>
            <a:r>
              <a:rPr lang="en-US" dirty="0" smtClean="0"/>
              <a:t>min=0.0077</a:t>
            </a:r>
            <a:endParaRPr lang="en-US" dirty="0" smtClean="0"/>
          </a:p>
          <a:p>
            <a:pPr>
              <a:tabLst>
                <a:tab pos="685800" algn="l"/>
              </a:tabLst>
            </a:pPr>
            <a:r>
              <a:rPr lang="en-US" dirty="0" smtClean="0"/>
              <a:t>As = </a:t>
            </a:r>
            <a:r>
              <a:rPr lang="en-US" dirty="0" smtClean="0"/>
              <a:t>0.0033 * 1000 * 1100 = 3630 mm²</a:t>
            </a:r>
            <a:endParaRPr lang="en-US" u="sng" dirty="0" smtClean="0"/>
          </a:p>
          <a:p>
            <a:pPr>
              <a:tabLst>
                <a:tab pos="685800" algn="l"/>
              </a:tabLst>
            </a:pPr>
            <a:r>
              <a:rPr lang="en-US" u="sng" dirty="0" smtClean="0"/>
              <a:t>use 10Ф18 mm/m</a:t>
            </a:r>
          </a:p>
          <a:p>
            <a:pPr>
              <a:tabLst>
                <a:tab pos="685800" algn="l"/>
              </a:tabLst>
            </a:pPr>
            <a:r>
              <a:rPr lang="en-US" u="sng" dirty="0" smtClean="0"/>
              <a:t>Also </a:t>
            </a:r>
            <a:r>
              <a:rPr lang="en-US" u="sng" dirty="0" smtClean="0"/>
              <a:t>between the columns use 10Ф18 mm/m</a:t>
            </a:r>
          </a:p>
          <a:p>
            <a:pPr>
              <a:tabLst>
                <a:tab pos="685800" algn="l"/>
              </a:tabLst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290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062B"/>
                </a:solidFill>
              </a:rPr>
              <a:t>Reinforcement</a:t>
            </a:r>
            <a:r>
              <a:rPr lang="en-US" dirty="0" smtClean="0">
                <a:solidFill>
                  <a:srgbClr val="66062B"/>
                </a:solidFill>
              </a:rPr>
              <a:t> </a:t>
            </a:r>
            <a:br>
              <a:rPr lang="en-US" dirty="0" smtClean="0">
                <a:solidFill>
                  <a:srgbClr val="66062B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2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371600"/>
            <a:ext cx="7408333" cy="51054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/>
              <a:t>reinforcement in y direction:</a:t>
            </a:r>
          </a:p>
          <a:p>
            <a:r>
              <a:rPr lang="en-US" dirty="0" smtClean="0"/>
              <a:t>we take the maximum moment at the face of columns</a:t>
            </a:r>
          </a:p>
          <a:p>
            <a:pPr>
              <a:tabLst>
                <a:tab pos="685800" algn="l"/>
              </a:tabLst>
            </a:pPr>
            <a:r>
              <a:rPr lang="en-US" dirty="0" smtClean="0"/>
              <a:t>the area of reinforcement will calculate by the</a:t>
            </a:r>
          </a:p>
          <a:p>
            <a:pPr>
              <a:tabLst>
                <a:tab pos="685800" algn="l"/>
              </a:tabLst>
            </a:pPr>
            <a:r>
              <a:rPr lang="en-US" dirty="0" smtClean="0"/>
              <a:t>Equation:</a:t>
            </a:r>
          </a:p>
          <a:p>
            <a:pPr>
              <a:tabLst>
                <a:tab pos="685800" algn="l"/>
              </a:tabLst>
            </a:pPr>
            <a:r>
              <a:rPr lang="en-US" dirty="0" smtClean="0"/>
              <a:t> As =p*b*d</a:t>
            </a:r>
          </a:p>
          <a:p>
            <a:pPr>
              <a:tabLst>
                <a:tab pos="685800" algn="l"/>
              </a:tabLst>
            </a:pPr>
            <a:r>
              <a:rPr lang="en-US" b="1" dirty="0" smtClean="0"/>
              <a:t>1)at the face of column (from Sap program)</a:t>
            </a:r>
          </a:p>
          <a:p>
            <a:pPr>
              <a:tabLst>
                <a:tab pos="685800" algn="l"/>
              </a:tabLst>
            </a:pPr>
            <a:r>
              <a:rPr lang="en-US" b="1" dirty="0" smtClean="0"/>
              <a:t> </a:t>
            </a:r>
            <a:r>
              <a:rPr lang="en-US" dirty="0" smtClean="0"/>
              <a:t>Mu </a:t>
            </a:r>
            <a:r>
              <a:rPr lang="en-US" dirty="0" smtClean="0"/>
              <a:t>=1600KN.m/m</a:t>
            </a:r>
            <a:endParaRPr lang="en-US" dirty="0" smtClean="0"/>
          </a:p>
          <a:p>
            <a:pPr>
              <a:tabLst>
                <a:tab pos="685800" algn="l"/>
              </a:tabLst>
            </a:pPr>
            <a:r>
              <a:rPr lang="en-US" dirty="0" smtClean="0"/>
              <a:t>Use </a:t>
            </a:r>
            <a:r>
              <a:rPr lang="el-GR" dirty="0" smtClean="0"/>
              <a:t>ρ</a:t>
            </a:r>
            <a:r>
              <a:rPr lang="en-US" dirty="0" smtClean="0"/>
              <a:t>min=0.0033</a:t>
            </a:r>
            <a:endParaRPr lang="en-US" dirty="0" smtClean="0"/>
          </a:p>
          <a:p>
            <a:pPr>
              <a:tabLst>
                <a:tab pos="685800" algn="l"/>
              </a:tabLst>
            </a:pPr>
            <a:r>
              <a:rPr lang="en-US" dirty="0" smtClean="0"/>
              <a:t>As = </a:t>
            </a:r>
            <a:r>
              <a:rPr lang="en-US" dirty="0" smtClean="0"/>
              <a:t>0.0033 </a:t>
            </a:r>
            <a:r>
              <a:rPr lang="en-US" dirty="0" smtClean="0"/>
              <a:t>*</a:t>
            </a:r>
            <a:r>
              <a:rPr lang="en-US" dirty="0" smtClean="0"/>
              <a:t>1000*1100= 3630 mm²</a:t>
            </a:r>
            <a:endParaRPr lang="en-US" u="sng" dirty="0" smtClean="0"/>
          </a:p>
          <a:p>
            <a:pPr>
              <a:tabLst>
                <a:tab pos="685800" algn="l"/>
              </a:tabLst>
            </a:pPr>
            <a:r>
              <a:rPr lang="en-US" u="sng" dirty="0" smtClean="0"/>
              <a:t>use 10Ф18 mm/m</a:t>
            </a:r>
          </a:p>
          <a:p>
            <a:pPr>
              <a:tabLst>
                <a:tab pos="685800" algn="l"/>
              </a:tabLst>
            </a:pPr>
            <a:r>
              <a:rPr lang="en-US" u="sng" dirty="0" smtClean="0"/>
              <a:t>Also between the columns use 10Ф18 mm/m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332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66062B"/>
                </a:solidFill>
              </a:rPr>
              <a:t>Reinforcement</a:t>
            </a:r>
            <a:r>
              <a:rPr lang="en-US" dirty="0" smtClean="0">
                <a:solidFill>
                  <a:srgbClr val="66062B"/>
                </a:solidFill>
              </a:rPr>
              <a:t> </a:t>
            </a:r>
            <a:br>
              <a:rPr lang="en-US" dirty="0" smtClean="0">
                <a:solidFill>
                  <a:srgbClr val="66062B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105400"/>
          </a:xfrm>
        </p:spPr>
        <p:txBody>
          <a:bodyPr/>
          <a:lstStyle/>
          <a:p>
            <a:r>
              <a:rPr lang="en-US" b="1" dirty="0">
                <a:latin typeface="Calibri" pitchFamily="34" charset="0"/>
                <a:ea typeface="Times New Roman" pitchFamily="18" charset="0"/>
              </a:rPr>
              <a:t>Design of Piles:</a:t>
            </a:r>
          </a:p>
          <a:p>
            <a:r>
              <a:rPr lang="en-US" dirty="0">
                <a:latin typeface="Calibri" pitchFamily="34" charset="0"/>
              </a:rPr>
              <a:t>A computer program called </a:t>
            </a:r>
            <a:r>
              <a:rPr lang="en-US" dirty="0" err="1">
                <a:latin typeface="Calibri" pitchFamily="34" charset="0"/>
              </a:rPr>
              <a:t>AllPiles</a:t>
            </a:r>
            <a:r>
              <a:rPr lang="en-US" dirty="0">
                <a:latin typeface="Calibri" pitchFamily="34" charset="0"/>
              </a:rPr>
              <a:t> is used to prepare allowable bearing capacity with each pile length and diameter, table below shown the result: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52728"/>
          </a:xfrm>
        </p:spPr>
        <p:txBody>
          <a:bodyPr/>
          <a:lstStyle/>
          <a:p>
            <a:r>
              <a:rPr lang="en-US" dirty="0">
                <a:latin typeface="Calibri" pitchFamily="34" charset="0"/>
                <a:ea typeface="Times New Roman" pitchFamily="18" charset="0"/>
              </a:rPr>
              <a:t> </a:t>
            </a:r>
            <a:r>
              <a:rPr lang="en-US" b="1" dirty="0">
                <a:latin typeface="Calibri" pitchFamily="34" charset="0"/>
                <a:ea typeface="Times New Roman" pitchFamily="18" charset="0"/>
              </a:rPr>
              <a:t>PILES FOUNDATIONS</a:t>
            </a:r>
            <a:endParaRPr lang="en-US" dirty="0"/>
          </a:p>
        </p:txBody>
      </p:sp>
      <p:pic>
        <p:nvPicPr>
          <p:cNvPr id="4" name="صورة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8399"/>
            <a:ext cx="4419600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496220"/>
            <a:ext cx="4144645" cy="406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6127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3318" y="1327666"/>
            <a:ext cx="3662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Dimensions of piles and </a:t>
            </a:r>
            <a:r>
              <a:rPr lang="en-US" sz="2400" b="1" dirty="0" smtClean="0"/>
              <a:t>capacities (KN)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240176"/>
              </p:ext>
            </p:extLst>
          </p:nvPr>
        </p:nvGraphicFramePr>
        <p:xfrm>
          <a:off x="1295400" y="2209800"/>
          <a:ext cx="7010399" cy="3597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1625"/>
                <a:gridCol w="1401625"/>
                <a:gridCol w="1402383"/>
                <a:gridCol w="1402383"/>
                <a:gridCol w="1402383"/>
              </a:tblGrid>
              <a:tr h="1461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0975" algn="l"/>
                          <a:tab pos="518160" algn="ctr"/>
                          <a:tab pos="3578860" algn="l"/>
                        </a:tabLst>
                      </a:pPr>
                      <a:r>
                        <a:rPr lang="en-US" sz="2800" dirty="0">
                          <a:effectLst/>
                        </a:rPr>
                        <a:t>Diameter in m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180975" algn="l"/>
                          <a:tab pos="518160" algn="ctr"/>
                          <a:tab pos="3578860" algn="l"/>
                        </a:tabLst>
                      </a:pPr>
                      <a:r>
                        <a:rPr lang="en-US" sz="2800" dirty="0">
                          <a:effectLst/>
                        </a:rPr>
                        <a:t>Length in m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14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16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 dirty="0">
                          <a:effectLst/>
                        </a:rPr>
                        <a:t>18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 dirty="0">
                          <a:effectLst/>
                        </a:rPr>
                        <a:t>20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0.6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308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352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411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448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0.8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435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532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615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684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4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1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601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704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>
                          <a:effectLst/>
                        </a:rPr>
                        <a:t>833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2800" dirty="0">
                          <a:effectLst/>
                        </a:rPr>
                        <a:t>950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1977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371600"/>
            <a:ext cx="7408333" cy="4754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libri" pitchFamily="34" charset="0"/>
                <a:ea typeface="Times New Roman" pitchFamily="18" charset="0"/>
              </a:rPr>
              <a:t>one </a:t>
            </a:r>
            <a:r>
              <a:rPr lang="en-US" sz="4000" b="1" dirty="0">
                <a:latin typeface="Calibri" pitchFamily="34" charset="0"/>
                <a:ea typeface="Times New Roman" pitchFamily="18" charset="0"/>
              </a:rPr>
              <a:t>types of piles </a:t>
            </a:r>
            <a:r>
              <a:rPr lang="en-US" sz="4000" b="1" dirty="0" smtClean="0">
                <a:latin typeface="Calibri" pitchFamily="34" charset="0"/>
                <a:ea typeface="Times New Roman" pitchFamily="18" charset="0"/>
              </a:rPr>
              <a:t>is </a:t>
            </a:r>
            <a:r>
              <a:rPr lang="en-US" sz="4000" b="1" dirty="0">
                <a:latin typeface="Calibri" pitchFamily="34" charset="0"/>
                <a:ea typeface="Times New Roman" pitchFamily="18" charset="0"/>
              </a:rPr>
              <a:t>selected in the design of pile foundation in this </a:t>
            </a:r>
            <a:r>
              <a:rPr lang="en-US" sz="4000" b="1" dirty="0" smtClean="0">
                <a:latin typeface="Calibri" pitchFamily="34" charset="0"/>
                <a:ea typeface="Times New Roman" pitchFamily="18" charset="0"/>
              </a:rPr>
              <a:t>project which has a diameter of 1 meter and a length of 20 meters :</a:t>
            </a:r>
          </a:p>
          <a:p>
            <a:r>
              <a:rPr lang="en-US" sz="4000" b="1" dirty="0" smtClean="0">
                <a:latin typeface="Calibri" pitchFamily="34" charset="0"/>
              </a:rPr>
              <a:t>The pile capacity of this pile = 950 KN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391747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57999"/>
              </p:ext>
            </p:extLst>
          </p:nvPr>
        </p:nvGraphicFramePr>
        <p:xfrm>
          <a:off x="228600" y="1600200"/>
          <a:ext cx="8686800" cy="5188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331"/>
                <a:gridCol w="1447331"/>
                <a:gridCol w="1447331"/>
                <a:gridCol w="1448269"/>
                <a:gridCol w="1448269"/>
                <a:gridCol w="1448269"/>
              </a:tblGrid>
              <a:tr h="10280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 dirty="0">
                          <a:effectLst/>
                        </a:rPr>
                        <a:t>Column No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Service Load</a:t>
                      </a:r>
                    </a:p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( KN 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Allowable capacity of pile (KN)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Service load / Allowable capacity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No. of piles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Dimension of cap(m*m)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C1A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8570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9.018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6.3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C1B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7848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8.258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6.3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C1C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7988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 dirty="0">
                          <a:effectLst/>
                        </a:rPr>
                        <a:t>950.3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8.406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6.3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C1D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5956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6.267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3.8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C2A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5606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5.899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3.8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C2B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6194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6.518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6.3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C2C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5956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 dirty="0">
                          <a:effectLst/>
                        </a:rPr>
                        <a:t>6.267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3.8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C2D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5732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6.031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3.8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C3A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3503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3.683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3.8 * 3.8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C3B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 dirty="0">
                          <a:effectLst/>
                        </a:rPr>
                        <a:t>4415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4.645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6.3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C3C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4485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4.719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6.3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C3D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4274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4.497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6.3 * 6.3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  <a:tr h="3136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C3E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4765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950.3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5.014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3578860" algn="l"/>
                        </a:tabLst>
                      </a:pPr>
                      <a:r>
                        <a:rPr lang="en-US" sz="1400" dirty="0">
                          <a:effectLst/>
                        </a:rPr>
                        <a:t>6.3 * 6.3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3005" marR="53005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52728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</a:rPr>
              <a:t>Table below shows the allowable applied load and the No. of piles with cap’s dimensions that each group of column has.</a:t>
            </a:r>
            <a:r>
              <a:rPr lang="en-US" sz="3200" b="1" dirty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en-US" sz="3200" b="1" dirty="0">
                <a:solidFill>
                  <a:schemeClr val="tx1"/>
                </a:solidFill>
                <a:latin typeface="Calibri" pitchFamily="34" charset="0"/>
              </a:rPr>
            </a:b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641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Virus\Downloads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38400"/>
            <a:ext cx="7408333" cy="3687763"/>
          </a:xfrm>
        </p:spPr>
        <p:txBody>
          <a:bodyPr/>
          <a:lstStyle/>
          <a:p>
            <a:r>
              <a:rPr lang="en-US" b="1" dirty="0" smtClean="0">
                <a:latin typeface="Calibri" pitchFamily="34" charset="0"/>
              </a:rPr>
              <a:t>The equations below is used to determine the area of steel :</a:t>
            </a:r>
          </a:p>
          <a:p>
            <a:r>
              <a:rPr lang="en-US" dirty="0" smtClean="0"/>
              <a:t>Calculate Mu</a:t>
            </a:r>
          </a:p>
          <a:p>
            <a:r>
              <a:rPr lang="en-US" dirty="0" err="1" smtClean="0"/>
              <a:t>Mn</a:t>
            </a:r>
            <a:r>
              <a:rPr lang="en-US" dirty="0" smtClean="0"/>
              <a:t> = Mu/0.9</a:t>
            </a:r>
          </a:p>
          <a:p>
            <a:r>
              <a:rPr lang="en-US" dirty="0" err="1" smtClean="0"/>
              <a:t>Mn</a:t>
            </a:r>
            <a:r>
              <a:rPr lang="en-US" dirty="0" smtClean="0"/>
              <a:t> = R*b*d² : </a:t>
            </a:r>
            <a:r>
              <a:rPr lang="en-US" dirty="0" err="1" smtClean="0"/>
              <a:t>Mn</a:t>
            </a:r>
            <a:r>
              <a:rPr lang="en-US" dirty="0" smtClean="0"/>
              <a:t> , b and d are known .</a:t>
            </a:r>
          </a:p>
          <a:p>
            <a:r>
              <a:rPr lang="en-US" dirty="0" smtClean="0"/>
              <a:t>Find R </a:t>
            </a:r>
          </a:p>
          <a:p>
            <a:r>
              <a:rPr lang="en-US" dirty="0" smtClean="0"/>
              <a:t>From ACI tables using the value of R we’ll find </a:t>
            </a:r>
            <a:r>
              <a:rPr lang="el-GR" dirty="0" smtClean="0"/>
              <a:t>ρ</a:t>
            </a:r>
            <a:endParaRPr lang="en-US" dirty="0" smtClean="0"/>
          </a:p>
          <a:p>
            <a:r>
              <a:rPr lang="en-US" dirty="0" smtClean="0"/>
              <a:t>As = </a:t>
            </a:r>
            <a:r>
              <a:rPr lang="el-GR" dirty="0" smtClean="0"/>
              <a:t>ρ</a:t>
            </a:r>
            <a:r>
              <a:rPr lang="en-US" dirty="0" smtClean="0"/>
              <a:t> * b * 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r>
              <a:rPr lang="en-US" b="1" dirty="0">
                <a:latin typeface="Calibri" pitchFamily="34" charset="0"/>
              </a:rPr>
              <a:t>Reinforcement Details of Piles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6200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28800"/>
            <a:ext cx="7408333" cy="4724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 column C1A:</a:t>
            </a:r>
          </a:p>
          <a:p>
            <a:r>
              <a:rPr lang="en-US" dirty="0"/>
              <a:t>P1U= Ultimate load on C1A = 12000 KN .</a:t>
            </a:r>
          </a:p>
          <a:p>
            <a:r>
              <a:rPr lang="en-US" dirty="0"/>
              <a:t>No. of pile around C1A= 9 piles .</a:t>
            </a:r>
          </a:p>
          <a:p>
            <a:r>
              <a:rPr lang="en-US" dirty="0"/>
              <a:t>12000KN/ 9piles = 1333 KN per each pile . </a:t>
            </a:r>
          </a:p>
          <a:p>
            <a:r>
              <a:rPr lang="en-US" dirty="0"/>
              <a:t>Shear force = 400 KN</a:t>
            </a:r>
          </a:p>
          <a:p>
            <a:r>
              <a:rPr lang="en-US" dirty="0"/>
              <a:t>Ultimate moment= 2.5 *4000 =10000KN.m</a:t>
            </a:r>
          </a:p>
          <a:p>
            <a:r>
              <a:rPr lang="en-US" dirty="0"/>
              <a:t> </a:t>
            </a:r>
          </a:p>
          <a:p>
            <a:r>
              <a:rPr lang="en-US" dirty="0" err="1"/>
              <a:t>Mn</a:t>
            </a:r>
            <a:r>
              <a:rPr lang="en-US" dirty="0"/>
              <a:t>= Mu/Ø = 10000/0.9=11100KN.m</a:t>
            </a:r>
          </a:p>
          <a:p>
            <a:r>
              <a:rPr lang="en-US" dirty="0" err="1"/>
              <a:t>Mn</a:t>
            </a:r>
            <a:r>
              <a:rPr lang="en-US" dirty="0"/>
              <a:t>=Rbd˄2, for C1A :</a:t>
            </a:r>
          </a:p>
          <a:p>
            <a:r>
              <a:rPr lang="en-US" dirty="0"/>
              <a:t>R= 1.46 so p= 0.0036 then As= p*b*d= 0.0036 * 3600 * 1100= </a:t>
            </a:r>
            <a:r>
              <a:rPr lang="en-US" dirty="0" smtClean="0"/>
              <a:t>14256 mm</a:t>
            </a:r>
            <a:r>
              <a:rPr lang="en-US" dirty="0"/>
              <a:t>˄2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pitchFamily="34" charset="0"/>
              </a:rPr>
              <a:t>Example Of Design 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78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684479"/>
              </p:ext>
            </p:extLst>
          </p:nvPr>
        </p:nvGraphicFramePr>
        <p:xfrm>
          <a:off x="304800" y="1752600"/>
          <a:ext cx="8534400" cy="49339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6578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 dirty="0">
                          <a:effectLst/>
                        </a:rPr>
                        <a:t>Cap Number</a:t>
                      </a:r>
                      <a:endParaRPr lang="en-US" sz="2000" b="1" i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Reinforcement in long direction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Reinforcement short direction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C1A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31Ø32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31 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C1B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32Ø32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32Ø32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C1C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 dirty="0">
                          <a:effectLst/>
                        </a:rPr>
                        <a:t>31Ø32</a:t>
                      </a:r>
                      <a:endParaRPr lang="en-US" sz="2000" b="1" i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31 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C1D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24Ø32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14Ø16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 C2A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23Ø32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26Ø32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C2B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26Ø32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26Ø32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C2C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24Ø32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26Ø32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C2D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24Ø32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26Ø32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C3A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22Ø25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22Ø25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C3B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18Ø25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18Ø25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C3C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18Ø25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18Ø25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C3D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18Ø25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18Ø25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Cap of C3E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>
                          <a:effectLst/>
                        </a:rPr>
                        <a:t>18Ø25</a:t>
                      </a:r>
                      <a:endParaRPr lang="en-US" sz="2000" b="1" i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3578860" algn="l"/>
                        </a:tabLst>
                      </a:pPr>
                      <a:r>
                        <a:rPr lang="en-US" sz="2000" b="1" i="0" dirty="0">
                          <a:effectLst/>
                        </a:rPr>
                        <a:t>18Ø25</a:t>
                      </a:r>
                      <a:endParaRPr lang="en-US" sz="2000" b="1" i="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 reinforcement in two directions (main steel only ) is shown in table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1014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24000"/>
            <a:ext cx="8610599" cy="4953000"/>
          </a:xfrm>
        </p:spPr>
        <p:txBody>
          <a:bodyPr/>
          <a:lstStyle/>
          <a:p>
            <a:r>
              <a:rPr lang="en-US" dirty="0" smtClean="0"/>
              <a:t>For pile footing </a:t>
            </a:r>
          </a:p>
          <a:p>
            <a:r>
              <a:rPr lang="en-GB" b="1" dirty="0"/>
              <a:t>Quantity of all pile for concrete </a:t>
            </a:r>
            <a:endParaRPr lang="en-US" dirty="0"/>
          </a:p>
          <a:p>
            <a:r>
              <a:rPr lang="en-GB" dirty="0"/>
              <a:t>The quantity of concrete in cubic meter (m˄3)</a:t>
            </a:r>
            <a:endParaRPr lang="en-US" dirty="0"/>
          </a:p>
          <a:p>
            <a:r>
              <a:rPr lang="en-GB" dirty="0"/>
              <a:t>For each column:</a:t>
            </a:r>
            <a:endParaRPr lang="en-US" dirty="0"/>
          </a:p>
          <a:p>
            <a:r>
              <a:rPr lang="en-GB" dirty="0"/>
              <a:t>Pile Volume = No. Of piles * length of pile </a:t>
            </a:r>
            <a:endParaRPr lang="en-US" dirty="0"/>
          </a:p>
          <a:p>
            <a:r>
              <a:rPr lang="en-GB" dirty="0"/>
              <a:t>Area of pile = Π/4 * Diameter˄2</a:t>
            </a:r>
            <a:endParaRPr lang="en-US" dirty="0"/>
          </a:p>
          <a:p>
            <a:r>
              <a:rPr lang="en-GB" dirty="0"/>
              <a:t>                   = Π/4 * 100˄2 = 7854 cm˄2 .</a:t>
            </a:r>
            <a:endParaRPr lang="en-US" dirty="0"/>
          </a:p>
          <a:p>
            <a:r>
              <a:rPr lang="en-GB" dirty="0"/>
              <a:t>The table below summarized the quantity of estimation for all piles: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Comparison Of Costs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710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056059"/>
              </p:ext>
            </p:extLst>
          </p:nvPr>
        </p:nvGraphicFramePr>
        <p:xfrm>
          <a:off x="228600" y="152394"/>
          <a:ext cx="8686800" cy="6508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117"/>
                <a:gridCol w="1455656"/>
                <a:gridCol w="1846226"/>
                <a:gridCol w="1459024"/>
                <a:gridCol w="2401777"/>
              </a:tblGrid>
              <a:tr h="294291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Volume </a:t>
                      </a:r>
                      <a:r>
                        <a:rPr lang="en-US" sz="2000" b="1" dirty="0">
                          <a:effectLst/>
                        </a:rPr>
                        <a:t>of concrete for piles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000" b="1">
                        <a:effectLst/>
                        <a:latin typeface="Calibri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000" b="1">
                        <a:effectLst/>
                        <a:latin typeface="Calibri"/>
                      </a:endParaRPr>
                    </a:p>
                  </a:txBody>
                  <a:tcPr marL="63875" marR="63875" marT="0" marB="0" anchor="b"/>
                </a:tc>
              </a:tr>
              <a:tr h="6884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NO . Of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NO . Of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Length of 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Cross section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Total volume for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44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Column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Piles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pile (M)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area (M²)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each column (M³)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C1A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9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20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141.372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C1B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125.664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C1C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9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141.372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C1D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94.248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C2A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94.248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C2B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7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109.956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C2C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94.248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C2D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94.248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C3A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62.832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C3B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78.54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C3C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78.54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C3D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78.54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33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C3E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20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0.7854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78.54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  <a:tr h="7938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</a:rPr>
                        <a:t>Total volume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</a:rPr>
                        <a:t>1272.348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3875" marR="6387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9838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52728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Quantity of pile caps for concrete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Caps volume: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Volume of each cap=  Area * height 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This is summarized in table shown below</a:t>
            </a:r>
            <a:r>
              <a:rPr lang="en-GB" sz="2400" b="1" dirty="0">
                <a:solidFill>
                  <a:schemeClr val="tx1"/>
                </a:solidFill>
              </a:rPr>
              <a:t>: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881681"/>
              </p:ext>
            </p:extLst>
          </p:nvPr>
        </p:nvGraphicFramePr>
        <p:xfrm>
          <a:off x="304799" y="1676406"/>
          <a:ext cx="8534400" cy="5213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8860"/>
                <a:gridCol w="1841957"/>
                <a:gridCol w="1841957"/>
                <a:gridCol w="1425324"/>
                <a:gridCol w="2346302"/>
              </a:tblGrid>
              <a:tr h="28195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Table 7.2 Volume of concrete for caps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1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b="1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NO . Of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First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Second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Hight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Total volume for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Column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dimension (M)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dimension (M)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(M)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each Cap (M³)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C1A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1.2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47.628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C1B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1.2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47.628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C1C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1.2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47.628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C1D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</a:rPr>
                        <a:t>3.8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26.334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C2A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3.8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26.334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C2B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43.659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C2C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3.8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26.334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C2D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6.3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3.8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1.1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26.334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C3A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3.8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3.8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0.9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12.996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C3B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0.9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20.736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C3C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0.9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20.736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C3D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0.9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20.736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19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C3E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4.8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1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23.04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5179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 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effectLst/>
                        </a:rPr>
                        <a:t>Total volume</a:t>
                      </a:r>
                      <a:endParaRPr lang="en-US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effectLst/>
                        </a:rPr>
                        <a:t>390.123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1197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86000"/>
            <a:ext cx="7408333" cy="3840163"/>
          </a:xfrm>
        </p:spPr>
        <p:txBody>
          <a:bodyPr/>
          <a:lstStyle/>
          <a:p>
            <a:r>
              <a:rPr lang="en-GB" sz="4400" b="1" dirty="0"/>
              <a:t>Quantity of steel for piles and </a:t>
            </a:r>
            <a:r>
              <a:rPr lang="en-GB" sz="4400" b="1" dirty="0" smtClean="0"/>
              <a:t>caps</a:t>
            </a:r>
          </a:p>
          <a:p>
            <a:r>
              <a:rPr lang="en-GB" dirty="0"/>
              <a:t>Length of pile used = 12 m, but length of steel required = 12+12 = 24m, because of lap splices . </a:t>
            </a:r>
            <a:endParaRPr lang="en-US" dirty="0"/>
          </a:p>
          <a:p>
            <a:r>
              <a:rPr lang="en-GB" dirty="0"/>
              <a:t>This is summarized in the table shown below: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Now total volume for concrete =  Volume for all piles + volume for all caps</a:t>
            </a: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GB" sz="2000" dirty="0">
                <a:solidFill>
                  <a:schemeClr val="tx1"/>
                </a:solidFill>
              </a:rPr>
              <a:t>So total volume= 390.123 + 1272.348= </a:t>
            </a:r>
            <a:r>
              <a:rPr lang="en-GB" sz="2800" b="1" dirty="0">
                <a:solidFill>
                  <a:schemeClr val="tx1"/>
                </a:solidFill>
              </a:rPr>
              <a:t>1662.471 m˄3</a:t>
            </a: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0699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562850"/>
              </p:ext>
            </p:extLst>
          </p:nvPr>
        </p:nvGraphicFramePr>
        <p:xfrm>
          <a:off x="228600" y="165326"/>
          <a:ext cx="8686800" cy="66926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2795"/>
                <a:gridCol w="1434332"/>
                <a:gridCol w="1888874"/>
                <a:gridCol w="1459022"/>
                <a:gridCol w="2401777"/>
              </a:tblGrid>
              <a:tr h="46152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total </a:t>
                      </a:r>
                      <a:r>
                        <a:rPr lang="en-US" sz="2000" b="1" dirty="0">
                          <a:effectLst/>
                        </a:rPr>
                        <a:t>volume of steel for piles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000" b="1">
                        <a:effectLst/>
                        <a:latin typeface="Calibri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000" b="1">
                        <a:effectLst/>
                        <a:latin typeface="Calibri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NO . Of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NO . Of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Area of 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Length of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Total volume for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706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Column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Piles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steel (M²)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steel bars(M)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each column (M³)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C1A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9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0.84888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C1B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0.75456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C1C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9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0.84888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C1D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0.56592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C2A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0.56592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C2B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7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0.66024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C2C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0.56592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C2D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0.56592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C3A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0.37728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C3B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0.4716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C3C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0.4716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C3D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24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0.4716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344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C3E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5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0.00393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24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0.4716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  <a:tr h="7062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 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</a:rPr>
                        <a:t>Total volume</a:t>
                      </a:r>
                      <a:endParaRPr lang="en-US" sz="20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7.63992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095" marR="6509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03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table below show steel reinforcement for caps and total volume of steel needed :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52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The length of steel bars in each direction of cap = the length in other direction – cover +2*d. of the cap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7514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103308"/>
              </p:ext>
            </p:extLst>
          </p:nvPr>
        </p:nvGraphicFramePr>
        <p:xfrm>
          <a:off x="152400" y="152400"/>
          <a:ext cx="8839201" cy="6697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860"/>
                <a:gridCol w="2019587"/>
                <a:gridCol w="2019587"/>
                <a:gridCol w="1685116"/>
                <a:gridCol w="1634051"/>
              </a:tblGrid>
              <a:tr h="418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NO . Of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Direction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Area of steel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Length of bar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Volume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Column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needed (M²)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needed (M²)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C1A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C1B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0.02564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0.20512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0.02564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0.20512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C1C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 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TWO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C1D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LONG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0.152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SHORT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0.0208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5.5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0.1144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C2A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LONG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0.01786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0.14288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SHORT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0.0208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5.5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0.1144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C2B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0.02079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0.16632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0.02079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0.16632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C2C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LONG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0.152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SHORT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0.02079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5.5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0.114345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C2D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LONG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8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0.152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SHORT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0.02079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5.5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0.114345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C3A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0.01064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5.5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0.05852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0.01064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5.5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0.05852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C3B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C3C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C3D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 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C3E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ONE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2117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TWO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0.01425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6.5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0.092625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  <a:tr h="418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effectLst/>
                        </a:rPr>
                        <a:t>Total volume</a:t>
                      </a:r>
                      <a:endParaRPr lang="en-US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</a:rPr>
                        <a:t>3.45729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41576" marR="41576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873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76400"/>
            <a:ext cx="7408333" cy="44497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Type of the building: commercial building 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Location: Nablus city, In Albsateen region, near to the west lot.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of stories: 13 story, 3 stories settle below ground(basement) , one story at the level ground , and 9 stories above the ground.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 area of the building: 6400m² 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Description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5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/>
              <a:t>Total volume of concrete =  depth * Area of </a:t>
            </a:r>
            <a:r>
              <a:rPr lang="en-GB" sz="3200" dirty="0" smtClean="0"/>
              <a:t>Mat.</a:t>
            </a:r>
          </a:p>
          <a:p>
            <a:r>
              <a:rPr lang="en-GB" sz="3200" dirty="0" smtClean="0"/>
              <a:t>Volume = </a:t>
            </a:r>
            <a:r>
              <a:rPr lang="en-GB" sz="3200" dirty="0"/>
              <a:t>1.2* </a:t>
            </a:r>
            <a:r>
              <a:rPr lang="en-GB" sz="3200" dirty="0" smtClean="0"/>
              <a:t>553.3 = </a:t>
            </a:r>
            <a:r>
              <a:rPr lang="en-GB" sz="4000" b="1" dirty="0" smtClean="0"/>
              <a:t>664 m</a:t>
            </a:r>
            <a:r>
              <a:rPr lang="en-GB" sz="4000" b="1" dirty="0"/>
              <a:t>³</a:t>
            </a:r>
            <a:endParaRPr lang="en-US" sz="40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Volume of steel and concrete for mat </a:t>
            </a:r>
            <a:r>
              <a:rPr lang="en-GB" b="1" dirty="0" smtClean="0"/>
              <a:t>footing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916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x direction :</a:t>
            </a:r>
          </a:p>
          <a:p>
            <a:r>
              <a:rPr lang="en-US" dirty="0" smtClean="0"/>
              <a:t>Volume of steel = area of steel * length in x direction </a:t>
            </a:r>
          </a:p>
          <a:p>
            <a:r>
              <a:rPr lang="en-US" dirty="0" smtClean="0"/>
              <a:t>V =  0.05445  * 4 bars * 12 m/bar = 2.6 m³</a:t>
            </a:r>
          </a:p>
          <a:p>
            <a:r>
              <a:rPr lang="en-US" dirty="0"/>
              <a:t>In </a:t>
            </a:r>
            <a:r>
              <a:rPr lang="en-US" dirty="0" smtClean="0"/>
              <a:t>y </a:t>
            </a:r>
            <a:r>
              <a:rPr lang="en-US" dirty="0"/>
              <a:t>direction :</a:t>
            </a:r>
          </a:p>
          <a:p>
            <a:r>
              <a:rPr lang="en-US" dirty="0"/>
              <a:t>Volume of steel = area of steel * length in x direction </a:t>
            </a:r>
          </a:p>
          <a:p>
            <a:r>
              <a:rPr lang="en-US" dirty="0"/>
              <a:t>V =  </a:t>
            </a:r>
            <a:r>
              <a:rPr lang="en-US" dirty="0" smtClean="0"/>
              <a:t>0.118 </a:t>
            </a:r>
            <a:r>
              <a:rPr lang="en-US" dirty="0"/>
              <a:t>* </a:t>
            </a:r>
            <a:r>
              <a:rPr lang="en-US" dirty="0" smtClean="0"/>
              <a:t>19 = 2.24  m³</a:t>
            </a:r>
          </a:p>
          <a:p>
            <a:r>
              <a:rPr lang="en-US" dirty="0" smtClean="0"/>
              <a:t>Total volume of steel = 2.6 + 2.24 = 4.84 m³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 of steel for mat footing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4734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981200"/>
            <a:ext cx="7408333" cy="4144963"/>
          </a:xfrm>
        </p:spPr>
        <p:txBody>
          <a:bodyPr/>
          <a:lstStyle/>
          <a:p>
            <a:r>
              <a:rPr lang="en-GB" b="1" dirty="0"/>
              <a:t>The following table summarized the comparison: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Comparison between mat and pile footing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22629"/>
              </p:ext>
            </p:extLst>
          </p:nvPr>
        </p:nvGraphicFramePr>
        <p:xfrm>
          <a:off x="761999" y="2819400"/>
          <a:ext cx="7772400" cy="3601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1041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 dirty="0">
                          <a:effectLst/>
                        </a:rPr>
                        <a:t>Comparison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>
                          <a:effectLst/>
                        </a:rPr>
                        <a:t>Pile footing 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>
                          <a:effectLst/>
                        </a:rPr>
                        <a:t>Mat footing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1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 dirty="0">
                          <a:effectLst/>
                        </a:rPr>
                        <a:t>Volume of concrete (</a:t>
                      </a:r>
                      <a:r>
                        <a:rPr lang="en-GB" sz="2800" b="1" dirty="0" smtClean="0">
                          <a:effectLst/>
                        </a:rPr>
                        <a:t>m³)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>
                          <a:effectLst/>
                        </a:rPr>
                        <a:t>1272.348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>
                          <a:effectLst/>
                        </a:rPr>
                        <a:t>664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1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 dirty="0">
                          <a:effectLst/>
                        </a:rPr>
                        <a:t>Volume of steel (</a:t>
                      </a:r>
                      <a:r>
                        <a:rPr lang="en-GB" sz="2800" b="1" dirty="0" smtClean="0">
                          <a:effectLst/>
                        </a:rPr>
                        <a:t>m³)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 dirty="0">
                          <a:effectLst/>
                        </a:rPr>
                        <a:t>7.63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800" b="1" dirty="0" smtClean="0">
                          <a:effectLst/>
                        </a:rPr>
                        <a:t>4.84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50050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1" y="1905000"/>
            <a:ext cx="7442200" cy="4221163"/>
          </a:xfrm>
        </p:spPr>
        <p:txBody>
          <a:bodyPr/>
          <a:lstStyle/>
          <a:p>
            <a:r>
              <a:rPr lang="en-US" sz="4000" b="1" i="1" dirty="0" smtClean="0"/>
              <a:t>Mat footing is better to apply  for </a:t>
            </a:r>
            <a:r>
              <a:rPr lang="en-US" sz="4000" b="1" i="1" dirty="0"/>
              <a:t>this </a:t>
            </a:r>
            <a:r>
              <a:rPr lang="en-US" sz="4000" b="1" i="1" dirty="0" smtClean="0"/>
              <a:t>reasons :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3200" b="1" dirty="0"/>
              <a:t>easier from work than </a:t>
            </a:r>
            <a:r>
              <a:rPr lang="en-GB" sz="3200" b="1" dirty="0" smtClean="0"/>
              <a:t>the </a:t>
            </a:r>
            <a:r>
              <a:rPr lang="en-GB" sz="3200" b="1" dirty="0"/>
              <a:t>pile </a:t>
            </a:r>
            <a:r>
              <a:rPr lang="en-GB" sz="3200" b="1" dirty="0" smtClean="0"/>
              <a:t>footing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3200" b="1" dirty="0" smtClean="0"/>
              <a:t>Less cost</a:t>
            </a:r>
            <a:r>
              <a:rPr lang="ar-SA" sz="3200" b="1" dirty="0" smtClean="0"/>
              <a:t>   </a:t>
            </a:r>
            <a:r>
              <a:rPr lang="en-US" sz="3200" b="1" dirty="0" smtClean="0"/>
              <a:t> 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b="1" dirty="0" smtClean="0"/>
              <a:t>The effect of Settlement little compering  with pile footing .</a:t>
            </a:r>
            <a:endParaRPr lang="en-US" sz="32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90472"/>
          </a:xfrm>
        </p:spPr>
        <p:txBody>
          <a:bodyPr>
            <a:normAutofit fontScale="90000"/>
          </a:bodyPr>
          <a:lstStyle/>
          <a:p>
            <a:r>
              <a:rPr lang="en-GB" sz="5400" b="1" i="1" dirty="0"/>
              <a:t>RECOMMENDATION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7684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15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US" sz="115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543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905000"/>
            <a:ext cx="7408333" cy="4221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Select the most suitable types of foundations for the project.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the selected footings.</a:t>
            </a: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costs of the foundations designed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Foundations are the part of building which receive and transmit the loads to the supporting soil or rocks.</a:t>
            </a: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Scope of Project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09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981200"/>
            <a:ext cx="7408333" cy="4144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Many factors should be taken into consideration in choosing foundation types such as soil properties , economic factors, engineering practice, ....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None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are two types of foundations : shallow &amp; deep foundations.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Clr>
                <a:schemeClr val="tx2">
                  <a:lumMod val="60000"/>
                  <a:lumOff val="40000"/>
                </a:schemeClr>
              </a:buClr>
              <a:buNone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0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600200"/>
            <a:ext cx="7408333" cy="4525963"/>
          </a:xfrm>
        </p:spPr>
        <p:txBody>
          <a:bodyPr/>
          <a:lstStyle/>
          <a:p>
            <a:pPr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Isolated Footing. 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Combined Footing.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 or Raft Foundations.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Strap or Cantilever Footings.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v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 of shallow foundation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23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1" y="1752600"/>
            <a:ext cx="4267200" cy="5105400"/>
          </a:xfrm>
        </p:spPr>
        <p:txBody>
          <a:bodyPr>
            <a:noAutofit/>
          </a:bodyPr>
          <a:lstStyle/>
          <a:p>
            <a:pPr marL="365760" indent="-283464">
              <a:spcBef>
                <a:spcPct val="0"/>
              </a:spcBef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used to support single columns.</a:t>
            </a:r>
          </a:p>
          <a:p>
            <a:pPr marL="365760" indent="-283464">
              <a:buNone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</a:endParaRPr>
          </a:p>
          <a:p>
            <a:pPr marL="365760" indent="-283464">
              <a:spcBef>
                <a:spcPct val="0"/>
              </a:spcBef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This is one of the most economical types of footings and is used when columns are spaced at relatively long distances.</a:t>
            </a:r>
          </a:p>
          <a:p>
            <a:pPr marL="365760" indent="-283464">
              <a:buFont typeface="Wingdings" pitchFamily="2" charset="2"/>
              <a:buChar char="v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</a:endParaRPr>
          </a:p>
          <a:p>
            <a:pPr marL="365760" indent="-283464">
              <a:spcBef>
                <a:spcPct val="0"/>
              </a:spcBef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Its function is to spread the column load to the soil , so that the stress intensity is reduced .</a:t>
            </a:r>
          </a:p>
          <a:p>
            <a:pPr marL="365760" indent="-283464">
              <a:spcBef>
                <a:spcPct val="0"/>
              </a:spcBef>
              <a:buClr>
                <a:schemeClr val="tx2">
                  <a:lumMod val="60000"/>
                  <a:lumOff val="40000"/>
                </a:schemeClr>
              </a:buClr>
              <a:buNone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33272"/>
          </a:xfrm>
        </p:spPr>
        <p:txBody>
          <a:bodyPr>
            <a:no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Isolated Footings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foot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" t="2022" r="1695" b="969"/>
          <a:stretch>
            <a:fillRect/>
          </a:stretch>
        </p:blipFill>
        <p:spPr bwMode="auto">
          <a:xfrm>
            <a:off x="5181600" y="2438400"/>
            <a:ext cx="3488531" cy="315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97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752600"/>
            <a:ext cx="4309533" cy="4373563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When there are two columns so close to each other &amp; in turn the two isolated footing areas would overlap.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When the combined stresses are more than the allowable bearing capacity of the soil.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When columns are placed at the property line.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Combined footing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849582"/>
            <a:ext cx="3288323" cy="4191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274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618</TotalTime>
  <Words>2379</Words>
  <Application>Microsoft Office PowerPoint</Application>
  <PresentationFormat>On-screen Show (4:3)</PresentationFormat>
  <Paragraphs>867</Paragraphs>
  <Slides>44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Waveform</vt:lpstr>
      <vt:lpstr>سمة Office</vt:lpstr>
      <vt:lpstr>تدفق</vt:lpstr>
      <vt:lpstr>PowerPoint Presentation</vt:lpstr>
      <vt:lpstr>PowerPoint Presentation</vt:lpstr>
      <vt:lpstr>PowerPoint Presentation</vt:lpstr>
      <vt:lpstr>Project Description</vt:lpstr>
      <vt:lpstr>Scope of Project </vt:lpstr>
      <vt:lpstr>PowerPoint Presentation</vt:lpstr>
      <vt:lpstr>Types of shallow foundation</vt:lpstr>
      <vt:lpstr>  Isolated Footings</vt:lpstr>
      <vt:lpstr>Combined footing </vt:lpstr>
      <vt:lpstr>Mat or Raft Foundations </vt:lpstr>
      <vt:lpstr>Deep foundation- pile footing</vt:lpstr>
      <vt:lpstr>Bearing capacity</vt:lpstr>
      <vt:lpstr>Geotechnical investigation</vt:lpstr>
      <vt:lpstr>Results of soil testing</vt:lpstr>
      <vt:lpstr>Result</vt:lpstr>
      <vt:lpstr>Recommendations</vt:lpstr>
      <vt:lpstr>Structural design </vt:lpstr>
      <vt:lpstr>PowerPoint Presentation</vt:lpstr>
      <vt:lpstr>PowerPoint Presentation</vt:lpstr>
      <vt:lpstr>To find the depth of foundation:</vt:lpstr>
      <vt:lpstr>To find the depth of foundation:</vt:lpstr>
      <vt:lpstr>3D – Mat Foundation</vt:lpstr>
      <vt:lpstr>Maximum moment in (X) and (Y)directions</vt:lpstr>
      <vt:lpstr>Reinforcement  </vt:lpstr>
      <vt:lpstr>Reinforcement  </vt:lpstr>
      <vt:lpstr> PILES FOUNDATIONS</vt:lpstr>
      <vt:lpstr>PowerPoint Presentation</vt:lpstr>
      <vt:lpstr>PowerPoint Presentation</vt:lpstr>
      <vt:lpstr>Table below shows the allowable applied load and the No. of piles with cap’s dimensions that each group of column has. </vt:lpstr>
      <vt:lpstr>Reinforcement Details of Piles</vt:lpstr>
      <vt:lpstr>Example Of Design Cap</vt:lpstr>
      <vt:lpstr>Cap reinforcement in two directions (main steel only ) is shown in table :</vt:lpstr>
      <vt:lpstr>Comparison Of Costs </vt:lpstr>
      <vt:lpstr>PowerPoint Presentation</vt:lpstr>
      <vt:lpstr>Quantity of pile caps for concrete Caps volume: Volume of each cap=  Area * height  This is summarized in table shown below: </vt:lpstr>
      <vt:lpstr>Now total volume for concrete =  Volume for all piles + volume for all caps So total volume= 390.123 + 1272.348= 1662.471 m˄3 </vt:lpstr>
      <vt:lpstr>PowerPoint Presentation</vt:lpstr>
      <vt:lpstr>The length of steel bars in each direction of cap = the length in other direction – cover +2*d. of the cap</vt:lpstr>
      <vt:lpstr>PowerPoint Presentation</vt:lpstr>
      <vt:lpstr>Volume of steel and concrete for mat footing :</vt:lpstr>
      <vt:lpstr>Volume of steel for mat footing</vt:lpstr>
      <vt:lpstr>Comparison between mat and pile footing </vt:lpstr>
      <vt:lpstr>RECOMMENDATION 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J Q</dc:creator>
  <cp:lastModifiedBy>Ahmed J Q</cp:lastModifiedBy>
  <cp:revision>60</cp:revision>
  <dcterms:created xsi:type="dcterms:W3CDTF">2015-12-19T10:24:34Z</dcterms:created>
  <dcterms:modified xsi:type="dcterms:W3CDTF">2016-05-18T22:25:16Z</dcterms:modified>
</cp:coreProperties>
</file>