
<file path=[Content_Types].xml><?xml version="1.0" encoding="utf-8"?>
<Types xmlns="http://schemas.openxmlformats.org/package/2006/content-types">
  <Default Extension="jfif" ContentType="image/jpeg"/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webp" ContentType="image/webp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</p:sldMasterIdLst>
  <p:notesMasterIdLst>
    <p:notesMasterId r:id="rId28"/>
  </p:notesMasterIdLst>
  <p:sldIdLst>
    <p:sldId id="256" r:id="rId4"/>
    <p:sldId id="284" r:id="rId5"/>
    <p:sldId id="257" r:id="rId6"/>
    <p:sldId id="258" r:id="rId7"/>
    <p:sldId id="275" r:id="rId8"/>
    <p:sldId id="260" r:id="rId9"/>
    <p:sldId id="261" r:id="rId10"/>
    <p:sldId id="259" r:id="rId11"/>
    <p:sldId id="262" r:id="rId12"/>
    <p:sldId id="285" r:id="rId13"/>
    <p:sldId id="263" r:id="rId14"/>
    <p:sldId id="264" r:id="rId15"/>
    <p:sldId id="265" r:id="rId16"/>
    <p:sldId id="266" r:id="rId17"/>
    <p:sldId id="268" r:id="rId18"/>
    <p:sldId id="267" r:id="rId19"/>
    <p:sldId id="269" r:id="rId20"/>
    <p:sldId id="270" r:id="rId21"/>
    <p:sldId id="271" r:id="rId22"/>
    <p:sldId id="272" r:id="rId23"/>
    <p:sldId id="273" r:id="rId24"/>
    <p:sldId id="274" r:id="rId25"/>
    <p:sldId id="276" r:id="rId26"/>
    <p:sldId id="283" r:id="rId2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26" autoAdjust="0"/>
    <p:restoredTop sz="94660"/>
  </p:normalViewPr>
  <p:slideViewPr>
    <p:cSldViewPr snapToGrid="0">
      <p:cViewPr varScale="1">
        <p:scale>
          <a:sx n="68" d="100"/>
          <a:sy n="68" d="100"/>
        </p:scale>
        <p:origin x="82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8F48D4-E568-4307-99AC-4B0FBEEAEC7F}" type="datetimeFigureOut">
              <a:rPr lang="en-US" smtClean="0"/>
              <a:t>5/30/2022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A7AFD7-6983-4C54-9134-9F23EAA9C5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44424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8A7AFD7-6983-4C54-9134-9F23EAA9C5D0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51822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816AA9-C39E-A819-0F27-27F28AE3A58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8196916-2FD6-1466-8C7F-7A3E1BE717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0FDF32-D5C0-37E2-8399-FD59C4079B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76EF3-1ECA-4440-B7DE-2E881CCC71A1}" type="datetimeFigureOut">
              <a:rPr lang="en-US" smtClean="0"/>
              <a:t>5/30/2022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450584-EF70-CBAB-1BFC-41729D8764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86FF0A-821D-EBA9-5182-351C8B1EB1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7352A0-592E-42F8-9957-D5122C9983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20211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3F7A1E-E8BC-B519-B373-9DB42C51EC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0541440-AEE8-20D4-A26F-9B0076A9686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D832C31-EF40-869B-DC32-F5DEE9F57C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76EF3-1ECA-4440-B7DE-2E881CCC71A1}" type="datetimeFigureOut">
              <a:rPr lang="en-US" smtClean="0"/>
              <a:t>5/30/2022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0686DC-A8B9-4538-DD54-EBAD95A2CA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6BBBC5-8A1C-5C9B-4D4B-00DDECC4AA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7352A0-592E-42F8-9957-D5122C9983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70543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92463BE-9FDF-718B-DAFA-B32C32B6499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F6306A4-CB67-1E1C-A9C8-681E85BF40C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9F7597-695A-20A5-3072-B70BBE529A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76EF3-1ECA-4440-B7DE-2E881CCC71A1}" type="datetimeFigureOut">
              <a:rPr lang="en-US" smtClean="0"/>
              <a:t>5/30/2022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A5FDC9-023B-3CC2-252A-7E1D9CECEE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1B4BDF-4B60-C627-83E4-1811F14B11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7352A0-592E-42F8-9957-D5122C9983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76632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6960F338-3449-44BA-9713-7362F8D51DFA}" type="datetimeFigureOut">
              <a:rPr lang="ar-SA" smtClean="0"/>
              <a:t>29/10/1443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2C275-E50F-4DA2-AB8B-B2BA7B0DF52D}" type="slidenum">
              <a:rPr lang="ar-SA" smtClean="0"/>
              <a:t>‹#›</a:t>
            </a:fld>
            <a:endParaRPr lang="ar-SA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364919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0F338-3449-44BA-9713-7362F8D51DFA}" type="datetimeFigureOut">
              <a:rPr lang="ar-SA" smtClean="0"/>
              <a:t>29/10/1443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2C275-E50F-4DA2-AB8B-B2BA7B0DF52D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36017579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0F338-3449-44BA-9713-7362F8D51DFA}" type="datetimeFigureOut">
              <a:rPr lang="ar-SA" smtClean="0"/>
              <a:t>29/10/1443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2C275-E50F-4DA2-AB8B-B2BA7B0DF52D}" type="slidenum">
              <a:rPr lang="ar-SA" smtClean="0"/>
              <a:t>‹#›</a:t>
            </a:fld>
            <a:endParaRPr lang="ar-SA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0296371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0F338-3449-44BA-9713-7362F8D51DFA}" type="datetimeFigureOut">
              <a:rPr lang="ar-SA" smtClean="0"/>
              <a:t>29/10/1443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2C275-E50F-4DA2-AB8B-B2BA7B0DF52D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0967214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0F338-3449-44BA-9713-7362F8D51DFA}" type="datetimeFigureOut">
              <a:rPr lang="ar-SA" smtClean="0"/>
              <a:t>29/10/1443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2C275-E50F-4DA2-AB8B-B2BA7B0DF52D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6272527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0F338-3449-44BA-9713-7362F8D51DFA}" type="datetimeFigureOut">
              <a:rPr lang="ar-SA" smtClean="0"/>
              <a:t>29/10/1443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2C275-E50F-4DA2-AB8B-B2BA7B0DF52D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01198852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0F338-3449-44BA-9713-7362F8D51DFA}" type="datetimeFigureOut">
              <a:rPr lang="ar-SA" smtClean="0"/>
              <a:t>29/10/1443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2C275-E50F-4DA2-AB8B-B2BA7B0DF52D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6209751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0F338-3449-44BA-9713-7362F8D51DFA}" type="datetimeFigureOut">
              <a:rPr lang="ar-SA" smtClean="0"/>
              <a:t>29/10/1443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2C275-E50F-4DA2-AB8B-B2BA7B0DF52D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4923307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EA908E-3501-27DF-7D85-9332741169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26BE7C-3254-D513-F6E3-5D50AD3E81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12DFE1-77BC-9B00-C404-668C698DF1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76EF3-1ECA-4440-B7DE-2E881CCC71A1}" type="datetimeFigureOut">
              <a:rPr lang="en-US" smtClean="0"/>
              <a:t>5/30/2022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EA5A29-940B-B7D4-2A1D-A4D53DE180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C202A8-0A3A-8D11-1B0B-A8DEB583B9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7352A0-592E-42F8-9957-D5122C9983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611400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0F338-3449-44BA-9713-7362F8D51DFA}" type="datetimeFigureOut">
              <a:rPr lang="ar-SA" smtClean="0"/>
              <a:t>29/10/1443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2C275-E50F-4DA2-AB8B-B2BA7B0DF52D}" type="slidenum">
              <a:rPr lang="ar-SA" smtClean="0"/>
              <a:t>‹#›</a:t>
            </a:fld>
            <a:endParaRPr lang="ar-SA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6703287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0F338-3449-44BA-9713-7362F8D51DFA}" type="datetimeFigureOut">
              <a:rPr lang="ar-SA" smtClean="0"/>
              <a:t>29/10/1443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2C275-E50F-4DA2-AB8B-B2BA7B0DF52D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54216717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0F338-3449-44BA-9713-7362F8D51DFA}" type="datetimeFigureOut">
              <a:rPr lang="ar-SA" smtClean="0"/>
              <a:t>29/10/1443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2C275-E50F-4DA2-AB8B-B2BA7B0DF52D}" type="slidenum">
              <a:rPr lang="ar-SA" smtClean="0"/>
              <a:t>‹#›</a:t>
            </a:fld>
            <a:endParaRPr lang="ar-SA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6664588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ar-SA"/>
              <a:t>انقر لتحرير نمط العنوان الثانوي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42BE5C-B5F9-485A-9E25-9589C0FBFE3B}" type="datetimeFigureOut">
              <a:rPr lang="ar-SA" smtClean="0"/>
              <a:t>29/10/1443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E031C-BB2A-4F0D-9E86-868F457A89D7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14538645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42BE5C-B5F9-485A-9E25-9589C0FBFE3B}" type="datetimeFigureOut">
              <a:rPr lang="ar-SA" smtClean="0"/>
              <a:t>29/10/1443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E031C-BB2A-4F0D-9E86-868F457A89D7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27063115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42BE5C-B5F9-485A-9E25-9589C0FBFE3B}" type="datetimeFigureOut">
              <a:rPr lang="ar-SA" smtClean="0"/>
              <a:t>29/10/1443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E031C-BB2A-4F0D-9E86-868F457A89D7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65382092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42BE5C-B5F9-485A-9E25-9589C0FBFE3B}" type="datetimeFigureOut">
              <a:rPr lang="ar-SA" smtClean="0"/>
              <a:t>29/10/1443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E031C-BB2A-4F0D-9E86-868F457A89D7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32491145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42BE5C-B5F9-485A-9E25-9589C0FBFE3B}" type="datetimeFigureOut">
              <a:rPr lang="ar-SA" smtClean="0"/>
              <a:t>29/10/1443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E031C-BB2A-4F0D-9E86-868F457A89D7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26310124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42BE5C-B5F9-485A-9E25-9589C0FBFE3B}" type="datetimeFigureOut">
              <a:rPr lang="ar-SA" smtClean="0"/>
              <a:t>29/10/1443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E031C-BB2A-4F0D-9E86-868F457A89D7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51678146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42BE5C-B5F9-485A-9E25-9589C0FBFE3B}" type="datetimeFigureOut">
              <a:rPr lang="ar-SA" smtClean="0"/>
              <a:t>29/10/1443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E031C-BB2A-4F0D-9E86-868F457A89D7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5333577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9A18A8-5C82-2B25-8E01-51841FB1B7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3586AAF-471F-A5F1-660C-47B42743C3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EA8A3B-F99F-A0BE-41B2-E1E5B07539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76EF3-1ECA-4440-B7DE-2E881CCC71A1}" type="datetimeFigureOut">
              <a:rPr lang="en-US" smtClean="0"/>
              <a:t>5/30/2022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C98E23-46A8-39C8-7240-812522C770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2E60D0-8F77-F8A6-0DE6-D50C07B915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7352A0-592E-42F8-9957-D5122C9983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866119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42BE5C-B5F9-485A-9E25-9589C0FBFE3B}" type="datetimeFigureOut">
              <a:rPr lang="ar-SA" smtClean="0"/>
              <a:t>29/10/1443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E031C-BB2A-4F0D-9E86-868F457A89D7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04078465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42BE5C-B5F9-485A-9E25-9589C0FBFE3B}" type="datetimeFigureOut">
              <a:rPr lang="ar-SA" smtClean="0"/>
              <a:t>29/10/1443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E031C-BB2A-4F0D-9E86-868F457A89D7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93680190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42BE5C-B5F9-485A-9E25-9589C0FBFE3B}" type="datetimeFigureOut">
              <a:rPr lang="ar-SA" smtClean="0"/>
              <a:t>29/10/1443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E031C-BB2A-4F0D-9E86-868F457A89D7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67018499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42BE5C-B5F9-485A-9E25-9589C0FBFE3B}" type="datetimeFigureOut">
              <a:rPr lang="ar-SA" smtClean="0"/>
              <a:t>29/10/1443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E031C-BB2A-4F0D-9E86-868F457A89D7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8225325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D8285A-B8CA-67E4-D409-3EC708CC83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DCCD87-FD5D-279E-9255-8A0BF12F1F3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B6A2599-6CA3-542C-85ED-4D455018054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411C74A-719E-DF0E-9261-8C15DE28A7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76EF3-1ECA-4440-B7DE-2E881CCC71A1}" type="datetimeFigureOut">
              <a:rPr lang="en-US" smtClean="0"/>
              <a:t>5/30/2022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B1CEBC9-F89E-F5AF-2E2C-F13D7D21EF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B4A008C-E952-68A8-E172-255013F4DD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7352A0-592E-42F8-9957-D5122C9983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79624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5DCF49-ED5C-F4A5-3737-82B726A3C3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10724FB-C2D5-7A01-0B5F-3C95DFF8C4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EC334FF-1450-0626-7609-BE7C88024BE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969DA20-99A1-BEF7-8F5E-C9E8D83F2ED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5056DB4-8779-92C6-F17E-D3CCD73524E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285805B-D0EC-712C-B4E7-AEFDF50564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76EF3-1ECA-4440-B7DE-2E881CCC71A1}" type="datetimeFigureOut">
              <a:rPr lang="en-US" smtClean="0"/>
              <a:t>5/30/2022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26E7818-C120-292F-F240-2F0A185691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15D8852-EBDE-AA37-F291-A818A9DDFF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7352A0-592E-42F8-9957-D5122C9983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75393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8DBA44-35CA-A04E-4262-BD41CC9FC3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62A058B-5D0F-15D5-990B-A0DCF8E546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76EF3-1ECA-4440-B7DE-2E881CCC71A1}" type="datetimeFigureOut">
              <a:rPr lang="en-US" smtClean="0"/>
              <a:t>5/30/2022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B49852C-308D-FE13-9493-0695A7A072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66E63B5-89C8-75B4-8A10-5F1D0D89B4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7352A0-592E-42F8-9957-D5122C9983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31909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33C7EA5-17FA-48E4-4958-875BF51065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76EF3-1ECA-4440-B7DE-2E881CCC71A1}" type="datetimeFigureOut">
              <a:rPr lang="en-US" smtClean="0"/>
              <a:t>5/30/2022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5A9ECF9-AD3F-9C3D-598A-78C2205CEC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E5C1A58-572C-898A-9233-B0CA39F076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7352A0-592E-42F8-9957-D5122C9983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0666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94813D-1C16-6114-27A2-C53B377B4D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58F6C6-90C1-96D1-CF49-450473E09B1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C3109D2-661C-BBE1-F170-CA9B6CE668E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0A84AAA-6143-3570-781D-464E0F670E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76EF3-1ECA-4440-B7DE-2E881CCC71A1}" type="datetimeFigureOut">
              <a:rPr lang="en-US" smtClean="0"/>
              <a:t>5/30/2022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ADED499-7B32-43A4-61D1-8001553725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CE47225-B0B6-D582-67F8-20E908EA0A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7352A0-592E-42F8-9957-D5122C9983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76249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283F33-2D5D-FCC8-776D-873ADFF683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3567A1-0918-BF88-424F-B008542C76B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E97CB5-F56B-ABC2-4301-DA3369BFCCD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677C9B4-BA43-E503-A574-D6843135B3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76EF3-1ECA-4440-B7DE-2E881CCC71A1}" type="datetimeFigureOut">
              <a:rPr lang="en-US" smtClean="0"/>
              <a:t>5/30/2022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4E573F3-BFF9-9B18-1105-4995F23BA6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66E1EDE-99B8-CB41-80D7-6E038D7BD0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7352A0-592E-42F8-9957-D5122C9983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84122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4ACE07C-5DE1-8F35-F827-57DAEA1426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5043A49-F80D-8DE3-5E93-291A48F013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8A4C68-7E2B-FFA5-B17A-ECC0F5E3977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176EF3-1ECA-4440-B7DE-2E881CCC71A1}" type="datetimeFigureOut">
              <a:rPr lang="en-US" smtClean="0"/>
              <a:t>5/30/2022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6FC4FF-DE3A-9D00-DAB1-3CDB9A40F9B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13A22C-C61A-32AF-E7F5-64B195431E3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7352A0-592E-42F8-9957-D5122C9983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92708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6960F338-3449-44BA-9713-7362F8D51DFA}" type="datetimeFigureOut">
              <a:rPr lang="ar-SA" smtClean="0"/>
              <a:t>29/10/1443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3EF2C275-E50F-4DA2-AB8B-B2BA7B0DF52D}" type="slidenum">
              <a:rPr lang="ar-SA" smtClean="0"/>
              <a:t>‹#›</a:t>
            </a:fld>
            <a:endParaRPr lang="ar-SA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983291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42BE5C-B5F9-485A-9E25-9589C0FBFE3B}" type="datetimeFigureOut">
              <a:rPr lang="ar-SA" smtClean="0"/>
              <a:t>29/10/1443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3E031C-BB2A-4F0D-9E86-868F457A89D7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1597125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r" defTabSz="914400" rtl="1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0.png"/><Relationship Id="rId2" Type="http://schemas.openxmlformats.org/officeDocument/2006/relationships/image" Target="../media/image150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0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0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0.png"/><Relationship Id="rId2" Type="http://schemas.openxmlformats.org/officeDocument/2006/relationships/image" Target="../media/image200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fif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g"/><Relationship Id="rId4" Type="http://schemas.openxmlformats.org/officeDocument/2006/relationships/image" Target="../media/image5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web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94AB9085-44CD-F7E6-8173-48173BFC1ABD}"/>
              </a:ext>
            </a:extLst>
          </p:cNvPr>
          <p:cNvSpPr txBox="1"/>
          <p:nvPr/>
        </p:nvSpPr>
        <p:spPr>
          <a:xfrm>
            <a:off x="1095828" y="1778199"/>
            <a:ext cx="10530114" cy="47609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614680" marR="619125" algn="ctr">
              <a:spcBef>
                <a:spcPts val="435"/>
              </a:spcBef>
              <a:spcAft>
                <a:spcPts val="0"/>
              </a:spcAft>
            </a:pPr>
            <a:r>
              <a:rPr lang="en-US" sz="1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An-Najah</a:t>
            </a:r>
            <a:r>
              <a:rPr lang="en-US" sz="1400" b="1" spc="-4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National</a:t>
            </a:r>
            <a:r>
              <a:rPr lang="en-US" sz="1400" b="1" spc="-1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University</a:t>
            </a:r>
            <a:endParaRPr lang="en-US" sz="11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902970" marR="808355" indent="-90805" algn="ctr">
              <a:lnSpc>
                <a:spcPct val="115000"/>
              </a:lnSpc>
              <a:spcBef>
                <a:spcPts val="240"/>
              </a:spcBef>
              <a:spcAft>
                <a:spcPts val="0"/>
              </a:spcAft>
            </a:pPr>
            <a:r>
              <a:rPr lang="en-US" sz="1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Faculty</a:t>
            </a:r>
            <a:r>
              <a:rPr lang="en-US" sz="1400" b="1" spc="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en-US" sz="1400" b="1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Engineering</a:t>
            </a:r>
            <a:r>
              <a:rPr lang="en-US" sz="1400" b="1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en-US" sz="1400" b="1" spc="-1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Information</a:t>
            </a:r>
            <a:r>
              <a:rPr lang="en-US" sz="1400" b="1" spc="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Technology</a:t>
            </a:r>
            <a:r>
              <a:rPr lang="en-US" sz="1400" b="1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</a:p>
          <a:p>
            <a:pPr marL="902970" marR="808355" indent="-90805" algn="ctr">
              <a:lnSpc>
                <a:spcPct val="115000"/>
              </a:lnSpc>
              <a:spcBef>
                <a:spcPts val="240"/>
              </a:spcBef>
              <a:spcAft>
                <a:spcPts val="0"/>
              </a:spcAft>
            </a:pPr>
            <a:r>
              <a:rPr lang="en-US" sz="1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Department</a:t>
            </a:r>
            <a:r>
              <a:rPr lang="en-US" sz="1400" b="1" spc="-3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en-US" sz="1400" b="1" spc="-3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Mechanical</a:t>
            </a:r>
            <a:r>
              <a:rPr lang="en-US" sz="1400" b="1" spc="-5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en-US" sz="1400" b="1" spc="-5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Mechatronics</a:t>
            </a:r>
            <a:r>
              <a:rPr lang="en-US" sz="1400" b="1" spc="-3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Engineering</a:t>
            </a:r>
            <a:endParaRPr lang="en-US" sz="11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Bef>
                <a:spcPts val="30"/>
              </a:spcBef>
            </a:pPr>
            <a:r>
              <a:rPr lang="en-US" sz="16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en-US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615315" marR="611505" algn="ctr">
              <a:spcBef>
                <a:spcPts val="5"/>
              </a:spcBef>
              <a:spcAft>
                <a:spcPts val="0"/>
              </a:spcAft>
            </a:pPr>
            <a:r>
              <a:rPr lang="en-US" sz="16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Graduation</a:t>
            </a:r>
            <a:r>
              <a:rPr lang="en-US" sz="1600" b="1" spc="5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6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Project</a:t>
            </a:r>
            <a:r>
              <a:rPr lang="en-US" sz="1600" b="1" spc="-3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6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2:</a:t>
            </a:r>
            <a:endParaRPr lang="en-US" sz="1100" dirty="0">
              <a:solidFill>
                <a:srgbClr val="00206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615315" marR="619125" algn="ctr">
              <a:spcBef>
                <a:spcPts val="265"/>
              </a:spcBef>
              <a:spcAft>
                <a:spcPts val="0"/>
              </a:spcAft>
            </a:pPr>
            <a:r>
              <a:rPr lang="en-US" sz="18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Design</a:t>
            </a:r>
            <a:r>
              <a:rPr lang="en-US" sz="1800" b="1" spc="-5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8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en-US" sz="1800" b="1" spc="-3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8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manufacture</a:t>
            </a:r>
            <a:r>
              <a:rPr lang="en-US" sz="1800" b="1" spc="5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8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</a:t>
            </a:r>
            <a:r>
              <a:rPr lang="en-US" sz="1800" b="1" spc="-15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8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leafy</a:t>
            </a:r>
            <a:r>
              <a:rPr lang="en-US" sz="1800" b="1" spc="-2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8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vegetables</a:t>
            </a:r>
            <a:r>
              <a:rPr lang="en-US" sz="1800" b="1" spc="-15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8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harvesting</a:t>
            </a:r>
            <a:r>
              <a:rPr lang="en-US" sz="1800" b="1" spc="-2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8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machines.</a:t>
            </a:r>
            <a:endParaRPr lang="en-US" sz="1100" dirty="0">
              <a:solidFill>
                <a:srgbClr val="00206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15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en-US" sz="1200" dirty="0">
              <a:solidFill>
                <a:srgbClr val="00206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PH" sz="14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Supervisor:</a:t>
            </a:r>
            <a:endParaRPr lang="en-US" sz="1800" dirty="0">
              <a:solidFill>
                <a:srgbClr val="00206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PH" sz="2000" b="1" dirty="0" err="1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Dr.Osayd</a:t>
            </a:r>
            <a:r>
              <a:rPr lang="en-PH" sz="20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PH" sz="2000" b="1" dirty="0" err="1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Abdulfattah</a:t>
            </a:r>
            <a:endParaRPr lang="en-US" sz="2000" b="1" dirty="0">
              <a:solidFill>
                <a:srgbClr val="00206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PH" sz="14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Group members:</a:t>
            </a:r>
            <a:endParaRPr lang="en-US" sz="1800" b="1" dirty="0">
              <a:solidFill>
                <a:srgbClr val="00206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PH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Eng. Mohammad </a:t>
            </a:r>
            <a:r>
              <a:rPr lang="en-PH" dirty="0" err="1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Toubeeh</a:t>
            </a:r>
            <a:endParaRPr lang="en-US" dirty="0">
              <a:solidFill>
                <a:srgbClr val="00206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PH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Eng. Alaa </a:t>
            </a:r>
            <a:r>
              <a:rPr lang="en-PH" dirty="0" err="1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Toubeeh</a:t>
            </a:r>
            <a:endParaRPr lang="en-US" dirty="0">
              <a:solidFill>
                <a:srgbClr val="00206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PH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Eng. Abdallah </a:t>
            </a:r>
            <a:r>
              <a:rPr lang="en-PH" dirty="0" err="1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Aljohari</a:t>
            </a:r>
            <a:endParaRPr lang="en-US" dirty="0">
              <a:solidFill>
                <a:srgbClr val="00206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PH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Eng. </a:t>
            </a:r>
            <a:r>
              <a:rPr lang="en-PH" dirty="0" err="1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Wasem</a:t>
            </a:r>
            <a:r>
              <a:rPr lang="en-PH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Ashour</a:t>
            </a:r>
            <a:endParaRPr lang="en-US" dirty="0">
              <a:solidFill>
                <a:srgbClr val="00206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image1.png" descr="شعار_الجامعة">
            <a:extLst>
              <a:ext uri="{FF2B5EF4-FFF2-40B4-BE49-F238E27FC236}">
                <a16:creationId xmlns:a16="http://schemas.microsoft.com/office/drawing/2014/main" id="{4D667083-646D-99ED-6A13-D07C529C0D66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13135" y="59063"/>
            <a:ext cx="2095500" cy="1719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53773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648C6A1-AFE3-CCBD-0FA8-C5458E276DC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843" y="367591"/>
            <a:ext cx="11071274" cy="6010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20271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56FC0A-C76F-D1A8-54F7-070C0ADD92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1086" y="98475"/>
            <a:ext cx="10515600" cy="815926"/>
          </a:xfrm>
        </p:spPr>
        <p:txBody>
          <a:bodyPr>
            <a:normAutofit fontScale="90000"/>
          </a:bodyPr>
          <a:lstStyle/>
          <a:p>
            <a:r>
              <a:rPr lang="en-US" sz="4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DESIGN OF MACHINE</a:t>
            </a:r>
            <a:br>
              <a:rPr lang="ar-JO" sz="4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en-US" sz="4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Design for Pulleys 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D4CFF89-3E17-902F-D614-7EF241A8F28B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>
              <a:xfrm>
                <a:off x="711590" y="1502067"/>
                <a:ext cx="5181600" cy="5707625"/>
              </a:xfrm>
            </p:spPr>
            <p:txBody>
              <a:bodyPr>
                <a:normAutofit fontScale="85000" lnSpcReduction="10000"/>
              </a:bodyPr>
              <a:lstStyle/>
              <a:p>
                <a:pPr marL="0" indent="0">
                  <a:buNone/>
                </a:pPr>
                <a:r>
                  <a:rPr lang="en-US" sz="18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Diameter of  Pulley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𝑑</m:t>
                        </m:r>
                      </m:e>
                      <m:sub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1</m:t>
                        </m:r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=</m:t>
                        </m:r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2</m:t>
                        </m:r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.</m:t>
                        </m:r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36</m:t>
                        </m:r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 </m:t>
                        </m:r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𝑖𝑛𝑐</m:t>
                        </m:r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h</m:t>
                        </m:r>
                      </m:sub>
                    </m:sSub>
                  </m:oMath>
                </a14:m>
                <a:endParaRPr lang="en-US" sz="18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en-US" sz="18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Diameter of  Pulley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𝑑</m:t>
                        </m:r>
                      </m:e>
                      <m:sub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2</m:t>
                        </m:r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=</m:t>
                        </m:r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5</m:t>
                        </m:r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.</m:t>
                        </m:r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11</m:t>
                        </m:r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 </m:t>
                        </m:r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𝑖𝑛𝑐</m:t>
                        </m:r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h</m:t>
                        </m:r>
                      </m:sub>
                    </m:sSub>
                  </m:oMath>
                </a14:m>
                <a:endParaRPr lang="en-US" sz="18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en-US" sz="18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Diameter of  Pulley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𝑑</m:t>
                        </m:r>
                      </m:e>
                      <m:sub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3</m:t>
                        </m:r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=</m:t>
                        </m:r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2</m:t>
                        </m:r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.</m:t>
                        </m:r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36</m:t>
                        </m:r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 </m:t>
                        </m:r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𝑖𝑛𝑐</m:t>
                        </m:r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h</m:t>
                        </m:r>
                      </m:sub>
                    </m:sSub>
                  </m:oMath>
                </a14:m>
                <a:r>
                  <a:rPr lang="en-US" sz="18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                                               </a:t>
                </a:r>
              </a:p>
              <a:p>
                <a:pPr marL="0" indent="0">
                  <a:buNone/>
                </a:pPr>
                <a:r>
                  <a:rPr lang="en-US" sz="18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Diameter of  Pulley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𝑑</m:t>
                        </m:r>
                      </m:e>
                      <m:sub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4</m:t>
                        </m:r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=</m:t>
                        </m:r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3</m:t>
                        </m:r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.</m:t>
                        </m:r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14</m:t>
                        </m:r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 </m:t>
                        </m:r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𝑖𝑛𝑐</m:t>
                        </m:r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h</m:t>
                        </m:r>
                      </m:sub>
                    </m:sSub>
                  </m:oMath>
                </a14:m>
                <a:endParaRPr lang="en-US" sz="18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en-US" sz="18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Diameter of  Pulley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𝑑</m:t>
                        </m:r>
                      </m:e>
                      <m:sub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5</m:t>
                        </m:r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=</m:t>
                        </m:r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7</m:t>
                        </m:r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87</m:t>
                        </m:r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𝑖𝑛𝑐</m:t>
                        </m:r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h</m:t>
                        </m:r>
                      </m:sub>
                    </m:sSub>
                  </m:oMath>
                </a14:m>
                <a:endParaRPr lang="en-US" sz="18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en-US" sz="18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Diameter of  Pulley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𝑑</m:t>
                        </m:r>
                      </m:e>
                      <m:sub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6</m:t>
                        </m:r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=</m:t>
                        </m:r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5</m:t>
                        </m:r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.</m:t>
                        </m:r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31</m:t>
                        </m:r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 </m:t>
                        </m:r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𝑖𝑛𝑐</m:t>
                        </m:r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h</m:t>
                        </m:r>
                      </m:sub>
                    </m:sSub>
                  </m:oMath>
                </a14:m>
                <a:endParaRPr lang="en-US" sz="18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en-US" sz="18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From Gear ratio: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𝑑</m:t>
                              </m:r>
                            </m:e>
                            <m:sub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1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𝐷</m:t>
                              </m:r>
                            </m:e>
                            <m:sub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2</m:t>
                              </m:r>
                            </m:sub>
                          </m:sSub>
                        </m:den>
                      </m:f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 = </m:t>
                      </m:r>
                      <m:f>
                        <m:fPr>
                          <m:ctrlP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2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1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sz="18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𝑑</m:t>
                        </m:r>
                      </m:e>
                      <m:sub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1</m:t>
                        </m:r>
                      </m:sub>
                    </m:sSub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: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hlinkClick r:id="" action="ppaction://noaction"/>
                      </a:rPr>
                      <m:t>𝐷𝑖𝑎𝑚𝑒𝑡𝑒𝑟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hlinkClick r:id="" action="ppaction://noaction"/>
                      </a:rPr>
                      <m:t> 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hlinkClick r:id="" action="ppaction://noaction"/>
                      </a:rPr>
                      <m:t>𝑓𝑜𝑟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hlinkClick r:id="" action="ppaction://noaction"/>
                      </a:rPr>
                      <m:t> 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hlinkClick r:id="" action="ppaction://noaction"/>
                      </a:rPr>
                      <m:t>𝑡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hlinkClick r:id="" action="ppaction://noaction"/>
                      </a:rPr>
                      <m:t>h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hlinkClick r:id="" action="ppaction://noaction"/>
                      </a:rPr>
                      <m:t>𝑒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hlinkClick r:id="" action="ppaction://noaction"/>
                      </a:rPr>
                      <m:t> 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hlinkClick r:id="" action="ppaction://noaction"/>
                      </a:rPr>
                      <m:t>𝑓𝑖𝑟𝑠𝑡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hlinkClick r:id="" action="ppaction://noaction"/>
                      </a:rPr>
                      <m:t> </m:t>
                    </m:r>
                    <m:r>
                      <m:rPr>
                        <m:sty m:val="p"/>
                      </m:rPr>
                      <a:rPr lang="en-US" sz="1800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driver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 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𝑝𝑢𝑙𝑙𝑒𝑦</m:t>
                    </m:r>
                  </m:oMath>
                </a14:m>
                <a:r>
                  <a:rPr lang="en-US" sz="18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𝐷</m:t>
                          </m:r>
                        </m:e>
                        <m:sub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: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hlinkClick r:id="" action="ppaction://noaction"/>
                        </a:rPr>
                        <m:t>𝐷𝑖𝑎𝑚𝑒𝑡𝑒𝑟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hlinkClick r:id="" action="ppaction://noaction"/>
                        </a:rPr>
                        <m:t> 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hlinkClick r:id="" action="ppaction://noaction"/>
                        </a:rPr>
                        <m:t>𝑓𝑜𝑟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hlinkClick r:id="" action="ppaction://noaction"/>
                        </a:rPr>
                        <m:t> 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hlinkClick r:id="" action="ppaction://noaction"/>
                        </a:rPr>
                        <m:t>𝑡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hlinkClick r:id="" action="ppaction://noaction"/>
                        </a:rPr>
                        <m:t>h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hlinkClick r:id="" action="ppaction://noaction"/>
                        </a:rPr>
                        <m:t>𝑒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hlinkClick r:id="" action="ppaction://noaction"/>
                        </a:rPr>
                        <m:t> 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hlinkClick r:id="" action="ppaction://noaction"/>
                        </a:rPr>
                        <m:t>𝑠𝑒𝑐𝑜𝑛𝑑</m:t>
                      </m:r>
                      <m:r>
                        <a:rPr lang="en-US" sz="18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  </m:t>
                      </m:r>
                      <m:r>
                        <m:rPr>
                          <m:sty m:val="p"/>
                        </m:rPr>
                        <a:rPr lang="en-US" sz="18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driven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 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𝑝𝑢𝑙𝑙𝑒𝑦</m:t>
                      </m:r>
                    </m:oMath>
                  </m:oMathPara>
                </a14:m>
                <a:endParaRPr lang="en-US" sz="18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𝑛</m:t>
                          </m:r>
                        </m:e>
                        <m:sub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: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hlinkClick r:id="" action="ppaction://noaction"/>
                        </a:rPr>
                        <m:t>𝑠𝑝𝑒𝑒𝑑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hlinkClick r:id="" action="ppaction://noaction"/>
                        </a:rPr>
                        <m:t> 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hlinkClick r:id="" action="ppaction://noaction"/>
                        </a:rPr>
                        <m:t>𝑜𝑓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hlinkClick r:id="" action="ppaction://noaction"/>
                        </a:rPr>
                        <m:t> 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hlinkClick r:id="" action="ppaction://noaction"/>
                        </a:rPr>
                        <m:t>𝑡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hlinkClick r:id="" action="ppaction://noaction"/>
                        </a:rPr>
                        <m:t>h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hlinkClick r:id="" action="ppaction://noaction"/>
                        </a:rPr>
                        <m:t>𝑒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hlinkClick r:id="" action="ppaction://noaction"/>
                        </a:rPr>
                        <m:t> 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hlinkClick r:id="" action="ppaction://noaction"/>
                        </a:rPr>
                        <m:t>𝑓𝑖𝑟𝑠𝑡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hlinkClick r:id="" action="ppaction://noaction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18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driver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 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𝑝𝑢𝑙𝑙𝑒𝑦</m:t>
                      </m:r>
                    </m:oMath>
                  </m:oMathPara>
                </a14:m>
                <a:endParaRPr lang="en-US" sz="18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𝑛</m:t>
                          </m:r>
                        </m:e>
                        <m:sub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: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𝑠𝑝𝑒𝑒𝑑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 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𝑜𝑓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 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𝑡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h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𝑒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 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𝑠𝑒𝑐𝑜𝑛𝑑</m:t>
                      </m:r>
                      <m:r>
                        <m:rPr>
                          <m:sty m:val="p"/>
                        </m:rPr>
                        <a:rPr lang="en-US" sz="18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of</m:t>
                      </m:r>
                      <m:r>
                        <a:rPr lang="en-US" sz="18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18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driven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 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𝑝𝑢𝑙𝑙𝑒𝑦</m:t>
                      </m:r>
                    </m:oMath>
                  </m:oMathPara>
                </a14:m>
                <a:endParaRPr lang="en-US" sz="18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endParaRPr lang="en-US" sz="18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𝑛</m:t>
                          </m:r>
                        </m:e>
                        <m:sub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 =  </m:t>
                      </m:r>
                      <m:f>
                        <m:fPr>
                          <m:ctrlP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𝑑</m:t>
                              </m:r>
                            </m:e>
                            <m:sub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 </m:t>
                          </m:r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𝑥</m:t>
                          </m:r>
                          <m:sSub>
                            <m:sSubPr>
                              <m:ctrlP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 )</m:t>
                          </m:r>
                        </m:num>
                        <m:den>
                          <m:sSub>
                            <m:sSubPr>
                              <m:ctrlP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𝐷</m:t>
                              </m:r>
                            </m:e>
                            <m:sub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2</m:t>
                              </m:r>
                            </m:sub>
                          </m:sSub>
                        </m:den>
                      </m:f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(</m:t>
                          </m:r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2</m:t>
                          </m:r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.</m:t>
                          </m:r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36</m:t>
                          </m:r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𝑥</m:t>
                          </m:r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3000</m:t>
                          </m:r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 )</m:t>
                          </m:r>
                        </m:num>
                        <m:den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5</m:t>
                          </m:r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.</m:t>
                          </m:r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11</m:t>
                          </m:r>
                        </m:den>
                      </m:f>
                    </m:oMath>
                  </m:oMathPara>
                </a14:m>
                <a:endParaRPr lang="en-US" sz="18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endParaRPr lang="en-US" sz="18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𝑛</m:t>
                          </m:r>
                        </m:e>
                        <m:sub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 = 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1385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.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5</m:t>
                      </m:r>
                      <m:r>
                        <m:rPr>
                          <m:sty m:val="p"/>
                        </m:rPr>
                        <a:rPr lang="en-US" sz="18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RPM</m:t>
                      </m:r>
                    </m:oMath>
                  </m:oMathPara>
                </a14:m>
                <a:endParaRPr lang="en-US" sz="18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en-US" sz="18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 </a:t>
                </a:r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D4CFF89-3E17-902F-D614-7EF241A8F28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711590" y="1502067"/>
                <a:ext cx="5181600" cy="5707625"/>
              </a:xfrm>
              <a:blipFill>
                <a:blip r:embed="rId2"/>
                <a:stretch>
                  <a:fillRect l="-471" t="-96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863830D9-CE77-135B-100A-4A781CC7F453}"/>
                  </a:ext>
                </a:extLst>
              </p:cNvPr>
              <p:cNvSpPr>
                <a:spLocks noGrp="1"/>
              </p:cNvSpPr>
              <p:nvPr>
                <p:ph sz="half" idx="2"/>
              </p:nvPr>
            </p:nvSpPr>
            <p:spPr>
              <a:xfrm>
                <a:off x="6172200" y="98475"/>
                <a:ext cx="5181600" cy="7334711"/>
              </a:xfrm>
            </p:spPr>
            <p:txBody>
              <a:bodyPr>
                <a:normAutofit fontScale="85000" lnSpcReduction="10000"/>
              </a:bodyPr>
              <a:lstStyle/>
              <a:p>
                <a:pPr marL="0" indent="0">
                  <a:buNone/>
                </a:pPr>
                <a:r>
                  <a:rPr lang="en-US" sz="18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RPM of  Pulley </a:t>
                </a:r>
                <a14:m>
                  <m:oMath xmlns:m="http://schemas.openxmlformats.org/officeDocument/2006/math"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2</m:t>
                    </m:r>
                  </m:oMath>
                </a14:m>
                <a:r>
                  <a:rPr lang="en-US" sz="18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= RPM of Pulley </a:t>
                </a:r>
                <a14:m>
                  <m:oMath xmlns:m="http://schemas.openxmlformats.org/officeDocument/2006/math"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3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 =</m:t>
                    </m:r>
                  </m:oMath>
                </a14:m>
                <a:r>
                  <a:rPr lang="en-US" sz="18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RPM of Pulley </a:t>
                </a:r>
                <a14:m>
                  <m:oMath xmlns:m="http://schemas.openxmlformats.org/officeDocument/2006/math"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4</m:t>
                    </m:r>
                  </m:oMath>
                </a14:m>
                <a:endParaRPr lang="en-US" sz="18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en-US" sz="18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Because they are the same shaft.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=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1385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.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5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 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𝑅𝑃𝑀</m:t>
                      </m:r>
                    </m:oMath>
                  </m:oMathPara>
                </a14:m>
                <a:endParaRPr lang="en-US" sz="18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𝑑</m:t>
                              </m:r>
                            </m:e>
                            <m:sub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3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𝐷</m:t>
                              </m:r>
                            </m:e>
                            <m:sub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5</m:t>
                              </m:r>
                            </m:sub>
                          </m:sSub>
                        </m:den>
                      </m:f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 = </m:t>
                      </m:r>
                      <m:f>
                        <m:fPr>
                          <m:ctrlP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5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3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sz="18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endParaRPr lang="en-US" sz="18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i="1" smtClean="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𝑛</m:t>
                          </m:r>
                        </m:e>
                        <m:sub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5</m:t>
                          </m:r>
                        </m:sub>
                      </m:sSub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=  </m:t>
                      </m:r>
                      <m:f>
                        <m:fPr>
                          <m:ctrlP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𝑑</m:t>
                              </m:r>
                            </m:e>
                            <m:sub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3</m:t>
                              </m:r>
                            </m:sub>
                          </m:sSub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 </m:t>
                          </m:r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𝑥</m:t>
                          </m:r>
                          <m:sSub>
                            <m:sSubPr>
                              <m:ctrlP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3</m:t>
                              </m:r>
                            </m:sub>
                          </m:sSub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 )</m:t>
                          </m:r>
                        </m:num>
                        <m:den>
                          <m:sSub>
                            <m:sSubPr>
                              <m:ctrlP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𝐷</m:t>
                              </m:r>
                            </m:e>
                            <m:sub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5</m:t>
                              </m:r>
                            </m:sub>
                          </m:sSub>
                        </m:den>
                      </m:f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(</m:t>
                          </m:r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2</m:t>
                          </m:r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.</m:t>
                          </m:r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36</m:t>
                          </m:r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𝑥</m:t>
                          </m:r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1385</m:t>
                          </m:r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.</m:t>
                          </m:r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5</m:t>
                          </m:r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 )</m:t>
                          </m:r>
                        </m:num>
                        <m:den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7</m:t>
                          </m:r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.</m:t>
                          </m:r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87</m:t>
                          </m:r>
                        </m:den>
                      </m:f>
                    </m:oMath>
                  </m:oMathPara>
                </a14:m>
                <a:endParaRPr lang="en-US" sz="28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en-US" sz="18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RPM of driven Pulley </a:t>
                </a:r>
                <a14:m>
                  <m:oMath xmlns:m="http://schemas.openxmlformats.org/officeDocument/2006/math">
                    <m:r>
                      <a:rPr lang="en-US" sz="1800" i="1" smtClean="0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(</m:t>
                    </m:r>
                    <m:sSub>
                      <m:sSubPr>
                        <m:ctrlPr>
                          <a:rPr lang="en-US" sz="1800" i="1">
                            <a:effectLst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𝑛</m:t>
                        </m:r>
                      </m:e>
                      <m:sub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5</m:t>
                        </m:r>
                      </m:sub>
                    </m:sSub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) = 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420</m:t>
                    </m:r>
                  </m:oMath>
                </a14:m>
                <a:r>
                  <a:rPr lang="en-US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</a:t>
                </a:r>
                <a:r>
                  <a:rPr lang="en-US" sz="2400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RPM</a:t>
                </a:r>
                <a:endParaRPr lang="en-US" sz="24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endParaRPr lang="en-US" sz="18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𝑑</m:t>
                        </m:r>
                      </m:e>
                      <m:sub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3</m:t>
                        </m:r>
                      </m:sub>
                    </m:sSub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: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𝐷𝑖𝑎𝑚𝑒𝑡𝑒𝑟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 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𝑓𝑜𝑟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 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𝑡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h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𝑒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 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𝑡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h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𝑖𝑟𝑑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1800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driver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 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𝑝𝑢𝑙𝑙𝑒𝑦</m:t>
                    </m:r>
                  </m:oMath>
                </a14:m>
                <a:r>
                  <a:rPr lang="en-US" sz="18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𝐷</m:t>
                          </m:r>
                        </m:e>
                        <m:sub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5</m:t>
                          </m:r>
                        </m:sub>
                      </m:sSub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: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𝐷𝑖𝑎𝑚𝑒𝑡𝑒𝑟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 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𝑓𝑜𝑟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 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𝑡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h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𝑒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 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𝑓𝑖𝑓𝑡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h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18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driven</m:t>
                      </m:r>
                      <m:r>
                        <a:rPr lang="en-US" sz="18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 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𝑝𝑢𝑙𝑙𝑒𝑦</m:t>
                      </m:r>
                    </m:oMath>
                  </m:oMathPara>
                </a14:m>
                <a:endParaRPr lang="en-US" sz="18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𝑛</m:t>
                          </m:r>
                        </m:e>
                        <m:sub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3</m:t>
                          </m:r>
                        </m:sub>
                      </m:sSub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: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𝑠𝑝𝑒𝑒𝑑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 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𝑜𝑓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 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𝑡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h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𝑒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 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𝑡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h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𝑖𝑟𝑑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18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driver</m:t>
                      </m:r>
                      <m:r>
                        <a:rPr lang="en-US" sz="18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 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𝑝𝑢𝑙𝑙𝑒𝑦</m:t>
                      </m:r>
                    </m:oMath>
                  </m:oMathPara>
                </a14:m>
                <a:endParaRPr lang="en-US" sz="18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𝑛</m:t>
                          </m:r>
                        </m:e>
                        <m:sub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5</m:t>
                          </m:r>
                        </m:sub>
                      </m:sSub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: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𝑠𝑝𝑒𝑒𝑑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 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𝑜𝑓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 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𝑡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h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𝑒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 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𝑓𝑖𝑓𝑡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h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18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driven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  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𝑝𝑢𝑙𝑙𝑒𝑦</m:t>
                      </m:r>
                    </m:oMath>
                  </m:oMathPara>
                </a14:m>
                <a:endParaRPr lang="en-US" sz="18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en-US" sz="18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From Gear ratio: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𝑑</m:t>
                              </m:r>
                            </m:e>
                            <m:sub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4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𝐷</m:t>
                              </m:r>
                            </m:e>
                            <m:sub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6</m:t>
                              </m:r>
                            </m:sub>
                          </m:sSub>
                        </m:den>
                      </m:f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 = </m:t>
                      </m:r>
                      <m:f>
                        <m:fPr>
                          <m:ctrlP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6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4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sz="18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𝑑</m:t>
                        </m:r>
                      </m:e>
                      <m:sub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4</m:t>
                        </m:r>
                      </m:sub>
                    </m:sSub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: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𝐷𝑖𝑎𝑚𝑒𝑡𝑒𝑟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 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𝑓𝑜𝑟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 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𝑡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h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𝑒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 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hlinkClick r:id="" action="ppaction://noaction"/>
                      </a:rPr>
                      <m:t>𝑓𝑜𝑢𝑟𝑡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hlinkClick r:id="" action="ppaction://noaction"/>
                      </a:rPr>
                      <m:t>h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1800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driver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 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𝑝𝑢𝑙𝑙𝑒𝑦</m:t>
                    </m:r>
                  </m:oMath>
                </a14:m>
                <a:r>
                  <a:rPr lang="en-US" sz="18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𝐷</m:t>
                          </m:r>
                        </m:e>
                        <m:sub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6</m:t>
                          </m:r>
                        </m:sub>
                      </m:sSub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: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𝐷𝑖𝑎𝑚𝑒𝑡𝑒𝑟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 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𝑓𝑜𝑟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 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𝑡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h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𝑒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 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𝑠𝑖𝑥𝑡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h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18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driven</m:t>
                      </m:r>
                      <m:r>
                        <a:rPr lang="en-US" sz="18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 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𝑝𝑢𝑙𝑙𝑒𝑦</m:t>
                      </m:r>
                    </m:oMath>
                  </m:oMathPara>
                </a14:m>
                <a:endParaRPr lang="en-US" sz="18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𝑛</m:t>
                          </m:r>
                        </m:e>
                        <m:sub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4</m:t>
                          </m:r>
                        </m:sub>
                      </m:sSub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: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𝑠𝑝𝑒𝑒𝑑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 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𝑜𝑓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 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𝑡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h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𝑒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 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𝑓𝑜𝑢𝑟𝑡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h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  </m:t>
                      </m:r>
                      <m:r>
                        <m:rPr>
                          <m:sty m:val="p"/>
                        </m:rPr>
                        <a:rPr lang="en-US" sz="18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driver</m:t>
                      </m:r>
                      <m:r>
                        <a:rPr lang="en-US" sz="18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 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𝑝𝑢𝑙𝑙𝑒𝑦</m:t>
                      </m:r>
                    </m:oMath>
                  </m:oMathPara>
                </a14:m>
                <a:endParaRPr lang="en-US" sz="18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𝑛</m:t>
                          </m:r>
                        </m:e>
                        <m:sub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6</m:t>
                          </m:r>
                        </m:sub>
                      </m:sSub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: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𝑠𝑝𝑒𝑒𝑑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 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𝑜𝑓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 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𝑡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h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𝑒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 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𝑠𝑖𝑥𝑡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h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18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driven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  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𝑝𝑢𝑙𝑙𝑒𝑦</m:t>
                      </m:r>
                    </m:oMath>
                  </m:oMathPara>
                </a14:m>
                <a:endParaRPr lang="en-US" sz="18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endParaRPr lang="en-US" sz="18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𝑛</m:t>
                          </m:r>
                        </m:e>
                        <m:sub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6</m:t>
                          </m:r>
                        </m:sub>
                      </m:sSub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=  </m:t>
                      </m:r>
                      <m:f>
                        <m:fPr>
                          <m:ctrlP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𝑑</m:t>
                              </m:r>
                            </m:e>
                            <m:sub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4</m:t>
                              </m:r>
                            </m:sub>
                          </m:sSub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 </m:t>
                          </m:r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𝑥</m:t>
                          </m:r>
                          <m:sSub>
                            <m:sSubPr>
                              <m:ctrlP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4</m:t>
                              </m:r>
                            </m:sub>
                          </m:sSub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 )</m:t>
                          </m:r>
                        </m:num>
                        <m:den>
                          <m:sSub>
                            <m:sSubPr>
                              <m:ctrlP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𝐷</m:t>
                              </m:r>
                            </m:e>
                            <m:sub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6</m:t>
                              </m:r>
                            </m:sub>
                          </m:sSub>
                        </m:den>
                      </m:f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(</m:t>
                          </m:r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3</m:t>
                          </m:r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.</m:t>
                          </m:r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14</m:t>
                          </m:r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𝑥</m:t>
                          </m:r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1385</m:t>
                          </m:r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.</m:t>
                          </m:r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5</m:t>
                          </m:r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 )</m:t>
                          </m:r>
                        </m:num>
                        <m:den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5</m:t>
                          </m:r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.</m:t>
                          </m:r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31</m:t>
                          </m:r>
                        </m:den>
                      </m:f>
                    </m:oMath>
                  </m:oMathPara>
                </a14:m>
                <a:endParaRPr lang="en-US" sz="18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en-US" sz="18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RPM of driven Pulley </a:t>
                </a:r>
                <a14:m>
                  <m:oMath xmlns:m="http://schemas.openxmlformats.org/officeDocument/2006/math"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(</m:t>
                    </m:r>
                    <m:sSub>
                      <m:sSubPr>
                        <m:ctrlP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𝑛</m:t>
                        </m:r>
                      </m:e>
                      <m:sub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6</m:t>
                        </m:r>
                      </m:sub>
                    </m:sSub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) = 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820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𝑟𝑒𝑣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/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𝑚𝑖𝑛</m:t>
                    </m:r>
                  </m:oMath>
                </a14:m>
                <a:endParaRPr lang="en-US" sz="18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863830D9-CE77-135B-100A-4A781CC7F45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xfrm>
                <a:off x="6172200" y="98475"/>
                <a:ext cx="5181600" cy="7334711"/>
              </a:xfrm>
              <a:blipFill>
                <a:blip r:embed="rId3"/>
                <a:stretch>
                  <a:fillRect l="-471" t="-74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146691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71840B-DC6D-5E38-FD01-28A90D07A0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0" y="24936"/>
            <a:ext cx="10515600" cy="656102"/>
          </a:xfrm>
        </p:spPr>
        <p:txBody>
          <a:bodyPr>
            <a:normAutofit fontScale="90000"/>
          </a:bodyPr>
          <a:lstStyle/>
          <a:p>
            <a:r>
              <a:rPr lang="en-US" dirty="0"/>
              <a:t>Pulley design associated with the motor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DC12077-D46A-431D-7D84-292B277A9E16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>
              <a:xfrm>
                <a:off x="838200" y="681038"/>
                <a:ext cx="5181600" cy="6152026"/>
              </a:xfrm>
            </p:spPr>
            <p:txBody>
              <a:bodyPr>
                <a:normAutofit lnSpcReduction="10000"/>
              </a:bodyPr>
              <a:lstStyle/>
              <a:p>
                <a:pPr marL="0" indent="0">
                  <a:buNone/>
                </a:pPr>
                <a:r>
                  <a:rPr lang="en-US" sz="18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drive Preliminaries: For a single V-belt with </a:t>
                </a:r>
                <a14:m>
                  <m:oMath xmlns:m="http://schemas.openxmlformats.org/officeDocument/2006/math">
                    <m:r>
                      <a:rPr lang="en-US" sz="1800" b="1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𝑯𝒏𝒐𝒎</m:t>
                    </m:r>
                    <m:r>
                      <a:rPr lang="en-US" sz="1800" b="1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=</m:t>
                    </m:r>
                    <m:r>
                      <a:rPr lang="en-US" sz="1800" b="1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𝟓</m:t>
                    </m:r>
                    <m:r>
                      <a:rPr lang="en-US" sz="1800" b="1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 </m:t>
                    </m:r>
                    <m:r>
                      <a:rPr lang="en-US" sz="1800" b="1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𝒉𝒑</m:t>
                    </m:r>
                    <m:r>
                      <a:rPr lang="en-US" sz="1800" b="1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,</m:t>
                    </m:r>
                  </m:oMath>
                </a14:m>
                <a:r>
                  <a:rPr lang="en-US" sz="1800" b="1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800" b="1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𝒏</m:t>
                    </m:r>
                    <m:r>
                      <a:rPr lang="en-US" sz="1800" b="1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=</m:t>
                    </m:r>
                    <m:r>
                      <a:rPr lang="en-US" sz="1800" b="1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𝟑𝟎𝟎𝟎</m:t>
                    </m:r>
                    <m:r>
                      <a:rPr lang="en-US" sz="1800" b="1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 </m:t>
                    </m:r>
                    <m:r>
                      <a:rPr lang="en-US" sz="1800" b="1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𝒓𝒆𝒗</m:t>
                    </m:r>
                    <m:r>
                      <a:rPr lang="en-US" sz="1800" b="1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/</m:t>
                    </m:r>
                    <m:r>
                      <a:rPr lang="en-US" sz="1800" b="1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𝒎𝒊𝒏</m:t>
                    </m:r>
                    <m:r>
                      <a:rPr lang="en-US" sz="1800" b="1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,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 </m:t>
                    </m:r>
                    <m:sSub>
                      <m:sSubPr>
                        <m:ctrlPr>
                          <a:rPr lang="en-US" sz="1800" b="1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800" b="1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𝒅</m:t>
                        </m:r>
                      </m:e>
                      <m:sub>
                        <m:r>
                          <a:rPr lang="en-US" sz="1800" b="1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𝟏</m:t>
                        </m:r>
                      </m:sub>
                    </m:sSub>
                    <m:r>
                      <a:rPr lang="en-US" sz="1800" b="1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=</m:t>
                    </m:r>
                    <m:r>
                      <a:rPr lang="en-US" sz="1800" b="1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𝟐</m:t>
                    </m:r>
                    <m:r>
                      <a:rPr lang="en-US" sz="1800" b="1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.</m:t>
                    </m:r>
                    <m:r>
                      <a:rPr lang="en-US" sz="1800" b="1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𝟑𝟔</m:t>
                    </m:r>
                    <m:r>
                      <a:rPr lang="en-US" sz="1800" b="1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 </m:t>
                    </m:r>
                    <m:r>
                      <a:rPr lang="en-US" sz="1800" b="1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𝒊𝒏𝒄𝒉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,</m:t>
                    </m:r>
                  </m:oMath>
                </a14:m>
                <a:r>
                  <a:rPr lang="en-US" sz="18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  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b="1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800" b="1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𝑫</m:t>
                        </m:r>
                      </m:e>
                      <m:sub>
                        <m:r>
                          <a:rPr lang="en-US" sz="1800" b="1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𝟐</m:t>
                        </m:r>
                      </m:sub>
                    </m:sSub>
                    <m:r>
                      <a:rPr lang="en-US" sz="1800" b="1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= </m:t>
                    </m:r>
                    <m:r>
                      <a:rPr lang="en-US" sz="1800" b="1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𝟓</m:t>
                    </m:r>
                    <m:r>
                      <a:rPr lang="en-US" sz="1800" b="1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.</m:t>
                    </m:r>
                    <m:r>
                      <a:rPr lang="en-US" sz="1800" b="1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𝟏𝟏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 </m:t>
                    </m:r>
                    <m:r>
                      <a:rPr lang="en-US" sz="1800" b="1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𝒊𝒏𝒄𝒉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, </m:t>
                    </m:r>
                  </m:oMath>
                </a14:m>
                <a:r>
                  <a:rPr lang="en-US" sz="18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choose a  </a:t>
                </a:r>
                <a:r>
                  <a:rPr lang="en-US" sz="1800" dirty="0" err="1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A</a:t>
                </a:r>
                <a:r>
                  <a:rPr lang="en-US" sz="18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belt, </a:t>
                </a:r>
                <a:r>
                  <a:rPr lang="en-US" sz="1800" b="1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, </a:t>
                </a:r>
                <a14:m>
                  <m:oMath xmlns:m="http://schemas.openxmlformats.org/officeDocument/2006/math">
                    <m:r>
                      <a:rPr lang="en-US" sz="1800" b="1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𝑪</m:t>
                    </m:r>
                    <m:r>
                      <a:rPr lang="en-US" sz="1800" b="1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 =</m:t>
                    </m:r>
                    <m:r>
                      <a:rPr lang="en-US" sz="1800" b="1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𝟏𝟒</m:t>
                    </m:r>
                    <m:r>
                      <a:rPr lang="en-US" sz="1800" b="1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.</m:t>
                    </m:r>
                    <m:r>
                      <a:rPr lang="en-US" sz="1800" b="1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𝟗𝟔</m:t>
                    </m:r>
                    <m:r>
                      <a:rPr lang="en-US" sz="1800" b="1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 </m:t>
                    </m:r>
                    <m:r>
                      <a:rPr lang="en-US" sz="1800" b="1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𝒊𝒏</m:t>
                    </m:r>
                  </m:oMath>
                </a14:m>
                <a:endParaRPr lang="en-US" sz="18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𝑃</m:t>
                          </m:r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 =</m:t>
                          </m:r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2</m:t>
                          </m:r>
                          <m:r>
                            <a:rPr lang="en-US" sz="1800" b="0" i="1" smtClean="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𝑐</m:t>
                          </m:r>
                          <m:r>
                            <a:rPr lang="en-US" sz="1800" b="0" i="1" smtClean="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+</m:t>
                          </m:r>
                          <m:r>
                            <a:rPr lang="en-US" sz="1800" b="0" i="1" smtClean="0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  <m:d>
                            <m:dPr>
                              <m:ctrlP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1800" i="1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1800" i="1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</a:rPr>
                                    <m:t>𝐷</m:t>
                                  </m:r>
                                  <m:r>
                                    <a:rPr lang="en-US" sz="1800" i="1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</a:rPr>
                                    <m:t>+</m:t>
                                  </m:r>
                                  <m:r>
                                    <a:rPr lang="en-US" sz="1800" i="1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</a:rPr>
                                    <m:t>𝑑</m:t>
                                  </m:r>
                                </m:num>
                                <m:den>
                                  <m:r>
                                    <a:rPr lang="en-US" sz="1800" i="1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</a:rPr>
                                    <m:t>2</m:t>
                                  </m:r>
                                </m:den>
                              </m:f>
                            </m:e>
                          </m:d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US" sz="1800" i="1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800" i="1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</a:rPr>
                                    <m:t>(</m:t>
                                  </m:r>
                                  <m:r>
                                    <a:rPr lang="en-US" sz="1800" i="1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</a:rPr>
                                    <m:t>𝐷</m:t>
                                  </m:r>
                                  <m:r>
                                    <a:rPr lang="en-US" sz="1800" i="1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</a:rPr>
                                    <m:t>−</m:t>
                                  </m:r>
                                  <m:r>
                                    <a:rPr lang="en-US" sz="1800" i="1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</a:rPr>
                                    <m:t>𝑑</m:t>
                                  </m:r>
                                  <m:r>
                                    <a:rPr lang="en-US" sz="1800" i="1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</a:rPr>
                                    <m:t>)</m:t>
                                  </m:r>
                                </m:e>
                                <m:sup>
                                  <m:r>
                                    <a:rPr lang="en-US" sz="1800" i="1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4</m:t>
                              </m:r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 </m:t>
                              </m:r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𝑐</m:t>
                              </m:r>
                            </m:den>
                          </m:f>
                        </m:sub>
                      </m:sSub>
                    </m:oMath>
                  </m:oMathPara>
                </a14:m>
                <a:endParaRPr lang="en-US" sz="18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endParaRPr lang="ar-JO" sz="1800" i="1" dirty="0">
                  <a:effectLst/>
                  <a:latin typeface="Cambria Math" panose="02040503050406030204" pitchFamily="18" charset="0"/>
                  <a:ea typeface="Times New Roman" panose="020206030504050203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=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2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∗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14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.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96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+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𝜋</m:t>
                      </m:r>
                      <m:d>
                        <m:dPr>
                          <m:ctrlP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5</m:t>
                              </m:r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.</m:t>
                              </m:r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11</m:t>
                              </m:r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+</m:t>
                              </m:r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2</m:t>
                              </m:r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.</m:t>
                              </m:r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36</m:t>
                              </m:r>
                            </m:num>
                            <m:den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2</m:t>
                              </m:r>
                            </m:den>
                          </m:f>
                        </m:e>
                      </m:d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+</m:t>
                      </m:r>
                      <m:f>
                        <m:fPr>
                          <m:ctrlP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(</m:t>
                              </m:r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5</m:t>
                              </m:r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.</m:t>
                              </m:r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11</m:t>
                              </m:r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−</m:t>
                              </m:r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2</m:t>
                              </m:r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.</m:t>
                              </m:r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36</m:t>
                              </m:r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)</m:t>
                              </m:r>
                            </m:e>
                            <m:sup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4</m:t>
                          </m:r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∗</m:t>
                          </m:r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14</m:t>
                          </m:r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.</m:t>
                          </m:r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96</m:t>
                          </m:r>
                        </m:den>
                      </m:f>
                    </m:oMath>
                  </m:oMathPara>
                </a14:m>
                <a:endParaRPr lang="en-US" sz="18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𝑃</m:t>
                          </m:r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=</m:t>
                          </m:r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34</m:t>
                          </m:r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.</m:t>
                          </m:r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98</m:t>
                          </m:r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 </m:t>
                          </m:r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𝐼𝑛𝑐</m:t>
                          </m:r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h</m:t>
                          </m:r>
                        </m:sub>
                      </m:sSub>
                    </m:oMath>
                  </m:oMathPara>
                </a14:m>
                <a:endParaRPr lang="en-US" sz="18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𝜃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𝑑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​=</m:t>
                    </m:r>
                  </m:oMath>
                </a14:m>
                <a:r>
                  <a:rPr lang="en-US" sz="18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π−2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funcPr>
                      <m:fName>
                        <m:sSup>
                          <m:sSupPr>
                            <m:ctrlPr>
                              <a:rPr lang="en-US" sz="18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sz="1800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sin</m:t>
                            </m:r>
                          </m:e>
                          <m:sup>
                            <m:r>
                              <a:rPr lang="en-US" sz="18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−</m:t>
                            </m:r>
                            <m:r>
                              <a:rPr lang="en-US" sz="1800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1</m:t>
                            </m:r>
                          </m:sup>
                        </m:sSup>
                      </m:fName>
                      <m:e>
                        <m:d>
                          <m:dPr>
                            <m:begChr m:val="["/>
                            <m:endChr m:val="]"/>
                            <m:ctrlPr>
                              <a:rPr lang="en-US" sz="18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sz="1800" i="1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1800" i="1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</a:rPr>
                                  <m:t>𝐷</m:t>
                                </m:r>
                                <m:r>
                                  <a:rPr lang="en-US" sz="1800" i="1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</a:rPr>
                                  <m:t>−</m:t>
                                </m:r>
                                <m:r>
                                  <a:rPr lang="en-US" sz="1800" i="1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</a:rPr>
                                  <m:t>𝑑</m:t>
                                </m:r>
                              </m:num>
                              <m:den>
                                <m:r>
                                  <a:rPr lang="en-US" sz="1800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</a:rPr>
                                  <m:t>2</m:t>
                                </m:r>
                                <m:r>
                                  <a:rPr lang="en-US" sz="1800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</a:rPr>
                                  <m:t>×</m:t>
                                </m:r>
                                <m:r>
                                  <a:rPr lang="en-US" sz="1800" i="1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</a:rPr>
                                  <m:t>𝐶</m:t>
                                </m:r>
                              </m:den>
                            </m:f>
                            <m:r>
                              <a:rPr lang="en-US" sz="1800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​</m:t>
                            </m:r>
                          </m:e>
                        </m:d>
                      </m:e>
                    </m:func>
                  </m:oMath>
                </a14:m>
                <a:r>
                  <a:rPr lang="en-US" sz="18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=π-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funcPr>
                      <m:fName>
                        <m:sSup>
                          <m:sSupPr>
                            <m:ctrlPr>
                              <a:rPr lang="en-US" sz="18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sz="1800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sin</m:t>
                            </m:r>
                          </m:e>
                          <m:sup>
                            <m:r>
                              <a:rPr lang="en-US" sz="18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−</m:t>
                            </m:r>
                            <m:r>
                              <a:rPr lang="en-US" sz="1800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1</m:t>
                            </m:r>
                          </m:sup>
                        </m:sSup>
                        <m:r>
                          <a:rPr lang="en-US" sz="180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(</m:t>
                        </m:r>
                      </m:fName>
                      <m:e>
                        <m:f>
                          <m:fPr>
                            <m:ctrlPr>
                              <a:rPr lang="en-US" sz="18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sz="1800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5</m:t>
                            </m:r>
                            <m:r>
                              <a:rPr lang="en-US" sz="1800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.</m:t>
                            </m:r>
                            <m:r>
                              <a:rPr lang="en-US" sz="1800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11</m:t>
                            </m:r>
                            <m:r>
                              <a:rPr lang="en-US" sz="18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−</m:t>
                            </m:r>
                            <m:r>
                              <a:rPr lang="en-US" sz="1800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2</m:t>
                            </m:r>
                            <m:r>
                              <a:rPr lang="en-US" sz="1800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.</m:t>
                            </m:r>
                            <m:r>
                              <a:rPr lang="en-US" sz="1800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36</m:t>
                            </m:r>
                          </m:num>
                          <m:den>
                            <m:r>
                              <a:rPr lang="en-US" sz="1800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2</m:t>
                            </m:r>
                            <m:r>
                              <a:rPr lang="en-US" sz="1800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 ×</m:t>
                            </m:r>
                            <m:r>
                              <a:rPr lang="en-US" sz="1800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14</m:t>
                            </m:r>
                            <m:r>
                              <a:rPr lang="en-US" sz="1800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.</m:t>
                            </m:r>
                            <m:r>
                              <a:rPr lang="en-US" sz="1800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91</m:t>
                            </m:r>
                          </m:den>
                        </m:f>
                        <m:r>
                          <a:rPr lang="en-US" sz="180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)</m:t>
                        </m:r>
                      </m:e>
                    </m:func>
                  </m:oMath>
                </a14:m>
                <a:r>
                  <a:rPr lang="en-US" sz="18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=2.956 rad</a:t>
                </a:r>
              </a:p>
              <a:p>
                <a:pPr marL="0" indent="0">
                  <a:buNone/>
                </a:pPr>
                <a:endParaRPr lang="ar-JO" sz="1800" i="1" dirty="0">
                  <a:effectLst/>
                  <a:latin typeface="Cambria Math" panose="02040503050406030204" pitchFamily="18" charset="0"/>
                  <a:ea typeface="Times New Roman" panose="020206030504050203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𝑒𝑥𝑝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(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𝑓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𝜃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𝑑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)=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𝑒𝑥𝑝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[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0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.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5123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(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2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.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956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)]=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4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.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5489</m:t>
                      </m:r>
                    </m:oMath>
                  </m:oMathPara>
                </a14:m>
                <a:endParaRPr lang="en-US" sz="18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endParaRPr lang="ar-JO" sz="1800" i="1" dirty="0">
                  <a:effectLst/>
                  <a:latin typeface="Cambria Math" panose="02040503050406030204" pitchFamily="18" charset="0"/>
                  <a:ea typeface="Times New Roman" panose="020206030504050203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𝑉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𝜋</m:t>
                          </m:r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 </m:t>
                          </m:r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𝑑𝑛</m:t>
                          </m:r>
                        </m:num>
                        <m:den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12</m:t>
                          </m:r>
                        </m:den>
                      </m:f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=  </m:t>
                      </m:r>
                      <m:f>
                        <m:fPr>
                          <m:ctrlP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𝜋</m:t>
                          </m:r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 </m:t>
                          </m:r>
                          <m:d>
                            <m:dPr>
                              <m:ctrlP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2</m:t>
                              </m:r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.</m:t>
                              </m:r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36</m:t>
                              </m:r>
                            </m:e>
                          </m:d>
                          <m:d>
                            <m:dPr>
                              <m:ctrlP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3000</m:t>
                              </m:r>
                            </m:e>
                          </m:d>
                        </m:num>
                        <m:den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12</m:t>
                          </m:r>
                        </m:den>
                      </m:f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​  = 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1852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.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6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 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𝑓𝑡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/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𝑚𝑖𝑛</m:t>
                      </m:r>
                    </m:oMath>
                  </m:oMathPara>
                </a14:m>
                <a:endParaRPr lang="en-US" sz="18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en-US" sz="1800" b="1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Table 17-13:</a:t>
                </a:r>
                <a:endParaRPr lang="en-US" sz="18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en-US" sz="1800" i="1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Angle θ= </a:t>
                </a:r>
                <a14:m>
                  <m:oMath xmlns:m="http://schemas.openxmlformats.org/officeDocument/2006/math"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𝜃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𝑑</m:t>
                    </m:r>
                  </m:oMath>
                </a14:m>
                <a:r>
                  <a:rPr lang="en-US" sz="1800" i="1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180</m:t>
                        </m:r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°</m:t>
                        </m:r>
                      </m:num>
                      <m:den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𝜋</m:t>
                        </m:r>
                      </m:den>
                    </m:f>
                  </m:oMath>
                </a14:m>
                <a:r>
                  <a:rPr lang="en-US" sz="1800" i="1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​= (2.956 rad) (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180</m:t>
                        </m:r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°</m:t>
                        </m:r>
                      </m:num>
                      <m:den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𝜋</m:t>
                        </m:r>
                      </m:den>
                    </m:f>
                  </m:oMath>
                </a14:m>
                <a:r>
                  <a:rPr lang="en-US" sz="1800" i="1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​) =69.41</a:t>
                </a:r>
                <a14:m>
                  <m:oMath xmlns:m="http://schemas.openxmlformats.org/officeDocument/2006/math"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°</m:t>
                    </m:r>
                  </m:oMath>
                </a14:m>
                <a:endParaRPr lang="en-US" sz="18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DC12077-D46A-431D-7D84-292B277A9E1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838200" y="681038"/>
                <a:ext cx="5181600" cy="6152026"/>
              </a:xfrm>
              <a:blipFill>
                <a:blip r:embed="rId2"/>
                <a:stretch>
                  <a:fillRect l="-1059" t="-1487" r="-15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DFDF1FFE-FF41-080F-725E-586C3B363D36}"/>
                  </a:ext>
                </a:extLst>
              </p:cNvPr>
              <p:cNvSpPr>
                <a:spLocks noGrp="1"/>
              </p:cNvSpPr>
              <p:nvPr>
                <p:ph sz="half" idx="2"/>
              </p:nvPr>
            </p:nvSpPr>
            <p:spPr>
              <a:xfrm>
                <a:off x="6650502" y="681038"/>
                <a:ext cx="5181600" cy="6152026"/>
              </a:xfrm>
            </p:spPr>
            <p:txBody>
              <a:bodyPr>
                <a:normAutofit lnSpcReduction="10000"/>
              </a:bodyPr>
              <a:lstStyle/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en-US" sz="1800" i="1" smtClean="0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𝐾</m:t>
                    </m:r>
                    <m:r>
                      <a:rPr lang="en-US" sz="1800" i="1" smtClean="0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1</m:t>
                    </m:r>
                  </m:oMath>
                </a14:m>
                <a:r>
                  <a:rPr lang="en-US" sz="1800" i="1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: contact angle correction factor.</a:t>
                </a:r>
                <a:endParaRPr lang="en-US" sz="18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en-US" sz="1800" i="1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The footnote regression equation of </a:t>
                </a:r>
                <a:r>
                  <a:rPr lang="en-US" sz="1800" b="1" i="1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Table 17-13</a:t>
                </a:r>
                <a:r>
                  <a:rPr lang="en-US" sz="1800" i="1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gives  </a:t>
                </a:r>
                <a14:m>
                  <m:oMath xmlns:m="http://schemas.openxmlformats.org/officeDocument/2006/math"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𝐾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1​</m:t>
                    </m:r>
                  </m:oMath>
                </a14:m>
                <a:r>
                  <a:rPr lang="en-US" sz="1800" i="1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 without interpolation:</a:t>
                </a:r>
                <a:endParaRPr lang="en-US" sz="18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𝐾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1​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=</m:t>
                    </m:r>
                  </m:oMath>
                </a14:m>
                <a:r>
                  <a:rPr lang="en-US" sz="1800" i="1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0.143543  +  0.007468 (69.42</a:t>
                </a:r>
                <a14:m>
                  <m:oMath xmlns:m="http://schemas.openxmlformats.org/officeDocument/2006/math"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°</m:t>
                    </m:r>
                  </m:oMath>
                </a14:m>
                <a:r>
                  <a:rPr lang="en-US" sz="1800" i="1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) − 0.000015052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 (</m:t>
                        </m:r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69</m:t>
                        </m:r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.</m:t>
                        </m:r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41</m:t>
                        </m:r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°)</m:t>
                        </m:r>
                      </m:e>
                      <m:sup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1800" i="1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</a:t>
                </a:r>
                <a:endParaRPr lang="en-US" sz="18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𝐾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1</m:t>
                    </m:r>
                  </m:oMath>
                </a14:m>
                <a:r>
                  <a:rPr lang="en-US" sz="1800" i="1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= 0.7453</a:t>
                </a:r>
                <a:endParaRPr lang="en-US" sz="18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𝐾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2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 : 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𝐵𝑒𝑙𝑡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 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𝑙𝑒𝑛𝑔𝑡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h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 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𝑐𝑜𝑟𝑟𝑒𝑐𝑡𝑖𝑜𝑛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 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𝑓𝑎𝑐𝑡𝑜𝑟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  </m:t>
                      </m:r>
                      <m:r>
                        <a:rPr lang="en-US" sz="1800" b="1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𝑻𝒂𝒃𝒍𝒆</m:t>
                      </m:r>
                      <m:r>
                        <a:rPr lang="en-US" sz="1800" b="1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 </m:t>
                      </m:r>
                      <m:r>
                        <a:rPr lang="en-US" sz="1800" b="1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𝟏𝟕</m:t>
                      </m:r>
                      <m:r>
                        <a:rPr lang="en-US" sz="1800" b="1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−</m:t>
                      </m:r>
                      <m:r>
                        <a:rPr lang="en-US" sz="1800" b="1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𝟏𝟒</m:t>
                      </m:r>
                      <m:r>
                        <a:rPr lang="en-US" sz="1800" b="1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:</m:t>
                      </m:r>
                    </m:oMath>
                  </m:oMathPara>
                </a14:m>
                <a:endParaRPr lang="en-US" sz="18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𝐾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2</m:t>
                    </m:r>
                  </m:oMath>
                </a14:m>
                <a:r>
                  <a:rPr lang="en-US" sz="1800" i="1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= 0.85 inch</a:t>
                </a:r>
                <a:endParaRPr lang="en-US" sz="18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en-US" sz="1800" i="1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The design power is</a:t>
                </a:r>
                <a:endParaRPr lang="en-US" sz="18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𝐻</m:t>
                          </m:r>
                        </m:e>
                        <m:sub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𝑑</m:t>
                          </m:r>
                        </m:sub>
                      </m:sSub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=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𝐻𝑛𝑜𝑚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 ​ 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𝐾𝑠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 ​ 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𝑛𝑑</m:t>
                      </m:r>
                    </m:oMath>
                  </m:oMathPara>
                </a14:m>
                <a:endParaRPr lang="en-US" sz="18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𝐾𝑠</m:t>
                    </m:r>
                  </m:oMath>
                </a14:m>
                <a:r>
                  <a:rPr lang="en-US" sz="1800" i="1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:service factor  for overload Table </a:t>
                </a:r>
                <a:r>
                  <a:rPr lang="en-US" sz="1800" b="1" i="1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17-15:</a:t>
                </a:r>
                <a:endParaRPr lang="en-US" sz="18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𝑛</m:t>
                        </m:r>
                      </m:e>
                      <m:sub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𝑑</m:t>
                        </m:r>
                      </m:sub>
                    </m:sSub>
                  </m:oMath>
                </a14:m>
                <a:r>
                  <a:rPr lang="en-US" sz="1800" i="1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: design factor</a:t>
                </a:r>
                <a:endParaRPr lang="en-US" sz="18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𝐾𝑠</m:t>
                    </m:r>
                  </m:oMath>
                </a14:m>
                <a:r>
                  <a:rPr lang="en-US" sz="1800" i="1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= 1.3</a:t>
                </a:r>
                <a:r>
                  <a:rPr lang="ar-SA" sz="1800" i="1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 </a:t>
                </a:r>
                <a:r>
                  <a:rPr lang="en-US" sz="1800" i="1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, </a:t>
                </a:r>
                <a14:m>
                  <m:oMath xmlns:m="http://schemas.openxmlformats.org/officeDocument/2006/math"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𝑛𝑑</m:t>
                    </m:r>
                  </m:oMath>
                </a14:m>
                <a:r>
                  <a:rPr lang="en-US" sz="1800" i="1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= 1</a:t>
                </a:r>
                <a:endParaRPr lang="en-US" sz="18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​ 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𝐻𝑑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 =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5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(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1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.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3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)∗(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1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)</m:t>
                      </m:r>
                      <m:r>
                        <a:rPr lang="ar-SA" sz="18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  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=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6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.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5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 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h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𝑝</m:t>
                      </m:r>
                    </m:oMath>
                  </m:oMathPara>
                </a14:m>
                <a:endParaRPr lang="en-US" sz="18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en-US" sz="18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From Table 17-14 for A 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𝑘</m:t>
                        </m:r>
                      </m:e>
                      <m:sub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2</m:t>
                        </m:r>
                      </m:sub>
                    </m:sSub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= 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0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.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85</m:t>
                    </m:r>
                  </m:oMath>
                </a14:m>
                <a:r>
                  <a:rPr lang="en-US" sz="18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From Table 17-12 take a marginal entry of </a:t>
                </a:r>
                <a14:m>
                  <m:oMath xmlns:m="http://schemas.openxmlformats.org/officeDocument/2006/math"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𝐻𝑡𝑎𝑏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=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0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.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59</m:t>
                    </m:r>
                  </m:oMath>
                </a14:m>
                <a:r>
                  <a:rPr lang="en-US" sz="18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,although extrapolation would give a slightly low.</a:t>
                </a:r>
              </a:p>
              <a:p>
                <a:pPr marL="0" indent="0">
                  <a:buNone/>
                </a:pPr>
                <a:r>
                  <a:rPr lang="en-US" sz="1800" i="1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 </a:t>
                </a:r>
                <a:endParaRPr lang="en-US" sz="18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𝐻𝑎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​=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𝐾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1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 ​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𝐾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2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 ​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𝐻𝑡𝑎𝑏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​=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0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.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74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(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0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.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85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)(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0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.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59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)= 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0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.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3711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 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h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𝑝</m:t>
                      </m:r>
                    </m:oMath>
                  </m:oMathPara>
                </a14:m>
                <a:endParaRPr lang="en-US" sz="18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DFDF1FFE-FF41-080F-725E-586C3B363D3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xfrm>
                <a:off x="6650502" y="681038"/>
                <a:ext cx="5181600" cy="6152026"/>
              </a:xfrm>
              <a:blipFill>
                <a:blip r:embed="rId3"/>
                <a:stretch>
                  <a:fillRect l="-1059" t="-1487" b="-9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7990067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7E63CC3-F027-9FAE-86F3-543A566D5C97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>
              <a:xfrm>
                <a:off x="219222" y="256735"/>
                <a:ext cx="5181600" cy="6344529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 smtClean="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𝛥</m:t>
                      </m:r>
                      <m:r>
                        <a:rPr lang="en-US" sz="1800" i="1" smtClean="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𝐹𝑎</m:t>
                      </m:r>
                      <m:r>
                        <a:rPr lang="en-US" sz="1800" i="1" smtClean="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 = ​   = </m:t>
                      </m:r>
                      <m:f>
                        <m:fPr>
                          <m:ctrlP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63025</m:t>
                          </m:r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 </m:t>
                          </m:r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𝐻𝑎</m:t>
                          </m:r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​</m:t>
                          </m:r>
                        </m:num>
                        <m:den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𝑛</m:t>
                          </m:r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(</m:t>
                          </m:r>
                          <m:f>
                            <m:fPr>
                              <m:type m:val="lin"/>
                              <m:ctrlP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𝑑</m:t>
                              </m:r>
                            </m:num>
                            <m:den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2</m:t>
                              </m:r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)</m:t>
                              </m:r>
                            </m:den>
                          </m:f>
                        </m:den>
                      </m:f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 = </m:t>
                      </m:r>
                      <m:f>
                        <m:fPr>
                          <m:ctrlP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63025</m:t>
                          </m:r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 </m:t>
                          </m:r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0</m:t>
                          </m:r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.</m:t>
                          </m:r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3711</m:t>
                          </m:r>
                        </m:num>
                        <m:den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3000</m:t>
                          </m:r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(</m:t>
                          </m:r>
                          <m:f>
                            <m:fPr>
                              <m:type m:val="lin"/>
                              <m:ctrlP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2</m:t>
                              </m:r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.</m:t>
                              </m:r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36</m:t>
                              </m:r>
                            </m:num>
                            <m:den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2</m:t>
                              </m:r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)</m:t>
                              </m:r>
                            </m:den>
                          </m:f>
                        </m:den>
                      </m:f>
                    </m:oMath>
                  </m:oMathPara>
                </a14:m>
                <a:endParaRPr lang="en-US" sz="18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𝛥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𝐹𝑎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=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6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.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606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 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𝑙𝑏𝑓</m:t>
                      </m:r>
                    </m:oMath>
                  </m:oMathPara>
                </a14:m>
                <a:endParaRPr lang="en-US" sz="18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𝑇𝑎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 ​=</m:t>
                      </m:r>
                      <m:f>
                        <m:fPr>
                          <m:ctrlP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𝛥</m:t>
                          </m:r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𝐹𝑎</m:t>
                          </m:r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​</m:t>
                          </m:r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𝑑</m:t>
                          </m:r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​</m:t>
                          </m:r>
                        </m:num>
                        <m:den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​= </m:t>
                      </m:r>
                      <m:f>
                        <m:fPr>
                          <m:ctrlP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6</m:t>
                          </m:r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.</m:t>
                          </m:r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606</m:t>
                          </m:r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∗</m:t>
                          </m:r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2</m:t>
                          </m:r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.</m:t>
                          </m:r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36</m:t>
                          </m:r>
                        </m:num>
                        <m:den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 = 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7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.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795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 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𝑙𝑏𝑓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⋅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𝑖𝑛</m:t>
                      </m:r>
                    </m:oMath>
                  </m:oMathPara>
                </a14:m>
                <a:endParaRPr lang="en-US" sz="18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 smtClean="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𝐹𝑐</m:t>
                      </m:r>
                      <m:r>
                        <a:rPr lang="en-US" sz="1800" i="1" smtClean="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​       = </m:t>
                      </m:r>
                      <m:r>
                        <a:rPr lang="en-US" sz="1800" i="1" smtClean="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𝐾𝑐</m:t>
                      </m:r>
                      <m:r>
                        <a:rPr lang="en-US" sz="1800" i="1" smtClean="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 (</m:t>
                      </m:r>
                      <m:sSup>
                        <m:sSupPr>
                          <m:ctrlP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sSupPr>
                        <m:e>
                          <m:f>
                            <m:fPr>
                              <m:ctrlP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𝑣</m:t>
                              </m:r>
                            </m:num>
                            <m:den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100</m:t>
                              </m:r>
                            </m:den>
                          </m:f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)</m:t>
                          </m:r>
                        </m:e>
                        <m:sup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18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𝐾𝑐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 :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𝑎𝑐𝑐𝑜𝑢𝑛𝑡𝑠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 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𝑓𝑜𝑟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 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𝑚𝑎𝑠𝑠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 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𝑇𝑎𝑏𝑙𝑒</m:t>
                      </m:r>
                      <m:r>
                        <a:rPr lang="en-US" sz="1800" b="1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 </m:t>
                      </m:r>
                      <m:r>
                        <a:rPr lang="en-US" sz="1800" b="1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𝟏𝟕</m:t>
                      </m:r>
                      <m:r>
                        <a:rPr lang="en-US" sz="1800" b="1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−</m:t>
                      </m:r>
                      <m:r>
                        <a:rPr lang="en-US" sz="1800" b="1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𝟏𝟔</m:t>
                      </m:r>
                      <m:r>
                        <a:rPr lang="en-US" sz="1800" b="1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:</m:t>
                      </m:r>
                    </m:oMath>
                  </m:oMathPara>
                </a14:m>
                <a:endParaRPr lang="en-US" sz="18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𝐹𝑐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​ = (</m:t>
                    </m:r>
                    <m:sSup>
                      <m:sSupPr>
                        <m:ctrlP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sSupPr>
                      <m:e>
                        <m:f>
                          <m:fPr>
                            <m:ctrlPr>
                              <a:rPr lang="en-US" sz="18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sz="18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1852</m:t>
                            </m:r>
                            <m:r>
                              <a:rPr lang="en-US" sz="18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.</m:t>
                            </m:r>
                            <m:r>
                              <a:rPr lang="en-US" sz="18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6</m:t>
                            </m:r>
                          </m:num>
                          <m:den>
                            <m:r>
                              <a:rPr lang="en-US" sz="18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100</m:t>
                            </m:r>
                          </m:den>
                        </m:f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)</m:t>
                        </m:r>
                      </m:e>
                      <m:sup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2</m:t>
                        </m:r>
                      </m:sup>
                    </m:sSup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= 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1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.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925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   </m:t>
                    </m:r>
                  </m:oMath>
                </a14:m>
                <a:r>
                  <a:rPr lang="en-US" sz="1800" i="1" dirty="0" err="1">
                    <a:effectLst/>
                    <a:latin typeface="Cambria Math" panose="02040503050406030204" pitchFamily="18" charset="0"/>
                    <a:ea typeface="Times New Roman" panose="02020603050405020304" pitchFamily="18" charset="0"/>
                    <a:hlinkClick r:id="" action="ppaction://noaction"/>
                  </a:rPr>
                  <a:t>lbf</a:t>
                </a:r>
                <a:r>
                  <a:rPr lang="en-US" sz="1800" i="1" dirty="0">
                    <a:effectLst/>
                    <a:latin typeface="Cambria Math" panose="02040503050406030204" pitchFamily="18" charset="0"/>
                    <a:ea typeface="Times New Roman" panose="02020603050405020304" pitchFamily="18" charset="0"/>
                    <a:hlinkClick r:id="" action="ppaction://noaction"/>
                  </a:rPr>
                  <a:t> </a:t>
                </a:r>
                <a:endParaRPr lang="en-US" sz="18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𝐹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1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  ​= 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𝐹𝑐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  ​+  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𝐹𝑖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​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2</m:t>
                              </m:r>
                              <m:func>
                                <m:funcPr>
                                  <m:ctrlPr>
                                    <a:rPr lang="en-US" sz="1800" i="1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a:rPr lang="en-US" sz="1800" i="1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</a:rPr>
                                    <m:t>𝑒𝑥𝑝</m:t>
                                  </m:r>
                                </m:fName>
                                <m:e>
                                  <m:d>
                                    <m:dPr>
                                      <m:ctrlPr>
                                        <a:rPr lang="en-US" sz="1800" i="1">
                                          <a:effectLst/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1800" i="1">
                                          <a:effectLst/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</a:rPr>
                                        <m:t>𝑓</m:t>
                                      </m:r>
                                      <m:r>
                                        <a:rPr lang="en-US" sz="1800" i="1">
                                          <a:effectLst/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</a:rPr>
                                        <m:t>𝜃</m:t>
                                      </m:r>
                                    </m:e>
                                  </m:d>
                                </m:e>
                              </m:func>
                            </m:num>
                            <m:den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𝑒𝑥𝑝</m:t>
                              </m:r>
                              <m:d>
                                <m:dPr>
                                  <m:ctrlPr>
                                    <a:rPr lang="en-US" sz="1800" i="1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1800" i="1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</a:rPr>
                                    <m:t>𝑓</m:t>
                                  </m:r>
                                  <m:r>
                                    <a:rPr lang="en-US" sz="1800" i="1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</a:rPr>
                                    <m:t>𝜃</m:t>
                                  </m:r>
                                </m:e>
                              </m:d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−</m:t>
                              </m:r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1</m:t>
                              </m:r>
                            </m:den>
                          </m:f>
                        </m:e>
                      </m:d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 =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1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.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925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 + 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6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.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606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 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4</m:t>
                              </m:r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.</m:t>
                              </m:r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53</m:t>
                              </m:r>
                            </m:num>
                            <m:den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4</m:t>
                              </m:r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.</m:t>
                              </m:r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53</m:t>
                              </m:r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−</m:t>
                              </m:r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1</m:t>
                              </m:r>
                            </m:den>
                          </m:f>
                        </m:e>
                      </m:d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 = 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10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.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402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 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𝑙𝑏𝑓</m:t>
                      </m:r>
                    </m:oMath>
                  </m:oMathPara>
                </a14:m>
                <a:endParaRPr lang="en-US" sz="18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endParaRPr lang="en-US" sz="18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  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𝐹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2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 ​= 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𝐹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1​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−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𝛥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𝐹𝑎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​=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10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.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402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−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6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.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606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=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3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.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796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 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𝑙𝑏𝑓</m:t>
                      </m:r>
                    </m:oMath>
                  </m:oMathPara>
                </a14:m>
                <a:endParaRPr lang="en-US" sz="18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𝐹𝑖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 ​= </m:t>
                      </m:r>
                      <m:d>
                        <m:dPr>
                          <m:ctrlP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𝑇</m:t>
                              </m:r>
                            </m:num>
                            <m:den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𝑑</m:t>
                              </m:r>
                            </m:den>
                          </m:f>
                        </m:e>
                      </m:d>
                      <m:d>
                        <m:dPr>
                          <m:begChr m:val="["/>
                          <m:endChr m:val="]"/>
                          <m:ctrlP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</m:ctrlPr>
                            </m:fPr>
                            <m:num>
                              <m:func>
                                <m:funcPr>
                                  <m:ctrlPr>
                                    <a:rPr lang="en-US" sz="1800" i="1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a:rPr lang="en-US" sz="1800" i="1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</a:rPr>
                                    <m:t>𝑒𝑥𝑝</m:t>
                                  </m:r>
                                </m:fName>
                                <m:e>
                                  <m:d>
                                    <m:dPr>
                                      <m:ctrlPr>
                                        <a:rPr lang="en-US" sz="1800" i="1">
                                          <a:effectLst/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1800" i="1">
                                          <a:effectLst/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</a:rPr>
                                        <m:t>𝑓</m:t>
                                      </m:r>
                                      <m:r>
                                        <a:rPr lang="en-US" sz="1800" i="1">
                                          <a:effectLst/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</a:rPr>
                                        <m:t>𝜃</m:t>
                                      </m:r>
                                    </m:e>
                                  </m:d>
                                </m:e>
                              </m:func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+</m:t>
                              </m:r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𝑒𝑥𝑝</m:t>
                              </m:r>
                              <m:d>
                                <m:dPr>
                                  <m:ctrlPr>
                                    <a:rPr lang="en-US" sz="1800" i="1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1800" i="1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</a:rPr>
                                    <m:t>𝑓</m:t>
                                  </m:r>
                                  <m:r>
                                    <a:rPr lang="en-US" sz="1800" i="1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</a:rPr>
                                    <m:t>𝜃</m:t>
                                  </m:r>
                                </m:e>
                              </m:d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−</m:t>
                              </m:r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1</m:t>
                              </m:r>
                            </m:den>
                          </m:f>
                        </m:e>
                      </m:d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 = </m:t>
                      </m:r>
                      <m:d>
                        <m:dPr>
                          <m:ctrlP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𝐹</m:t>
                              </m:r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1</m:t>
                              </m:r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−</m:t>
                              </m:r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𝐹</m:t>
                              </m:r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2</m:t>
                              </m:r>
                            </m:num>
                            <m:den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2</m:t>
                              </m:r>
                            </m:den>
                          </m:f>
                        </m:e>
                      </m:d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− 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𝐹𝑐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​ </m:t>
                      </m:r>
                    </m:oMath>
                  </m:oMathPara>
                </a14:m>
                <a:endParaRPr lang="en-US" sz="1800" i="1" dirty="0">
                  <a:effectLst/>
                  <a:latin typeface="Cambria Math" panose="02040503050406030204" pitchFamily="18" charset="0"/>
                  <a:ea typeface="Times New Roman" panose="020206030504050203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 </m:t>
                      </m:r>
                    </m:oMath>
                  </m:oMathPara>
                </a14:m>
                <a:endParaRPr lang="en-US" sz="18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𝐹𝑖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​= (</m:t>
                      </m:r>
                      <m:f>
                        <m:fPr>
                          <m:ctrlP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10</m:t>
                          </m:r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.</m:t>
                          </m:r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402</m:t>
                          </m:r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−</m:t>
                          </m:r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3</m:t>
                          </m:r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.</m:t>
                          </m:r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796</m:t>
                          </m:r>
                        </m:num>
                        <m:den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)− 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1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.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925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 </m:t>
                      </m:r>
                    </m:oMath>
                  </m:oMathPara>
                </a14:m>
                <a:endParaRPr lang="en-US" sz="18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endParaRPr lang="en-US" sz="18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𝑁𝑓𝑠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 =</m:t>
                      </m:r>
                      <m:f>
                        <m:fPr>
                          <m:ctrlPr>
                            <a:rPr lang="en-US" i="1">
                              <a:effectLst/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𝐻𝑎</m:t>
                          </m:r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​</m:t>
                          </m:r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𝑁𝑏</m:t>
                          </m:r>
                        </m:num>
                        <m:den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𝐻𝑑</m:t>
                          </m:r>
                        </m:den>
                      </m:f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 = </m:t>
                      </m:r>
                      <m:f>
                        <m:fPr>
                          <m:ctrlPr>
                            <a:rPr lang="en-US" i="1">
                              <a:effectLst/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0</m:t>
                          </m:r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.</m:t>
                          </m:r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3711</m:t>
                          </m:r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∗</m:t>
                          </m:r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17</m:t>
                          </m:r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.</m:t>
                          </m:r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5</m:t>
                          </m:r>
                        </m:num>
                        <m:den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5</m:t>
                          </m:r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∗</m:t>
                          </m:r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1</m:t>
                          </m:r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.</m:t>
                          </m:r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3</m:t>
                          </m:r>
                        </m:den>
                      </m:f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 =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0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.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99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7E63CC3-F027-9FAE-86F3-543A566D5C9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219222" y="256735"/>
                <a:ext cx="5181600" cy="6344529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80E6908A-16C1-1024-56A4-FE41A153CE5E}"/>
                  </a:ext>
                </a:extLst>
              </p:cNvPr>
              <p:cNvSpPr>
                <a:spLocks noGrp="1"/>
              </p:cNvSpPr>
              <p:nvPr>
                <p:ph sz="half" idx="2"/>
              </p:nvPr>
            </p:nvSpPr>
            <p:spPr>
              <a:xfrm>
                <a:off x="6172200" y="154744"/>
                <a:ext cx="6019800" cy="6703256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sz="18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If we had extrapolated for</a:t>
                </a:r>
                <a14:m>
                  <m:oMath xmlns:m="http://schemas.openxmlformats.org/officeDocument/2006/math"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 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𝐻𝑡𝑎𝑏</m:t>
                    </m:r>
                  </m:oMath>
                </a14:m>
                <a:r>
                  <a:rPr lang="en-US" sz="1800" i="1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</a:t>
                </a:r>
                <a:r>
                  <a:rPr lang="en-US" sz="18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​, the factor of safety would have been slightly less than one .Life Use </a:t>
                </a:r>
                <a:r>
                  <a:rPr lang="en-US" sz="1800" b="1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Table 17-16</a:t>
                </a:r>
                <a:r>
                  <a:rPr lang="en-US" sz="18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to find equivalent tensions </a:t>
                </a:r>
                <a14:m>
                  <m:oMath xmlns:m="http://schemas.openxmlformats.org/officeDocument/2006/math"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 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𝑇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1​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 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𝑎𝑛𝑑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 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𝑇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2​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 .</m:t>
                    </m:r>
                  </m:oMath>
                </a14:m>
                <a:endParaRPr lang="en-US" sz="18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​</m:t>
                      </m:r>
                    </m:oMath>
                  </m:oMathPara>
                </a14:m>
                <a:endParaRPr lang="en-US" sz="1800" i="1" dirty="0">
                  <a:effectLst/>
                  <a:latin typeface="Cambria Math" panose="02040503050406030204" pitchFamily="18" charset="0"/>
                  <a:ea typeface="Times New Roman" panose="020206030504050203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hlinkClick r:id="" action="ppaction://noaction"/>
                        </a:rPr>
                        <m:t>𝑇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hlinkClick r:id="" action="ppaction://noaction"/>
                        </a:rPr>
                        <m:t>1​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=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𝐹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1​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+</m:t>
                      </m:r>
                      <m:d>
                        <m:dPr>
                          <m:ctrlP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𝐹𝑏</m:t>
                          </m:r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​</m:t>
                          </m:r>
                        </m:e>
                      </m:d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1​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=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𝐹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1​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+ </m:t>
                      </m:r>
                      <m:f>
                        <m:fPr>
                          <m:ctrlP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𝐾𝑏</m:t>
                          </m:r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 </m:t>
                          </m:r>
                        </m:num>
                        <m:den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 </m:t>
                          </m:r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𝑑</m:t>
                          </m:r>
                        </m:den>
                      </m:f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  ​​= 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10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.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402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+</m:t>
                      </m:r>
                      <m:f>
                        <m:fPr>
                          <m:ctrlP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220</m:t>
                          </m:r>
                        </m:num>
                        <m:den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2</m:t>
                          </m:r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.</m:t>
                          </m:r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36</m:t>
                          </m:r>
                        </m:den>
                      </m:f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=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103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.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62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 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𝑙𝑏𝑓</m:t>
                      </m:r>
                    </m:oMath>
                  </m:oMathPara>
                </a14:m>
                <a:endParaRPr lang="en-US" sz="18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𝑇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2​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=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𝐹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1​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+(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𝐹𝑏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​)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2​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=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𝐹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1​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+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𝐾𝑏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/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𝐷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 ​​=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3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.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796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+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220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/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5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.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11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 ​=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46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.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848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 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𝑙𝑏𝑓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​</m:t>
                      </m:r>
                    </m:oMath>
                  </m:oMathPara>
                </a14:m>
                <a:endParaRPr lang="en-US" sz="18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endParaRPr lang="en-US" sz="1800" i="1" dirty="0">
                  <a:effectLst/>
                  <a:latin typeface="Cambria Math" panose="02040503050406030204" pitchFamily="18" charset="0"/>
                  <a:ea typeface="Times New Roman" panose="020206030504050203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𝑁𝑃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​​=</m:t>
                      </m:r>
                      <m:sSup>
                        <m:sSupPr>
                          <m:ctrlP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(</m:t>
                              </m:r>
                              <m:sSup>
                                <m:sSupPr>
                                  <m:ctrlPr>
                                    <a:rPr lang="en-US" sz="1800" i="1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</a:rPr>
                                  </m:ctrlPr>
                                </m:sSupPr>
                                <m:e>
                                  <m:f>
                                    <m:fPr>
                                      <m:ctrlPr>
                                        <a:rPr lang="en-US" sz="1800" i="1">
                                          <a:effectLst/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1800" i="1">
                                          <a:effectLst/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</a:rPr>
                                        <m:t>𝑘</m:t>
                                      </m:r>
                                    </m:num>
                                    <m:den>
                                      <m:r>
                                        <a:rPr lang="en-US" sz="1800" i="1">
                                          <a:effectLst/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hlinkClick r:id="" action="ppaction://noaction"/>
                                        </a:rPr>
                                        <m:t>𝑇</m:t>
                                      </m:r>
                                      <m:r>
                                        <a:rPr lang="en-US" sz="1800" i="1">
                                          <a:effectLst/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hlinkClick r:id="" action="ppaction://noaction"/>
                                        </a:rPr>
                                        <m:t>1</m:t>
                                      </m:r>
                                    </m:den>
                                  </m:f>
                                  <m:r>
                                    <a:rPr lang="en-US" sz="1800" i="1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</a:rPr>
                                    <m:t>)</m:t>
                                  </m:r>
                                </m:e>
                                <m:sup>
                                  <m:r>
                                    <a:rPr lang="en-US" sz="1800" i="1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</a:rPr>
                                    <m:t>−</m:t>
                                  </m:r>
                                  <m:r>
                                    <a:rPr lang="en-US" sz="1800" i="1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</a:rPr>
                                    <m:t>𝑏</m:t>
                                  </m:r>
                                </m:sup>
                              </m:sSup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+(</m:t>
                              </m:r>
                              <m:sSup>
                                <m:sSupPr>
                                  <m:ctrlPr>
                                    <a:rPr lang="en-US" sz="1800" i="1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</a:rPr>
                                  </m:ctrlPr>
                                </m:sSupPr>
                                <m:e>
                                  <m:f>
                                    <m:fPr>
                                      <m:ctrlPr>
                                        <a:rPr lang="en-US" sz="1800" i="1">
                                          <a:effectLst/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1800" i="1">
                                          <a:effectLst/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</a:rPr>
                                        <m:t>𝐾</m:t>
                                      </m:r>
                                    </m:num>
                                    <m:den>
                                      <m:r>
                                        <a:rPr lang="en-US" sz="1800" i="1">
                                          <a:effectLst/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</a:rPr>
                                        <m:t>𝑇</m:t>
                                      </m:r>
                                      <m:r>
                                        <a:rPr lang="en-US" sz="1800" i="1">
                                          <a:effectLst/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</a:rPr>
                                        <m:t>2</m:t>
                                      </m:r>
                                    </m:den>
                                  </m:f>
                                  <m:r>
                                    <a:rPr lang="en-US" sz="1800" i="1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</a:rPr>
                                    <m:t>)</m:t>
                                  </m:r>
                                </m:e>
                                <m:sup>
                                  <m:r>
                                    <a:rPr lang="en-US" sz="1800" i="1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</a:rPr>
                                    <m:t>−</m:t>
                                  </m:r>
                                  <m:r>
                                    <a:rPr lang="en-US" sz="1800" i="1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</a:rPr>
                                    <m:t>𝑏</m:t>
                                  </m:r>
                                </m:sup>
                              </m:sSup>
                            </m:e>
                          </m:d>
                        </m:e>
                        <m:sup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−</m:t>
                          </m:r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1</m:t>
                          </m:r>
                        </m:sup>
                      </m:sSup>
                    </m:oMath>
                  </m:oMathPara>
                </a14:m>
                <a:endParaRPr lang="en-US" sz="18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𝐾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en-US" sz="18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,</a:t>
                </a:r>
                <a:r>
                  <a:rPr lang="en-US" sz="1800" b="1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Table 17-17</a:t>
                </a:r>
                <a:r>
                  <a:rPr lang="en-US" sz="18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, </a:t>
                </a:r>
                <a14:m>
                  <m:oMath xmlns:m="http://schemas.openxmlformats.org/officeDocument/2006/math"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𝑏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 =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11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.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089</m:t>
                    </m:r>
                  </m:oMath>
                </a14:m>
                <a:r>
                  <a:rPr lang="en-US" sz="18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, and from </a:t>
                </a:r>
                <a:r>
                  <a:rPr lang="en-US" sz="1800" b="1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Eq. (17-27),</a:t>
                </a:r>
                <a:r>
                  <a:rPr lang="en-US" sz="18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the number of belt passes is: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𝐾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= 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674</m:t>
                      </m:r>
                    </m:oMath>
                    <m:oMath xmlns:m="http://schemas.openxmlformats.org/officeDocument/2006/math"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𝑁𝑃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​​=</m:t>
                      </m:r>
                      <m:sSup>
                        <m:sSupPr>
                          <m:ctrlP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(</m:t>
                              </m:r>
                              <m:sSup>
                                <m:sSupPr>
                                  <m:ctrlPr>
                                    <a:rPr lang="en-US" sz="1800" i="1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</a:rPr>
                                  </m:ctrlPr>
                                </m:sSupPr>
                                <m:e>
                                  <m:f>
                                    <m:fPr>
                                      <m:ctrlPr>
                                        <a:rPr lang="en-US" sz="1800" i="1">
                                          <a:effectLst/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1800" i="1">
                                          <a:effectLst/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</a:rPr>
                                        <m:t>674</m:t>
                                      </m:r>
                                    </m:num>
                                    <m:den>
                                      <m:r>
                                        <a:rPr lang="en-US" sz="1800" i="1">
                                          <a:effectLst/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</a:rPr>
                                        <m:t>103</m:t>
                                      </m:r>
                                      <m:r>
                                        <a:rPr lang="en-US" sz="1800" i="1">
                                          <a:effectLst/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</a:rPr>
                                        <m:t>.</m:t>
                                      </m:r>
                                      <m:r>
                                        <a:rPr lang="en-US" sz="1800" i="1">
                                          <a:effectLst/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</a:rPr>
                                        <m:t>62</m:t>
                                      </m:r>
                                    </m:den>
                                  </m:f>
                                  <m:r>
                                    <a:rPr lang="en-US" sz="1800" i="1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</a:rPr>
                                    <m:t>)</m:t>
                                  </m:r>
                                </m:e>
                                <m:sup>
                                  <m:r>
                                    <a:rPr lang="en-US" sz="1800" i="1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</a:rPr>
                                    <m:t>−</m:t>
                                  </m:r>
                                  <m:r>
                                    <a:rPr lang="en-US" sz="1800" i="1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</a:rPr>
                                    <m:t>11</m:t>
                                  </m:r>
                                  <m:r>
                                    <a:rPr lang="en-US" sz="1800" i="1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</a:rPr>
                                    <m:t>.</m:t>
                                  </m:r>
                                  <m:r>
                                    <a:rPr lang="en-US" sz="1800" i="1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</a:rPr>
                                    <m:t>089</m:t>
                                  </m:r>
                                </m:sup>
                              </m:sSup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+(</m:t>
                              </m:r>
                              <m:sSup>
                                <m:sSupPr>
                                  <m:ctrlPr>
                                    <a:rPr lang="en-US" sz="1800" i="1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</a:rPr>
                                  </m:ctrlPr>
                                </m:sSupPr>
                                <m:e>
                                  <m:f>
                                    <m:fPr>
                                      <m:ctrlPr>
                                        <a:rPr lang="en-US" sz="1800" i="1">
                                          <a:effectLst/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1800" i="1">
                                          <a:effectLst/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</a:rPr>
                                        <m:t>674</m:t>
                                      </m:r>
                                    </m:num>
                                    <m:den>
                                      <m:r>
                                        <a:rPr lang="en-US" sz="1800" i="1">
                                          <a:effectLst/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</a:rPr>
                                        <m:t>46</m:t>
                                      </m:r>
                                      <m:r>
                                        <a:rPr lang="en-US" sz="1800" i="1">
                                          <a:effectLst/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</a:rPr>
                                        <m:t>.</m:t>
                                      </m:r>
                                      <m:r>
                                        <a:rPr lang="en-US" sz="1800" i="1">
                                          <a:effectLst/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</a:rPr>
                                        <m:t>848</m:t>
                                      </m:r>
                                    </m:den>
                                  </m:f>
                                  <m:r>
                                    <a:rPr lang="en-US" sz="1800" i="1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</a:rPr>
                                    <m:t>)</m:t>
                                  </m:r>
                                </m:e>
                                <m:sup>
                                  <m:r>
                                    <a:rPr lang="en-US" sz="1800" i="1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</a:rPr>
                                    <m:t>−</m:t>
                                  </m:r>
                                  <m:r>
                                    <a:rPr lang="en-US" sz="1800" i="1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</a:rPr>
                                    <m:t>11</m:t>
                                  </m:r>
                                  <m:r>
                                    <a:rPr lang="en-US" sz="1800" i="1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</a:rPr>
                                    <m:t>.</m:t>
                                  </m:r>
                                  <m:r>
                                    <a:rPr lang="en-US" sz="1800" i="1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</a:rPr>
                                    <m:t>089</m:t>
                                  </m:r>
                                </m:sup>
                              </m:sSup>
                            </m:e>
                          </m:d>
                        </m:e>
                        <m:sup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−</m:t>
                          </m:r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1</m:t>
                          </m:r>
                        </m:sup>
                      </m:sSup>
                    </m:oMath>
                  </m:oMathPara>
                </a14:m>
                <a:endParaRPr lang="en-US" sz="18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𝑁𝑃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=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1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.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1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∗</m:t>
                      </m:r>
                      <m:sSup>
                        <m:sSupPr>
                          <m:ctrlP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9</m:t>
                          </m:r>
                        </m:sup>
                      </m:sSup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𝑝𝑎𝑠𝑠𝑒𝑠</m:t>
                      </m:r>
                    </m:oMath>
                  </m:oMathPara>
                </a14:m>
                <a:endParaRPr lang="en-US" sz="18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endParaRPr lang="en-US" sz="1800" i="1" dirty="0">
                  <a:effectLst/>
                  <a:latin typeface="Cambria Math" panose="02040503050406030204" pitchFamily="18" charset="0"/>
                  <a:ea typeface="Times New Roman" panose="020206030504050203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𝐹𝑟𝑜𝑚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 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𝐸𝑞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. (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17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−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28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) 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𝑓𝑜𝑟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  </m:t>
                      </m:r>
                      <m:sSub>
                        <m:sSubPr>
                          <m:ctrlP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𝑃</m:t>
                          </m:r>
                        </m:sub>
                      </m:sSub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​&gt;</m:t>
                      </m:r>
                      <m:sSup>
                        <m:sSupPr>
                          <m:ctrlP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9</m:t>
                          </m:r>
                        </m:sup>
                      </m:sSup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 ,</m:t>
                      </m:r>
                    </m:oMath>
                  </m:oMathPara>
                </a14:m>
                <a:endParaRPr lang="en-US" sz="18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endParaRPr lang="en-US" sz="1800" i="1" dirty="0">
                  <a:effectLst/>
                  <a:latin typeface="Cambria Math" panose="02040503050406030204" pitchFamily="18" charset="0"/>
                  <a:ea typeface="Times New Roman" panose="020206030504050203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𝑡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𝑁𝑃</m:t>
                          </m:r>
                          <m:r>
                            <a:rPr lang="en-US" sz="180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​</m:t>
                          </m:r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𝐿𝑝</m:t>
                          </m:r>
                          <m:r>
                            <a:rPr lang="en-US" sz="180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​​</m:t>
                          </m:r>
                        </m:num>
                        <m:den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720</m:t>
                          </m:r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 </m:t>
                          </m:r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𝑉</m:t>
                          </m:r>
                        </m:den>
                      </m:f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&gt;</m:t>
                      </m:r>
                      <m:f>
                        <m:fPr>
                          <m:ctrlP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1</m:t>
                          </m:r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.</m:t>
                          </m:r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1</m:t>
                          </m:r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∗</m:t>
                          </m:r>
                          <m:sSup>
                            <m:sSupPr>
                              <m:ctrlP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10</m:t>
                              </m:r>
                            </m:e>
                            <m:sup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9</m:t>
                              </m:r>
                            </m:sup>
                          </m:sSup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(</m:t>
                          </m:r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34</m:t>
                          </m:r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.</m:t>
                          </m:r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98</m:t>
                          </m:r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)</m:t>
                          </m:r>
                        </m:num>
                        <m:den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720</m:t>
                          </m:r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(</m:t>
                          </m:r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1852</m:t>
                          </m:r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.</m:t>
                          </m:r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6</m:t>
                          </m:r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)</m:t>
                          </m:r>
                        </m:den>
                      </m:f>
                    </m:oMath>
                  </m:oMathPara>
                </a14:m>
                <a:endParaRPr lang="en-US" sz="18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𝑡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=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26224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.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4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 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h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 </m:t>
                      </m:r>
                    </m:oMath>
                  </m:oMathPara>
                </a14:m>
                <a:endParaRPr lang="en-US" sz="18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80E6908A-16C1-1024-56A4-FE41A153CE5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xfrm>
                <a:off x="6172200" y="154744"/>
                <a:ext cx="6019800" cy="6703256"/>
              </a:xfrm>
              <a:blipFill>
                <a:blip r:embed="rId3"/>
                <a:stretch>
                  <a:fillRect l="-912" t="-81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1854895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D9EFC9-8BF0-DD5A-7F72-8AD9087F73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0" y="18256"/>
            <a:ext cx="10515600" cy="502250"/>
          </a:xfrm>
        </p:spPr>
        <p:txBody>
          <a:bodyPr>
            <a:normAutofit/>
          </a:bodyPr>
          <a:lstStyle/>
          <a:p>
            <a:r>
              <a:rPr lang="en-US" sz="2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Design Roller Chain</a:t>
            </a:r>
            <a:endParaRPr lang="en-US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5C38767-8322-4996-0DF4-39FA01274B02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>
              <a:xfrm>
                <a:off x="354037" y="393896"/>
                <a:ext cx="5181600" cy="6464104"/>
              </a:xfrm>
            </p:spPr>
            <p:txBody>
              <a:bodyPr>
                <a:normAutofit fontScale="70000" lnSpcReduction="20000"/>
              </a:bodyPr>
              <a:lstStyle/>
              <a:p>
                <a:pPr marL="0" indent="0">
                  <a:buNone/>
                </a:pPr>
                <a:r>
                  <a:rPr lang="en-US" sz="26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a single strand 08B-1 with p=0.5inch,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6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6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𝑁</m:t>
                        </m:r>
                      </m:e>
                      <m:sub>
                        <m:r>
                          <a:rPr lang="en-US" sz="26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1</m:t>
                        </m:r>
                      </m:sub>
                    </m:sSub>
                    <m:r>
                      <a:rPr lang="en-US" sz="26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=</m:t>
                    </m:r>
                    <m:r>
                      <a:rPr lang="en-US" sz="26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19</m:t>
                    </m:r>
                  </m:oMath>
                </a14:m>
                <a:r>
                  <a:rPr lang="en-US" sz="26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 teeth at 820 </a:t>
                </a:r>
                <a:r>
                  <a:rPr lang="en-US" sz="2600" i="1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rev</a:t>
                </a:r>
                <a:r>
                  <a:rPr lang="en-US" sz="26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/</a:t>
                </a:r>
                <a:r>
                  <a:rPr lang="en-US" sz="2600" i="1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min</a:t>
                </a:r>
                <a:r>
                  <a:rPr lang="en-US" sz="26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6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6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 </m:t>
                        </m:r>
                        <m:r>
                          <a:rPr lang="en-US" sz="26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𝑁</m:t>
                        </m:r>
                      </m:e>
                      <m:sub>
                        <m:r>
                          <a:rPr lang="en-US" sz="26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2</m:t>
                        </m:r>
                      </m:sub>
                    </m:sSub>
                    <m:r>
                      <a:rPr lang="en-US" sz="26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=</m:t>
                    </m:r>
                    <m:r>
                      <a:rPr lang="en-US" sz="26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25</m:t>
                    </m:r>
                  </m:oMath>
                </a14:m>
                <a:r>
                  <a:rPr lang="en-US" sz="26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 teeth Where :</a:t>
                </a:r>
              </a:p>
              <a:p>
                <a:pPr marL="0" indent="0">
                  <a:buNone/>
                </a:pPr>
                <a:r>
                  <a:rPr lang="en-US" sz="2600" i="1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C</a:t>
                </a:r>
                <a:r>
                  <a:rPr lang="en-US" sz="26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: The center-to-center distance</a:t>
                </a:r>
              </a:p>
              <a:p>
                <a:pPr marL="0" indent="0">
                  <a:buNone/>
                </a:pPr>
                <a:r>
                  <a:rPr lang="en-US" sz="2600" i="1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P</a:t>
                </a:r>
                <a:r>
                  <a:rPr lang="en-US" sz="26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: pitch 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6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6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𝑁</m:t>
                        </m:r>
                      </m:e>
                      <m:sub>
                        <m:r>
                          <a:rPr lang="en-US" sz="26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26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: number of teeth of driving sprocket 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6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6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𝑁</m:t>
                        </m:r>
                      </m:e>
                      <m:sub>
                        <m:r>
                          <a:rPr lang="en-US" sz="26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26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: number of teeth of driven sprocket</a:t>
                </a:r>
              </a:p>
              <a:p>
                <a:pPr marL="0" indent="0">
                  <a:buNone/>
                </a:pPr>
                <a:r>
                  <a:rPr lang="en-US" sz="26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The approximate length of the chain L in pitches is </a:t>
                </a:r>
              </a:p>
              <a:p>
                <a:pPr marL="0" indent="0">
                  <a:buNone/>
                </a:pPr>
                <a:endParaRPr lang="en-US" sz="26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600" i="1" smtClean="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sz="26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𝐿</m:t>
                          </m:r>
                        </m:num>
                        <m:den>
                          <m:r>
                            <a:rPr lang="en-US" sz="26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𝑃</m:t>
                          </m:r>
                        </m:den>
                      </m:f>
                      <m:r>
                        <a:rPr lang="en-US" sz="26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6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sz="26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2</m:t>
                          </m:r>
                          <m:r>
                            <a:rPr lang="en-US" sz="26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𝐶</m:t>
                          </m:r>
                        </m:num>
                        <m:den>
                          <m:r>
                            <a:rPr lang="en-US" sz="26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𝑃</m:t>
                          </m:r>
                        </m:den>
                      </m:f>
                      <m:r>
                        <a:rPr lang="en-US" sz="26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+</m:t>
                      </m:r>
                      <m:f>
                        <m:fPr>
                          <m:ctrlPr>
                            <a:rPr lang="en-US" sz="26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6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6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sz="26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sz="26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sz="26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6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sz="26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2</m:t>
                              </m:r>
                            </m:sub>
                          </m:sSub>
                        </m:num>
                        <m:den>
                          <m:r>
                            <a:rPr lang="en-US" sz="26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26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+</m:t>
                      </m:r>
                      <m:f>
                        <m:fPr>
                          <m:ctrlPr>
                            <a:rPr lang="en-US" sz="26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26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6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(</m:t>
                              </m:r>
                              <m:sSub>
                                <m:sSubPr>
                                  <m:ctrlPr>
                                    <a:rPr lang="en-US" sz="2600" i="1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600" i="1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</a:rPr>
                                    <m:t>𝑁</m:t>
                                  </m:r>
                                </m:e>
                                <m:sub>
                                  <m:r>
                                    <a:rPr lang="en-US" sz="2600" i="1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</a:rPr>
                                    <m:t>2</m:t>
                                  </m:r>
                                </m:sub>
                              </m:sSub>
                              <m:r>
                                <a:rPr lang="en-US" sz="26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US" sz="2600" i="1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600" i="1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</a:rPr>
                                    <m:t>𝑁</m:t>
                                  </m:r>
                                </m:e>
                                <m:sub>
                                  <m:r>
                                    <a:rPr lang="en-US" sz="2600" i="1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</a:rPr>
                                    <m:t>2</m:t>
                                  </m:r>
                                </m:sub>
                              </m:sSub>
                              <m:r>
                                <a:rPr lang="en-US" sz="26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)</m:t>
                              </m:r>
                            </m:e>
                            <m:sup>
                              <m:r>
                                <a:rPr lang="en-US" sz="26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US" sz="26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4</m:t>
                          </m:r>
                          <m:sSup>
                            <m:sSupPr>
                              <m:ctrlPr>
                                <a:rPr lang="en-US" sz="26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6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𝜋</m:t>
                              </m:r>
                            </m:e>
                            <m:sup>
                              <m:r>
                                <a:rPr lang="en-US" sz="26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2</m:t>
                              </m:r>
                              <m:r>
                                <a:rPr lang="en-US" sz="26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 </m:t>
                              </m:r>
                            </m:sup>
                          </m:sSup>
                          <m:f>
                            <m:fPr>
                              <m:ctrlPr>
                                <a:rPr lang="en-US" sz="26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6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𝑐</m:t>
                              </m:r>
                            </m:num>
                            <m:den>
                              <m:r>
                                <a:rPr lang="en-US" sz="26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𝑝</m:t>
                              </m:r>
                            </m:den>
                          </m:f>
                        </m:den>
                      </m:f>
                    </m:oMath>
                  </m:oMathPara>
                </a14:m>
                <a:endParaRPr lang="en-US" sz="26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6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sz="26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𝐿</m:t>
                          </m:r>
                        </m:num>
                        <m:den>
                          <m:r>
                            <a:rPr lang="en-US" sz="26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0</m:t>
                          </m:r>
                          <m:r>
                            <a:rPr lang="en-US" sz="26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.</m:t>
                          </m:r>
                          <m:r>
                            <a:rPr lang="en-US" sz="26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5</m:t>
                          </m:r>
                        </m:den>
                      </m:f>
                      <m:r>
                        <a:rPr lang="en-US" sz="26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6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sz="26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2</m:t>
                          </m:r>
                          <m:d>
                            <m:dPr>
                              <m:ctrlPr>
                                <a:rPr lang="en-US" sz="26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6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17</m:t>
                              </m:r>
                              <m:r>
                                <a:rPr lang="en-US" sz="26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.</m:t>
                              </m:r>
                              <m:r>
                                <a:rPr lang="en-US" sz="26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32</m:t>
                              </m:r>
                            </m:e>
                          </m:d>
                        </m:num>
                        <m:den>
                          <m:r>
                            <a:rPr lang="en-US" sz="26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0</m:t>
                          </m:r>
                          <m:r>
                            <a:rPr lang="en-US" sz="26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.</m:t>
                          </m:r>
                          <m:r>
                            <a:rPr lang="en-US" sz="26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5</m:t>
                          </m:r>
                        </m:den>
                      </m:f>
                      <m:r>
                        <a:rPr lang="en-US" sz="26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+</m:t>
                      </m:r>
                      <m:f>
                        <m:fPr>
                          <m:ctrlPr>
                            <a:rPr lang="en-US" sz="26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sz="26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19</m:t>
                          </m:r>
                          <m:r>
                            <a:rPr lang="en-US" sz="26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+</m:t>
                          </m:r>
                          <m:r>
                            <a:rPr lang="en-US" sz="26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25</m:t>
                          </m:r>
                        </m:num>
                        <m:den>
                          <m:r>
                            <a:rPr lang="en-US" sz="26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26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+</m:t>
                      </m:r>
                      <m:f>
                        <m:fPr>
                          <m:ctrlPr>
                            <a:rPr lang="en-US" sz="26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26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sz="2600" i="1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2600" i="1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</a:rPr>
                                    <m:t>25</m:t>
                                  </m:r>
                                  <m:r>
                                    <a:rPr lang="en-US" sz="2600" i="1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</a:rPr>
                                    <m:t>−</m:t>
                                  </m:r>
                                  <m:r>
                                    <a:rPr lang="en-US" sz="2600" i="1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</a:rPr>
                                    <m:t>19</m:t>
                                  </m:r>
                                </m:e>
                              </m:d>
                            </m:e>
                            <m:sup>
                              <m:r>
                                <a:rPr lang="en-US" sz="26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US" sz="26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4</m:t>
                          </m:r>
                          <m:sSup>
                            <m:sSupPr>
                              <m:ctrlPr>
                                <a:rPr lang="en-US" sz="26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6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𝜋</m:t>
                              </m:r>
                            </m:e>
                            <m:sup>
                              <m:r>
                                <a:rPr lang="en-US" sz="26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2</m:t>
                              </m:r>
                            </m:sup>
                          </m:sSup>
                          <m:f>
                            <m:fPr>
                              <m:ctrlPr>
                                <a:rPr lang="en-US" sz="26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6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17</m:t>
                              </m:r>
                              <m:r>
                                <a:rPr lang="en-US" sz="26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.</m:t>
                              </m:r>
                              <m:r>
                                <a:rPr lang="en-US" sz="26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32</m:t>
                              </m:r>
                            </m:num>
                            <m:den>
                              <m:r>
                                <a:rPr lang="en-US" sz="26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0</m:t>
                              </m:r>
                              <m:r>
                                <a:rPr lang="en-US" sz="26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.</m:t>
                              </m:r>
                              <m:r>
                                <a:rPr lang="en-US" sz="26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5</m:t>
                              </m:r>
                            </m:den>
                          </m:f>
                        </m:den>
                      </m:f>
                    </m:oMath>
                  </m:oMathPara>
                </a14:m>
                <a:endParaRPr lang="en-US" sz="26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en-US" sz="2600" i="1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L</a:t>
                </a:r>
                <a:r>
                  <a:rPr lang="en-US" sz="26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= 46.15 inch </a:t>
                </a:r>
              </a:p>
              <a:p>
                <a:pPr marL="0" indent="0">
                  <a:buNone/>
                </a:pPr>
                <a:r>
                  <a:rPr lang="en-US" sz="26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Allowable hours power 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6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26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𝐻</m:t>
                          </m:r>
                        </m:e>
                        <m:sub>
                          <m:r>
                            <a:rPr lang="en-US" sz="26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𝑎</m:t>
                          </m:r>
                        </m:sub>
                      </m:sSub>
                      <m:r>
                        <a:rPr lang="en-US" sz="26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= </m:t>
                      </m:r>
                      <m:sSub>
                        <m:sSubPr>
                          <m:ctrlPr>
                            <a:rPr lang="en-US" sz="26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26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𝐾</m:t>
                          </m:r>
                        </m:e>
                        <m:sub>
                          <m:r>
                            <a:rPr lang="en-US" sz="26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1</m:t>
                          </m:r>
                        </m:sub>
                      </m:sSub>
                      <m:sSub>
                        <m:sSubPr>
                          <m:ctrlPr>
                            <a:rPr lang="en-US" sz="26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26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𝐾</m:t>
                          </m:r>
                        </m:e>
                        <m:sub>
                          <m:r>
                            <a:rPr lang="en-US" sz="26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2</m:t>
                          </m:r>
                        </m:sub>
                      </m:sSub>
                      <m:sSub>
                        <m:sSubPr>
                          <m:ctrlPr>
                            <a:rPr lang="en-US" sz="26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26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𝐻</m:t>
                          </m:r>
                        </m:e>
                        <m:sub>
                          <m:r>
                            <a:rPr lang="en-US" sz="26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𝑡𝑎𝑏</m:t>
                          </m:r>
                        </m:sub>
                      </m:sSub>
                    </m:oMath>
                  </m:oMathPara>
                </a14:m>
                <a:endParaRPr lang="en-US" sz="26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en-US" sz="26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Where : 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6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6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𝐾</m:t>
                        </m:r>
                      </m:e>
                      <m:sub>
                        <m:r>
                          <a:rPr lang="en-US" sz="26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26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: correction factor for tooth number other than 17 (Table 17–22)</a:t>
                </a:r>
              </a:p>
              <a:p>
                <a:pPr marL="0" indent="0">
                  <a:buNone/>
                </a:pPr>
                <a:r>
                  <a:rPr lang="en-US" sz="26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6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6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𝐾</m:t>
                        </m:r>
                      </m:e>
                      <m:sub>
                        <m:r>
                          <a:rPr lang="en-US" sz="26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26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: strand correction (Table 17–23)</a:t>
                </a:r>
              </a:p>
              <a:p>
                <a:pPr marL="0" indent="0">
                  <a:buNone/>
                </a:pPr>
                <a:r>
                  <a:rPr lang="en-US" sz="26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6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6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𝐻</m:t>
                        </m:r>
                      </m:e>
                      <m:sub>
                        <m:r>
                          <a:rPr lang="en-US" sz="26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𝑡𝑎𝑏</m:t>
                        </m:r>
                      </m:sub>
                    </m:sSub>
                  </m:oMath>
                </a14:m>
                <a:r>
                  <a:rPr lang="en-US" sz="26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: from table (17-20)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6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26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𝐻</m:t>
                          </m:r>
                        </m:e>
                        <m:sub>
                          <m:r>
                            <a:rPr lang="en-US" sz="26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𝑎</m:t>
                          </m:r>
                        </m:sub>
                      </m:sSub>
                      <m:r>
                        <a:rPr lang="en-US" sz="26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= </m:t>
                      </m:r>
                      <m:r>
                        <a:rPr lang="en-US" sz="26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1</m:t>
                      </m:r>
                      <m:r>
                        <a:rPr lang="en-US" sz="26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.</m:t>
                      </m:r>
                      <m:r>
                        <a:rPr lang="en-US" sz="26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3</m:t>
                      </m:r>
                      <m:r>
                        <a:rPr lang="en-US" sz="26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∗</m:t>
                      </m:r>
                      <m:r>
                        <a:rPr lang="en-US" sz="26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1</m:t>
                      </m:r>
                      <m:r>
                        <a:rPr lang="en-US" sz="26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∗</m:t>
                      </m:r>
                      <m:r>
                        <a:rPr lang="en-US" sz="26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2</m:t>
                      </m:r>
                      <m:r>
                        <a:rPr lang="en-US" sz="26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.</m:t>
                      </m:r>
                      <m:r>
                        <a:rPr lang="en-US" sz="26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7</m:t>
                      </m:r>
                      <m:r>
                        <a:rPr lang="en-US" sz="26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=</m:t>
                      </m:r>
                      <m:r>
                        <a:rPr lang="en-US" sz="26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3</m:t>
                      </m:r>
                      <m:r>
                        <a:rPr lang="en-US" sz="26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.</m:t>
                      </m:r>
                      <m:r>
                        <a:rPr lang="en-US" sz="26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56</m:t>
                      </m:r>
                      <m:r>
                        <a:rPr lang="en-US" sz="26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 </m:t>
                      </m:r>
                      <m:r>
                        <a:rPr lang="en-US" sz="26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h</m:t>
                      </m:r>
                      <m:r>
                        <a:rPr lang="en-US" sz="26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𝑝</m:t>
                      </m:r>
                    </m:oMath>
                  </m:oMathPara>
                </a14:m>
                <a:endParaRPr lang="en-US" sz="26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5C38767-8322-4996-0DF4-39FA01274B0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354037" y="393896"/>
                <a:ext cx="5181600" cy="6464104"/>
              </a:xfrm>
              <a:blipFill>
                <a:blip r:embed="rId2"/>
                <a:stretch>
                  <a:fillRect l="-941" t="-169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781683FE-2A6B-C4C1-38A5-6245881F0257}"/>
                  </a:ext>
                </a:extLst>
              </p:cNvPr>
              <p:cNvSpPr>
                <a:spLocks noGrp="1"/>
              </p:cNvSpPr>
              <p:nvPr>
                <p:ph sz="half" idx="2"/>
              </p:nvPr>
            </p:nvSpPr>
            <p:spPr>
              <a:xfrm>
                <a:off x="6656365" y="44250"/>
                <a:ext cx="5181600" cy="6464103"/>
              </a:xfrm>
            </p:spPr>
            <p:txBody>
              <a:bodyPr>
                <a:normAutofit fontScale="70000" lnSpcReduction="20000"/>
              </a:bodyPr>
              <a:lstStyle/>
              <a:p>
                <a:pPr marL="0" indent="0">
                  <a:buNone/>
                </a:pPr>
                <a:endParaRPr lang="en-US" sz="1800" dirty="0"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en-US" sz="23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for single-strand chain, the nominal power H1</a:t>
                </a:r>
              </a:p>
              <a:p>
                <a:pPr marL="0" indent="0">
                  <a:buNone/>
                </a:pPr>
                <a:endParaRPr lang="en-US" sz="23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3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23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𝐻</m:t>
                          </m:r>
                        </m:e>
                        <m:sub>
                          <m:r>
                            <a:rPr lang="en-US" sz="23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23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=</m:t>
                      </m:r>
                      <m:r>
                        <a:rPr lang="en-US" sz="23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0</m:t>
                      </m:r>
                      <m:r>
                        <a:rPr lang="en-US" sz="23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.</m:t>
                      </m:r>
                      <m:r>
                        <a:rPr lang="en-US" sz="23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0022</m:t>
                      </m:r>
                      <m:r>
                        <a:rPr lang="en-US" sz="23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 </m:t>
                      </m:r>
                      <m:sSubSup>
                        <m:sSubSupPr>
                          <m:ctrlPr>
                            <a:rPr lang="en-US" sz="23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sSubSupPr>
                        <m:e>
                          <m:r>
                            <a:rPr lang="en-US" sz="23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sz="23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1</m:t>
                          </m:r>
                        </m:sub>
                        <m:sup>
                          <m:r>
                            <a:rPr lang="en-US" sz="23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1</m:t>
                          </m:r>
                          <m:r>
                            <a:rPr lang="en-US" sz="23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.</m:t>
                          </m:r>
                          <m:r>
                            <a:rPr lang="en-US" sz="23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08</m:t>
                          </m:r>
                        </m:sup>
                      </m:sSubSup>
                      <m:sSup>
                        <m:sSupPr>
                          <m:ctrlPr>
                            <a:rPr lang="en-US" sz="23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sz="23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𝑛</m:t>
                          </m:r>
                        </m:e>
                        <m:sup>
                          <m:r>
                            <a:rPr lang="en-US" sz="23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0</m:t>
                          </m:r>
                          <m:r>
                            <a:rPr lang="en-US" sz="23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.</m:t>
                          </m:r>
                          <m:r>
                            <a:rPr lang="en-US" sz="23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9</m:t>
                          </m:r>
                        </m:sup>
                      </m:sSup>
                      <m:sSup>
                        <m:sSupPr>
                          <m:ctrlPr>
                            <a:rPr lang="en-US" sz="23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sz="23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𝑝</m:t>
                          </m:r>
                        </m:e>
                        <m:sup>
                          <m:r>
                            <a:rPr lang="en-US" sz="23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(</m:t>
                          </m:r>
                          <m:r>
                            <a:rPr lang="en-US" sz="23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3</m:t>
                          </m:r>
                          <m:r>
                            <a:rPr lang="en-US" sz="23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−</m:t>
                          </m:r>
                          <m:r>
                            <a:rPr lang="en-US" sz="23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0</m:t>
                          </m:r>
                          <m:r>
                            <a:rPr lang="en-US" sz="23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.</m:t>
                          </m:r>
                          <m:r>
                            <a:rPr lang="en-US" sz="23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07</m:t>
                          </m:r>
                          <m:r>
                            <a:rPr lang="en-US" sz="23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𝑝</m:t>
                          </m:r>
                          <m:r>
                            <a:rPr lang="en-US" sz="23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)</m:t>
                          </m:r>
                        </m:sup>
                      </m:sSup>
                    </m:oMath>
                  </m:oMathPara>
                </a14:m>
                <a:endParaRPr lang="en-US" sz="23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en-US" sz="23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Where</a:t>
                </a:r>
              </a:p>
              <a:p>
                <a:pPr marL="0" indent="0">
                  <a:buNone/>
                </a:pPr>
                <a:r>
                  <a:rPr lang="en-US" sz="23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3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3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𝑁</m:t>
                        </m:r>
                      </m:e>
                      <m:sub>
                        <m:r>
                          <a:rPr lang="en-US" sz="23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23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= number of teeth in the smaller sprocket 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en-US" sz="23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𝑛</m:t>
                    </m:r>
                    <m:r>
                      <a:rPr lang="en-US" sz="23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 =</m:t>
                    </m:r>
                  </m:oMath>
                </a14:m>
                <a:r>
                  <a:rPr lang="en-US" sz="23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sprocket speed, rev/min 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en-US" sz="23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𝑝</m:t>
                    </m:r>
                    <m:r>
                      <a:rPr lang="en-US" sz="23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 =</m:t>
                    </m:r>
                  </m:oMath>
                </a14:m>
                <a:r>
                  <a:rPr lang="en-US" sz="23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pitch of the chain</a:t>
                </a:r>
              </a:p>
              <a:p>
                <a:pPr marL="0" indent="0">
                  <a:buNone/>
                </a:pPr>
                <a:endParaRPr lang="en-US" sz="23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3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23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𝐻</m:t>
                          </m:r>
                        </m:e>
                        <m:sub>
                          <m:r>
                            <a:rPr lang="en-US" sz="23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23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=</m:t>
                      </m:r>
                      <m:r>
                        <a:rPr lang="en-US" sz="23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0</m:t>
                      </m:r>
                      <m:r>
                        <a:rPr lang="en-US" sz="23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.</m:t>
                      </m:r>
                      <m:r>
                        <a:rPr lang="en-US" sz="23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0022</m:t>
                      </m:r>
                      <m:r>
                        <a:rPr lang="en-US" sz="23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∗ </m:t>
                      </m:r>
                      <m:sSup>
                        <m:sSupPr>
                          <m:ctrlPr>
                            <a:rPr lang="en-US" sz="23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sz="23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19</m:t>
                          </m:r>
                        </m:e>
                        <m:sup>
                          <m:r>
                            <a:rPr lang="en-US" sz="23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1</m:t>
                          </m:r>
                          <m:r>
                            <a:rPr lang="en-US" sz="23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.</m:t>
                          </m:r>
                          <m:r>
                            <a:rPr lang="en-US" sz="23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08</m:t>
                          </m:r>
                        </m:sup>
                      </m:sSup>
                      <m:r>
                        <a:rPr lang="en-US" sz="23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∗</m:t>
                      </m:r>
                      <m:sSup>
                        <m:sSupPr>
                          <m:ctrlPr>
                            <a:rPr lang="en-US" sz="23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sz="23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821</m:t>
                          </m:r>
                          <m:r>
                            <a:rPr lang="en-US" sz="23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.</m:t>
                          </m:r>
                          <m:r>
                            <a:rPr lang="en-US" sz="23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03</m:t>
                          </m:r>
                        </m:e>
                        <m:sup>
                          <m:r>
                            <a:rPr lang="en-US" sz="23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0</m:t>
                          </m:r>
                          <m:r>
                            <a:rPr lang="en-US" sz="23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.</m:t>
                          </m:r>
                          <m:r>
                            <a:rPr lang="en-US" sz="23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9</m:t>
                          </m:r>
                        </m:sup>
                      </m:sSup>
                      <m:r>
                        <a:rPr lang="en-US" sz="23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∗</m:t>
                      </m:r>
                      <m:sSup>
                        <m:sSupPr>
                          <m:ctrlPr>
                            <a:rPr lang="en-US" sz="23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sz="23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0</m:t>
                          </m:r>
                          <m:r>
                            <a:rPr lang="en-US" sz="23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.</m:t>
                          </m:r>
                          <m:r>
                            <a:rPr lang="en-US" sz="23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5</m:t>
                          </m:r>
                        </m:e>
                        <m:sup>
                          <m:r>
                            <a:rPr lang="en-US" sz="23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(</m:t>
                          </m:r>
                          <m:r>
                            <a:rPr lang="en-US" sz="23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3</m:t>
                          </m:r>
                          <m:r>
                            <a:rPr lang="en-US" sz="23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−</m:t>
                          </m:r>
                          <m:r>
                            <a:rPr lang="en-US" sz="23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0</m:t>
                          </m:r>
                          <m:r>
                            <a:rPr lang="en-US" sz="23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.</m:t>
                          </m:r>
                          <m:r>
                            <a:rPr lang="en-US" sz="23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07</m:t>
                          </m:r>
                          <m:r>
                            <a:rPr lang="en-US" sz="23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∗</m:t>
                          </m:r>
                          <m:r>
                            <a:rPr lang="en-US" sz="23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0</m:t>
                          </m:r>
                          <m:r>
                            <a:rPr lang="en-US" sz="23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.</m:t>
                          </m:r>
                          <m:r>
                            <a:rPr lang="en-US" sz="23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5</m:t>
                          </m:r>
                          <m:r>
                            <a:rPr lang="en-US" sz="23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)</m:t>
                          </m:r>
                        </m:sup>
                      </m:sSup>
                    </m:oMath>
                  </m:oMathPara>
                </a14:m>
                <a:endParaRPr lang="en-US" sz="23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en-US" sz="2300" i="1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3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3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𝐻</m:t>
                        </m:r>
                      </m:e>
                      <m:sub>
                        <m:r>
                          <a:rPr lang="en-US" sz="23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1</m:t>
                        </m:r>
                      </m:sub>
                    </m:sSub>
                    <m:r>
                      <a:rPr lang="en-US" sz="23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=</m:t>
                    </m:r>
                  </m:oMath>
                </a14:m>
                <a:r>
                  <a:rPr lang="en-US" sz="23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2.84 hp</a:t>
                </a:r>
              </a:p>
              <a:p>
                <a:pPr marL="0" indent="0">
                  <a:buNone/>
                </a:pPr>
                <a:r>
                  <a:rPr lang="en-US" sz="23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and the nominal power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3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3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𝐻</m:t>
                        </m:r>
                      </m:e>
                      <m:sub>
                        <m:r>
                          <a:rPr lang="en-US" sz="23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23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, roller-limited, as</a:t>
                </a:r>
              </a:p>
              <a:p>
                <a:pPr marL="0" indent="0">
                  <a:buNone/>
                </a:pPr>
                <a:r>
                  <a:rPr lang="en-US" sz="23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 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3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23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𝐻</m:t>
                          </m:r>
                        </m:e>
                        <m:sub>
                          <m:r>
                            <a:rPr lang="en-US" sz="23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sz="23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3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sz="23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1000</m:t>
                          </m:r>
                          <m:r>
                            <a:rPr lang="en-US" sz="23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 </m:t>
                          </m:r>
                          <m:sSub>
                            <m:sSubPr>
                              <m:ctrlPr>
                                <a:rPr lang="en-US" sz="23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3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𝐾</m:t>
                              </m:r>
                            </m:e>
                            <m:sub>
                              <m:r>
                                <a:rPr lang="en-US" sz="23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𝑟</m:t>
                              </m:r>
                            </m:sub>
                          </m:sSub>
                          <m:sSubSup>
                            <m:sSubSupPr>
                              <m:ctrlPr>
                                <a:rPr lang="en-US" sz="23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3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sz="23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1</m:t>
                              </m:r>
                            </m:sub>
                            <m:sup>
                              <m:r>
                                <a:rPr lang="en-US" sz="23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1</m:t>
                              </m:r>
                              <m:r>
                                <a:rPr lang="en-US" sz="23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.</m:t>
                              </m:r>
                              <m:r>
                                <a:rPr lang="en-US" sz="23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5</m:t>
                              </m:r>
                            </m:sup>
                          </m:sSubSup>
                          <m:sSup>
                            <m:sSupPr>
                              <m:ctrlPr>
                                <a:rPr lang="en-US" sz="23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3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𝑝</m:t>
                              </m:r>
                            </m:e>
                            <m:sup>
                              <m:r>
                                <a:rPr lang="en-US" sz="23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0</m:t>
                              </m:r>
                              <m:r>
                                <a:rPr lang="en-US" sz="23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.</m:t>
                              </m:r>
                              <m:r>
                                <a:rPr lang="en-US" sz="23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8</m:t>
                              </m:r>
                            </m:sup>
                          </m:sSup>
                        </m:num>
                        <m:den>
                          <m:sSubSup>
                            <m:sSubSupPr>
                              <m:ctrlPr>
                                <a:rPr lang="en-US" sz="23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3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en-US" sz="23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1</m:t>
                              </m:r>
                            </m:sub>
                            <m:sup>
                              <m:r>
                                <a:rPr lang="en-US" sz="23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1</m:t>
                              </m:r>
                              <m:r>
                                <a:rPr lang="en-US" sz="23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.</m:t>
                              </m:r>
                              <m:r>
                                <a:rPr lang="en-US" sz="23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5</m:t>
                              </m:r>
                            </m:sup>
                          </m:sSubSup>
                        </m:den>
                      </m:f>
                    </m:oMath>
                  </m:oMathPara>
                </a14:m>
                <a:endParaRPr lang="en-US" sz="23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en-US" sz="23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Where :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3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3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𝐾</m:t>
                        </m:r>
                      </m:e>
                      <m:sub>
                        <m:r>
                          <a:rPr lang="en-US" sz="23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𝑟</m:t>
                        </m:r>
                      </m:sub>
                    </m:sSub>
                  </m:oMath>
                </a14:m>
                <a:r>
                  <a:rPr lang="en-US" sz="23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=3.4 for chain numbers 41</a:t>
                </a:r>
              </a:p>
              <a:p>
                <a:pPr marL="0" indent="0">
                  <a:buNone/>
                </a:pPr>
                <a:endParaRPr lang="en-US" sz="23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3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23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𝐻</m:t>
                          </m:r>
                        </m:e>
                        <m:sub>
                          <m:r>
                            <a:rPr lang="en-US" sz="23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sz="23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3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sz="23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1000</m:t>
                          </m:r>
                          <m:r>
                            <a:rPr lang="en-US" sz="23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∗ </m:t>
                          </m:r>
                          <m:r>
                            <a:rPr lang="en-US" sz="23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3</m:t>
                          </m:r>
                          <m:r>
                            <a:rPr lang="en-US" sz="23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.</m:t>
                          </m:r>
                          <m:r>
                            <a:rPr lang="en-US" sz="23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4</m:t>
                          </m:r>
                          <m:r>
                            <a:rPr lang="en-US" sz="23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∗</m:t>
                          </m:r>
                          <m:sSup>
                            <m:sSupPr>
                              <m:ctrlPr>
                                <a:rPr lang="en-US" sz="23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3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19</m:t>
                              </m:r>
                            </m:e>
                            <m:sup>
                              <m:r>
                                <a:rPr lang="en-US" sz="23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1</m:t>
                              </m:r>
                              <m:r>
                                <a:rPr lang="en-US" sz="23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.</m:t>
                              </m:r>
                              <m:r>
                                <a:rPr lang="en-US" sz="23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5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sz="23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3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∗</m:t>
                              </m:r>
                              <m:r>
                                <a:rPr lang="en-US" sz="23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0</m:t>
                              </m:r>
                              <m:r>
                                <a:rPr lang="en-US" sz="23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.</m:t>
                              </m:r>
                              <m:r>
                                <a:rPr lang="en-US" sz="23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5</m:t>
                              </m:r>
                            </m:e>
                            <m:sup>
                              <m:r>
                                <a:rPr lang="en-US" sz="23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0</m:t>
                              </m:r>
                              <m:r>
                                <a:rPr lang="en-US" sz="23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.</m:t>
                              </m:r>
                              <m:r>
                                <a:rPr lang="en-US" sz="23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8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en-US" sz="23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3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888</m:t>
                              </m:r>
                              <m:r>
                                <a:rPr lang="en-US" sz="23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.</m:t>
                              </m:r>
                              <m:r>
                                <a:rPr lang="en-US" sz="23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88</m:t>
                              </m:r>
                            </m:e>
                            <m:sup>
                              <m:r>
                                <a:rPr lang="en-US" sz="23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1</m:t>
                              </m:r>
                              <m:r>
                                <a:rPr lang="en-US" sz="23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.</m:t>
                              </m:r>
                              <m:r>
                                <a:rPr lang="en-US" sz="23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5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sz="23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3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3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𝐻</m:t>
                        </m:r>
                      </m:e>
                      <m:sub>
                        <m:r>
                          <a:rPr lang="en-US" sz="23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2</m:t>
                        </m:r>
                      </m:sub>
                    </m:sSub>
                    <m:r>
                      <a:rPr lang="en-US" sz="23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 =</m:t>
                    </m:r>
                  </m:oMath>
                </a14:m>
                <a:r>
                  <a:rPr lang="en-US" sz="23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6.102 hp</a:t>
                </a:r>
              </a:p>
              <a:p>
                <a:r>
                  <a:rPr lang="en-US" sz="18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 </a:t>
                </a:r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781683FE-2A6B-C4C1-38A5-6245881F025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xfrm>
                <a:off x="6656365" y="44250"/>
                <a:ext cx="5181600" cy="6464103"/>
              </a:xfrm>
              <a:blipFill>
                <a:blip r:embed="rId3"/>
                <a:stretch>
                  <a:fillRect l="-70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8034443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B220611B-36EB-B8E1-33C6-BDA80CDA3E3C}"/>
                  </a:ext>
                </a:extLst>
              </p:cNvPr>
              <p:cNvSpPr txBox="1"/>
              <p:nvPr/>
            </p:nvSpPr>
            <p:spPr>
              <a:xfrm>
                <a:off x="1037492" y="503146"/>
                <a:ext cx="3267222" cy="480131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8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 </a:t>
                </a:r>
              </a:p>
              <a:p>
                <a:r>
                  <a:rPr lang="en-US" sz="18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The nominal horse-power:</a:t>
                </a:r>
              </a:p>
              <a:p>
                <a:endParaRPr lang="en-US" sz="18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𝐻</m:t>
                        </m:r>
                      </m:e>
                      <m:sub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𝑛𝑜𝑚</m:t>
                        </m:r>
                      </m:sub>
                    </m:sSub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=</m:t>
                    </m:r>
                    <m:func>
                      <m:funcPr>
                        <m:ctrlP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180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min</m:t>
                        </m:r>
                      </m:fName>
                      <m:e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(</m:t>
                        </m:r>
                        <m:sSub>
                          <m:sSubPr>
                            <m:ctrlPr>
                              <a:rPr lang="en-US" sz="18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sz="18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𝐻</m:t>
                            </m:r>
                          </m:e>
                          <m:sub>
                            <m:r>
                              <a:rPr lang="en-US" sz="18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,</m:t>
                        </m:r>
                      </m:e>
                    </m:func>
                    <m:sSub>
                      <m:sSubPr>
                        <m:ctrlP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𝐻</m:t>
                        </m:r>
                      </m:e>
                      <m:sub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2</m:t>
                        </m:r>
                      </m:sub>
                    </m:sSub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)</m:t>
                    </m:r>
                  </m:oMath>
                </a14:m>
                <a:r>
                  <a:rPr lang="en-US" sz="18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</a:t>
                </a:r>
              </a:p>
              <a:p>
                <a:endParaRPr lang="en-US" sz="18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𝐻</m:t>
                        </m:r>
                      </m:e>
                      <m:sub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𝑛𝑜𝑚</m:t>
                        </m:r>
                      </m:sub>
                    </m:sSub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=</m:t>
                    </m:r>
                    <m:func>
                      <m:funcPr>
                        <m:ctrlP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180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min</m:t>
                        </m:r>
                      </m:fName>
                      <m:e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(</m:t>
                        </m:r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2</m:t>
                        </m:r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.</m:t>
                        </m:r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84</m:t>
                        </m:r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,</m:t>
                        </m:r>
                      </m:e>
                    </m:func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6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.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1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)</m:t>
                    </m:r>
                  </m:oMath>
                </a14:m>
                <a:r>
                  <a:rPr lang="en-US" sz="18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</a:t>
                </a:r>
              </a:p>
              <a:p>
                <a:endParaRPr lang="en-US" sz="18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𝐻</m:t>
                          </m:r>
                        </m:e>
                        <m:sub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𝑛𝑜𝑚</m:t>
                          </m:r>
                        </m:sub>
                      </m:sSub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= </m:t>
                      </m:r>
                      <m:sSub>
                        <m:sSubPr>
                          <m:ctrlP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𝐻</m:t>
                          </m:r>
                        </m:e>
                        <m:sub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1</m:t>
                          </m:r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 </m:t>
                          </m:r>
                        </m:sub>
                      </m:sSub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=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2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.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84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 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h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𝑝</m:t>
                      </m:r>
                    </m:oMath>
                  </m:oMathPara>
                </a14:m>
                <a:endParaRPr lang="en-US" sz="18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r>
                  <a:rPr lang="ar-SA" sz="1800" i="1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 </a:t>
                </a:r>
                <a:endParaRPr lang="en-US" sz="18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r>
                  <a:rPr lang="en-US" sz="18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The horsepower that must be transmitted </a:t>
                </a:r>
                <a:r>
                  <a:rPr lang="en-US" sz="1800" dirty="0" err="1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Hd</a:t>
                </a:r>
                <a:r>
                  <a:rPr lang="en-US" sz="18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is given by </a:t>
                </a:r>
              </a:p>
              <a:p>
                <a:r>
                  <a:rPr lang="en-US" sz="1800" i="1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:</a:t>
                </a:r>
                <a:endParaRPr lang="en-US" sz="18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𝐻</m:t>
                          </m:r>
                        </m:e>
                        <m:sub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𝑑</m:t>
                          </m:r>
                        </m:sub>
                      </m:sSub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𝐻</m:t>
                          </m:r>
                        </m:e>
                        <m:sub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𝑛𝑜𝑚</m:t>
                          </m:r>
                        </m:sub>
                      </m:sSub>
                      <m:sSub>
                        <m:sSubPr>
                          <m:ctrlP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𝐾</m:t>
                          </m:r>
                        </m:e>
                        <m:sub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𝑠</m:t>
                          </m:r>
                        </m:sub>
                      </m:sSub>
                      <m:sSub>
                        <m:sSubPr>
                          <m:ctrlP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𝑛</m:t>
                          </m:r>
                        </m:e>
                        <m:sub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𝑑</m:t>
                          </m:r>
                        </m:sub>
                      </m:sSub>
                    </m:oMath>
                  </m:oMathPara>
                </a14:m>
                <a:endParaRPr lang="en-US" sz="18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endParaRPr lang="en-US" sz="18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𝐻</m:t>
                          </m:r>
                        </m:e>
                        <m:sub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𝑑</m:t>
                          </m:r>
                        </m:sub>
                      </m:sSub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=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2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.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84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∗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1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.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1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∗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1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.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1</m:t>
                      </m:r>
                    </m:oMath>
                  </m:oMathPara>
                </a14:m>
                <a:endParaRPr lang="en-US" sz="18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endParaRPr lang="en-US" sz="18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r>
                  <a:rPr lang="en-US" sz="1800" dirty="0" err="1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H</a:t>
                </a:r>
                <a:r>
                  <a:rPr lang="en-US" sz="1800" baseline="-25000" dirty="0" err="1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d</a:t>
                </a:r>
                <a:r>
                  <a:rPr lang="en-US" sz="18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= 3.44 hp</a:t>
                </a: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B220611B-36EB-B8E1-33C6-BDA80CDA3E3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37492" y="503146"/>
                <a:ext cx="3267222" cy="4801314"/>
              </a:xfrm>
              <a:prstGeom prst="rect">
                <a:avLst/>
              </a:prstGeom>
              <a:blipFill>
                <a:blip r:embed="rId2"/>
                <a:stretch>
                  <a:fillRect l="-1679" b="-114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8672310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A09F38-3AD6-E41C-E5DC-F434C0DA48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0" y="140677"/>
            <a:ext cx="5334000" cy="681037"/>
          </a:xfrm>
        </p:spPr>
        <p:txBody>
          <a:bodyPr>
            <a:normAutofit fontScale="90000"/>
          </a:bodyPr>
          <a:lstStyle/>
          <a:p>
            <a:r>
              <a:rPr lang="en-US" sz="4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Design cutting distance</a:t>
            </a:r>
            <a:br>
              <a:rPr lang="en-US" sz="4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D204DAA-1723-1BA8-D4F5-EF4A164B3A9B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>
              <a:xfrm>
                <a:off x="838200" y="618978"/>
                <a:ext cx="5181600" cy="6098345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sz="2800" u="sng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crank slider </a:t>
                </a:r>
              </a:p>
              <a:p>
                <a:pPr marL="0" indent="0">
                  <a:buNone/>
                </a:pPr>
                <a:r>
                  <a:rPr lang="en-US" sz="18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Where:</a:t>
                </a:r>
              </a:p>
              <a:p>
                <a:pPr marL="0" indent="0">
                  <a:buNone/>
                </a:pPr>
                <a:r>
                  <a:rPr lang="en-US" sz="18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𝑟</m:t>
                    </m:r>
                  </m:oMath>
                </a14:m>
                <a:r>
                  <a:rPr lang="en-US" sz="18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is the crank radius, 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𝐿</m:t>
                    </m:r>
                  </m:oMath>
                </a14:m>
                <a:r>
                  <a:rPr lang="en-US" sz="18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is the length of the link, 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𝑛</m:t>
                    </m:r>
                  </m:oMath>
                </a14:m>
                <a:r>
                  <a:rPr lang="en-US" sz="18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is the ratio of the link to the crank radius  </a:t>
                </a:r>
                <a14:m>
                  <m:oMath xmlns:m="http://schemas.openxmlformats.org/officeDocument/2006/math"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𝑛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 = </m:t>
                    </m:r>
                    <m:f>
                      <m:fPr>
                        <m:ctrlP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𝐿</m:t>
                        </m:r>
                      </m:num>
                      <m:den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𝑟</m:t>
                        </m:r>
                      </m:den>
                    </m:f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  </m:t>
                    </m:r>
                  </m:oMath>
                </a14:m>
                <a:endParaRPr lang="en-US" sz="18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𝑥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en-US" sz="18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is cutting distance 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𝑟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 = 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11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.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5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 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𝑖𝑛𝑐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h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                 </m:t>
                      </m:r>
                    </m:oMath>
                  </m:oMathPara>
                </a14:m>
                <a:endParaRPr lang="en-US" sz="18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𝐿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 = 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17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 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𝑖𝑛𝑐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h</m:t>
                      </m:r>
                    </m:oMath>
                  </m:oMathPara>
                </a14:m>
                <a:endParaRPr lang="en-US" sz="18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𝛩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 = 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300</m:t>
                      </m:r>
                    </m:oMath>
                  </m:oMathPara>
                </a14:m>
                <a:endParaRPr lang="en-US" sz="18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𝑋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= 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11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.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5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 (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1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−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𝑐𝑜𝑠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30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) + 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𝐿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 </m:t>
                      </m:r>
                      <m:f>
                        <m:fPr>
                          <m:ctrlP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𝑠𝑖𝑛</m:t>
                          </m:r>
                          <m:r>
                            <a:rPr lang="en-US" sz="1800" i="1" baseline="3000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2</m:t>
                          </m:r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30</m:t>
                          </m:r>
                        </m:num>
                        <m:den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∗</m:t>
                      </m:r>
                      <m:sSub>
                        <m:sSubPr>
                          <m:ctrlP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𝑛</m:t>
                          </m:r>
                        </m:e>
                        <m:sub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US" sz="18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en-US" sz="18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 </a:t>
                </a:r>
                <a14:m>
                  <m:oMath xmlns:m="http://schemas.openxmlformats.org/officeDocument/2006/math"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𝑛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 = </m:t>
                    </m:r>
                    <m:f>
                      <m:fPr>
                        <m:ctrlP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17</m:t>
                        </m:r>
                      </m:num>
                      <m:den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11</m:t>
                        </m:r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.</m:t>
                        </m:r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5</m:t>
                        </m:r>
                      </m:den>
                    </m:f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=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1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.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478</m:t>
                    </m:r>
                  </m:oMath>
                </a14:m>
                <a:endParaRPr lang="en-US" sz="18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endParaRPr lang="en-US" sz="18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𝑋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 = 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2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.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52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 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𝑐𝑚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 </m:t>
                      </m:r>
                    </m:oMath>
                  </m:oMathPara>
                </a14:m>
                <a:endParaRPr lang="en-US" sz="18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𝑉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 = 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𝜔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 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𝑟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 [(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𝑠𝑖𝑛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 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𝜃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+</m:t>
                      </m:r>
                      <m:f>
                        <m:fPr>
                          <m:ctrlP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𝑠𝑖𝑛</m:t>
                          </m:r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 </m:t>
                          </m:r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2</m:t>
                          </m:r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 </m:t>
                          </m:r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𝜃</m:t>
                          </m:r>
                        </m:num>
                        <m:den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2</m:t>
                          </m:r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𝑛</m:t>
                          </m:r>
                        </m:den>
                      </m:f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]</m:t>
                      </m:r>
                    </m:oMath>
                  </m:oMathPara>
                </a14:m>
                <a:endParaRPr lang="en-US" sz="18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en-US" sz="18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Where 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𝑉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en-US" sz="18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is cutting speed </a:t>
                </a:r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D204DAA-1723-1BA8-D4F5-EF4A164B3A9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838200" y="618978"/>
                <a:ext cx="5181600" cy="6098345"/>
              </a:xfrm>
              <a:blipFill>
                <a:blip r:embed="rId2"/>
                <a:stretch>
                  <a:fillRect l="-2471" t="-18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BA7FC3C0-FDE8-CC64-C391-9696A86FB707}"/>
                  </a:ext>
                </a:extLst>
              </p:cNvPr>
              <p:cNvSpPr>
                <a:spLocks noGrp="1"/>
              </p:cNvSpPr>
              <p:nvPr>
                <p:ph sz="half" idx="2"/>
              </p:nvPr>
            </p:nvSpPr>
            <p:spPr>
              <a:xfrm>
                <a:off x="6777111" y="365760"/>
                <a:ext cx="5181600" cy="5811203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sz="22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From gear ratio</a:t>
                </a:r>
              </a:p>
              <a:p>
                <a:pPr marL="0" indent="0">
                  <a:buNone/>
                </a:pPr>
                <a:r>
                  <a:rPr lang="en-US" sz="22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2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22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𝑁</m:t>
                        </m:r>
                        <m:r>
                          <a:rPr lang="en-US" sz="22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22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𝑁</m:t>
                        </m:r>
                        <m:r>
                          <a:rPr lang="en-US" sz="22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2</m:t>
                        </m:r>
                      </m:den>
                    </m:f>
                    <m:r>
                      <a:rPr lang="en-US" sz="22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en-US" sz="22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22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𝐷</m:t>
                        </m:r>
                        <m:r>
                          <a:rPr lang="en-US" sz="220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22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𝐷</m:t>
                        </m:r>
                        <m:r>
                          <a:rPr lang="en-US" sz="22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2</m:t>
                        </m:r>
                      </m:den>
                    </m:f>
                  </m:oMath>
                </a14:m>
                <a:endParaRPr lang="en-US" sz="22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endParaRPr lang="en-US" sz="22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ar-SA" sz="22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     </m:t>
                      </m:r>
                      <m:f>
                        <m:fPr>
                          <m:ctrlPr>
                            <a:rPr lang="en-US" sz="22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sz="22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1385</m:t>
                          </m:r>
                          <m:r>
                            <a:rPr lang="en-US" sz="22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.</m:t>
                          </m:r>
                          <m:r>
                            <a:rPr lang="en-US" sz="22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5</m:t>
                          </m:r>
                        </m:num>
                        <m:den>
                          <m:sSub>
                            <m:sSubPr>
                              <m:ctrlPr>
                                <a:rPr lang="en-US" sz="22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2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sz="22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2</m:t>
                              </m:r>
                            </m:sub>
                          </m:sSub>
                        </m:den>
                      </m:f>
                      <m:r>
                        <a:rPr lang="en-US" sz="22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2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sz="22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13</m:t>
                          </m:r>
                          <m:r>
                            <a:rPr lang="en-US" sz="22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.</m:t>
                          </m:r>
                          <m:r>
                            <a:rPr lang="en-US" sz="22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5</m:t>
                          </m:r>
                        </m:num>
                        <m:den>
                          <m:r>
                            <a:rPr lang="en-US" sz="22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8</m:t>
                          </m:r>
                        </m:den>
                      </m:f>
                      <m:r>
                        <a:rPr lang="en-US" sz="22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 </m:t>
                      </m:r>
                    </m:oMath>
                  </m:oMathPara>
                </a14:m>
                <a:endParaRPr lang="en-US" sz="2200" dirty="0">
                  <a:effectLst/>
                  <a:latin typeface="Cambria Math" panose="02040503050406030204" pitchFamily="18" charset="0"/>
                  <a:ea typeface="Times New Roman" panose="020206030504050203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2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  </m:t>
                      </m:r>
                    </m:oMath>
                  </m:oMathPara>
                </a14:m>
                <a:endParaRPr lang="en-US" sz="22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2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22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sz="22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2</m:t>
                          </m:r>
                        </m:sub>
                      </m:sSub>
                      <m:r>
                        <a:rPr lang="ar-SA" sz="22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=   </m:t>
                      </m:r>
                      <m:r>
                        <a:rPr lang="en-US" sz="22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821</m:t>
                      </m:r>
                      <m:r>
                        <a:rPr lang="en-US" sz="22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.</m:t>
                      </m:r>
                      <m:r>
                        <a:rPr lang="en-US" sz="22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03</m:t>
                      </m:r>
                      <m:r>
                        <a:rPr lang="en-US" sz="22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 </m:t>
                      </m:r>
                      <m:r>
                        <a:rPr lang="en-US" sz="22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𝑟𝑝𝑚</m:t>
                      </m:r>
                      <m:r>
                        <a:rPr lang="en-US" sz="22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 </m:t>
                      </m:r>
                    </m:oMath>
                  </m:oMathPara>
                </a14:m>
                <a:endParaRPr lang="en-US" sz="22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endParaRPr lang="en-US" sz="22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en-US" sz="22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ω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2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22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2</m:t>
                        </m:r>
                        <m:r>
                          <a:rPr lang="en-US" sz="22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∗ </m:t>
                        </m:r>
                        <m:r>
                          <a:rPr lang="en-US" sz="22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𝜋</m:t>
                        </m:r>
                        <m:r>
                          <a:rPr lang="en-US" sz="22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∗</m:t>
                        </m:r>
                        <m:r>
                          <a:rPr lang="en-US" sz="22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𝑁</m:t>
                        </m:r>
                      </m:num>
                      <m:den>
                        <m:r>
                          <a:rPr lang="en-US" sz="22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60</m:t>
                        </m:r>
                      </m:den>
                    </m:f>
                  </m:oMath>
                </a14:m>
                <a:endParaRPr lang="en-US" sz="22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endParaRPr lang="en-US" sz="22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2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𝜔</m:t>
                      </m:r>
                      <m:r>
                        <a:rPr lang="en-US" sz="22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= </m:t>
                      </m:r>
                      <m:r>
                        <a:rPr lang="en-US" sz="22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85</m:t>
                      </m:r>
                      <m:r>
                        <a:rPr lang="en-US" sz="22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.</m:t>
                      </m:r>
                      <m:r>
                        <a:rPr lang="en-US" sz="22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97</m:t>
                      </m:r>
                      <m:r>
                        <a:rPr lang="en-US" sz="22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 </m:t>
                      </m:r>
                      <m:r>
                        <a:rPr lang="en-US" sz="22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𝑟𝑎𝑑</m:t>
                      </m:r>
                      <m:r>
                        <a:rPr lang="en-US" sz="22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/</m:t>
                      </m:r>
                      <m:r>
                        <a:rPr lang="en-US" sz="22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𝑠𝑒𝑐</m:t>
                      </m:r>
                    </m:oMath>
                  </m:oMathPara>
                </a14:m>
                <a:endParaRPr lang="en-US" sz="22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endParaRPr lang="en-US" sz="22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2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𝑉</m:t>
                      </m:r>
                      <m:r>
                        <a:rPr lang="en-US" sz="22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= </m:t>
                      </m:r>
                      <m:r>
                        <a:rPr lang="en-US" sz="22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783</m:t>
                      </m:r>
                      <m:r>
                        <a:rPr lang="en-US" sz="22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.</m:t>
                      </m:r>
                      <m:r>
                        <a:rPr lang="en-US" sz="22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97</m:t>
                      </m:r>
                      <m:r>
                        <a:rPr lang="en-US" sz="22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 </m:t>
                      </m:r>
                      <m:r>
                        <a:rPr lang="en-US" sz="22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𝑖𝑛𝑐</m:t>
                      </m:r>
                      <m:r>
                        <a:rPr lang="en-US" sz="22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h</m:t>
                      </m:r>
                      <m:r>
                        <a:rPr lang="en-US" sz="22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/</m:t>
                      </m:r>
                      <m:r>
                        <a:rPr lang="en-US" sz="22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𝑠𝑒𝑐</m:t>
                      </m:r>
                    </m:oMath>
                  </m:oMathPara>
                </a14:m>
                <a:endParaRPr lang="en-US" sz="22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en-US" sz="18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 </a:t>
                </a:r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BA7FC3C0-FDE8-CC64-C391-9696A86FB70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xfrm>
                <a:off x="6777111" y="365760"/>
                <a:ext cx="5181600" cy="5811203"/>
              </a:xfrm>
              <a:blipFill>
                <a:blip r:embed="rId3"/>
                <a:stretch>
                  <a:fillRect l="-1529" t="-125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5116401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F91E13-575E-9DCD-6987-F91FC76D87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5320" y="210380"/>
            <a:ext cx="10515600" cy="732155"/>
          </a:xfrm>
        </p:spPr>
        <p:txBody>
          <a:bodyPr>
            <a:normAutofit fontScale="90000"/>
          </a:bodyPr>
          <a:lstStyle/>
          <a:p>
            <a:r>
              <a:rPr lang="en-US" sz="4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Design Worm-Gear connect with wheels</a:t>
            </a:r>
            <a:br>
              <a:rPr lang="en-US" sz="4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3">
                <a:extLst>
                  <a:ext uri="{FF2B5EF4-FFF2-40B4-BE49-F238E27FC236}">
                    <a16:creationId xmlns:a16="http://schemas.microsoft.com/office/drawing/2014/main" id="{8DA07728-FD0B-4CD7-D010-AF7FA281FC79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>
              <a:xfrm>
                <a:off x="331788" y="633413"/>
                <a:ext cx="10669587" cy="5543550"/>
              </a:xfrm>
            </p:spPr>
            <p:txBody>
              <a:bodyPr>
                <a:normAutofit lnSpcReduction="10000"/>
              </a:bodyPr>
              <a:lstStyle/>
              <a:p>
                <a:pPr marL="0" indent="0">
                  <a:buNone/>
                </a:pPr>
                <a:r>
                  <a:rPr lang="en-US" sz="18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Worm-Gear To transfer the movement to the wheels</a:t>
                </a:r>
              </a:p>
              <a:p>
                <a:pPr marL="0" indent="0">
                  <a:buNone/>
                </a:pPr>
                <a:r>
                  <a:rPr lang="en-US" sz="18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A single-thread steel worm pinion rotates at </a:t>
                </a:r>
                <a:r>
                  <a:rPr lang="en-US" sz="1800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420</a:t>
                </a:r>
                <a:r>
                  <a:rPr lang="en-US" sz="18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rev/min with a </a:t>
                </a:r>
                <a:r>
                  <a:rPr lang="en-US" sz="1800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6</a:t>
                </a:r>
                <a:r>
                  <a:rPr lang="en-US" sz="18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-tooth , meshing with a 24-tooth worm gear .</a:t>
                </a:r>
              </a:p>
              <a:p>
                <a:pPr marL="0" indent="0">
                  <a:buNone/>
                </a:pPr>
                <a:endParaRPr lang="en-US" sz="18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1800" i="1" smtClean="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𝑅𝑃𝑀</m:t>
                      </m:r>
                      <m:r>
                        <a:rPr lang="en-US" sz="18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 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𝑜𝑓</m:t>
                      </m:r>
                      <m:r>
                        <a:rPr lang="en-US" sz="18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 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𝑃𝑢𝑙𝑙𝑒𝑦</m:t>
                      </m:r>
                      <m:d>
                        <m:dPr>
                          <m:ctrlP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sz="1800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5</m:t>
                              </m:r>
                            </m:sub>
                          </m:sSub>
                        </m:e>
                      </m:d>
                      <m:r>
                        <a:rPr lang="en-US" sz="18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=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𝐴</m:t>
                      </m:r>
                      <m:r>
                        <a:rPr lang="en-US" sz="18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 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𝑠𝑖𝑛𝑔𝑙𝑒</m:t>
                      </m:r>
                      <m:r>
                        <a:rPr lang="en-US" sz="18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 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𝑡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h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𝑟𝑒𝑎𝑑</m:t>
                      </m:r>
                      <m:r>
                        <a:rPr lang="en-US" sz="18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 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𝑠𝑡𝑒𝑒𝑙</m:t>
                      </m:r>
                      <m:r>
                        <a:rPr lang="en-US" sz="18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 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𝑤𝑜𝑟𝑚</m:t>
                      </m:r>
                      <m:r>
                        <a:rPr lang="en-US" sz="18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 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𝑝𝑖𝑛𝑖𝑜𝑛</m:t>
                      </m:r>
                      <m:r>
                        <a:rPr lang="en-US" sz="18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 = </m:t>
                      </m:r>
                      <m:r>
                        <a:rPr lang="en-US" sz="18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420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𝑟𝑒𝑣</m:t>
                      </m:r>
                      <m:r>
                        <a:rPr lang="en-US" sz="18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/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𝑚𝑖𝑛</m:t>
                      </m:r>
                    </m:oMath>
                  </m:oMathPara>
                </a14:m>
                <a:endParaRPr lang="en-US" sz="18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en-US" sz="18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From Gear ratio: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𝑝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𝐺</m:t>
                              </m:r>
                            </m:sub>
                          </m:sSub>
                        </m:den>
                      </m:f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 = </m:t>
                      </m:r>
                      <m:f>
                        <m:fPr>
                          <m:ctrlP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hlinkClick r:id="" action="ppaction://noaction"/>
                            </a:rPr>
                            <m:t> </m:t>
                          </m:r>
                          <m:sSub>
                            <m:sSubPr>
                              <m:ctrlP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𝐺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𝑝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sz="18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endParaRPr lang="en-US" sz="18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𝑝</m:t>
                          </m:r>
                        </m:sub>
                      </m:sSub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: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hlinkClick r:id="" action="ppaction://noaction"/>
                        </a:rPr>
                        <m:t>𝑛𝑢𝑚𝑏𝑒𝑟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hlinkClick r:id="" action="ppaction://noaction"/>
                        </a:rPr>
                        <m:t> 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hlinkClick r:id="" action="ppaction://noaction"/>
                        </a:rPr>
                        <m:t>𝑜𝑓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hlinkClick r:id="" action="ppaction://noaction"/>
                        </a:rPr>
                        <m:t> 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hlinkClick r:id="" action="ppaction://noaction"/>
                        </a:rPr>
                        <m:t>𝑡𝑒𝑒𝑡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hlinkClick r:id="" action="ppaction://noaction"/>
                        </a:rPr>
                        <m:t>h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 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𝑤𝑜𝑟𝑚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 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𝑝𝑖𝑛𝑖𝑜𝑛</m:t>
                      </m:r>
                    </m:oMath>
                  </m:oMathPara>
                </a14:m>
                <a:endParaRPr lang="en-US" sz="18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𝐺</m:t>
                          </m:r>
                        </m:sub>
                      </m:sSub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: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𝑛𝑢𝑚𝑏𝑒𝑟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 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hlinkClick r:id="" action="ppaction://noaction"/>
                        </a:rPr>
                        <m:t>𝑜𝑓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hlinkClick r:id="" action="ppaction://noaction"/>
                        </a:rPr>
                        <m:t> 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hlinkClick r:id="" action="ppaction://noaction"/>
                        </a:rPr>
                        <m:t>𝑡𝑒𝑒𝑡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hlinkClick r:id="" action="ppaction://noaction"/>
                        </a:rPr>
                        <m:t>h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hlinkClick r:id="" action="ppaction://noaction"/>
                        </a:rPr>
                        <m:t> 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hlinkClick r:id="" action="ppaction://noaction"/>
                        </a:rPr>
                        <m:t>𝑤𝑜𝑟𝑚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hlinkClick r:id="" action="ppaction://noaction"/>
                        </a:rPr>
                        <m:t> 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hlinkClick r:id="" action="ppaction://noaction"/>
                        </a:rPr>
                        <m:t>𝑔𝑒𝑎𝑟𝑟𝑒𝑣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/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𝑚𝑖𝑛</m:t>
                      </m:r>
                    </m:oMath>
                  </m:oMathPara>
                </a14:m>
                <a:endParaRPr lang="en-US" sz="18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endParaRPr lang="en-US" sz="18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𝑛</m:t>
                          </m:r>
                        </m:e>
                        <m:sub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𝐺</m:t>
                          </m:r>
                        </m:sub>
                      </m:sSub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𝑝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𝑝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𝐺</m:t>
                              </m:r>
                            </m:sub>
                          </m:sSub>
                        </m:den>
                      </m:f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3</m:t>
                          </m:r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∗</m:t>
                          </m:r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420</m:t>
                          </m:r>
                        </m:num>
                        <m:den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42</m:t>
                          </m:r>
                        </m:den>
                      </m:f>
                    </m:oMath>
                  </m:oMathPara>
                </a14:m>
                <a:endParaRPr lang="en-US" sz="18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endParaRPr lang="en-US" sz="18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𝑛</m:t>
                          </m:r>
                        </m:e>
                        <m:sub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𝐺</m:t>
                          </m:r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 </m:t>
                          </m:r>
                        </m:sub>
                      </m:sSub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=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30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 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𝑟𝑒𝑣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/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𝑚𝑖𝑛</m:t>
                      </m:r>
                    </m:oMath>
                  </m:oMathPara>
                </a14:m>
                <a:endParaRPr lang="en-US" sz="18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endParaRPr lang="en-US" sz="18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𝑠𝑝𝑒𝑒𝑑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 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𝑜𝑓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 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𝑤𝑜𝑟𝑚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 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𝑔𝑒𝑎𝑟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=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𝑠𝑝𝑒𝑒𝑑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 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𝑜𝑓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 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𝑤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h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𝑒𝑒𝑙𝑠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 =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30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 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𝑟𝑒𝑣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/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𝑚𝑖𝑛</m:t>
                      </m:r>
                    </m:oMath>
                  </m:oMathPara>
                </a14:m>
                <a:endParaRPr lang="en-US" sz="18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en-US" sz="18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 </a:t>
                </a:r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5" name="Content Placeholder 3">
                <a:extLst>
                  <a:ext uri="{FF2B5EF4-FFF2-40B4-BE49-F238E27FC236}">
                    <a16:creationId xmlns:a16="http://schemas.microsoft.com/office/drawing/2014/main" id="{8DA07728-FD0B-4CD7-D010-AF7FA281FC7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331788" y="633413"/>
                <a:ext cx="10669587" cy="5543550"/>
              </a:xfrm>
              <a:blipFill>
                <a:blip r:embed="rId2"/>
                <a:stretch>
                  <a:fillRect l="-457" t="-165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9168986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556468-2465-A860-DD46-7074E52CFF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Design Collecting Mechanism</a:t>
            </a:r>
            <a:br>
              <a:rPr lang="en-US" sz="4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D6BBD90-7AC3-9E9E-48DA-A3E5D5D23274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>
              <a:xfrm>
                <a:off x="359897" y="1085777"/>
                <a:ext cx="5520398" cy="5135954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en-US" sz="1800" b="1" u="sng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Sprocket (1) installed on pulley (6)  </a:t>
                </a:r>
              </a:p>
              <a:p>
                <a:pPr marL="0" indent="0">
                  <a:buNone/>
                </a:pPr>
                <a:endParaRPr lang="en-US" sz="18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en-US" sz="1800" i="1"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𝑇</m:t>
                    </m:r>
                    <m:r>
                      <a:rPr lang="en-US" sz="1800" i="1"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h</m:t>
                    </m:r>
                    <m:r>
                      <a:rPr lang="en-US" sz="1800" i="1"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𝑒</m:t>
                    </m:r>
                    <m:r>
                      <a:rPr lang="en-US" sz="1800" i="1"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 </m:t>
                    </m:r>
                    <m:d>
                      <m:dPr>
                        <m:ctrlP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1</m:t>
                        </m:r>
                      </m:e>
                    </m:d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𝑠𝑝𝑒𝑒𝑑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 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𝑜𝑓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 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𝑝𝑢𝑙𝑙𝑒𝑦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 (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6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)</m:t>
                    </m:r>
                  </m:oMath>
                </a14:m>
                <a:r>
                  <a:rPr lang="en-US" sz="1800" dirty="0">
                    <a:ea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=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𝑠𝑝𝑒𝑒𝑑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 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𝑜𝑓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 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𝑠𝑝𝑟𝑜𝑐𝑘𝑒𝑡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 </m:t>
                    </m:r>
                    <m:d>
                      <m:dPr>
                        <m:ctrlP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1</m:t>
                        </m:r>
                      </m:e>
                    </m:d>
                  </m:oMath>
                </a14:m>
                <a:endParaRPr lang="en-US" sz="1800" i="1" dirty="0">
                  <a:effectLst/>
                  <a:latin typeface="Cambria Math" panose="02040503050406030204" pitchFamily="18" charset="0"/>
                  <a:ea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endParaRPr lang="en-US" sz="1800" i="1" dirty="0">
                  <a:effectLst/>
                  <a:latin typeface="Cambria Math" panose="02040503050406030204" pitchFamily="18" charset="0"/>
                  <a:ea typeface="Times New Roman" panose="020206030504050203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=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820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 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𝑟𝑒𝑣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/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𝑚𝑖𝑛</m:t>
                      </m:r>
                    </m:oMath>
                  </m:oMathPara>
                </a14:m>
                <a:endParaRPr lang="en-US" sz="18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endParaRPr lang="en-US" sz="18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en-US" sz="18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Sprocket (1)  connecting with sprocket (2) by roller chain</a:t>
                </a:r>
              </a:p>
              <a:p>
                <a:pPr marL="0" indent="0">
                  <a:buNone/>
                </a:pPr>
                <a:r>
                  <a:rPr lang="en-US" sz="18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Sprocket (1) 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𝑑</m:t>
                        </m:r>
                      </m:e>
                      <m:sub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1</m:t>
                        </m:r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 </m:t>
                        </m:r>
                      </m:sub>
                    </m:sSub>
                    <m:sSub>
                      <m:sSubPr>
                        <m:ctrlP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=</m:t>
                        </m:r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3</m:t>
                        </m:r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.</m:t>
                        </m:r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14</m:t>
                        </m:r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 </m:t>
                        </m:r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𝑖𝑛𝑐</m:t>
                        </m:r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h</m:t>
                        </m:r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 , </m:t>
                        </m:r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𝑁</m:t>
                        </m:r>
                      </m:e>
                      <m:sub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1</m:t>
                        </m:r>
                      </m:sub>
                    </m:sSub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=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19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 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𝑡𝑜𝑜𝑡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h</m:t>
                    </m:r>
                  </m:oMath>
                </a14:m>
                <a:endParaRPr lang="en-US" sz="18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en-US" sz="18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Sprocket (2) 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𝑑</m:t>
                        </m:r>
                      </m:e>
                      <m:sub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2</m:t>
                        </m:r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 </m:t>
                        </m:r>
                      </m:sub>
                    </m:sSub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=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4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.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33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 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𝑖𝑛𝑐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h</m:t>
                    </m:r>
                    <m:sSub>
                      <m:sSubPr>
                        <m:ctrlP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 , </m:t>
                        </m:r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𝑁</m:t>
                        </m:r>
                      </m:e>
                      <m:sub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2</m:t>
                        </m:r>
                      </m:sub>
                    </m:sSub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=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25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 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𝑡𝑜𝑜𝑡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h</m:t>
                    </m:r>
                  </m:oMath>
                </a14:m>
                <a:endParaRPr lang="en-US" sz="18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𝑑</m:t>
                        </m:r>
                      </m:e>
                      <m:sub>
                        <m:r>
                          <a:rPr lang="ar-JO" sz="1800" b="0" i="1" smtClean="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1</m:t>
                        </m:r>
                      </m:sub>
                    </m:sSub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: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𝐷𝑖𝑎𝑚𝑒𝑡𝑒𝑟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 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𝑓𝑜𝑟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 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𝑡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h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𝑒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 </m:t>
                    </m:r>
                    <m:r>
                      <a:rPr lang="en-US" sz="1800" b="0" i="1" smtClean="0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𝑓𝑖𝑟𝑠𝑡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 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𝑠𝑝𝑟𝑜𝑐𝑘𝑒𝑡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en-US" sz="18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𝑑</m:t>
                          </m:r>
                        </m:e>
                        <m:sub>
                          <m:r>
                            <a:rPr lang="ar-JO" sz="1800" b="0" i="1" smtClean="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: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𝐷𝑖𝑎𝑚𝑒𝑡𝑒𝑟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 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𝑓𝑜𝑟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 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𝑡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h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𝑒</m:t>
                      </m:r>
                      <m:r>
                        <a:rPr lang="en-US" sz="1800" b="0" i="1" smtClean="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 </m:t>
                      </m:r>
                      <m:r>
                        <a:rPr lang="en-US" sz="1800" b="0" i="1" smtClean="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𝑠𝑒𝑐𝑜𝑛𝑑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18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sprocket</m:t>
                      </m:r>
                    </m:oMath>
                  </m:oMathPara>
                </a14:m>
                <a:endParaRPr lang="en-US" sz="18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sz="1800" b="0" i="1" smtClean="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: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𝑛𝑢𝑚𝑏𝑒𝑟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 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𝑜𝑓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 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𝑡𝑒𝑒𝑡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h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 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𝑠𝑝𝑟𝑜𝑐𝑘𝑒𝑡</m:t>
                      </m:r>
                    </m:oMath>
                  </m:oMathPara>
                </a14:m>
                <a:endParaRPr lang="en-US" sz="18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effectLst/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sz="1800" b="0" i="1" smtClean="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: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𝑛𝑢𝑚𝑏𝑒𝑟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𝑜𝑓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𝑡𝑒𝑒𝑡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h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𝑠𝑝𝑟𝑜𝑐𝑘𝑒𝑡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D6BBD90-7AC3-9E9E-48DA-A3E5D5D2327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359897" y="1085777"/>
                <a:ext cx="5520398" cy="5135954"/>
              </a:xfrm>
              <a:blipFill>
                <a:blip r:embed="rId2"/>
                <a:stretch>
                  <a:fillRect l="-883" t="-106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91561BF6-AA7E-7674-EFB1-4BFA95EE9056}"/>
                  </a:ext>
                </a:extLst>
              </p:cNvPr>
              <p:cNvSpPr>
                <a:spLocks noGrp="1"/>
              </p:cNvSpPr>
              <p:nvPr>
                <p:ph sz="half" idx="2"/>
              </p:nvPr>
            </p:nvSpPr>
            <p:spPr>
              <a:xfrm>
                <a:off x="6550857" y="1451537"/>
                <a:ext cx="5181600" cy="4770194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en-US" sz="18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From Gear ratio: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1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2</m:t>
                              </m:r>
                            </m:sub>
                          </m:sSub>
                        </m:den>
                      </m:f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 = </m:t>
                      </m:r>
                      <m:f>
                        <m:fPr>
                          <m:ctrlP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 </m:t>
                          </m:r>
                          <m:sSub>
                            <m:sSubPr>
                              <m:ctrlP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2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1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sz="18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endParaRPr lang="en-US" sz="18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𝑛</m:t>
                          </m:r>
                        </m:e>
                        <m:sub>
                          <m:r>
                            <a:rPr lang="en-US" sz="1800" b="0" i="1" smtClean="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: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𝑠𝑝𝑒𝑒𝑑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 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𝑜𝑓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  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𝑠𝑝𝑟𝑜𝑐𝑘𝑒𝑡</m:t>
                      </m:r>
                    </m:oMath>
                  </m:oMathPara>
                </a14:m>
                <a:endParaRPr lang="en-US" sz="18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𝑛</m:t>
                          </m:r>
                        </m:e>
                        <m:sub>
                          <m:r>
                            <a:rPr lang="en-US" sz="1800" b="0" i="1" smtClean="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: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𝑠𝑝𝑒𝑒𝑑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 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𝑜𝑓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 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𝑠𝑝𝑟𝑜𝑐𝑘𝑒𝑡</m:t>
                      </m:r>
                    </m:oMath>
                  </m:oMathPara>
                </a14:m>
                <a:endParaRPr lang="en-US" sz="18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endParaRPr lang="en-US" sz="18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𝑛</m:t>
                          </m:r>
                        </m:e>
                        <m:sub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1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1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2</m:t>
                              </m:r>
                            </m:sub>
                          </m:sSub>
                        </m:den>
                      </m:f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19</m:t>
                          </m:r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∗</m:t>
                          </m:r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820</m:t>
                          </m:r>
                        </m:num>
                        <m:den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25</m:t>
                          </m:r>
                        </m:den>
                      </m:f>
                    </m:oMath>
                  </m:oMathPara>
                </a14:m>
                <a:endParaRPr lang="en-US" sz="18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endParaRPr lang="en-US" sz="18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𝑛</m:t>
                          </m:r>
                        </m:e>
                        <m:sub>
                          <m:r>
                            <a:rPr lang="en-US" sz="1800" b="0" i="1" smtClean="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2</m:t>
                          </m:r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 </m:t>
                          </m:r>
                        </m:sub>
                      </m:sSub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=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630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 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𝑟𝑒𝑣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/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𝑚𝑖𝑛</m:t>
                      </m:r>
                    </m:oMath>
                  </m:oMathPara>
                </a14:m>
                <a:endParaRPr lang="en-US" sz="18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endParaRPr lang="en-US" sz="18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91561BF6-AA7E-7674-EFB1-4BFA95EE905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xfrm>
                <a:off x="6550857" y="1451537"/>
                <a:ext cx="5181600" cy="4770194"/>
              </a:xfrm>
              <a:blipFill>
                <a:blip r:embed="rId3"/>
                <a:stretch>
                  <a:fillRect l="-1059" t="-114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2336141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EDC8576-FA4D-6B44-617C-E67E7E45F1B7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>
              <a:xfrm>
                <a:off x="196948" y="168812"/>
                <a:ext cx="6189784" cy="6527410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sz="1800" b="1" u="sng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Worm-Gear To transfer the movement to the Collecting Mechanism</a:t>
                </a:r>
              </a:p>
              <a:p>
                <a:pPr marL="0" indent="0">
                  <a:buNone/>
                </a:pPr>
                <a:r>
                  <a:rPr lang="en-US" sz="18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A single-thread steel worm pinion rotates at 630 rev/min with a 5-tooth , meshing with a 25-tooth worm gear .</a:t>
                </a:r>
              </a:p>
              <a:p>
                <a:pPr marL="0" indent="0">
                  <a:buNone/>
                </a:pPr>
                <a:endParaRPr lang="en-US" sz="18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𝑅𝑃𝑀</m:t>
                      </m:r>
                      <m:r>
                        <a:rPr lang="en-US" sz="18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 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𝑜𝑓</m:t>
                      </m:r>
                      <m:r>
                        <a:rPr lang="en-US" sz="18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 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𝑠𝑝𝑟𝑜𝑐𝑘𝑒𝑡</m:t>
                      </m:r>
                      <m:d>
                        <m:dPr>
                          <m:ctrlP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en-US" sz="180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2</m:t>
                          </m:r>
                        </m:e>
                      </m:d>
                      <m:r>
                        <a:rPr lang="en-US" sz="18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=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𝐴</m:t>
                      </m:r>
                      <m:r>
                        <a:rPr lang="en-US" sz="18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 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𝑠𝑖𝑛𝑔𝑙𝑒</m:t>
                      </m:r>
                      <m:r>
                        <a:rPr lang="en-US" sz="18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 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𝑡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h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𝑟𝑒𝑎𝑑</m:t>
                      </m:r>
                      <m:r>
                        <a:rPr lang="en-US" sz="18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 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𝑠𝑡𝑒𝑒𝑙</m:t>
                      </m:r>
                      <m:r>
                        <a:rPr lang="en-US" sz="18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 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𝑤𝑜𝑟𝑚</m:t>
                      </m:r>
                      <m:r>
                        <a:rPr lang="en-US" sz="18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 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𝑝𝑖𝑛𝑖𝑜𝑛</m:t>
                      </m:r>
                      <m:r>
                        <a:rPr lang="en-US" sz="18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 </m:t>
                      </m:r>
                    </m:oMath>
                  </m:oMathPara>
                </a14:m>
                <a:endParaRPr lang="en-US" sz="1800" dirty="0">
                  <a:effectLst/>
                  <a:latin typeface="Cambria Math" panose="02040503050406030204" pitchFamily="18" charset="0"/>
                  <a:ea typeface="Times New Roman" panose="02020603050405020304" pitchFamily="18" charset="0"/>
                </a:endParaRP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en-US" sz="1800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= </m:t>
                    </m:r>
                    <m:r>
                      <a:rPr lang="en-US" sz="1800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630</m:t>
                    </m:r>
                    <m:r>
                      <a:rPr lang="en-US" sz="1800" b="0" i="0" smtClean="0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en-US" sz="1800" i="1" dirty="0">
                    <a:effectLst/>
                    <a:latin typeface="Cambria Math" panose="02040503050406030204" pitchFamily="18" charset="0"/>
                    <a:ea typeface="Times New Roman" panose="02020603050405020304" pitchFamily="18" charset="0"/>
                    <a:hlinkClick r:id="" action="ppaction://noaction"/>
                  </a:rPr>
                  <a:t>rev</a:t>
                </a:r>
                <a:r>
                  <a:rPr lang="en-US" sz="1800" dirty="0">
                    <a:effectLst/>
                    <a:latin typeface="Cambria Math" panose="02040503050406030204" pitchFamily="18" charset="0"/>
                    <a:ea typeface="Times New Roman" panose="02020603050405020304" pitchFamily="18" charset="0"/>
                    <a:hlinkClick r:id="" action="ppaction://noaction"/>
                  </a:rPr>
                  <a:t>/</a:t>
                </a:r>
                <a:r>
                  <a:rPr lang="en-US" sz="1800" i="1" dirty="0">
                    <a:effectLst/>
                    <a:latin typeface="Cambria Math" panose="02040503050406030204" pitchFamily="18" charset="0"/>
                    <a:ea typeface="Times New Roman" panose="02020603050405020304" pitchFamily="18" charset="0"/>
                    <a:hlinkClick r:id="" action="ppaction://noaction"/>
                  </a:rPr>
                  <a:t>min</a:t>
                </a:r>
                <a:endParaRPr lang="en-US" sz="18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en-US" sz="18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From Gear ratio: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1800" i="1" smtClean="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𝑝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𝐺</m:t>
                              </m:r>
                            </m:sub>
                          </m:sSub>
                        </m:den>
                      </m:f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 = </m:t>
                      </m:r>
                      <m:f>
                        <m:fPr>
                          <m:ctrlP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 </m:t>
                          </m:r>
                          <m:sSub>
                            <m:sSubPr>
                              <m:ctrlP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𝐺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𝑝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sz="18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𝑝</m:t>
                          </m:r>
                        </m:sub>
                      </m:sSub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: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𝑛𝑢𝑚𝑏𝑒𝑟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 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𝑜𝑓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 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𝑡𝑒𝑒𝑡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h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 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𝑤𝑜𝑟𝑚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 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𝑝𝑖𝑛𝑖𝑜𝑛</m:t>
                      </m:r>
                    </m:oMath>
                  </m:oMathPara>
                </a14:m>
                <a:endParaRPr lang="en-US" sz="18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𝐺</m:t>
                          </m:r>
                        </m:sub>
                      </m:sSub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: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𝑛𝑢𝑚𝑏𝑒𝑟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 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𝑜𝑓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 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𝑡𝑒𝑒𝑡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h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 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𝑤𝑜𝑟𝑚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 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𝑔𝑒𝑎𝑟</m:t>
                      </m:r>
                    </m:oMath>
                  </m:oMathPara>
                </a14:m>
                <a:endParaRPr lang="en-US" sz="18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𝑛</m:t>
                          </m:r>
                        </m:e>
                        <m:sub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𝑝</m:t>
                          </m:r>
                        </m:sub>
                      </m:sSub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: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𝑠𝑝𝑒𝑒𝑑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 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𝑜𝑓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  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𝑤𝑜𝑟𝑚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 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𝑝𝑖𝑛𝑖𝑜𝑛</m:t>
                      </m:r>
                    </m:oMath>
                  </m:oMathPara>
                </a14:m>
                <a:endParaRPr lang="en-US" sz="18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𝑛</m:t>
                          </m:r>
                        </m:e>
                        <m:sub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𝐺</m:t>
                          </m:r>
                        </m:sub>
                      </m:sSub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: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𝑠𝑝𝑒𝑒𝑑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 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𝑜𝑓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 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𝑤𝑜𝑟𝑚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 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𝑔𝑒𝑎𝑟</m:t>
                      </m:r>
                    </m:oMath>
                  </m:oMathPara>
                </a14:m>
                <a:endParaRPr lang="en-US" sz="18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en-US" sz="18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 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𝑛</m:t>
                          </m:r>
                        </m:e>
                        <m:sub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𝐺</m:t>
                          </m:r>
                        </m:sub>
                      </m:sSub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𝑝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𝑝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𝐺</m:t>
                              </m:r>
                            </m:sub>
                          </m:sSub>
                        </m:den>
                      </m:f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5</m:t>
                          </m:r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∗</m:t>
                          </m:r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630</m:t>
                          </m:r>
                        </m:num>
                        <m:den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25</m:t>
                          </m:r>
                        </m:den>
                      </m:f>
                    </m:oMath>
                  </m:oMathPara>
                </a14:m>
                <a:endParaRPr lang="en-US" sz="18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𝑛</m:t>
                          </m:r>
                        </m:e>
                        <m:sub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𝐺</m:t>
                          </m:r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 </m:t>
                          </m:r>
                        </m:sub>
                      </m:sSub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=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126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 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hlinkClick r:id="" action="ppaction://noaction"/>
                        </a:rPr>
                        <m:t>𝑟𝑒𝑣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hlinkClick r:id="" action="ppaction://noaction"/>
                        </a:rPr>
                        <m:t>/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hlinkClick r:id="" action="ppaction://noaction"/>
                        </a:rPr>
                        <m:t>𝑚𝑖𝑛</m:t>
                      </m:r>
                    </m:oMath>
                  </m:oMathPara>
                </a14:m>
                <a:endParaRPr lang="en-US" sz="18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endParaRPr lang="en-US" sz="18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EDC8576-FA4D-6B44-617C-E67E7E45F1B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196948" y="168812"/>
                <a:ext cx="6189784" cy="6527410"/>
              </a:xfrm>
              <a:blipFill>
                <a:blip r:embed="rId2"/>
                <a:stretch>
                  <a:fillRect l="-787" t="-93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C32F70FE-79FF-1FF8-E584-6F9D2E5BD571}"/>
                  </a:ext>
                </a:extLst>
              </p:cNvPr>
              <p:cNvSpPr>
                <a:spLocks noGrp="1"/>
              </p:cNvSpPr>
              <p:nvPr>
                <p:ph sz="half" idx="2"/>
              </p:nvPr>
            </p:nvSpPr>
            <p:spPr>
              <a:xfrm>
                <a:off x="6489894" y="0"/>
                <a:ext cx="5702105" cy="6696222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 smtClean="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𝑠𝑝𝑒𝑒𝑑</m:t>
                      </m:r>
                      <m:r>
                        <a:rPr lang="en-US" sz="1800" i="1" smtClean="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 </m:t>
                      </m:r>
                      <m:r>
                        <a:rPr lang="en-US" sz="1800" i="1" smtClean="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𝑜𝑓</m:t>
                      </m:r>
                      <m:r>
                        <a:rPr lang="en-US" sz="1800" i="1" smtClean="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 </m:t>
                      </m:r>
                      <m:r>
                        <a:rPr lang="en-US" sz="1800" i="1" smtClean="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𝑤𝑜𝑟𝑚</m:t>
                      </m:r>
                      <m:r>
                        <a:rPr lang="en-US" sz="1800" i="1" smtClean="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 </m:t>
                      </m:r>
                      <m:r>
                        <a:rPr lang="en-US" sz="1800" i="1" smtClean="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𝑔𝑒𝑎𝑟</m:t>
                      </m:r>
                      <m:r>
                        <a:rPr lang="en-US" sz="1800" i="1" smtClean="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=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hlinkClick r:id="" action="ppaction://noaction"/>
                        </a:rPr>
                        <m:t>𝑠𝑝𝑒𝑒𝑑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hlinkClick r:id="" action="ppaction://noaction"/>
                        </a:rPr>
                        <m:t> 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hlinkClick r:id="" action="ppaction://noaction"/>
                        </a:rPr>
                        <m:t>𝑜𝑓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hlinkClick r:id="" action="ppaction://noaction"/>
                        </a:rPr>
                        <m:t> 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hlinkClick r:id="" action="ppaction://noaction"/>
                        </a:rPr>
                        <m:t>𝑠𝑝𝑟𝑜𝑐𝑘𝑒𝑡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(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3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)=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126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 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𝑟𝑒𝑣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/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𝑚𝑖𝑛</m:t>
                      </m:r>
                    </m:oMath>
                  </m:oMathPara>
                </a14:m>
                <a:endParaRPr lang="en-US" sz="18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en-US" sz="18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Sprocket (3)  connecting with sprocket (4) by roller chain</a:t>
                </a:r>
              </a:p>
              <a:p>
                <a:pPr marL="0" indent="0">
                  <a:buNone/>
                </a:pPr>
                <a:r>
                  <a:rPr lang="en-US" sz="18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Sprocket (3) 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𝑑</m:t>
                        </m:r>
                      </m:e>
                      <m:sub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3</m:t>
                        </m:r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 =</m:t>
                        </m:r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1</m:t>
                        </m:r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.</m:t>
                        </m:r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96</m:t>
                        </m:r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 </m:t>
                        </m:r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𝑖𝑛𝑐</m:t>
                        </m:r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h</m:t>
                        </m:r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,</m:t>
                        </m:r>
                      </m:sub>
                    </m:sSub>
                    <m:sSub>
                      <m:sSubPr>
                        <m:ctrlP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  </m:t>
                        </m:r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𝑁</m:t>
                        </m:r>
                      </m:e>
                      <m:sub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3</m:t>
                        </m:r>
                      </m:sub>
                    </m:sSub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=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11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 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𝑡𝑜𝑜𝑡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h</m:t>
                    </m:r>
                  </m:oMath>
                </a14:m>
                <a:endParaRPr lang="en-US" sz="18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en-US" sz="18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Sprocket (4) 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𝑑</m:t>
                        </m:r>
                      </m:e>
                      <m:sub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4</m:t>
                        </m:r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 =</m:t>
                        </m:r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3</m:t>
                        </m:r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.</m:t>
                        </m:r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14</m:t>
                        </m:r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 </m:t>
                        </m:r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𝑖𝑛𝑐</m:t>
                        </m:r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h</m:t>
                        </m:r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,</m:t>
                        </m:r>
                      </m:sub>
                    </m:sSub>
                    <m:sSub>
                      <m:sSubPr>
                        <m:ctrlP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  </m:t>
                        </m:r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𝑁</m:t>
                        </m:r>
                      </m:e>
                      <m:sub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4</m:t>
                        </m:r>
                      </m:sub>
                    </m:sSub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=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19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 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𝑡𝑜𝑜𝑡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h</m:t>
                    </m:r>
                  </m:oMath>
                </a14:m>
                <a:r>
                  <a:rPr lang="en-US" sz="18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 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𝑑</m:t>
                        </m:r>
                      </m:e>
                      <m:sub>
                        <m:r>
                          <a:rPr lang="en-US" sz="1800" b="0" i="1" smtClean="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3</m:t>
                        </m:r>
                      </m:sub>
                    </m:sSub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: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𝐷𝑖𝑎𝑚𝑒𝑡𝑒𝑟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 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𝑓𝑜𝑟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 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𝑡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h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𝑒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 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𝑠𝑒𝑐𝑜𝑛𝑑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 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𝑠𝑝𝑟𝑜𝑐𝑘𝑒𝑡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en-US" sz="18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𝑑</m:t>
                          </m:r>
                        </m:e>
                        <m:sub>
                          <m:r>
                            <a:rPr lang="en-US" sz="1800" b="0" i="1" smtClean="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4</m:t>
                          </m:r>
                        </m:sub>
                      </m:sSub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: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𝐷𝑖𝑎𝑚𝑒𝑡𝑒𝑟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 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𝑓𝑜𝑟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 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𝑡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h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𝑒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 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𝑡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h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𝑖𝑟𝑑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18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sprocket</m:t>
                      </m:r>
                    </m:oMath>
                  </m:oMathPara>
                </a14:m>
                <a:endParaRPr lang="en-US" sz="18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sz="1800" b="0" i="1" smtClean="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3</m:t>
                          </m:r>
                        </m:sub>
                      </m:sSub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: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𝑛𝑢𝑚𝑏𝑒𝑟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 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𝑜𝑓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 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𝑡𝑒𝑒𝑡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h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 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𝑠𝑝𝑟𝑜𝑐𝑘𝑒𝑡</m:t>
                      </m:r>
                    </m:oMath>
                  </m:oMathPara>
                </a14:m>
                <a:endParaRPr lang="en-US" sz="18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sz="1800" b="0" i="1" smtClean="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4</m:t>
                          </m:r>
                        </m:sub>
                      </m:sSub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: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𝑛𝑢𝑚𝑏𝑒𝑟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 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𝑜𝑓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 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𝑡𝑒𝑒𝑡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h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 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𝑠𝑝𝑟𝑜𝑐𝑘𝑒𝑡</m:t>
                      </m:r>
                    </m:oMath>
                  </m:oMathPara>
                </a14:m>
                <a:endParaRPr lang="en-US" sz="18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en-US" sz="18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From Gear ratio: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3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4</m:t>
                              </m:r>
                            </m:sub>
                          </m:sSub>
                        </m:den>
                      </m:f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 = </m:t>
                      </m:r>
                      <m:f>
                        <m:fPr>
                          <m:ctrlP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 </m:t>
                          </m:r>
                          <m:sSub>
                            <m:sSubPr>
                              <m:ctrlP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4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3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sz="18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𝑛</m:t>
                          </m:r>
                        </m:e>
                        <m:sub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3</m:t>
                          </m:r>
                        </m:sub>
                      </m:sSub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: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𝑠𝑝𝑒𝑒𝑑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 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𝑜𝑓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  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𝑠𝑝𝑟𝑜𝑐𝑘𝑒𝑡</m:t>
                      </m:r>
                    </m:oMath>
                  </m:oMathPara>
                </a14:m>
                <a:endParaRPr lang="en-US" sz="18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𝑛</m:t>
                          </m:r>
                        </m:e>
                        <m:sub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4</m:t>
                          </m:r>
                        </m:sub>
                      </m:sSub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: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𝑠𝑝𝑒𝑒𝑑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 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𝑜𝑓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 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𝑠𝑝𝑟𝑜𝑐𝑘𝑒𝑡</m:t>
                      </m:r>
                    </m:oMath>
                  </m:oMathPara>
                </a14:m>
                <a:endParaRPr lang="en-US" sz="18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endParaRPr lang="en-US" sz="18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𝑛</m:t>
                          </m:r>
                        </m:e>
                        <m:sub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4</m:t>
                          </m:r>
                        </m:sub>
                      </m:sSub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3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3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4</m:t>
                              </m:r>
                            </m:sub>
                          </m:sSub>
                        </m:den>
                      </m:f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11</m:t>
                          </m:r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∗</m:t>
                          </m:r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126</m:t>
                          </m:r>
                        </m:num>
                        <m:den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19</m:t>
                          </m:r>
                        </m:den>
                      </m:f>
                    </m:oMath>
                  </m:oMathPara>
                </a14:m>
                <a:endParaRPr lang="en-US" sz="18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endParaRPr lang="en-US" sz="18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𝑛</m:t>
                          </m:r>
                        </m:e>
                        <m:sub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4</m:t>
                          </m:r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 </m:t>
                          </m:r>
                        </m:sub>
                      </m:sSub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=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73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 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𝑟𝑒𝑣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/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𝑚𝑖𝑛</m:t>
                      </m:r>
                    </m:oMath>
                  </m:oMathPara>
                </a14:m>
                <a:endParaRPr lang="en-US" sz="18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endParaRPr lang="en-US" sz="18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𝑠𝑝𝑒𝑒𝑑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 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𝑜𝑓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 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𝑠𝑝𝑟𝑜𝑐𝑘𝑒𝑡</m:t>
                      </m:r>
                      <m:d>
                        <m:dPr>
                          <m:ctrlP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4</m:t>
                          </m:r>
                        </m:e>
                      </m:d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=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𝑠𝑝𝑒𝑒𝑑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 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𝑜𝑓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  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𝑐𝑜𝑙𝑙𝑒𝑐𝑡𝑖𝑜𝑛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 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𝑏𝑙𝑎𝑑𝑒</m:t>
                      </m:r>
                    </m:oMath>
                  </m:oMathPara>
                </a14:m>
                <a:endParaRPr lang="en-US" sz="18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=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73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 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𝑟𝑒𝑣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/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𝑚𝑖𝑛</m:t>
                      </m:r>
                    </m:oMath>
                  </m:oMathPara>
                </a14:m>
                <a:endParaRPr lang="en-US" sz="18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C32F70FE-79FF-1FF8-E584-6F9D2E5BD57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xfrm>
                <a:off x="6489894" y="0"/>
                <a:ext cx="5702105" cy="6696222"/>
              </a:xfrm>
              <a:blipFill>
                <a:blip r:embed="rId3"/>
                <a:stretch>
                  <a:fillRect l="-96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041616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General</a:t>
            </a:r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 question about the project</a:t>
            </a:r>
            <a:endParaRPr lang="ar-SA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l">
              <a:buNone/>
            </a:pPr>
            <a:r>
              <a:rPr lang="en-US" dirty="0"/>
              <a:t>What is the main objective ?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l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What is the harvesting ?</a:t>
            </a:r>
          </a:p>
          <a:p>
            <a:pPr marL="0" indent="0" algn="l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What is the type of harvesting in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palestine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pPr marL="0" indent="0" algn="l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What is the main components of the machine ?</a:t>
            </a:r>
          </a:p>
          <a:p>
            <a:pPr marL="0" indent="0" algn="l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How does the machine works ?</a:t>
            </a:r>
          </a:p>
          <a:p>
            <a:pPr marL="0" indent="0" algn="l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What is the result ?</a:t>
            </a:r>
          </a:p>
          <a:p>
            <a:pPr marL="0" indent="0" algn="l"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l">
              <a:buNone/>
            </a:pPr>
            <a:endParaRPr lang="en-US" dirty="0"/>
          </a:p>
          <a:p>
            <a:pPr marL="0" indent="0" algn="l">
              <a:buNone/>
            </a:pPr>
            <a:r>
              <a:rPr lang="en-US" dirty="0"/>
              <a:t>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4109154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C7ECD9-461A-EF07-E23D-5DE6BD25D2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58932"/>
            <a:ext cx="11091203" cy="662782"/>
          </a:xfrm>
        </p:spPr>
        <p:txBody>
          <a:bodyPr>
            <a:normAutofit fontScale="90000"/>
          </a:bodyPr>
          <a:lstStyle/>
          <a:p>
            <a:r>
              <a:rPr lang="en-US" sz="4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Results for harvesting done by the designed machine</a:t>
            </a:r>
            <a:br>
              <a:rPr lang="en-US" sz="3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CC09357-47B4-7BEC-A0C1-DD2BC0CF8CB9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>
              <a:xfrm>
                <a:off x="364001" y="515282"/>
                <a:ext cx="5181600" cy="6183785"/>
              </a:xfrm>
            </p:spPr>
            <p:txBody>
              <a:bodyPr>
                <a:normAutofit lnSpcReduction="10000"/>
              </a:bodyPr>
              <a:lstStyle/>
              <a:p>
                <a:pPr marL="0" indent="0" algn="just">
                  <a:buNone/>
                </a:pPr>
                <a:r>
                  <a:rPr lang="en-US" sz="18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Minimum fuel consumption:</a:t>
                </a:r>
              </a:p>
              <a:p>
                <a:pPr marL="0" indent="0" algn="just">
                  <a:buNone/>
                </a:pPr>
                <a:r>
                  <a:rPr lang="en-US" sz="18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engine power = 3.7 Kw </a:t>
                </a:r>
              </a:p>
              <a:p>
                <a:pPr marL="0" indent="0" algn="just">
                  <a:buNone/>
                </a:pPr>
                <a:r>
                  <a:rPr lang="en-US" sz="18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petrol engine.</a:t>
                </a:r>
              </a:p>
              <a:p>
                <a:pPr marL="0" indent="0" algn="just">
                  <a:buNone/>
                </a:pPr>
                <a:r>
                  <a:rPr lang="en-US" sz="18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Density of petrol : 876 kg/m³</a:t>
                </a:r>
              </a:p>
              <a:p>
                <a:pPr marL="0" indent="0" algn="just">
                  <a:buNone/>
                </a:pPr>
                <a:endParaRPr lang="en-US" sz="18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marL="0" indent="0" algn="just">
                  <a:buNone/>
                </a:pPr>
                <a:r>
                  <a:rPr lang="en-US" sz="18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Minimum fuel consumption 550 g/kW/h</a:t>
                </a:r>
              </a:p>
              <a:p>
                <a:pPr marL="0" indent="0" algn="just">
                  <a:buNone/>
                </a:pPr>
                <a:r>
                  <a:rPr lang="en-US" sz="18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Consumption for 3.7 Kw</a:t>
                </a:r>
              </a:p>
              <a:p>
                <a:pPr marL="0" indent="0" algn="just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18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Consumption</m:t>
                      </m:r>
                      <m:d>
                        <m:dPr>
                          <m:ctrlP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180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gram</m:t>
                          </m:r>
                          <m:r>
                            <a:rPr lang="en-US" sz="180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/</m:t>
                          </m:r>
                          <m:r>
                            <m:rPr>
                              <m:sty m:val="p"/>
                            </m:rPr>
                            <a:rPr lang="en-US" sz="180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hour</m:t>
                          </m:r>
                        </m:e>
                      </m:d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= 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3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.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7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𝑘𝑤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∗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550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 </m:t>
                      </m:r>
                      <m:r>
                        <a:rPr lang="en-US" sz="1800" i="1" smtClean="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𝑔</m:t>
                      </m:r>
                    </m:oMath>
                  </m:oMathPara>
                </a14:m>
                <a:endParaRPr lang="en-US" sz="1800" i="1" dirty="0">
                  <a:effectLst/>
                  <a:latin typeface="Cambria Math" panose="02040503050406030204" pitchFamily="18" charset="0"/>
                  <a:ea typeface="Times New Roman" panose="02020603050405020304" pitchFamily="18" charset="0"/>
                </a:endParaRPr>
              </a:p>
              <a:p>
                <a:pPr marL="0" indent="0" algn="just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=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2035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  </m:t>
                      </m:r>
                      <m:r>
                        <m:rPr>
                          <m:sty m:val="p"/>
                        </m:rPr>
                        <a:rPr lang="en-US" sz="18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gram</m:t>
                      </m:r>
                      <m:r>
                        <a:rPr lang="en-US" sz="18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/</m:t>
                      </m:r>
                      <m:r>
                        <m:rPr>
                          <m:sty m:val="p"/>
                        </m:rPr>
                        <a:rPr lang="en-US" sz="18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hour</m:t>
                      </m:r>
                      <m:r>
                        <a:rPr lang="en-US" sz="18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 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 </m:t>
                      </m:r>
                    </m:oMath>
                  </m:oMathPara>
                </a14:m>
                <a:endParaRPr lang="en-US" sz="18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marL="0" indent="0" algn="just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18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Consumption</m:t>
                      </m:r>
                      <m:d>
                        <m:dPr>
                          <m:ctrlP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180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litter</m:t>
                          </m:r>
                          <m:r>
                            <a:rPr lang="en-US" sz="180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/</m:t>
                          </m:r>
                          <m:r>
                            <m:rPr>
                              <m:sty m:val="p"/>
                            </m:rPr>
                            <a:rPr lang="en-US" sz="180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hour</m:t>
                          </m:r>
                        </m:e>
                      </m:d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3</m:t>
                          </m:r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.</m:t>
                          </m:r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7</m:t>
                          </m:r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𝑘𝑤</m:t>
                          </m:r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∗</m:t>
                          </m:r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550</m:t>
                          </m:r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 </m:t>
                          </m:r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𝑔</m:t>
                          </m:r>
                        </m:num>
                        <m:den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876</m:t>
                          </m:r>
                        </m:den>
                      </m:f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=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2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.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32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  </m:t>
                      </m:r>
                      <m:r>
                        <m:rPr>
                          <m:sty m:val="p"/>
                        </m:rPr>
                        <a:rPr lang="en-US" sz="18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litter</m:t>
                      </m:r>
                      <m:r>
                        <a:rPr lang="en-US" sz="18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/</m:t>
                      </m:r>
                      <m:r>
                        <m:rPr>
                          <m:sty m:val="p"/>
                        </m:rPr>
                        <a:rPr lang="en-US" sz="18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hour</m:t>
                      </m:r>
                      <m:r>
                        <a:rPr lang="en-US" sz="18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 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 </m:t>
                      </m:r>
                    </m:oMath>
                  </m:oMathPara>
                </a14:m>
                <a:endParaRPr lang="en-US" sz="18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marL="0" indent="0" algn="just">
                  <a:buNone/>
                </a:pPr>
                <a:r>
                  <a:rPr lang="en-US" sz="1800" i="1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1dunum = 1000 sq</a:t>
                </a:r>
                <a:r>
                  <a:rPr lang="ar-SA" sz="18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.</a:t>
                </a:r>
                <a:r>
                  <a:rPr lang="en-US" sz="1800" i="1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m </a:t>
                </a:r>
                <a:endParaRPr lang="en-US" sz="18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marL="0" indent="0" algn="just">
                  <a:buNone/>
                </a:pPr>
                <a:r>
                  <a:rPr lang="ar-SA" sz="18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</a:t>
                </a:r>
                <a:r>
                  <a:rPr lang="en-US" sz="1800" i="1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Contains 25 lines with a length of 32 meters</a:t>
                </a:r>
                <a:endParaRPr lang="en-US" sz="18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marL="0" indent="0" algn="just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𝐻𝑎𝑟𝑣𝑒𝑠𝑡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 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𝑑𝑖𝑠𝑡𝑎𝑛𝑐𝑒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=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25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∗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32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=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800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 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𝑚𝑒𝑡𝑡𝑒𝑟</m:t>
                      </m:r>
                    </m:oMath>
                  </m:oMathPara>
                </a14:m>
                <a:endParaRPr lang="en-US" sz="18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marL="0" indent="0" algn="just">
                  <a:buNone/>
                </a:pPr>
                <a:r>
                  <a:rPr lang="en-US" sz="1800" i="1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Total width of the vehicle = 0.55 m, </a:t>
                </a:r>
                <a:endParaRPr lang="en-US" sz="18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marL="0" indent="0" algn="just">
                  <a:buNone/>
                </a:pPr>
                <a:r>
                  <a:rPr lang="en-US" sz="1800" i="1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Total length of the vehicle = 0.69 m.</a:t>
                </a:r>
                <a:endParaRPr lang="en-US" sz="18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marL="0" indent="0" algn="just">
                  <a:buNone/>
                </a:pPr>
                <a:r>
                  <a:rPr lang="en-US" sz="1800" i="1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Diameter of the axle wheel (d) = 0.2 m</a:t>
                </a:r>
                <a:endParaRPr lang="en-US" sz="18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CC09357-47B4-7BEC-A0C1-DD2BC0CF8CB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364001" y="515282"/>
                <a:ext cx="5181600" cy="6183785"/>
              </a:xfrm>
              <a:blipFill>
                <a:blip r:embed="rId2"/>
                <a:stretch>
                  <a:fillRect l="-1176" t="-147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0B7A6D72-5641-AE2D-8F6B-275EAB8129A0}"/>
                  </a:ext>
                </a:extLst>
              </p:cNvPr>
              <p:cNvSpPr>
                <a:spLocks noGrp="1"/>
              </p:cNvSpPr>
              <p:nvPr>
                <p:ph sz="half" idx="2"/>
              </p:nvPr>
            </p:nvSpPr>
            <p:spPr>
              <a:xfrm>
                <a:off x="5808198" y="515282"/>
                <a:ext cx="6383801" cy="6183785"/>
              </a:xfrm>
            </p:spPr>
            <p:txBody>
              <a:bodyPr>
                <a:normAutofit lnSpcReduction="10000"/>
              </a:bodyPr>
              <a:lstStyle/>
              <a:p>
                <a:pPr marL="0" indent="0">
                  <a:buNone/>
                </a:pPr>
                <a:r>
                  <a:rPr lang="en-US" sz="18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The distance traveled by the wheel in one revolution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800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The</m:t>
                    </m:r>
                    <m:r>
                      <a:rPr lang="en-US" sz="1800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1800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distance</m:t>
                    </m:r>
                    <m:r>
                      <a:rPr lang="en-US" sz="1800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 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=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𝜋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∗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𝐷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=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𝜋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∗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0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.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2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=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0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.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628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 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𝑚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 /</m:t>
                    </m:r>
                    <m:r>
                      <m:rPr>
                        <m:sty m:val="p"/>
                      </m:rPr>
                      <a:rPr lang="en-US" sz="1800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one</m:t>
                    </m:r>
                    <m:r>
                      <a:rPr lang="en-US" sz="1800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1800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revolution</m:t>
                    </m:r>
                  </m:oMath>
                </a14:m>
                <a:r>
                  <a:rPr lang="en-US" sz="1800" i="1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</a:t>
                </a:r>
                <a:endParaRPr lang="en-US" sz="18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en-US" sz="18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The wheels rotate 30 revolutions per minute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𝐷𝑖𝑠𝑡𝑎𝑛𝑐𝑒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 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𝑐𝑜𝑣𝑒𝑟𝑒𝑑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 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𝑏𝑦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 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𝑤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h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𝑒𝑒𝑙𝑠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 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𝑖𝑛</m:t>
                    </m:r>
                  </m:oMath>
                </a14:m>
                <a:r>
                  <a:rPr lang="en-US" sz="1800" i="1" dirty="0">
                    <a:effectLst/>
                    <a:latin typeface="Cambria Math" panose="02040503050406030204" pitchFamily="18" charset="0"/>
                    <a:ea typeface="Times New Roman" panose="02020603050405020304" pitchFamily="18" charset="0"/>
                    <a:hlinkClick r:id="" action="ppaction://noaction"/>
                  </a:rPr>
                  <a:t> 30 revolutions</a:t>
                </a:r>
                <a:endParaRPr lang="en-US" sz="18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=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𝑇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h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𝑒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 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𝑑𝑖𝑠𝑡𝑎𝑛𝑐𝑒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 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𝑡𝑟𝑎𝑣𝑒𝑙𝑒𝑑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 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𝑏𝑦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 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𝑡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h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𝑒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 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𝑤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h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𝑒𝑒𝑙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 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𝑖𝑛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 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𝑜𝑛𝑒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 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𝑟𝑒𝑣𝑜𝑙𝑢𝑡𝑖𝑜𝑛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∗</m:t>
                      </m:r>
                      <m:r>
                        <m:rPr>
                          <m:sty m:val="p"/>
                        </m:rPr>
                        <a:rPr lang="en-US" sz="18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revolutions</m:t>
                      </m:r>
                      <m:r>
                        <a:rPr lang="en-US" sz="18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 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𝑛𝑢𝑚𝑏𝑒𝑟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 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𝑝𝑒𝑟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 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𝑚𝑖𝑛</m:t>
                      </m:r>
                    </m:oMath>
                  </m:oMathPara>
                </a14:m>
                <a:endParaRPr lang="en-US" sz="18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=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30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∗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0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.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628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=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18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.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84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 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𝑚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 /</m:t>
                    </m:r>
                  </m:oMath>
                </a14:m>
                <a:r>
                  <a:rPr lang="en-US" sz="1800" i="1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minute</a:t>
                </a:r>
              </a:p>
              <a:p>
                <a:pPr marL="0" indent="0">
                  <a:buNone/>
                </a:pPr>
                <a:endParaRPr lang="en-US" sz="18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𝑇𝑖𝑚𝑒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𝑟𝑒𝑞𝑢𝑖𝑟𝑒𝑑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𝑡𝑜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h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𝑎𝑟𝑣𝑒𝑠𝑡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1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𝑑𝑢𝑛𝑢𝑚</m:t>
                      </m:r>
                    </m:oMath>
                  </m:oMathPara>
                </a14:m>
                <a:endParaRPr lang="en-US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1800" i="1" smtClean="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𝐻𝑎𝑟𝑣𝑒𝑠𝑡</m:t>
                          </m:r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 </m:t>
                          </m:r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𝑑𝑖𝑠𝑡𝑎𝑛𝑐𝑒</m:t>
                          </m:r>
                        </m:num>
                        <m:den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𝐷𝑖𝑠𝑡𝑎𝑛𝑐𝑒</m:t>
                          </m:r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 </m:t>
                          </m:r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𝑖𝑛</m:t>
                          </m:r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 </m:t>
                          </m:r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30</m:t>
                          </m:r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 </m:t>
                          </m:r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𝑟𝑒𝑣𝑜𝑙𝑢𝑡𝑖𝑜𝑛𝑠</m:t>
                          </m:r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 </m:t>
                          </m:r>
                        </m:den>
                      </m:f>
                    </m:oMath>
                  </m:oMathPara>
                </a14:m>
                <a:endParaRPr lang="en-US" sz="18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en-US" sz="18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 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800</m:t>
                          </m:r>
                        </m:num>
                        <m:den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18</m:t>
                          </m:r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.</m:t>
                          </m:r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48</m:t>
                          </m:r>
                        </m:den>
                      </m:f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=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42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.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5</m:t>
                      </m:r>
                      <m:func>
                        <m:funcPr>
                          <m:ctrlP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180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min</m:t>
                          </m:r>
                        </m:fName>
                        <m:e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=</m:t>
                          </m:r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0</m:t>
                          </m:r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.</m:t>
                          </m:r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7</m:t>
                          </m:r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 </m:t>
                          </m:r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h</m:t>
                          </m:r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𝑜𝑢𝑟</m:t>
                          </m:r>
                        </m:e>
                      </m:func>
                    </m:oMath>
                  </m:oMathPara>
                </a14:m>
                <a:endParaRPr lang="en-US" sz="18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en-US" sz="18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 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𝐴𝑣𝑒𝑟𝑎𝑔𝑒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 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𝑓𝑢𝑒𝑙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 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𝑐𝑜𝑛𝑠𝑢𝑚𝑝𝑡𝑖𝑜𝑛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 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𝑓𝑜𝑟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 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h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𝑎𝑟𝑣𝑒𝑠𝑡𝑖𝑛𝑔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 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𝑜𝑛𝑒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 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𝑑𝑢𝑛𝑢𝑚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 </m:t>
                      </m:r>
                    </m:oMath>
                  </m:oMathPara>
                </a14:m>
                <a:endParaRPr lang="en-US" sz="18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endParaRPr lang="en-US" sz="18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=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𝑇𝑖𝑚𝑒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 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𝑟𝑒𝑞𝑢𝑖𝑟𝑒𝑑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 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𝑡𝑜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 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h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𝑎𝑟𝑣𝑒𝑠𝑡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 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𝑜𝑛𝑒</m:t>
                      </m:r>
                      <m:r>
                        <a:rPr lang="en-US" sz="1800" b="0" i="0" smtClean="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 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𝑑𝑢𝑛𝑢𝑚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(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h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𝑜𝑢𝑟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)∗  </m:t>
                      </m:r>
                      <m:r>
                        <m:rPr>
                          <m:sty m:val="p"/>
                        </m:rPr>
                        <a:rPr lang="en-US" sz="18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Consumption</m:t>
                      </m:r>
                      <m:d>
                        <m:dPr>
                          <m:ctrlP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180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litter</m:t>
                          </m:r>
                          <m:r>
                            <a:rPr lang="en-US" sz="180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/</m:t>
                          </m:r>
                          <m:r>
                            <m:rPr>
                              <m:sty m:val="p"/>
                            </m:rPr>
                            <a:rPr lang="en-US" sz="180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hour</m:t>
                          </m:r>
                        </m:e>
                      </m:d>
                    </m:oMath>
                  </m:oMathPara>
                </a14:m>
                <a:endParaRPr lang="en-US" sz="18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ar-JO" sz="18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 </a:t>
                </a:r>
                <a:endParaRPr lang="en-US" sz="18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=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0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.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7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∗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2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.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32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=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1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.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6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  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𝑙𝑖𝑡𝑡𝑒𝑟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/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𝑑𝑢𝑛𝑢𝑚</m:t>
                      </m:r>
                    </m:oMath>
                  </m:oMathPara>
                </a14:m>
                <a:endParaRPr lang="en-US" sz="18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endParaRPr lang="en-US" sz="18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0B7A6D72-5641-AE2D-8F6B-275EAB8129A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xfrm>
                <a:off x="5808198" y="515282"/>
                <a:ext cx="6383801" cy="6183785"/>
              </a:xfrm>
              <a:blipFill>
                <a:blip r:embed="rId3"/>
                <a:stretch>
                  <a:fillRect l="-955" t="-147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4621145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34B911-5881-A0C8-E8C9-E35D227C11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Specification of the reaper machine</a:t>
            </a:r>
            <a:endParaRPr lang="en-US" dirty="0"/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A0950375-0779-D75F-C0DA-431BD520690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5246475"/>
              </p:ext>
            </p:extLst>
          </p:nvPr>
        </p:nvGraphicFramePr>
        <p:xfrm>
          <a:off x="838199" y="1690688"/>
          <a:ext cx="8362071" cy="414740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39593">
                  <a:extLst>
                    <a:ext uri="{9D8B030D-6E8A-4147-A177-3AD203B41FA5}">
                      <a16:colId xmlns:a16="http://schemas.microsoft.com/office/drawing/2014/main" val="1300963057"/>
                    </a:ext>
                  </a:extLst>
                </a:gridCol>
                <a:gridCol w="3345395">
                  <a:extLst>
                    <a:ext uri="{9D8B030D-6E8A-4147-A177-3AD203B41FA5}">
                      <a16:colId xmlns:a16="http://schemas.microsoft.com/office/drawing/2014/main" val="2790732421"/>
                    </a:ext>
                  </a:extLst>
                </a:gridCol>
                <a:gridCol w="3977083">
                  <a:extLst>
                    <a:ext uri="{9D8B030D-6E8A-4147-A177-3AD203B41FA5}">
                      <a16:colId xmlns:a16="http://schemas.microsoft.com/office/drawing/2014/main" val="490531443"/>
                    </a:ext>
                  </a:extLst>
                </a:gridCol>
              </a:tblGrid>
              <a:tr h="292071">
                <a:tc>
                  <a:txBody>
                    <a:bodyPr/>
                    <a:lstStyle/>
                    <a:p>
                      <a:r>
                        <a:rPr lang="en-US" sz="1800">
                          <a:effectLst/>
                        </a:rPr>
                        <a:t>No.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US" sz="1800">
                          <a:effectLst/>
                        </a:rPr>
                        <a:t>Descriptions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US" sz="1800">
                          <a:effectLst/>
                        </a:rPr>
                        <a:t>Details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298121748"/>
                  </a:ext>
                </a:extLst>
              </a:tr>
              <a:tr h="292071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effectLst/>
                        </a:rPr>
                        <a:t>1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US" sz="1800">
                          <a:effectLst/>
                        </a:rPr>
                        <a:t>Name of the harvesting machine 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US" sz="1800">
                          <a:effectLst/>
                        </a:rPr>
                        <a:t>Reaper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8628433"/>
                  </a:ext>
                </a:extLst>
              </a:tr>
              <a:tr h="292071"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2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US" sz="1800">
                          <a:effectLst/>
                        </a:rPr>
                        <a:t>. Working width 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US" sz="1800">
                          <a:effectLst/>
                        </a:rPr>
                        <a:t>120 cm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89384781"/>
                  </a:ext>
                </a:extLst>
              </a:tr>
              <a:tr h="292071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effectLst/>
                        </a:rPr>
                        <a:t>3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US" sz="1800">
                          <a:effectLst/>
                        </a:rPr>
                        <a:t>Height of the machine 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US" sz="1800">
                          <a:effectLst/>
                        </a:rPr>
                        <a:t>110 cm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924155216"/>
                  </a:ext>
                </a:extLst>
              </a:tr>
              <a:tr h="292071"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4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US" sz="1800" dirty="0">
                          <a:effectLst/>
                        </a:rPr>
                        <a:t>Length of the machine 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US" sz="1800">
                          <a:effectLst/>
                        </a:rPr>
                        <a:t>170 cm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515357464"/>
                  </a:ext>
                </a:extLst>
              </a:tr>
              <a:tr h="292071"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5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US" sz="1800">
                          <a:effectLst/>
                        </a:rPr>
                        <a:t>Cutting bar width 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US" sz="1800">
                          <a:effectLst/>
                        </a:rPr>
                        <a:t>90 cm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597278201"/>
                  </a:ext>
                </a:extLst>
              </a:tr>
              <a:tr h="584141"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6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US" sz="1800" dirty="0">
                          <a:effectLst/>
                        </a:rPr>
                        <a:t>Source of. Power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US" sz="1800">
                          <a:effectLst/>
                        </a:rPr>
                        <a:t>Single cylinder, 4 strokes, air-cooled recoil petrol engine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027138468"/>
                  </a:ext>
                </a:extLst>
              </a:tr>
              <a:tr h="350484"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7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US" sz="1800">
                          <a:effectLst/>
                        </a:rPr>
                        <a:t>engine power  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800" dirty="0">
                          <a:effectLst/>
                        </a:rPr>
                        <a:t> </a:t>
                      </a:r>
                      <a:r>
                        <a:rPr lang="en-US" sz="1800" dirty="0">
                          <a:effectLst/>
                        </a:rPr>
                        <a:t>hp 5 , 3.7 Kw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734129742"/>
                  </a:ext>
                </a:extLst>
              </a:tr>
              <a:tr h="292071"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8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US" sz="1800">
                          <a:effectLst/>
                        </a:rPr>
                        <a:t>Engine speed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US" sz="1800">
                          <a:effectLst/>
                        </a:rPr>
                        <a:t>3000 RPM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64237241"/>
                  </a:ext>
                </a:extLst>
              </a:tr>
              <a:tr h="292071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effectLst/>
                        </a:rPr>
                        <a:t>9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US" sz="1800">
                          <a:effectLst/>
                        </a:rPr>
                        <a:t>Types of wheel 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US" sz="1800">
                          <a:effectLst/>
                        </a:rPr>
                        <a:t>Two-Wheel barrow tire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154473881"/>
                  </a:ext>
                </a:extLst>
              </a:tr>
              <a:tr h="292071"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10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US" sz="1800">
                          <a:effectLst/>
                        </a:rPr>
                        <a:t>Number of machine Operator 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US" sz="1800">
                          <a:effectLst/>
                        </a:rPr>
                        <a:t>One man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543738100"/>
                  </a:ext>
                </a:extLst>
              </a:tr>
              <a:tr h="584141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effectLst/>
                        </a:rPr>
                        <a:t>11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US" sz="1800">
                          <a:effectLst/>
                        </a:rPr>
                        <a:t>Minimum fuel consumption</a:t>
                      </a:r>
                    </a:p>
                    <a:p>
                      <a:r>
                        <a:rPr lang="en-US" sz="1800">
                          <a:effectLst/>
                        </a:rPr>
                        <a:t> 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US" sz="1800" dirty="0">
                          <a:effectLst/>
                        </a:rPr>
                        <a:t>550 g/kW/h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1673473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9481122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A5803D-08D9-482E-9D7F-51ECBC6EE4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7625" y="365125"/>
            <a:ext cx="11591777" cy="1325563"/>
          </a:xfrm>
        </p:spPr>
        <p:txBody>
          <a:bodyPr>
            <a:normAutofit fontScale="90000"/>
          </a:bodyPr>
          <a:lstStyle/>
          <a:p>
            <a:r>
              <a:rPr lang="en-US" sz="3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Comparison between manual harvesting and machine harvesting</a:t>
            </a:r>
            <a:br>
              <a:rPr lang="en-US" sz="3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en-US" dirty="0"/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7C33FBED-FEDA-1C8D-1358-7EC4148F356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43100561"/>
              </p:ext>
            </p:extLst>
          </p:nvPr>
        </p:nvGraphicFramePr>
        <p:xfrm>
          <a:off x="740899" y="1572064"/>
          <a:ext cx="9761512" cy="424844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533032">
                  <a:extLst>
                    <a:ext uri="{9D8B030D-6E8A-4147-A177-3AD203B41FA5}">
                      <a16:colId xmlns:a16="http://schemas.microsoft.com/office/drawing/2014/main" val="2842496347"/>
                    </a:ext>
                  </a:extLst>
                </a:gridCol>
                <a:gridCol w="3533032">
                  <a:extLst>
                    <a:ext uri="{9D8B030D-6E8A-4147-A177-3AD203B41FA5}">
                      <a16:colId xmlns:a16="http://schemas.microsoft.com/office/drawing/2014/main" val="2763928442"/>
                    </a:ext>
                  </a:extLst>
                </a:gridCol>
                <a:gridCol w="2695448">
                  <a:extLst>
                    <a:ext uri="{9D8B030D-6E8A-4147-A177-3AD203B41FA5}">
                      <a16:colId xmlns:a16="http://schemas.microsoft.com/office/drawing/2014/main" val="900652254"/>
                    </a:ext>
                  </a:extLst>
                </a:gridCol>
              </a:tblGrid>
              <a:tr h="360038">
                <a:tc>
                  <a:txBody>
                    <a:bodyPr/>
                    <a:lstStyle/>
                    <a:p>
                      <a:r>
                        <a:rPr lang="en-US" sz="1800" dirty="0">
                          <a:effectLst/>
                        </a:rPr>
                        <a:t> 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effectLst/>
                        </a:rPr>
                        <a:t>requirements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66230503"/>
                  </a:ext>
                </a:extLst>
              </a:tr>
              <a:tr h="864091">
                <a:tc>
                  <a:txBody>
                    <a:bodyPr/>
                    <a:lstStyle/>
                    <a:p>
                      <a:r>
                        <a:rPr lang="en-US" sz="1800">
                          <a:effectLst/>
                        </a:rPr>
                        <a:t>operations to harvest </a:t>
                      </a:r>
                      <a:r>
                        <a:rPr lang="ar-JO" sz="1800">
                          <a:effectLst/>
                        </a:rPr>
                        <a:t>  </a:t>
                      </a:r>
                      <a:endParaRPr lang="en-US" sz="1800">
                        <a:effectLst/>
                      </a:endParaRPr>
                    </a:p>
                    <a:p>
                      <a:r>
                        <a:rPr lang="ar-JO" sz="1800">
                          <a:effectLst/>
                        </a:rPr>
                        <a:t> 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US" sz="1800" dirty="0">
                          <a:effectLst/>
                        </a:rPr>
                        <a:t>manual harvesting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US" sz="1800" dirty="0">
                          <a:effectLst/>
                        </a:rPr>
                        <a:t>machine harvesting</a:t>
                      </a:r>
                    </a:p>
                    <a:p>
                      <a:r>
                        <a:rPr lang="en-US" sz="1800" dirty="0">
                          <a:effectLst/>
                        </a:rPr>
                        <a:t> 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182919586"/>
                  </a:ext>
                </a:extLst>
              </a:tr>
              <a:tr h="432045">
                <a:tc>
                  <a:txBody>
                    <a:bodyPr/>
                    <a:lstStyle/>
                    <a:p>
                      <a:r>
                        <a:rPr lang="en-US" sz="1800">
                          <a:effectLst/>
                        </a:rPr>
                        <a:t>labor for cutting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US" sz="1800">
                          <a:effectLst/>
                        </a:rPr>
                        <a:t>4 person -4 hour/dunam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US" sz="1800">
                          <a:effectLst/>
                        </a:rPr>
                        <a:t>1 person – 0.7hour/dunam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891532781"/>
                  </a:ext>
                </a:extLst>
              </a:tr>
              <a:tr h="432045">
                <a:tc>
                  <a:txBody>
                    <a:bodyPr/>
                    <a:lstStyle/>
                    <a:p>
                      <a:r>
                        <a:rPr lang="en-US" sz="1800">
                          <a:effectLst/>
                        </a:rPr>
                        <a:t>labor for collection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US" sz="1800">
                          <a:effectLst/>
                        </a:rPr>
                        <a:t>2 person -3 hour/dunam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US" sz="1800">
                          <a:effectLst/>
                        </a:rPr>
                        <a:t>-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259199240"/>
                  </a:ext>
                </a:extLst>
              </a:tr>
              <a:tr h="432045">
                <a:tc>
                  <a:txBody>
                    <a:bodyPr/>
                    <a:lstStyle/>
                    <a:p>
                      <a:r>
                        <a:rPr lang="en-US" sz="1800" dirty="0">
                          <a:effectLst/>
                        </a:rPr>
                        <a:t> Labor cost rate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1800" dirty="0">
                          <a:effectLst/>
                        </a:rPr>
                        <a:t> </a:t>
                      </a:r>
                      <a:r>
                        <a:rPr lang="he-IL" sz="1800" dirty="0">
                          <a:effectLst/>
                        </a:rPr>
                        <a:t>₪</a:t>
                      </a:r>
                      <a:r>
                        <a:rPr lang="en-US" sz="1800" dirty="0">
                          <a:effectLst/>
                        </a:rPr>
                        <a:t>15/hour/person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US" sz="1800" dirty="0">
                          <a:effectLst/>
                        </a:rPr>
                        <a:t>50</a:t>
                      </a:r>
                      <a:r>
                        <a:rPr lang="he-IL" sz="1800" dirty="0">
                          <a:effectLst/>
                        </a:rPr>
                        <a:t>₪</a:t>
                      </a:r>
                      <a:r>
                        <a:rPr lang="en-US" sz="1800" dirty="0">
                          <a:effectLst/>
                        </a:rPr>
                        <a:t>/hour/person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064697998"/>
                  </a:ext>
                </a:extLst>
              </a:tr>
              <a:tr h="432045">
                <a:tc>
                  <a:txBody>
                    <a:bodyPr/>
                    <a:lstStyle/>
                    <a:p>
                      <a:r>
                        <a:rPr lang="en-US" sz="1800">
                          <a:effectLst/>
                        </a:rPr>
                        <a:t>Total labor requirement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US" sz="1800">
                          <a:effectLst/>
                        </a:rPr>
                        <a:t>6 person/dunam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US" sz="1800">
                          <a:effectLst/>
                        </a:rPr>
                        <a:t>one person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632461285"/>
                  </a:ext>
                </a:extLst>
              </a:tr>
              <a:tr h="432045">
                <a:tc>
                  <a:txBody>
                    <a:bodyPr/>
                    <a:lstStyle/>
                    <a:p>
                      <a:r>
                        <a:rPr lang="en-US" sz="1800">
                          <a:effectLst/>
                        </a:rPr>
                        <a:t>Total hour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US" sz="1800">
                          <a:effectLst/>
                        </a:rPr>
                        <a:t>22 hour/dunam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US" sz="1800">
                          <a:effectLst/>
                        </a:rPr>
                        <a:t>0.7 hour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677323485"/>
                  </a:ext>
                </a:extLst>
              </a:tr>
              <a:tr h="432045">
                <a:tc>
                  <a:txBody>
                    <a:bodyPr/>
                    <a:lstStyle/>
                    <a:p>
                      <a:r>
                        <a:rPr lang="en-US" sz="1800">
                          <a:effectLst/>
                        </a:rPr>
                        <a:t>operational costs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ar-SA" sz="1800">
                          <a:effectLst/>
                        </a:rPr>
                        <a:t>-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US" sz="1800">
                          <a:effectLst/>
                        </a:rPr>
                        <a:t>35 </a:t>
                      </a:r>
                      <a:r>
                        <a:rPr lang="he-IL" sz="1800">
                          <a:effectLst/>
                        </a:rPr>
                        <a:t>₪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997169586"/>
                  </a:ext>
                </a:extLst>
              </a:tr>
              <a:tr h="432045">
                <a:tc>
                  <a:txBody>
                    <a:bodyPr/>
                    <a:lstStyle/>
                    <a:p>
                      <a:r>
                        <a:rPr lang="en-US" sz="1800">
                          <a:effectLst/>
                        </a:rPr>
                        <a:t>Total  cost/ dunam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US" sz="1800">
                          <a:effectLst/>
                        </a:rPr>
                        <a:t>330 </a:t>
                      </a:r>
                      <a:r>
                        <a:rPr lang="he-IL" sz="1800">
                          <a:effectLst/>
                        </a:rPr>
                        <a:t>₪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1800" dirty="0">
                          <a:effectLst/>
                        </a:rPr>
                        <a:t>70</a:t>
                      </a:r>
                      <a:r>
                        <a:rPr lang="ar-SA" sz="1800" dirty="0">
                          <a:effectLst/>
                        </a:rPr>
                        <a:t> </a:t>
                      </a:r>
                      <a:r>
                        <a:rPr lang="he-IL" sz="1800" dirty="0">
                          <a:effectLst/>
                        </a:rPr>
                        <a:t>₪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14852078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584817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19EF1C-1BDD-902D-57B3-740F253C57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88900"/>
            <a:r>
              <a:rPr lang="en-US" sz="4400" dirty="0">
                <a:solidFill>
                  <a:srgbClr val="234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Conclusion:</a:t>
            </a:r>
            <a:br>
              <a:rPr lang="en-US" sz="2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61F103-B209-5455-AA64-6ECD6C98B9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8711" y="1253331"/>
            <a:ext cx="10515600" cy="4351338"/>
          </a:xfrm>
        </p:spPr>
        <p:txBody>
          <a:bodyPr/>
          <a:lstStyle/>
          <a:p>
            <a:pPr marL="0" indent="0" algn="just">
              <a:buNone/>
            </a:pPr>
            <a:r>
              <a:rPr lang="en-US" dirty="0"/>
              <a:t>Finally , The machine will have the more  advantages such as  simple structure, easy to use, low cost,  easy maintenance , cutting and combining processes with high efficient , and this machine can be operated manually by just one </a:t>
            </a:r>
            <a:r>
              <a:rPr lang="en-US" dirty="0" err="1"/>
              <a:t>person.this</a:t>
            </a:r>
            <a:r>
              <a:rPr lang="en-US" dirty="0"/>
              <a:t> design is particularly beneficial to farmers for increased production because it speeds up the harvesting process and so reduces the time required to harvest the same quantity of yield , It also helps to advance and enlighten the field of initiating and developing similar projects and unleashing creativity and the spirit of innovation to study and design agricultural machinery</a:t>
            </a:r>
          </a:p>
        </p:txBody>
      </p:sp>
    </p:spTree>
    <p:extLst>
      <p:ext uri="{BB962C8B-B14F-4D97-AF65-F5344CB8AC3E}">
        <p14:creationId xmlns:p14="http://schemas.microsoft.com/office/powerpoint/2010/main" val="44902461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1DF42ECB-58BD-4768-AC04-8F6686E13B45}"/>
              </a:ext>
            </a:extLst>
          </p:cNvPr>
          <p:cNvSpPr txBox="1"/>
          <p:nvPr/>
        </p:nvSpPr>
        <p:spPr>
          <a:xfrm>
            <a:off x="4259704" y="2147443"/>
            <a:ext cx="4539522" cy="14219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1CADE4"/>
              </a:buClr>
              <a:buSzPct val="100000"/>
              <a:buFont typeface="Tw Cen MT" panose="020B0602020104020603" pitchFamily="34" charset="0"/>
              <a:buNone/>
              <a:tabLst/>
              <a:defRPr/>
            </a:pPr>
            <a:r>
              <a:rPr kumimoji="0" lang="en-US" sz="9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dobe Song Std L" panose="02020300000000000000" pitchFamily="18" charset="-128"/>
                <a:ea typeface="Adobe Song Std L" panose="02020300000000000000" pitchFamily="18" charset="-128"/>
                <a:cs typeface="+mn-cs"/>
              </a:rPr>
              <a:t>Thanks</a:t>
            </a:r>
            <a:endParaRPr kumimoji="0" lang="ar-SA" sz="96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dobe Song Std L" panose="02020300000000000000" pitchFamily="18" charset="-128"/>
              <a:ea typeface="Adobe Song Std L" panose="02020300000000000000" pitchFamily="18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6729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45FD8B-AF1E-48D5-596C-519776EF4E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solidFill>
                  <a:srgbClr val="0E233D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Components:	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857241-7FD2-BDFC-C26A-F7CF936E39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5971" y="1825625"/>
            <a:ext cx="9699171" cy="4667250"/>
          </a:xfrm>
        </p:spPr>
        <p:txBody>
          <a:bodyPr/>
          <a:lstStyle/>
          <a:p>
            <a:pPr marL="514350" indent="-514350">
              <a:buFont typeface="+mj-lt"/>
              <a:buAutoNum type="arabicParenR"/>
            </a:pPr>
            <a:r>
              <a:rPr lang="en-US" sz="2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Engine: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ar-SA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hp  , 3.7 Kw , 3000 RPM </a:t>
            </a:r>
            <a:r>
              <a:rPr lang="en-US" sz="2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single cylinder, 4 strokes, air-cooled recoil petrol engine</a:t>
            </a:r>
            <a:endParaRPr lang="en-US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image14.jpeg">
            <a:extLst>
              <a:ext uri="{FF2B5EF4-FFF2-40B4-BE49-F238E27FC236}">
                <a16:creationId xmlns:a16="http://schemas.microsoft.com/office/drawing/2014/main" id="{4F4D1542-F0DB-2504-6F6F-F6BD225D1CBF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892800" y="2978377"/>
            <a:ext cx="3323772" cy="23617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14626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A7F3B660-C238-07AD-E447-DAE445C677EB}"/>
              </a:ext>
            </a:extLst>
          </p:cNvPr>
          <p:cNvSpPr txBox="1"/>
          <p:nvPr/>
        </p:nvSpPr>
        <p:spPr>
          <a:xfrm>
            <a:off x="278005" y="216909"/>
            <a:ext cx="11088913" cy="94713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14350" indent="-514350">
              <a:lnSpc>
                <a:spcPct val="90000"/>
              </a:lnSpc>
              <a:spcBef>
                <a:spcPts val="1000"/>
              </a:spcBef>
              <a:buFont typeface="Courier New" panose="02070309020205020404" pitchFamily="49" charset="0"/>
              <a:buChar char="o"/>
              <a:defRPr/>
            </a:pPr>
            <a:r>
              <a:rPr lang="en-US" sz="2400" dirty="0">
                <a:solidFill>
                  <a:srgbClr val="0070C0"/>
                </a:solidFill>
              </a:rPr>
              <a:t>Wheel</a:t>
            </a:r>
            <a:r>
              <a:rPr lang="ar-JO" sz="2400" dirty="0"/>
              <a:t>:</a:t>
            </a:r>
            <a:r>
              <a:rPr lang="en-US" sz="2000" dirty="0"/>
              <a:t>Facilitates movement, transportation, or work performance in the machine.</a:t>
            </a:r>
          </a:p>
          <a:p>
            <a:pPr marL="514350" indent="-514350">
              <a:lnSpc>
                <a:spcPct val="90000"/>
              </a:lnSpc>
              <a:spcBef>
                <a:spcPts val="1000"/>
              </a:spcBef>
              <a:buFont typeface="Courier New" panose="02070309020205020404" pitchFamily="49" charset="0"/>
              <a:buChar char="o"/>
              <a:defRPr/>
            </a:pPr>
            <a:endParaRPr lang="en-US" sz="2000" dirty="0"/>
          </a:p>
          <a:p>
            <a:pPr>
              <a:lnSpc>
                <a:spcPct val="90000"/>
              </a:lnSpc>
              <a:spcBef>
                <a:spcPts val="1000"/>
              </a:spcBef>
              <a:defRPr/>
            </a:pPr>
            <a:endParaRPr lang="en-US" sz="2000" dirty="0"/>
          </a:p>
          <a:p>
            <a:pPr marL="514350" indent="-514350">
              <a:lnSpc>
                <a:spcPct val="90000"/>
              </a:lnSpc>
              <a:spcBef>
                <a:spcPts val="1000"/>
              </a:spcBef>
              <a:buFont typeface="Courier New" panose="02070309020205020404" pitchFamily="49" charset="0"/>
              <a:buChar char="o"/>
              <a:defRPr/>
            </a:pPr>
            <a:endParaRPr lang="en-US" sz="2000" dirty="0"/>
          </a:p>
          <a:p>
            <a:pPr>
              <a:lnSpc>
                <a:spcPct val="90000"/>
              </a:lnSpc>
              <a:spcBef>
                <a:spcPts val="1000"/>
              </a:spcBef>
              <a:defRPr/>
            </a:pPr>
            <a:endParaRPr lang="en-US" sz="2000" dirty="0">
              <a:latin typeface="Times New Roman" panose="02020603050405020304" pitchFamily="18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lnSpc>
                <a:spcPct val="90000"/>
              </a:lnSpc>
              <a:spcBef>
                <a:spcPts val="1000"/>
              </a:spcBef>
              <a:defRPr/>
            </a:pPr>
            <a:endParaRPr lang="en-US" sz="2000" dirty="0">
              <a:latin typeface="Times New Roman" panose="02020603050405020304" pitchFamily="18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514350" indent="-514350">
              <a:lnSpc>
                <a:spcPct val="90000"/>
              </a:lnSpc>
              <a:spcBef>
                <a:spcPts val="1000"/>
              </a:spcBef>
              <a:buFont typeface="Courier New" panose="02070309020205020404" pitchFamily="49" charset="0"/>
              <a:buChar char="o"/>
              <a:defRPr/>
            </a:pPr>
            <a:r>
              <a:rPr lang="en-US" sz="2400" dirty="0">
                <a:solidFill>
                  <a:srgbClr val="0070C0"/>
                </a:solidFill>
                <a:latin typeface="Times New Roman" panose="02020603050405020304" pitchFamily="18" charset="0"/>
              </a:rPr>
              <a:t>Pulley</a:t>
            </a:r>
            <a:r>
              <a:rPr lang="ar-JO" sz="2400" dirty="0">
                <a:solidFill>
                  <a:prstClr val="black"/>
                </a:solidFill>
                <a:latin typeface="Times New Roman" panose="02020603050405020304" pitchFamily="18" charset="0"/>
              </a:rPr>
              <a:t>:</a:t>
            </a:r>
            <a:r>
              <a:rPr lang="en-US" sz="2000" dirty="0">
                <a:solidFill>
                  <a:prstClr val="black"/>
                </a:solidFill>
                <a:latin typeface="Times New Roman" panose="02020603050405020304" pitchFamily="18" charset="0"/>
              </a:rPr>
              <a:t>used  to transmit energy and motion by a flexible rope, cord, cable, chain, or belt.</a:t>
            </a:r>
          </a:p>
          <a:p>
            <a:pPr>
              <a:lnSpc>
                <a:spcPct val="90000"/>
              </a:lnSpc>
              <a:spcBef>
                <a:spcPts val="1000"/>
              </a:spcBef>
              <a:defRPr/>
            </a:pPr>
            <a:endParaRPr lang="en-US" sz="2000" dirty="0">
              <a:solidFill>
                <a:prstClr val="black"/>
              </a:solidFill>
              <a:latin typeface="Times New Roman" panose="02020603050405020304" pitchFamily="18" charset="0"/>
            </a:endParaRPr>
          </a:p>
          <a:p>
            <a:pPr>
              <a:lnSpc>
                <a:spcPct val="90000"/>
              </a:lnSpc>
              <a:spcBef>
                <a:spcPts val="1000"/>
              </a:spcBef>
              <a:defRPr/>
            </a:pPr>
            <a:endParaRPr lang="en-US" sz="2000" dirty="0">
              <a:solidFill>
                <a:prstClr val="black"/>
              </a:solidFill>
              <a:latin typeface="Times New Roman" panose="02020603050405020304" pitchFamily="18" charset="0"/>
            </a:endParaRPr>
          </a:p>
          <a:p>
            <a:pPr>
              <a:lnSpc>
                <a:spcPct val="90000"/>
              </a:lnSpc>
              <a:spcBef>
                <a:spcPts val="1000"/>
              </a:spcBef>
              <a:defRPr/>
            </a:pPr>
            <a:endParaRPr lang="en-US" sz="2000" dirty="0">
              <a:solidFill>
                <a:prstClr val="black"/>
              </a:solidFill>
              <a:latin typeface="Times New Roman" panose="02020603050405020304" pitchFamily="18" charset="0"/>
            </a:endParaRPr>
          </a:p>
          <a:p>
            <a:pPr marL="514350" indent="-514350">
              <a:lnSpc>
                <a:spcPct val="90000"/>
              </a:lnSpc>
              <a:spcBef>
                <a:spcPts val="1000"/>
              </a:spcBef>
              <a:buFont typeface="Courier New" panose="02070309020205020404" pitchFamily="49" charset="0"/>
              <a:buChar char="o"/>
              <a:defRPr/>
            </a:pPr>
            <a:endParaRPr lang="en-US" sz="2000" dirty="0">
              <a:solidFill>
                <a:prstClr val="black"/>
              </a:solidFill>
              <a:latin typeface="Times New Roman" panose="02020603050405020304" pitchFamily="18" charset="0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V-Belt Drive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: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used to transmit power or torque from the driving component to the driven component.</a:t>
            </a:r>
          </a:p>
          <a:p>
            <a:pPr marR="0" lvl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sz="2000" dirty="0">
              <a:solidFill>
                <a:prstClr val="black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R="0" lvl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n-cs"/>
            </a:endParaRPr>
          </a:p>
          <a:p>
            <a:pPr marR="0" lvl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n-cs"/>
            </a:endParaRPr>
          </a:p>
          <a:p>
            <a:pPr>
              <a:lnSpc>
                <a:spcPct val="90000"/>
              </a:lnSpc>
              <a:spcBef>
                <a:spcPts val="1000"/>
              </a:spcBef>
              <a:defRPr/>
            </a:pPr>
            <a:endParaRPr lang="en-US" sz="2800" dirty="0">
              <a:solidFill>
                <a:prstClr val="black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R="0" lvl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 </a:t>
            </a:r>
            <a:endParaRPr lang="en-US" sz="2800" dirty="0">
              <a:solidFill>
                <a:prstClr val="black"/>
              </a:solidFill>
              <a:latin typeface="Times New Roman" panose="02020603050405020304" pitchFamily="18" charset="0"/>
            </a:endParaRPr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/>
            </a:pPr>
            <a:endParaRPr lang="en-US" sz="2800" dirty="0">
              <a:solidFill>
                <a:prstClr val="black"/>
              </a:solidFill>
              <a:latin typeface="Times New Roman" panose="02020603050405020304" pitchFamily="18" charset="0"/>
            </a:endParaRPr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/>
            </a:pPr>
            <a:endParaRPr lang="en-US" sz="28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n-cs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99A79CA-F04B-405D-F32B-9688E576F94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7418" y="829261"/>
            <a:ext cx="2076450" cy="143563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C14F5AC-FE8A-0AA0-60EB-87D6251F982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0117" y="3101195"/>
            <a:ext cx="3013026" cy="143563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581C403-E00F-5B29-B051-6BED1E1901F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7405" y="5373130"/>
            <a:ext cx="2838450" cy="1267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70582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BF2D2DDB-A699-7B0F-0787-B4C609D169DF}"/>
              </a:ext>
            </a:extLst>
          </p:cNvPr>
          <p:cNvSpPr txBox="1"/>
          <p:nvPr/>
        </p:nvSpPr>
        <p:spPr>
          <a:xfrm>
            <a:off x="0" y="75666"/>
            <a:ext cx="11718388" cy="67628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14350" marR="0" lvl="0" indent="-51435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kumimoji="0" lang="en-US" sz="2400" b="0" i="0" u="none" strike="noStrike" kern="1200" cap="none" spc="-5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Bevel gear</a:t>
            </a:r>
            <a:r>
              <a:rPr kumimoji="0" lang="en-US" sz="2000" b="0" i="0" u="none" strike="noStrike" kern="1200" cap="none" spc="-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:  used in differential drives, which can transmit power to two axles spinning at different speeds.</a:t>
            </a:r>
          </a:p>
          <a:p>
            <a:pPr marR="0" lvl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2000" b="0" i="0" u="none" strike="noStrike" kern="1200" cap="none" spc="-5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n-cs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endParaRPr lang="en-US" sz="2000" spc="-5" dirty="0">
              <a:solidFill>
                <a:prstClr val="black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R="0" lvl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2000" b="0" i="0" u="none" strike="noStrike" kern="1200" cap="none" spc="-5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n-cs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endParaRPr kumimoji="0" lang="en-US" sz="2000" b="0" i="0" u="none" strike="noStrike" kern="1200" cap="none" spc="-5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n-cs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Worm gear</a:t>
            </a:r>
            <a:r>
              <a:rPr kumimoji="0" lang="en-US" sz="2400" b="0" i="0" u="none" strike="noStrike" kern="1200" cap="none" spc="-35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 </a:t>
            </a:r>
            <a:r>
              <a:rPr kumimoji="0" lang="en-US" sz="2000" b="0" i="0" u="none" strike="noStrike" kern="1200" cap="none" spc="-3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:to change the direction of shaft rotation and to decrease speed and increase torque between non-parallel rotating shafts.</a:t>
            </a:r>
          </a:p>
          <a:p>
            <a:pPr marL="514350" marR="0" lvl="0" indent="-51435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endParaRPr kumimoji="0" lang="en-US" sz="2000" b="0" i="0" u="none" strike="noStrike" kern="1200" cap="none" spc="-35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n-cs"/>
            </a:endParaRPr>
          </a:p>
          <a:p>
            <a:pPr marR="0" lvl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2000" b="0" i="0" u="none" strike="noStrike" kern="1200" cap="none" spc="-35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n-cs"/>
            </a:endParaRPr>
          </a:p>
          <a:p>
            <a:pPr marR="0" lvl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2000" b="0" i="0" u="none" strike="noStrike" kern="1200" cap="none" spc="-35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n-cs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sprockets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: transmit rotary motion between two shafts where gears are unsuitable or to impart linear motion to a track, tape</a:t>
            </a:r>
          </a:p>
          <a:p>
            <a:pPr marR="0" lvl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sz="2000" dirty="0">
              <a:solidFill>
                <a:prstClr val="black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n-cs"/>
            </a:endParaRPr>
          </a:p>
          <a:p>
            <a:pPr marR="0" lvl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sz="2000" dirty="0">
              <a:solidFill>
                <a:prstClr val="black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n-cs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n-cs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B1EFEFE-2304-4605-8338-188BD7EE529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7131" y="622301"/>
            <a:ext cx="3262825" cy="137189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5EA039C-9215-204E-782F-65B0ED4B875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80637" y="2667561"/>
            <a:ext cx="2243522" cy="153110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38B6C84-D967-B2D1-9708-65828F4475B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60788" y="4704592"/>
            <a:ext cx="2975512" cy="15311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96396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08A3C8D7-1E18-C71B-406D-08AE964EBD8E}"/>
              </a:ext>
            </a:extLst>
          </p:cNvPr>
          <p:cNvSpPr txBox="1"/>
          <p:nvPr/>
        </p:nvSpPr>
        <p:spPr>
          <a:xfrm>
            <a:off x="295423" y="72449"/>
            <a:ext cx="10311618" cy="5114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14350" marR="0" lvl="0" indent="-51435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Roller chain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: transmission of mechanical power on many kinds of domestic, industrial and agricultural machinery, including conveyors, wire- and tube-drawing machines</a:t>
            </a:r>
            <a:r>
              <a:rPr kumimoji="0" lang="ar-JO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.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n-cs"/>
            </a:endParaRPr>
          </a:p>
          <a:p>
            <a:pPr marR="0" lvl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n-cs"/>
            </a:endParaRPr>
          </a:p>
          <a:p>
            <a:pPr marR="0" lvl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ar-JO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n-cs"/>
            </a:endParaRPr>
          </a:p>
          <a:p>
            <a:pPr marR="0" lvl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sz="2000" dirty="0">
              <a:solidFill>
                <a:prstClr val="black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R="0" lvl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endParaRPr lang="ar-JO" sz="2000" dirty="0">
              <a:solidFill>
                <a:prstClr val="black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Slider crank</a:t>
            </a:r>
            <a:r>
              <a:rPr kumimoji="0" lang="ar-JO" sz="24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kumimoji="0" lang="ar-JO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convert a rotary motion and force into reciprocating motion and force.</a:t>
            </a:r>
            <a:endParaRPr kumimoji="0" lang="ar-JO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R="0" lvl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R="0" lvl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R="0" lvl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Reciprocating</a:t>
            </a:r>
            <a:r>
              <a:rPr kumimoji="0" lang="en-US" sz="2400" b="0" i="0" u="none" strike="noStrike" kern="1200" cap="none" spc="-25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blades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:</a:t>
            </a:r>
            <a:r>
              <a:rPr kumimoji="0" lang="en-US" sz="2000" b="0" i="0" u="none" strike="noStrike" kern="1200" cap="none" spc="1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 the mechanism is reciprocating cutter blade slides over fixed blade and creates scissoring action responsible for cutting the crops.</a:t>
            </a:r>
          </a:p>
          <a:p>
            <a:pPr marL="514350" marR="0" lvl="0" indent="-51435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157AAF1-1D99-44B1-3948-BBB380BFAD7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8690" y="966845"/>
            <a:ext cx="3333750" cy="123092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77123C1-0A0B-7704-7C0A-0BDB44AFE6C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58043" y="2927135"/>
            <a:ext cx="5275045" cy="123092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35ED7B9-77F9-98E7-3762-8D6769347F5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30588" y="4990472"/>
            <a:ext cx="5395428" cy="15410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3736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072B9614-E3C7-CF7D-2E98-C5F5BEF98D8A}"/>
              </a:ext>
            </a:extLst>
          </p:cNvPr>
          <p:cNvSpPr txBox="1"/>
          <p:nvPr/>
        </p:nvSpPr>
        <p:spPr>
          <a:xfrm>
            <a:off x="0" y="662055"/>
            <a:ext cx="11760591" cy="55050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14350" marR="0" lvl="0" indent="-51435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Bearing</a:t>
            </a:r>
            <a:r>
              <a:rPr kumimoji="0" lang="ar-JO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 : 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is used to support the rotating shaft with the help of compatible bearings</a:t>
            </a:r>
            <a:r>
              <a:rPr kumimoji="0" lang="ar-JO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.</a:t>
            </a:r>
          </a:p>
          <a:p>
            <a:pPr marL="514350" marR="0" lvl="0" indent="-51435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n-cs"/>
            </a:endParaRPr>
          </a:p>
          <a:p>
            <a:pPr marR="0" lvl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ar-JO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n-cs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Shaft</a:t>
            </a:r>
            <a:r>
              <a:rPr kumimoji="0" lang="ar-JO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 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:</a:t>
            </a:r>
            <a:r>
              <a:rPr kumimoji="0" lang="ar-JO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 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is a rotating machine element, usually circular in cross section, which is used to transmit power from one part to another, or from a machine which produces power to a machine which absorbs power.</a:t>
            </a:r>
            <a:endParaRPr kumimoji="0" lang="ar-JO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  <a:p>
            <a:pPr marR="0" lvl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n-cs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n-cs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Collecting Mechanism</a:t>
            </a:r>
            <a:r>
              <a:rPr kumimoji="0" lang="ar-JO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: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consists of a header assembly which is a blade that collect the crops to the center of the machine</a:t>
            </a:r>
            <a:r>
              <a:rPr kumimoji="0" lang="ar-JO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.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5889EAF-69AB-4BF3-F077-394B0CD4D3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82985" y="1423295"/>
            <a:ext cx="2378522" cy="85961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FF703B4-DB82-0FB3-32F6-9D108F8B341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2187" y="3903757"/>
            <a:ext cx="3257550" cy="85961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0B36E19-2A05-4CD5-159A-7FF1A7C3647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80295" y="5717717"/>
            <a:ext cx="5639289" cy="992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4354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73CD7415-3331-8B49-60D4-D55BD91B23B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9856777"/>
              </p:ext>
            </p:extLst>
          </p:nvPr>
        </p:nvGraphicFramePr>
        <p:xfrm>
          <a:off x="1348749" y="0"/>
          <a:ext cx="9783709" cy="683603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64610">
                  <a:extLst>
                    <a:ext uri="{9D8B030D-6E8A-4147-A177-3AD203B41FA5}">
                      <a16:colId xmlns:a16="http://schemas.microsoft.com/office/drawing/2014/main" val="898721448"/>
                    </a:ext>
                  </a:extLst>
                </a:gridCol>
                <a:gridCol w="2116182">
                  <a:extLst>
                    <a:ext uri="{9D8B030D-6E8A-4147-A177-3AD203B41FA5}">
                      <a16:colId xmlns:a16="http://schemas.microsoft.com/office/drawing/2014/main" val="4184654231"/>
                    </a:ext>
                  </a:extLst>
                </a:gridCol>
                <a:gridCol w="1971779">
                  <a:extLst>
                    <a:ext uri="{9D8B030D-6E8A-4147-A177-3AD203B41FA5}">
                      <a16:colId xmlns:a16="http://schemas.microsoft.com/office/drawing/2014/main" val="974252687"/>
                    </a:ext>
                  </a:extLst>
                </a:gridCol>
                <a:gridCol w="4431138">
                  <a:extLst>
                    <a:ext uri="{9D8B030D-6E8A-4147-A177-3AD203B41FA5}">
                      <a16:colId xmlns:a16="http://schemas.microsoft.com/office/drawing/2014/main" val="2989271969"/>
                    </a:ext>
                  </a:extLst>
                </a:gridCol>
              </a:tblGrid>
              <a:tr h="714128">
                <a:tc>
                  <a:txBody>
                    <a:bodyPr/>
                    <a:lstStyle/>
                    <a:p>
                      <a:pPr algn="l"/>
                      <a:r>
                        <a:rPr lang="en-US" sz="2400" dirty="0">
                          <a:effectLst/>
                        </a:rPr>
                        <a:t>No.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400" dirty="0">
                          <a:effectLst/>
                        </a:rPr>
                        <a:t>Part name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400">
                          <a:effectLst/>
                        </a:rPr>
                        <a:t>The number of part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400">
                          <a:effectLst/>
                        </a:rPr>
                        <a:t>Material selection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394081977"/>
                  </a:ext>
                </a:extLst>
              </a:tr>
              <a:tr h="357064">
                <a:tc>
                  <a:txBody>
                    <a:bodyPr/>
                    <a:lstStyle/>
                    <a:p>
                      <a:pPr algn="ctr"/>
                      <a:r>
                        <a:rPr lang="en-US" sz="2400">
                          <a:effectLst/>
                        </a:rPr>
                        <a:t>1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400">
                          <a:effectLst/>
                        </a:rPr>
                        <a:t>Wheel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>
                          <a:effectLst/>
                        </a:rPr>
                        <a:t>2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400">
                          <a:effectLst/>
                        </a:rPr>
                        <a:t>rubber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470210282"/>
                  </a:ext>
                </a:extLst>
              </a:tr>
              <a:tr h="357064">
                <a:tc>
                  <a:txBody>
                    <a:bodyPr/>
                    <a:lstStyle/>
                    <a:p>
                      <a:pPr algn="ctr"/>
                      <a:r>
                        <a:rPr lang="en-US" sz="2400">
                          <a:effectLst/>
                        </a:rPr>
                        <a:t>2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400" dirty="0">
                          <a:effectLst/>
                        </a:rPr>
                        <a:t>pulley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>
                          <a:effectLst/>
                        </a:rPr>
                        <a:t>6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400" dirty="0">
                          <a:effectLst/>
                        </a:rPr>
                        <a:t>Cast iron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04848506"/>
                  </a:ext>
                </a:extLst>
              </a:tr>
              <a:tr h="357064">
                <a:tc>
                  <a:txBody>
                    <a:bodyPr/>
                    <a:lstStyle/>
                    <a:p>
                      <a:pPr algn="ctr"/>
                      <a:r>
                        <a:rPr lang="en-US" sz="2400">
                          <a:effectLst/>
                        </a:rPr>
                        <a:t>3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400">
                          <a:effectLst/>
                        </a:rPr>
                        <a:t>v-belt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>
                          <a:effectLst/>
                        </a:rPr>
                        <a:t>3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400">
                          <a:effectLst/>
                        </a:rPr>
                        <a:t>rubber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60252172"/>
                  </a:ext>
                </a:extLst>
              </a:tr>
              <a:tr h="357064">
                <a:tc>
                  <a:txBody>
                    <a:bodyPr/>
                    <a:lstStyle/>
                    <a:p>
                      <a:pPr algn="ctr"/>
                      <a:r>
                        <a:rPr lang="en-US" sz="2400">
                          <a:effectLst/>
                        </a:rPr>
                        <a:t>4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400">
                          <a:effectLst/>
                        </a:rPr>
                        <a:t>Bevel gear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>
                          <a:effectLst/>
                        </a:rPr>
                        <a:t>1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400">
                          <a:effectLst/>
                        </a:rPr>
                        <a:t>304 stainless steel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169143913"/>
                  </a:ext>
                </a:extLst>
              </a:tr>
              <a:tr h="714128">
                <a:tc>
                  <a:txBody>
                    <a:bodyPr/>
                    <a:lstStyle/>
                    <a:p>
                      <a:pPr algn="ctr"/>
                      <a:r>
                        <a:rPr lang="en-US" sz="2400">
                          <a:effectLst/>
                        </a:rPr>
                        <a:t>5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400">
                          <a:effectLst/>
                        </a:rPr>
                        <a:t>Worm gear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effectLst/>
                        </a:rPr>
                        <a:t>1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400">
                          <a:effectLst/>
                        </a:rPr>
                        <a:t>Housing: Die-Cast Aluminum Alloy</a:t>
                      </a:r>
                    </a:p>
                    <a:p>
                      <a:pPr algn="l"/>
                      <a:r>
                        <a:rPr lang="en-US" sz="2400">
                          <a:effectLst/>
                        </a:rPr>
                        <a:t>Worm Gear-Copper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476918292"/>
                  </a:ext>
                </a:extLst>
              </a:tr>
              <a:tr h="357064">
                <a:tc>
                  <a:txBody>
                    <a:bodyPr/>
                    <a:lstStyle/>
                    <a:p>
                      <a:pPr algn="ctr"/>
                      <a:r>
                        <a:rPr lang="en-US" sz="2400">
                          <a:effectLst/>
                        </a:rPr>
                        <a:t>6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400">
                          <a:effectLst/>
                        </a:rPr>
                        <a:t>Sprocket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>
                          <a:effectLst/>
                        </a:rPr>
                        <a:t>4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400">
                          <a:effectLst/>
                        </a:rPr>
                        <a:t>304 stainless steel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511737732"/>
                  </a:ext>
                </a:extLst>
              </a:tr>
              <a:tr h="357064">
                <a:tc>
                  <a:txBody>
                    <a:bodyPr/>
                    <a:lstStyle/>
                    <a:p>
                      <a:pPr algn="ctr"/>
                      <a:r>
                        <a:rPr lang="en-US" sz="2400">
                          <a:effectLst/>
                        </a:rPr>
                        <a:t>7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400">
                          <a:effectLst/>
                        </a:rPr>
                        <a:t>Roller Chain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>
                          <a:effectLst/>
                        </a:rPr>
                        <a:t>3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400" dirty="0">
                          <a:effectLst/>
                        </a:rPr>
                        <a:t>alloy steel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613416774"/>
                  </a:ext>
                </a:extLst>
              </a:tr>
              <a:tr h="376447">
                <a:tc>
                  <a:txBody>
                    <a:bodyPr/>
                    <a:lstStyle/>
                    <a:p>
                      <a:pPr algn="ctr"/>
                      <a:r>
                        <a:rPr lang="en-US" sz="2400">
                          <a:effectLst/>
                        </a:rPr>
                        <a:t>8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400">
                          <a:effectLst/>
                        </a:rPr>
                        <a:t>Shaft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>
                          <a:effectLst/>
                        </a:rPr>
                        <a:t>3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400" dirty="0">
                          <a:effectLst/>
                        </a:rPr>
                        <a:t>40c8 steel / chromium steel-45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77297060"/>
                  </a:ext>
                </a:extLst>
              </a:tr>
              <a:tr h="376447">
                <a:tc>
                  <a:txBody>
                    <a:bodyPr/>
                    <a:lstStyle/>
                    <a:p>
                      <a:pPr algn="ctr"/>
                      <a:r>
                        <a:rPr lang="en-US" sz="2400">
                          <a:effectLst/>
                        </a:rPr>
                        <a:t>9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400">
                          <a:effectLst/>
                        </a:rPr>
                        <a:t>Cutter knife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>
                          <a:effectLst/>
                        </a:rPr>
                        <a:t>1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400" dirty="0">
                          <a:effectLst/>
                        </a:rPr>
                        <a:t>Sheet metal stainless steel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021948813"/>
                  </a:ext>
                </a:extLst>
              </a:tr>
              <a:tr h="596743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effectLst/>
                        </a:rPr>
                        <a:t>10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400" dirty="0">
                          <a:effectLst/>
                        </a:rPr>
                        <a:t>Bearing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>
                          <a:effectLst/>
                        </a:rPr>
                        <a:t>2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400" dirty="0">
                          <a:effectLst/>
                        </a:rPr>
                        <a:t>Cast Iron and Bearing Steel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700410822"/>
                  </a:ext>
                </a:extLst>
              </a:tr>
              <a:tr h="714128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>
                          <a:solidFill>
                            <a:prstClr val="black"/>
                          </a:solidFill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Slider crank</a:t>
                      </a:r>
                    </a:p>
                    <a:p>
                      <a:pPr algn="l"/>
                      <a:endParaRPr lang="en-US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400" dirty="0">
                          <a:effectLst/>
                        </a:rPr>
                        <a:t>Sheet metal and plastic 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029216450"/>
                  </a:ext>
                </a:extLst>
              </a:tr>
              <a:tr h="1071193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Collecting Mechanism</a:t>
                      </a:r>
                    </a:p>
                    <a:p>
                      <a:pPr algn="l"/>
                      <a:endParaRPr lang="en-US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>
                          <a:effectLst/>
                        </a:rPr>
                        <a:t> Cast Iron and rubber 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  <a:p>
                      <a:pPr algn="l"/>
                      <a:endParaRPr lang="en-US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0330428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323386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484672-8697-3990-CD36-8789439FFC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742950" lvl="1" indent="-285750" rtl="0">
              <a:spcBef>
                <a:spcPts val="385"/>
              </a:spcBef>
              <a:spcAft>
                <a:spcPts val="0"/>
              </a:spcAft>
              <a:tabLst>
                <a:tab pos="446405" algn="l"/>
              </a:tabLst>
            </a:pPr>
            <a:r>
              <a:rPr lang="en-US" sz="4400" b="1" dirty="0">
                <a:solidFill>
                  <a:srgbClr val="234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Operation. </a:t>
            </a:r>
            <a:br>
              <a:rPr lang="en-US" sz="4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en-US" dirty="0"/>
          </a:p>
        </p:txBody>
      </p:sp>
      <p:pic>
        <p:nvPicPr>
          <p:cNvPr id="4" name="WhatsApp Video 2022-05-29 at 7.17.49 PM">
            <a:hlinkClick r:id="" action="ppaction://media"/>
            <a:extLst>
              <a:ext uri="{FF2B5EF4-FFF2-40B4-BE49-F238E27FC236}">
                <a16:creationId xmlns:a16="http://schemas.microsoft.com/office/drawing/2014/main" id="{EAE7C06B-31D8-E740-723A-D72F4B5DCB99}"/>
              </a:ext>
            </a:extLst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537945" y="1690688"/>
            <a:ext cx="7735887" cy="4351338"/>
          </a:xfrm>
        </p:spPr>
      </p:pic>
    </p:spTree>
    <p:extLst>
      <p:ext uri="{BB962C8B-B14F-4D97-AF65-F5344CB8AC3E}">
        <p14:creationId xmlns:p14="http://schemas.microsoft.com/office/powerpoint/2010/main" val="7394300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653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Integral">
  <a:themeElements>
    <a:clrScheme name="Integral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Integr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ppt/theme/theme3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519</TotalTime>
  <Words>2636</Words>
  <Application>Microsoft Office PowerPoint</Application>
  <PresentationFormat>Widescreen</PresentationFormat>
  <Paragraphs>486</Paragraphs>
  <Slides>24</Slides>
  <Notes>1</Notes>
  <HiddenSlides>0</HiddenSlides>
  <MMClips>1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24</vt:i4>
      </vt:variant>
    </vt:vector>
  </HeadingPairs>
  <TitlesOfParts>
    <vt:vector size="37" baseType="lpstr">
      <vt:lpstr>Adobe Song Std L</vt:lpstr>
      <vt:lpstr>Arial</vt:lpstr>
      <vt:lpstr>Calibri</vt:lpstr>
      <vt:lpstr>Calibri Light</vt:lpstr>
      <vt:lpstr>Cambria Math</vt:lpstr>
      <vt:lpstr>Courier New</vt:lpstr>
      <vt:lpstr>Times New Roman</vt:lpstr>
      <vt:lpstr>Tw Cen MT</vt:lpstr>
      <vt:lpstr>Tw Cen MT Condensed</vt:lpstr>
      <vt:lpstr>Wingdings 3</vt:lpstr>
      <vt:lpstr>Office Theme</vt:lpstr>
      <vt:lpstr>Integral</vt:lpstr>
      <vt:lpstr>نسق Office</vt:lpstr>
      <vt:lpstr>PowerPoint Presentation</vt:lpstr>
      <vt:lpstr>General question about the project</vt:lpstr>
      <vt:lpstr>Components: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Operation.  </vt:lpstr>
      <vt:lpstr>PowerPoint Presentation</vt:lpstr>
      <vt:lpstr>DESIGN OF MACHINE Design for Pulleys </vt:lpstr>
      <vt:lpstr>Pulley design associated with the motor</vt:lpstr>
      <vt:lpstr>PowerPoint Presentation</vt:lpstr>
      <vt:lpstr>Design Roller Chain</vt:lpstr>
      <vt:lpstr>PowerPoint Presentation</vt:lpstr>
      <vt:lpstr>Design cutting distance </vt:lpstr>
      <vt:lpstr>Design Worm-Gear connect with wheels </vt:lpstr>
      <vt:lpstr>Design Collecting Mechanism </vt:lpstr>
      <vt:lpstr>PowerPoint Presentation</vt:lpstr>
      <vt:lpstr>Results for harvesting done by the designed machine </vt:lpstr>
      <vt:lpstr>Specification of the reaper machine</vt:lpstr>
      <vt:lpstr>Comparison between manual harvesting and machine harvesting </vt:lpstr>
      <vt:lpstr>Conclusion: 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toubehalaa99@gmail.com</dc:creator>
  <cp:lastModifiedBy>toubehalaa99@gmail.com</cp:lastModifiedBy>
  <cp:revision>16</cp:revision>
  <dcterms:created xsi:type="dcterms:W3CDTF">2022-05-28T20:13:43Z</dcterms:created>
  <dcterms:modified xsi:type="dcterms:W3CDTF">2022-05-30T06:08:07Z</dcterms:modified>
</cp:coreProperties>
</file>