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303" r:id="rId8"/>
    <p:sldId id="261" r:id="rId9"/>
    <p:sldId id="304" r:id="rId10"/>
    <p:sldId id="277" r:id="rId11"/>
    <p:sldId id="278" r:id="rId12"/>
    <p:sldId id="279" r:id="rId13"/>
    <p:sldId id="280" r:id="rId14"/>
    <p:sldId id="327" r:id="rId15"/>
    <p:sldId id="328" r:id="rId16"/>
    <p:sldId id="329" r:id="rId17"/>
    <p:sldId id="330" r:id="rId18"/>
    <p:sldId id="307" r:id="rId19"/>
    <p:sldId id="320" r:id="rId20"/>
    <p:sldId id="306" r:id="rId21"/>
    <p:sldId id="321" r:id="rId22"/>
    <p:sldId id="323" r:id="rId23"/>
    <p:sldId id="305" r:id="rId24"/>
    <p:sldId id="322" r:id="rId25"/>
    <p:sldId id="324" r:id="rId26"/>
    <p:sldId id="325" r:id="rId27"/>
    <p:sldId id="326" r:id="rId28"/>
    <p:sldId id="272" r:id="rId29"/>
    <p:sldId id="262" r:id="rId30"/>
    <p:sldId id="273" r:id="rId31"/>
    <p:sldId id="274" r:id="rId32"/>
    <p:sldId id="317" r:id="rId33"/>
    <p:sldId id="275" r:id="rId34"/>
    <p:sldId id="282" r:id="rId35"/>
    <p:sldId id="283" r:id="rId36"/>
    <p:sldId id="318" r:id="rId37"/>
    <p:sldId id="287" r:id="rId38"/>
    <p:sldId id="288" r:id="rId39"/>
    <p:sldId id="343" r:id="rId40"/>
    <p:sldId id="289" r:id="rId41"/>
    <p:sldId id="290" r:id="rId42"/>
    <p:sldId id="291" r:id="rId43"/>
    <p:sldId id="294" r:id="rId44"/>
    <p:sldId id="292" r:id="rId45"/>
    <p:sldId id="342" r:id="rId46"/>
    <p:sldId id="332" r:id="rId47"/>
    <p:sldId id="333" r:id="rId48"/>
    <p:sldId id="334" r:id="rId49"/>
    <p:sldId id="335" r:id="rId50"/>
    <p:sldId id="336" r:id="rId51"/>
    <p:sldId id="337" r:id="rId52"/>
    <p:sldId id="338" r:id="rId53"/>
    <p:sldId id="339" r:id="rId54"/>
    <p:sldId id="340" r:id="rId55"/>
    <p:sldId id="341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299" r:id="rId6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smeen" initials="Y" lastIdx="1" clrIdx="0">
    <p:extLst>
      <p:ext uri="{19B8F6BF-5375-455C-9EA6-DF929625EA0E}">
        <p15:presenceInfo xmlns:p15="http://schemas.microsoft.com/office/powerpoint/2012/main" userId="Yasme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7291"/>
    <a:srgbClr val="FFCC00"/>
    <a:srgbClr val="E95E11"/>
    <a:srgbClr val="F8BEF1"/>
    <a:srgbClr val="F34B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68" autoAdjust="0"/>
    <p:restoredTop sz="94660"/>
  </p:normalViewPr>
  <p:slideViewPr>
    <p:cSldViewPr snapToGrid="0">
      <p:cViewPr varScale="1">
        <p:scale>
          <a:sx n="72" d="100"/>
          <a:sy n="72" d="100"/>
        </p:scale>
        <p:origin x="46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2DFA27-413E-4E80-A89B-A801FDC4037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7437B9-7A69-4190-948A-9CB8E58CE994}" type="pres">
      <dgm:prSet presAssocID="{232DFA27-413E-4E80-A89B-A801FDC4037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</dgm:ptLst>
  <dgm:cxnLst>
    <dgm:cxn modelId="{C4940C58-4BB6-4AE9-9BB7-420055E1DFCC}" type="presOf" srcId="{232DFA27-413E-4E80-A89B-A801FDC40374}" destId="{817437B9-7A69-4190-948A-9CB8E58CE994}" srcOrd="0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81182A-43F3-4179-9C63-B64486275CE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20776D-3360-435C-BCB6-EDE353F6BCF3}">
      <dgm:prSet custT="1"/>
      <dgm:spPr>
        <a:solidFill>
          <a:srgbClr val="F67291"/>
        </a:solidFill>
      </dgm:spPr>
      <dgm:t>
        <a:bodyPr/>
        <a:lstStyle/>
        <a:p>
          <a:pPr rtl="0"/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ETABS Checks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22C951-9469-4E66-B1EB-0587A33968E0}" type="parTrans" cxnId="{5F02FB52-664E-4B58-8A33-426ED96E7A2E}">
      <dgm:prSet/>
      <dgm:spPr/>
      <dgm:t>
        <a:bodyPr/>
        <a:lstStyle/>
        <a:p>
          <a:endParaRPr lang="en-US"/>
        </a:p>
      </dgm:t>
    </dgm:pt>
    <dgm:pt modelId="{D8B2365B-1FDA-4357-969A-FD3AFD20C6D7}" type="sibTrans" cxnId="{5F02FB52-664E-4B58-8A33-426ED96E7A2E}">
      <dgm:prSet/>
      <dgm:spPr/>
      <dgm:t>
        <a:bodyPr/>
        <a:lstStyle/>
        <a:p>
          <a:endParaRPr lang="en-US"/>
        </a:p>
      </dgm:t>
    </dgm:pt>
    <dgm:pt modelId="{63CAE6FD-7685-4457-BBCF-CAF533FDF459}">
      <dgm:prSet custT="1"/>
      <dgm:spPr/>
      <dgm:t>
        <a:bodyPr/>
        <a:lstStyle/>
        <a:p>
          <a:pPr rtl="0"/>
          <a:r>
            <a:rPr lang="en-US" sz="20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Equilibrium Check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3A6C7D-26B8-409D-BB72-F6066AA60AA6}" type="parTrans" cxnId="{B00B6F82-3FE5-40E8-83C2-1954E9A312E9}">
      <dgm:prSet/>
      <dgm:spPr/>
      <dgm:t>
        <a:bodyPr/>
        <a:lstStyle/>
        <a:p>
          <a:endParaRPr lang="en-US"/>
        </a:p>
      </dgm:t>
    </dgm:pt>
    <dgm:pt modelId="{C7D6196C-51A4-49FB-96BA-552F81D05F11}" type="sibTrans" cxnId="{B00B6F82-3FE5-40E8-83C2-1954E9A312E9}">
      <dgm:prSet/>
      <dgm:spPr/>
      <dgm:t>
        <a:bodyPr/>
        <a:lstStyle/>
        <a:p>
          <a:endParaRPr lang="en-US"/>
        </a:p>
      </dgm:t>
    </dgm:pt>
    <dgm:pt modelId="{F951AC4F-545B-4A78-8D90-8A26416C7B53}">
      <dgm:prSet custT="1"/>
      <dgm:spPr/>
      <dgm:t>
        <a:bodyPr/>
        <a:lstStyle/>
        <a:p>
          <a:pPr rtl="0"/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Stress-Strain Check</a:t>
          </a:r>
        </a:p>
      </dgm:t>
    </dgm:pt>
    <dgm:pt modelId="{475E14BC-2906-4F14-A875-292E66FAC6E7}" type="parTrans" cxnId="{8F1D511B-8511-4AD9-AD13-22FBB112D576}">
      <dgm:prSet/>
      <dgm:spPr/>
      <dgm:t>
        <a:bodyPr/>
        <a:lstStyle/>
        <a:p>
          <a:endParaRPr lang="en-US"/>
        </a:p>
      </dgm:t>
    </dgm:pt>
    <dgm:pt modelId="{BF60B990-084D-487C-A113-CDD834AA4628}" type="sibTrans" cxnId="{8F1D511B-8511-4AD9-AD13-22FBB112D576}">
      <dgm:prSet/>
      <dgm:spPr/>
      <dgm:t>
        <a:bodyPr/>
        <a:lstStyle/>
        <a:p>
          <a:endParaRPr lang="en-US"/>
        </a:p>
      </dgm:t>
    </dgm:pt>
    <dgm:pt modelId="{6A5CEA26-27B7-437E-9FE4-2BD86827DF0D}">
      <dgm:prSet custT="1"/>
      <dgm:spPr/>
      <dgm:t>
        <a:bodyPr/>
        <a:lstStyle/>
        <a:p>
          <a:pPr rtl="0"/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Compatibility Check</a:t>
          </a:r>
        </a:p>
      </dgm:t>
    </dgm:pt>
    <dgm:pt modelId="{A0C13551-97DD-4AEA-A7A5-6455E17C9E44}" type="parTrans" cxnId="{695C6007-3BED-49AD-B5C4-60835FB7FB9A}">
      <dgm:prSet/>
      <dgm:spPr/>
      <dgm:t>
        <a:bodyPr/>
        <a:lstStyle/>
        <a:p>
          <a:endParaRPr lang="en-US"/>
        </a:p>
      </dgm:t>
    </dgm:pt>
    <dgm:pt modelId="{04DD4F5E-B8DC-4B24-85DE-1361278B3BA0}" type="sibTrans" cxnId="{695C6007-3BED-49AD-B5C4-60835FB7FB9A}">
      <dgm:prSet/>
      <dgm:spPr/>
      <dgm:t>
        <a:bodyPr/>
        <a:lstStyle/>
        <a:p>
          <a:endParaRPr lang="en-US"/>
        </a:p>
      </dgm:t>
    </dgm:pt>
    <dgm:pt modelId="{97F53006-832A-4610-AFA0-2FDF5F0A5917}" type="pres">
      <dgm:prSet presAssocID="{2581182A-43F3-4179-9C63-B64486275CE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40AD09C-BE84-49F5-8ADC-7E1DFA8BF4E7}" type="pres">
      <dgm:prSet presAssocID="{1E20776D-3360-435C-BCB6-EDE353F6BCF3}" presName="hierRoot1" presStyleCnt="0">
        <dgm:presLayoutVars>
          <dgm:hierBranch val="init"/>
        </dgm:presLayoutVars>
      </dgm:prSet>
      <dgm:spPr/>
    </dgm:pt>
    <dgm:pt modelId="{280B340E-D2E0-412E-91B8-2DE5C184933C}" type="pres">
      <dgm:prSet presAssocID="{1E20776D-3360-435C-BCB6-EDE353F6BCF3}" presName="rootComposite1" presStyleCnt="0"/>
      <dgm:spPr/>
    </dgm:pt>
    <dgm:pt modelId="{F9F197B6-DB3D-4F8F-BAFA-13F0DD3D0216}" type="pres">
      <dgm:prSet presAssocID="{1E20776D-3360-435C-BCB6-EDE353F6BCF3}" presName="rootText1" presStyleLbl="node0" presStyleIdx="0" presStyleCnt="1" custScaleX="231427" custScaleY="156638">
        <dgm:presLayoutVars>
          <dgm:chPref val="3"/>
        </dgm:presLayoutVars>
      </dgm:prSet>
      <dgm:spPr/>
    </dgm:pt>
    <dgm:pt modelId="{94BDFD71-D6C9-475D-8F19-9CEB5839D02F}" type="pres">
      <dgm:prSet presAssocID="{1E20776D-3360-435C-BCB6-EDE353F6BCF3}" presName="rootConnector1" presStyleLbl="node1" presStyleIdx="0" presStyleCnt="0"/>
      <dgm:spPr/>
    </dgm:pt>
    <dgm:pt modelId="{2CF61426-C4EC-4B8D-B29A-C9CD1211E917}" type="pres">
      <dgm:prSet presAssocID="{1E20776D-3360-435C-BCB6-EDE353F6BCF3}" presName="hierChild2" presStyleCnt="0"/>
      <dgm:spPr/>
    </dgm:pt>
    <dgm:pt modelId="{5923D073-BB45-487D-939C-C8F235AB34BE}" type="pres">
      <dgm:prSet presAssocID="{103A6C7D-26B8-409D-BB72-F6066AA60AA6}" presName="Name37" presStyleLbl="parChTrans1D2" presStyleIdx="0" presStyleCnt="3"/>
      <dgm:spPr/>
    </dgm:pt>
    <dgm:pt modelId="{4A7F934B-1C35-4151-A1B6-370A61D77838}" type="pres">
      <dgm:prSet presAssocID="{63CAE6FD-7685-4457-BBCF-CAF533FDF459}" presName="hierRoot2" presStyleCnt="0">
        <dgm:presLayoutVars>
          <dgm:hierBranch val="init"/>
        </dgm:presLayoutVars>
      </dgm:prSet>
      <dgm:spPr/>
    </dgm:pt>
    <dgm:pt modelId="{7554C459-DAB0-4006-BA5B-2A783FDF4C23}" type="pres">
      <dgm:prSet presAssocID="{63CAE6FD-7685-4457-BBCF-CAF533FDF459}" presName="rootComposite" presStyleCnt="0"/>
      <dgm:spPr/>
    </dgm:pt>
    <dgm:pt modelId="{04012203-56F4-4002-B931-C91A77591BCA}" type="pres">
      <dgm:prSet presAssocID="{63CAE6FD-7685-4457-BBCF-CAF533FDF459}" presName="rootText" presStyleLbl="node2" presStyleIdx="0" presStyleCnt="3" custScaleY="100844" custLinFactX="26933" custLinFactNeighborX="100000" custLinFactNeighborY="39825">
        <dgm:presLayoutVars>
          <dgm:chPref val="3"/>
        </dgm:presLayoutVars>
      </dgm:prSet>
      <dgm:spPr/>
    </dgm:pt>
    <dgm:pt modelId="{77F6DBD3-50DE-495C-B79A-253FFF0450D4}" type="pres">
      <dgm:prSet presAssocID="{63CAE6FD-7685-4457-BBCF-CAF533FDF459}" presName="rootConnector" presStyleLbl="node2" presStyleIdx="0" presStyleCnt="3"/>
      <dgm:spPr/>
    </dgm:pt>
    <dgm:pt modelId="{5660A8D6-7527-4FB3-993C-A77F1A73B203}" type="pres">
      <dgm:prSet presAssocID="{63CAE6FD-7685-4457-BBCF-CAF533FDF459}" presName="hierChild4" presStyleCnt="0"/>
      <dgm:spPr/>
    </dgm:pt>
    <dgm:pt modelId="{FC044367-2C76-4A6C-AD90-FAB4BEA0D2A3}" type="pres">
      <dgm:prSet presAssocID="{63CAE6FD-7685-4457-BBCF-CAF533FDF459}" presName="hierChild5" presStyleCnt="0"/>
      <dgm:spPr/>
    </dgm:pt>
    <dgm:pt modelId="{57022CBA-C6A5-437B-94EC-8FE7A870D090}" type="pres">
      <dgm:prSet presAssocID="{475E14BC-2906-4F14-A875-292E66FAC6E7}" presName="Name37" presStyleLbl="parChTrans1D2" presStyleIdx="1" presStyleCnt="3"/>
      <dgm:spPr/>
    </dgm:pt>
    <dgm:pt modelId="{39D3892F-25B3-4E7F-A6E5-FDB4A6028826}" type="pres">
      <dgm:prSet presAssocID="{F951AC4F-545B-4A78-8D90-8A26416C7B53}" presName="hierRoot2" presStyleCnt="0">
        <dgm:presLayoutVars>
          <dgm:hierBranch val="init"/>
        </dgm:presLayoutVars>
      </dgm:prSet>
      <dgm:spPr/>
    </dgm:pt>
    <dgm:pt modelId="{48707226-4570-469C-ACF3-74B6B4880B35}" type="pres">
      <dgm:prSet presAssocID="{F951AC4F-545B-4A78-8D90-8A26416C7B53}" presName="rootComposite" presStyleCnt="0"/>
      <dgm:spPr/>
    </dgm:pt>
    <dgm:pt modelId="{3E812C8C-4BAD-42F1-B29A-B376CDCB5AB9}" type="pres">
      <dgm:prSet presAssocID="{F951AC4F-545B-4A78-8D90-8A26416C7B53}" presName="rootText" presStyleLbl="node2" presStyleIdx="1" presStyleCnt="3" custScaleX="108898" custScaleY="101739" custLinFactX="25255" custLinFactNeighborX="100000" custLinFactNeighborY="44041">
        <dgm:presLayoutVars>
          <dgm:chPref val="3"/>
        </dgm:presLayoutVars>
      </dgm:prSet>
      <dgm:spPr/>
    </dgm:pt>
    <dgm:pt modelId="{B341B89F-D271-4BAA-95B4-0898BCD18E71}" type="pres">
      <dgm:prSet presAssocID="{F951AC4F-545B-4A78-8D90-8A26416C7B53}" presName="rootConnector" presStyleLbl="node2" presStyleIdx="1" presStyleCnt="3"/>
      <dgm:spPr/>
    </dgm:pt>
    <dgm:pt modelId="{FFFAD763-B8FE-47A8-B787-45792FFE786F}" type="pres">
      <dgm:prSet presAssocID="{F951AC4F-545B-4A78-8D90-8A26416C7B53}" presName="hierChild4" presStyleCnt="0"/>
      <dgm:spPr/>
    </dgm:pt>
    <dgm:pt modelId="{77CDC94F-5185-48E8-9FC2-E6FB5161602F}" type="pres">
      <dgm:prSet presAssocID="{F951AC4F-545B-4A78-8D90-8A26416C7B53}" presName="hierChild5" presStyleCnt="0"/>
      <dgm:spPr/>
    </dgm:pt>
    <dgm:pt modelId="{23E4133C-6361-44FB-A9D7-0D61707B2DE2}" type="pres">
      <dgm:prSet presAssocID="{A0C13551-97DD-4AEA-A7A5-6455E17C9E44}" presName="Name37" presStyleLbl="parChTrans1D2" presStyleIdx="2" presStyleCnt="3"/>
      <dgm:spPr/>
    </dgm:pt>
    <dgm:pt modelId="{9F50EC19-3447-40A8-9978-2C5BCAA0D127}" type="pres">
      <dgm:prSet presAssocID="{6A5CEA26-27B7-437E-9FE4-2BD86827DF0D}" presName="hierRoot2" presStyleCnt="0">
        <dgm:presLayoutVars>
          <dgm:hierBranch val="init"/>
        </dgm:presLayoutVars>
      </dgm:prSet>
      <dgm:spPr/>
    </dgm:pt>
    <dgm:pt modelId="{656BD114-F906-47D8-BF92-6B25AED4B0B2}" type="pres">
      <dgm:prSet presAssocID="{6A5CEA26-27B7-437E-9FE4-2BD86827DF0D}" presName="rootComposite" presStyleCnt="0"/>
      <dgm:spPr/>
    </dgm:pt>
    <dgm:pt modelId="{29191384-61E4-4FB3-ADA2-50577AAA8ADE}" type="pres">
      <dgm:prSet presAssocID="{6A5CEA26-27B7-437E-9FE4-2BD86827DF0D}" presName="rootText" presStyleLbl="node2" presStyleIdx="2" presStyleCnt="3" custLinFactX="-100000" custLinFactNeighborX="-142050" custLinFactNeighborY="39825">
        <dgm:presLayoutVars>
          <dgm:chPref val="3"/>
        </dgm:presLayoutVars>
      </dgm:prSet>
      <dgm:spPr/>
    </dgm:pt>
    <dgm:pt modelId="{1E63619F-BA95-4CFA-A9E4-00E81BE6D1E4}" type="pres">
      <dgm:prSet presAssocID="{6A5CEA26-27B7-437E-9FE4-2BD86827DF0D}" presName="rootConnector" presStyleLbl="node2" presStyleIdx="2" presStyleCnt="3"/>
      <dgm:spPr/>
    </dgm:pt>
    <dgm:pt modelId="{2B41E50B-A58A-46A3-96E8-EAE6DDC66983}" type="pres">
      <dgm:prSet presAssocID="{6A5CEA26-27B7-437E-9FE4-2BD86827DF0D}" presName="hierChild4" presStyleCnt="0"/>
      <dgm:spPr/>
    </dgm:pt>
    <dgm:pt modelId="{A47A6634-DB70-41AC-A33A-037163C35BB0}" type="pres">
      <dgm:prSet presAssocID="{6A5CEA26-27B7-437E-9FE4-2BD86827DF0D}" presName="hierChild5" presStyleCnt="0"/>
      <dgm:spPr/>
    </dgm:pt>
    <dgm:pt modelId="{D48C4898-9785-44FE-B423-F5A06D9EAB93}" type="pres">
      <dgm:prSet presAssocID="{1E20776D-3360-435C-BCB6-EDE353F6BCF3}" presName="hierChild3" presStyleCnt="0"/>
      <dgm:spPr/>
    </dgm:pt>
  </dgm:ptLst>
  <dgm:cxnLst>
    <dgm:cxn modelId="{695C6007-3BED-49AD-B5C4-60835FB7FB9A}" srcId="{1E20776D-3360-435C-BCB6-EDE353F6BCF3}" destId="{6A5CEA26-27B7-437E-9FE4-2BD86827DF0D}" srcOrd="2" destOrd="0" parTransId="{A0C13551-97DD-4AEA-A7A5-6455E17C9E44}" sibTransId="{04DD4F5E-B8DC-4B24-85DE-1361278B3BA0}"/>
    <dgm:cxn modelId="{5C762C12-B197-4914-93E7-C41B92F965C8}" type="presOf" srcId="{63CAE6FD-7685-4457-BBCF-CAF533FDF459}" destId="{04012203-56F4-4002-B931-C91A77591BCA}" srcOrd="0" destOrd="0" presId="urn:microsoft.com/office/officeart/2005/8/layout/orgChart1"/>
    <dgm:cxn modelId="{8F1D511B-8511-4AD9-AD13-22FBB112D576}" srcId="{1E20776D-3360-435C-BCB6-EDE353F6BCF3}" destId="{F951AC4F-545B-4A78-8D90-8A26416C7B53}" srcOrd="1" destOrd="0" parTransId="{475E14BC-2906-4F14-A875-292E66FAC6E7}" sibTransId="{BF60B990-084D-487C-A113-CDD834AA4628}"/>
    <dgm:cxn modelId="{EB126B25-89E9-44B9-81E2-68EFA4F63E2B}" type="presOf" srcId="{F951AC4F-545B-4A78-8D90-8A26416C7B53}" destId="{3E812C8C-4BAD-42F1-B29A-B376CDCB5AB9}" srcOrd="0" destOrd="0" presId="urn:microsoft.com/office/officeart/2005/8/layout/orgChart1"/>
    <dgm:cxn modelId="{F72C7438-F6A7-491A-B911-93F97160488F}" type="presOf" srcId="{475E14BC-2906-4F14-A875-292E66FAC6E7}" destId="{57022CBA-C6A5-437B-94EC-8FE7A870D090}" srcOrd="0" destOrd="0" presId="urn:microsoft.com/office/officeart/2005/8/layout/orgChart1"/>
    <dgm:cxn modelId="{750F9C39-683E-4121-8AE1-33D7F378EAD0}" type="presOf" srcId="{2581182A-43F3-4179-9C63-B64486275CE9}" destId="{97F53006-832A-4610-AFA0-2FDF5F0A5917}" srcOrd="0" destOrd="0" presId="urn:microsoft.com/office/officeart/2005/8/layout/orgChart1"/>
    <dgm:cxn modelId="{5F02FB52-664E-4B58-8A33-426ED96E7A2E}" srcId="{2581182A-43F3-4179-9C63-B64486275CE9}" destId="{1E20776D-3360-435C-BCB6-EDE353F6BCF3}" srcOrd="0" destOrd="0" parTransId="{6B22C951-9469-4E66-B1EB-0587A33968E0}" sibTransId="{D8B2365B-1FDA-4357-969A-FD3AFD20C6D7}"/>
    <dgm:cxn modelId="{834DA157-AF3E-4AFD-8994-6E32CA92CEB3}" type="presOf" srcId="{63CAE6FD-7685-4457-BBCF-CAF533FDF459}" destId="{77F6DBD3-50DE-495C-B79A-253FFF0450D4}" srcOrd="1" destOrd="0" presId="urn:microsoft.com/office/officeart/2005/8/layout/orgChart1"/>
    <dgm:cxn modelId="{B00B6F82-3FE5-40E8-83C2-1954E9A312E9}" srcId="{1E20776D-3360-435C-BCB6-EDE353F6BCF3}" destId="{63CAE6FD-7685-4457-BBCF-CAF533FDF459}" srcOrd="0" destOrd="0" parTransId="{103A6C7D-26B8-409D-BB72-F6066AA60AA6}" sibTransId="{C7D6196C-51A4-49FB-96BA-552F81D05F11}"/>
    <dgm:cxn modelId="{88E459B1-8C64-472A-8170-776FE79B2CFF}" type="presOf" srcId="{1E20776D-3360-435C-BCB6-EDE353F6BCF3}" destId="{94BDFD71-D6C9-475D-8F19-9CEB5839D02F}" srcOrd="1" destOrd="0" presId="urn:microsoft.com/office/officeart/2005/8/layout/orgChart1"/>
    <dgm:cxn modelId="{E270FBB9-2A7D-4F8B-88D8-D90501A48271}" type="presOf" srcId="{1E20776D-3360-435C-BCB6-EDE353F6BCF3}" destId="{F9F197B6-DB3D-4F8F-BAFA-13F0DD3D0216}" srcOrd="0" destOrd="0" presId="urn:microsoft.com/office/officeart/2005/8/layout/orgChart1"/>
    <dgm:cxn modelId="{A150C5C6-5373-4E5E-AB58-1063A38B0CCA}" type="presOf" srcId="{6A5CEA26-27B7-437E-9FE4-2BD86827DF0D}" destId="{1E63619F-BA95-4CFA-A9E4-00E81BE6D1E4}" srcOrd="1" destOrd="0" presId="urn:microsoft.com/office/officeart/2005/8/layout/orgChart1"/>
    <dgm:cxn modelId="{FF928CD1-4930-4220-B11A-56DD623E761F}" type="presOf" srcId="{6A5CEA26-27B7-437E-9FE4-2BD86827DF0D}" destId="{29191384-61E4-4FB3-ADA2-50577AAA8ADE}" srcOrd="0" destOrd="0" presId="urn:microsoft.com/office/officeart/2005/8/layout/orgChart1"/>
    <dgm:cxn modelId="{6AC7B0D4-253B-4949-BE38-EFEDE45AD73E}" type="presOf" srcId="{F951AC4F-545B-4A78-8D90-8A26416C7B53}" destId="{B341B89F-D271-4BAA-95B4-0898BCD18E71}" srcOrd="1" destOrd="0" presId="urn:microsoft.com/office/officeart/2005/8/layout/orgChart1"/>
    <dgm:cxn modelId="{403D11F3-F180-44D3-8461-FCD7508248F8}" type="presOf" srcId="{103A6C7D-26B8-409D-BB72-F6066AA60AA6}" destId="{5923D073-BB45-487D-939C-C8F235AB34BE}" srcOrd="0" destOrd="0" presId="urn:microsoft.com/office/officeart/2005/8/layout/orgChart1"/>
    <dgm:cxn modelId="{6B1E82FD-33AA-4BBF-9EBD-B1F7D19C0748}" type="presOf" srcId="{A0C13551-97DD-4AEA-A7A5-6455E17C9E44}" destId="{23E4133C-6361-44FB-A9D7-0D61707B2DE2}" srcOrd="0" destOrd="0" presId="urn:microsoft.com/office/officeart/2005/8/layout/orgChart1"/>
    <dgm:cxn modelId="{8259A145-D6F7-4697-924B-47CEABC63DE1}" type="presParOf" srcId="{97F53006-832A-4610-AFA0-2FDF5F0A5917}" destId="{340AD09C-BE84-49F5-8ADC-7E1DFA8BF4E7}" srcOrd="0" destOrd="0" presId="urn:microsoft.com/office/officeart/2005/8/layout/orgChart1"/>
    <dgm:cxn modelId="{B4A70C95-A360-404B-9B3F-8A1430B10335}" type="presParOf" srcId="{340AD09C-BE84-49F5-8ADC-7E1DFA8BF4E7}" destId="{280B340E-D2E0-412E-91B8-2DE5C184933C}" srcOrd="0" destOrd="0" presId="urn:microsoft.com/office/officeart/2005/8/layout/orgChart1"/>
    <dgm:cxn modelId="{789164A5-AD59-4BB6-ADAE-91A8A09B87E2}" type="presParOf" srcId="{280B340E-D2E0-412E-91B8-2DE5C184933C}" destId="{F9F197B6-DB3D-4F8F-BAFA-13F0DD3D0216}" srcOrd="0" destOrd="0" presId="urn:microsoft.com/office/officeart/2005/8/layout/orgChart1"/>
    <dgm:cxn modelId="{82A3A691-2EA5-4615-9388-518501ED7B96}" type="presParOf" srcId="{280B340E-D2E0-412E-91B8-2DE5C184933C}" destId="{94BDFD71-D6C9-475D-8F19-9CEB5839D02F}" srcOrd="1" destOrd="0" presId="urn:microsoft.com/office/officeart/2005/8/layout/orgChart1"/>
    <dgm:cxn modelId="{3766C2D8-0FDA-47AC-9CC0-A521FC24EE0C}" type="presParOf" srcId="{340AD09C-BE84-49F5-8ADC-7E1DFA8BF4E7}" destId="{2CF61426-C4EC-4B8D-B29A-C9CD1211E917}" srcOrd="1" destOrd="0" presId="urn:microsoft.com/office/officeart/2005/8/layout/orgChart1"/>
    <dgm:cxn modelId="{F1B11181-11B7-4BCA-9948-E2C143533805}" type="presParOf" srcId="{2CF61426-C4EC-4B8D-B29A-C9CD1211E917}" destId="{5923D073-BB45-487D-939C-C8F235AB34BE}" srcOrd="0" destOrd="0" presId="urn:microsoft.com/office/officeart/2005/8/layout/orgChart1"/>
    <dgm:cxn modelId="{B65B5A4C-CF2D-421E-893B-29CE28079A78}" type="presParOf" srcId="{2CF61426-C4EC-4B8D-B29A-C9CD1211E917}" destId="{4A7F934B-1C35-4151-A1B6-370A61D77838}" srcOrd="1" destOrd="0" presId="urn:microsoft.com/office/officeart/2005/8/layout/orgChart1"/>
    <dgm:cxn modelId="{CFABCDC7-FA5E-4350-8C14-3787F0F83FE7}" type="presParOf" srcId="{4A7F934B-1C35-4151-A1B6-370A61D77838}" destId="{7554C459-DAB0-4006-BA5B-2A783FDF4C23}" srcOrd="0" destOrd="0" presId="urn:microsoft.com/office/officeart/2005/8/layout/orgChart1"/>
    <dgm:cxn modelId="{19D31422-FAB9-432E-AE72-12F7402AFEFB}" type="presParOf" srcId="{7554C459-DAB0-4006-BA5B-2A783FDF4C23}" destId="{04012203-56F4-4002-B931-C91A77591BCA}" srcOrd="0" destOrd="0" presId="urn:microsoft.com/office/officeart/2005/8/layout/orgChart1"/>
    <dgm:cxn modelId="{78CBEDE4-91A7-4546-9497-9DEFDE57C7BB}" type="presParOf" srcId="{7554C459-DAB0-4006-BA5B-2A783FDF4C23}" destId="{77F6DBD3-50DE-495C-B79A-253FFF0450D4}" srcOrd="1" destOrd="0" presId="urn:microsoft.com/office/officeart/2005/8/layout/orgChart1"/>
    <dgm:cxn modelId="{0054CE07-A9B0-441F-83D6-B19C49E6D701}" type="presParOf" srcId="{4A7F934B-1C35-4151-A1B6-370A61D77838}" destId="{5660A8D6-7527-4FB3-993C-A77F1A73B203}" srcOrd="1" destOrd="0" presId="urn:microsoft.com/office/officeart/2005/8/layout/orgChart1"/>
    <dgm:cxn modelId="{380396E6-E6C0-45DD-8A35-443339163580}" type="presParOf" srcId="{4A7F934B-1C35-4151-A1B6-370A61D77838}" destId="{FC044367-2C76-4A6C-AD90-FAB4BEA0D2A3}" srcOrd="2" destOrd="0" presId="urn:microsoft.com/office/officeart/2005/8/layout/orgChart1"/>
    <dgm:cxn modelId="{C3376F2B-1951-4D53-85DD-051A808B8F3B}" type="presParOf" srcId="{2CF61426-C4EC-4B8D-B29A-C9CD1211E917}" destId="{57022CBA-C6A5-437B-94EC-8FE7A870D090}" srcOrd="2" destOrd="0" presId="urn:microsoft.com/office/officeart/2005/8/layout/orgChart1"/>
    <dgm:cxn modelId="{CA18723F-F63E-4CCD-A8EE-AC29E9CE93CF}" type="presParOf" srcId="{2CF61426-C4EC-4B8D-B29A-C9CD1211E917}" destId="{39D3892F-25B3-4E7F-A6E5-FDB4A6028826}" srcOrd="3" destOrd="0" presId="urn:microsoft.com/office/officeart/2005/8/layout/orgChart1"/>
    <dgm:cxn modelId="{91E9BCC6-0233-464E-BA25-8BAAA2945C36}" type="presParOf" srcId="{39D3892F-25B3-4E7F-A6E5-FDB4A6028826}" destId="{48707226-4570-469C-ACF3-74B6B4880B35}" srcOrd="0" destOrd="0" presId="urn:microsoft.com/office/officeart/2005/8/layout/orgChart1"/>
    <dgm:cxn modelId="{BC307A87-DFDD-48A0-8F6C-C6F48321612A}" type="presParOf" srcId="{48707226-4570-469C-ACF3-74B6B4880B35}" destId="{3E812C8C-4BAD-42F1-B29A-B376CDCB5AB9}" srcOrd="0" destOrd="0" presId="urn:microsoft.com/office/officeart/2005/8/layout/orgChart1"/>
    <dgm:cxn modelId="{F0B34873-88B7-4EF8-A523-7B535FE6B2EF}" type="presParOf" srcId="{48707226-4570-469C-ACF3-74B6B4880B35}" destId="{B341B89F-D271-4BAA-95B4-0898BCD18E71}" srcOrd="1" destOrd="0" presId="urn:microsoft.com/office/officeart/2005/8/layout/orgChart1"/>
    <dgm:cxn modelId="{6F1C7EA1-8506-4BF5-BD4D-1F3B6DF0978A}" type="presParOf" srcId="{39D3892F-25B3-4E7F-A6E5-FDB4A6028826}" destId="{FFFAD763-B8FE-47A8-B787-45792FFE786F}" srcOrd="1" destOrd="0" presId="urn:microsoft.com/office/officeart/2005/8/layout/orgChart1"/>
    <dgm:cxn modelId="{CE7664F6-83A3-4C73-B505-21D775DEF2EA}" type="presParOf" srcId="{39D3892F-25B3-4E7F-A6E5-FDB4A6028826}" destId="{77CDC94F-5185-48E8-9FC2-E6FB5161602F}" srcOrd="2" destOrd="0" presId="urn:microsoft.com/office/officeart/2005/8/layout/orgChart1"/>
    <dgm:cxn modelId="{FF41A698-6C97-489D-8C3E-FCD33428CEA4}" type="presParOf" srcId="{2CF61426-C4EC-4B8D-B29A-C9CD1211E917}" destId="{23E4133C-6361-44FB-A9D7-0D61707B2DE2}" srcOrd="4" destOrd="0" presId="urn:microsoft.com/office/officeart/2005/8/layout/orgChart1"/>
    <dgm:cxn modelId="{2D6FE941-72E3-4CEA-B89E-B5038769B350}" type="presParOf" srcId="{2CF61426-C4EC-4B8D-B29A-C9CD1211E917}" destId="{9F50EC19-3447-40A8-9978-2C5BCAA0D127}" srcOrd="5" destOrd="0" presId="urn:microsoft.com/office/officeart/2005/8/layout/orgChart1"/>
    <dgm:cxn modelId="{9AC104CB-7C0B-4897-B129-B0D26B14C834}" type="presParOf" srcId="{9F50EC19-3447-40A8-9978-2C5BCAA0D127}" destId="{656BD114-F906-47D8-BF92-6B25AED4B0B2}" srcOrd="0" destOrd="0" presId="urn:microsoft.com/office/officeart/2005/8/layout/orgChart1"/>
    <dgm:cxn modelId="{CA00257F-4488-4B0D-8022-23495DAF72D3}" type="presParOf" srcId="{656BD114-F906-47D8-BF92-6B25AED4B0B2}" destId="{29191384-61E4-4FB3-ADA2-50577AAA8ADE}" srcOrd="0" destOrd="0" presId="urn:microsoft.com/office/officeart/2005/8/layout/orgChart1"/>
    <dgm:cxn modelId="{8C35D8B5-F493-4DE2-BB10-11B8710C95F6}" type="presParOf" srcId="{656BD114-F906-47D8-BF92-6B25AED4B0B2}" destId="{1E63619F-BA95-4CFA-A9E4-00E81BE6D1E4}" srcOrd="1" destOrd="0" presId="urn:microsoft.com/office/officeart/2005/8/layout/orgChart1"/>
    <dgm:cxn modelId="{692BA0E0-D971-4900-9344-58F7F3DC1A33}" type="presParOf" srcId="{9F50EC19-3447-40A8-9978-2C5BCAA0D127}" destId="{2B41E50B-A58A-46A3-96E8-EAE6DDC66983}" srcOrd="1" destOrd="0" presId="urn:microsoft.com/office/officeart/2005/8/layout/orgChart1"/>
    <dgm:cxn modelId="{D62C54EC-E78F-4D78-823E-D6264317A8B1}" type="presParOf" srcId="{9F50EC19-3447-40A8-9978-2C5BCAA0D127}" destId="{A47A6634-DB70-41AC-A33A-037163C35BB0}" srcOrd="2" destOrd="0" presId="urn:microsoft.com/office/officeart/2005/8/layout/orgChart1"/>
    <dgm:cxn modelId="{EDA27AC8-C0E5-43ED-8347-95D17D64627E}" type="presParOf" srcId="{340AD09C-BE84-49F5-8ADC-7E1DFA8BF4E7}" destId="{D48C4898-9785-44FE-B423-F5A06D9EAB9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4133C-6361-44FB-A9D7-0D61707B2DE2}">
      <dsp:nvSpPr>
        <dsp:cNvPr id="0" name=""/>
        <dsp:cNvSpPr/>
      </dsp:nvSpPr>
      <dsp:spPr>
        <a:xfrm>
          <a:off x="1908171" y="2097996"/>
          <a:ext cx="3121028" cy="587027"/>
        </a:xfrm>
        <a:custGeom>
          <a:avLst/>
          <a:gdLst/>
          <a:ahLst/>
          <a:cxnLst/>
          <a:rect l="0" t="0" r="0" b="0"/>
          <a:pathLst>
            <a:path>
              <a:moveTo>
                <a:pt x="3121028" y="0"/>
              </a:moveTo>
              <a:lnTo>
                <a:pt x="3121028" y="305976"/>
              </a:lnTo>
              <a:lnTo>
                <a:pt x="0" y="305976"/>
              </a:lnTo>
              <a:lnTo>
                <a:pt x="0" y="58702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022CBA-C6A5-437B-94EC-8FE7A870D090}">
      <dsp:nvSpPr>
        <dsp:cNvPr id="0" name=""/>
        <dsp:cNvSpPr/>
      </dsp:nvSpPr>
      <dsp:spPr>
        <a:xfrm>
          <a:off x="5029199" y="2097996"/>
          <a:ext cx="3352667" cy="5637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702"/>
              </a:lnTo>
              <a:lnTo>
                <a:pt x="3352667" y="282702"/>
              </a:lnTo>
              <a:lnTo>
                <a:pt x="3352667" y="56375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23D073-BB45-487D-939C-C8F235AB34BE}">
      <dsp:nvSpPr>
        <dsp:cNvPr id="0" name=""/>
        <dsp:cNvSpPr/>
      </dsp:nvSpPr>
      <dsp:spPr>
        <a:xfrm>
          <a:off x="4983479" y="2097996"/>
          <a:ext cx="91440" cy="5757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4680"/>
              </a:lnTo>
              <a:lnTo>
                <a:pt x="85441" y="294680"/>
              </a:lnTo>
              <a:lnTo>
                <a:pt x="85441" y="57573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F197B6-DB3D-4F8F-BAFA-13F0DD3D0216}">
      <dsp:nvSpPr>
        <dsp:cNvPr id="0" name=""/>
        <dsp:cNvSpPr/>
      </dsp:nvSpPr>
      <dsp:spPr>
        <a:xfrm>
          <a:off x="1931927" y="1651"/>
          <a:ext cx="6194545" cy="2096344"/>
        </a:xfrm>
        <a:prstGeom prst="rect">
          <a:avLst/>
        </a:prstGeom>
        <a:solidFill>
          <a:srgbClr val="F6729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ETABS Checks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31927" y="1651"/>
        <a:ext cx="6194545" cy="2096344"/>
      </dsp:txXfrm>
    </dsp:sp>
    <dsp:sp modelId="{04012203-56F4-4002-B931-C91A77591BCA}">
      <dsp:nvSpPr>
        <dsp:cNvPr id="0" name=""/>
        <dsp:cNvSpPr/>
      </dsp:nvSpPr>
      <dsp:spPr>
        <a:xfrm>
          <a:off x="3730584" y="2673727"/>
          <a:ext cx="2676673" cy="1349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Equilibrium Check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30584" y="2673727"/>
        <a:ext cx="2676673" cy="1349632"/>
      </dsp:txXfrm>
    </dsp:sp>
    <dsp:sp modelId="{3E812C8C-4BAD-42F1-B29A-B376CDCB5AB9}">
      <dsp:nvSpPr>
        <dsp:cNvPr id="0" name=""/>
        <dsp:cNvSpPr/>
      </dsp:nvSpPr>
      <dsp:spPr>
        <a:xfrm>
          <a:off x="6924445" y="2661749"/>
          <a:ext cx="2914844" cy="13616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Stress-Strain Check</a:t>
          </a:r>
        </a:p>
      </dsp:txBody>
      <dsp:txXfrm>
        <a:off x="6924445" y="2661749"/>
        <a:ext cx="2914844" cy="1361610"/>
      </dsp:txXfrm>
    </dsp:sp>
    <dsp:sp modelId="{29191384-61E4-4FB3-ADA2-50577AAA8ADE}">
      <dsp:nvSpPr>
        <dsp:cNvPr id="0" name=""/>
        <dsp:cNvSpPr/>
      </dsp:nvSpPr>
      <dsp:spPr>
        <a:xfrm>
          <a:off x="569834" y="2685023"/>
          <a:ext cx="2676673" cy="13383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Compatibility Check</a:t>
          </a:r>
        </a:p>
      </dsp:txBody>
      <dsp:txXfrm>
        <a:off x="569834" y="2685023"/>
        <a:ext cx="2676673" cy="1338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249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3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37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3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19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9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67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3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2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30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0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2EF0E02-1731-4A4F-9FC5-4A0D4CC9CAF4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6BC5F58-FB10-4A20-8265-7D874B3AAAD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8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6023" y="1345238"/>
            <a:ext cx="6716921" cy="3166442"/>
          </a:xfrm>
        </p:spPr>
        <p:txBody>
          <a:bodyPr>
            <a:normAutofit fontScale="90000"/>
          </a:bodyPr>
          <a:lstStyle/>
          <a:p>
            <a:r>
              <a:rPr lang="en-US" sz="6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and Design of a Residential Building</a:t>
            </a:r>
            <a:br>
              <a:rPr lang="en-US" dirty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6023" y="335463"/>
            <a:ext cx="38012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Report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84218" y="4599969"/>
            <a:ext cx="35835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By:-</a:t>
            </a:r>
          </a:p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Faris Atwan</a:t>
            </a:r>
          </a:p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Tarek Deeb</a:t>
            </a:r>
          </a:p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Mohammad Akhras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Yasmine Habash</a:t>
            </a: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94914" y="4699652"/>
            <a:ext cx="424760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 of: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Riyad abdel-karim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447314" y="5832825"/>
            <a:ext cx="198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Fall 2018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048" y="0"/>
            <a:ext cx="4949952" cy="432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88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8" y="1915779"/>
            <a:ext cx="4589843" cy="4128181"/>
          </a:xfrm>
        </p:spPr>
        <p:txBody>
          <a:bodyPr>
            <a:normAutofit/>
          </a:bodyPr>
          <a:lstStyle/>
          <a:p>
            <a:pPr rt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 1.4D</a:t>
            </a:r>
          </a:p>
          <a:p>
            <a:pPr rt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 1.2D+1.6L</a:t>
            </a:r>
          </a:p>
          <a:p>
            <a:pPr rt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 1.3D+1L+1.3EQ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+0.39EQ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 1.3D+1L+1.3EQ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+0.39EQ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 0.8D+1.3EQ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+0.39EQ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 0.8D+1.3EQ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+0.39EQ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7)  1.07D+0.7EQ</a:t>
            </a:r>
            <a:r>
              <a:rPr lang="en-US" sz="28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+0.21EQ</a:t>
            </a:r>
            <a:r>
              <a:rPr lang="en-US" sz="28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10147" y="1915779"/>
            <a:ext cx="6088566" cy="402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8)  1.07D+0.7EQ</a:t>
            </a:r>
            <a:r>
              <a:rPr lang="en-US" sz="2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+0.21EQ</a:t>
            </a:r>
            <a:r>
              <a:rPr lang="en-US" sz="2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9)  1.053D+0.75L+0.525EQ</a:t>
            </a:r>
            <a:r>
              <a:rPr lang="en-US" sz="2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+0.158EQ</a:t>
            </a:r>
            <a:r>
              <a:rPr lang="en-US" sz="2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10)  1.053D+0.75L+0.525EQ</a:t>
            </a:r>
            <a:r>
              <a:rPr lang="en-US" sz="2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+0158EQ</a:t>
            </a:r>
            <a:r>
              <a:rPr lang="en-US" sz="2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11)  0.53D+0.7EQ</a:t>
            </a:r>
            <a:r>
              <a:rPr lang="en-US" sz="2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+0.21EQ</a:t>
            </a:r>
            <a:r>
              <a:rPr lang="en-US" sz="2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12)  0.53D+0.7EQ</a:t>
            </a:r>
            <a:r>
              <a:rPr lang="en-US" sz="2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+0.21EQ</a:t>
            </a:r>
            <a:r>
              <a:rPr lang="en-US" sz="2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13)  D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14)  D+L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665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/>
              <a:t>-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structural system that we use in our project is frame system (slab-beam-column) system.</a:t>
            </a:r>
          </a:p>
          <a:p>
            <a:pPr>
              <a:buFontTx/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-The slab system used in the building is one way ribbed slab  for floors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495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1" y="286604"/>
            <a:ext cx="9810206" cy="1150310"/>
          </a:xfrm>
        </p:spPr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Program:</a:t>
            </a:r>
            <a:endParaRPr lang="en-US" dirty="0"/>
          </a:p>
        </p:txBody>
      </p:sp>
      <p:pic>
        <p:nvPicPr>
          <p:cNvPr id="4" name="Content Placeholder 5" descr="CSI.ETABS_201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7281" y="1838038"/>
            <a:ext cx="5250313" cy="4456675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823" y="1838038"/>
            <a:ext cx="4944405" cy="445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37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41751"/>
          </a:xfrm>
        </p:spPr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Modeling: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apture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813" y="1845734"/>
            <a:ext cx="5462186" cy="4441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9969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1CADE4"/>
              </a:buClr>
            </a:pPr>
            <a:r>
              <a:rPr lang="en-US" sz="2800" b="1" dirty="0">
                <a:solidFill>
                  <a:srgbClr val="1CADE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Slab: </a:t>
            </a:r>
          </a:p>
          <a:p>
            <a:pPr lvl="0">
              <a:buClr>
                <a:srgbClr val="1CADE4"/>
              </a:buClr>
            </a:pPr>
            <a:r>
              <a:rPr lang="en-US" sz="2800" dirty="0">
                <a:solidFill>
                  <a:srgbClr val="D9E0E6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selected system was one – way ribbed slab as shown below: 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59511" y="3154882"/>
            <a:ext cx="7933938" cy="282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61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1CADE4"/>
              </a:buClr>
            </a:pPr>
            <a:r>
              <a:rPr lang="en-US" sz="2800" b="1" dirty="0">
                <a:solidFill>
                  <a:srgbClr val="1CADE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Beams: </a:t>
            </a:r>
          </a:p>
          <a:p>
            <a:pPr lvl="0">
              <a:buClr>
                <a:srgbClr val="1CADE4"/>
              </a:buClr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will use hidden beams in Y-Direction: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786208"/>
            <a:ext cx="6067264" cy="3464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6755" y="1845734"/>
            <a:ext cx="3035389" cy="440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635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1CADE4"/>
              </a:buClr>
            </a:pPr>
            <a:r>
              <a:rPr lang="en-US" sz="2400" b="1" dirty="0">
                <a:solidFill>
                  <a:srgbClr val="1CADE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Columns:</a:t>
            </a:r>
          </a:p>
          <a:p>
            <a:pPr lvl="0">
              <a:buClr>
                <a:srgbClr val="1CADE4"/>
              </a:buClr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distribution.</a:t>
            </a:r>
            <a:endParaRPr lang="en-US" sz="2400" b="1" dirty="0">
              <a:solidFill>
                <a:srgbClr val="1CADE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437" y="3122656"/>
            <a:ext cx="5084043" cy="31553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48011" y="3014282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basement 2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6897" y="3376025"/>
            <a:ext cx="5086350" cy="26975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74147" y="3006693"/>
            <a:ext cx="2646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basement 1 and Floors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54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1CADE4"/>
              </a:buClr>
            </a:pPr>
            <a:r>
              <a:rPr lang="en-US" sz="2400" b="1" dirty="0">
                <a:solidFill>
                  <a:srgbClr val="1CADE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Columns:</a:t>
            </a:r>
            <a:br>
              <a:rPr lang="en-US" sz="2400" b="1" dirty="0">
                <a:solidFill>
                  <a:srgbClr val="1CADE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Cross-section.</a:t>
            </a:r>
            <a:endParaRPr lang="en-US" sz="2400" b="1" dirty="0">
              <a:solidFill>
                <a:srgbClr val="1CADE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604D27F6-D9AE-451C-8DDC-F083B3224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6987" y="2589642"/>
            <a:ext cx="2111900" cy="3279452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AEE72DE1-8AD2-4D2B-9298-907572ADC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253" y="2589643"/>
            <a:ext cx="2639668" cy="327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2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motion input parameters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Exceedance probability 2%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50 years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=0.5 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=0.25 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risk category is “Ⅱ“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factor equal 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0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Approach:</a:t>
            </a:r>
            <a:endParaRPr lang="en-US" dirty="0"/>
          </a:p>
        </p:txBody>
      </p:sp>
      <p:pic>
        <p:nvPicPr>
          <p:cNvPr id="7" name="عنصر نائب للمحتوى 6">
            <a:extLst>
              <a:ext uri="{FF2B5EF4-FFF2-40B4-BE49-F238E27FC236}">
                <a16:creationId xmlns:a16="http://schemas.microsoft.com/office/drawing/2014/main" id="{1277FD87-EBD4-4702-A89E-DC38E442AD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244" y="1846263"/>
            <a:ext cx="3359838" cy="4022725"/>
          </a:xfrm>
        </p:spPr>
      </p:pic>
    </p:spTree>
    <p:extLst>
      <p:ext uri="{BB962C8B-B14F-4D97-AF65-F5344CB8AC3E}">
        <p14:creationId xmlns:p14="http://schemas.microsoft.com/office/powerpoint/2010/main" val="247893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564780"/>
            <a:ext cx="10058400" cy="33043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Seismic Analysis Approach.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Preliminary Design.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JO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Structural Analysis.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Structural design.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2726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52735"/>
            <a:ext cx="10058400" cy="3816358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Damping factor must be less than 10%</a:t>
            </a:r>
          </a:p>
          <a:p>
            <a:endParaRPr lang="en-US" dirty="0"/>
          </a:p>
        </p:txBody>
      </p:sp>
      <p:pic>
        <p:nvPicPr>
          <p:cNvPr id="7" name="Picture 6" descr="damping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097280" y="2985876"/>
            <a:ext cx="6217920" cy="220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409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5031" y="2327146"/>
            <a:ext cx="7002896" cy="39675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21936" y="1803926"/>
            <a:ext cx="3409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Parameters </a:t>
            </a:r>
          </a:p>
        </p:txBody>
      </p:sp>
    </p:spTree>
    <p:extLst>
      <p:ext uri="{BB962C8B-B14F-4D97-AF65-F5344CB8AC3E}">
        <p14:creationId xmlns:p14="http://schemas.microsoft.com/office/powerpoint/2010/main" val="3109788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Approach:</a:t>
            </a:r>
            <a:endParaRPr lang="en-US" dirty="0"/>
          </a:p>
        </p:txBody>
      </p:sp>
      <p:pic>
        <p:nvPicPr>
          <p:cNvPr id="4" name="Content Placeholder 3" descr="respons real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8011" y="2321751"/>
            <a:ext cx="6216938" cy="39937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97280" y="1952419"/>
            <a:ext cx="4340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Spectrum : </a:t>
            </a:r>
          </a:p>
        </p:txBody>
      </p:sp>
    </p:spTree>
    <p:extLst>
      <p:ext uri="{BB962C8B-B14F-4D97-AF65-F5344CB8AC3E}">
        <p14:creationId xmlns:p14="http://schemas.microsoft.com/office/powerpoint/2010/main" val="496604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limit check: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Calculation: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842805"/>
            <a:ext cx="7097520" cy="13186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045" y="4744865"/>
            <a:ext cx="8459381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48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026" y="3467046"/>
            <a:ext cx="7878274" cy="78115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97280" y="188224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Diaphragm Rigidity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length to width ratio of the diaphragms in each block is less than 3 as shown in the table :</a:t>
            </a:r>
          </a:p>
        </p:txBody>
      </p:sp>
    </p:spTree>
    <p:extLst>
      <p:ext uri="{BB962C8B-B14F-4D97-AF65-F5344CB8AC3E}">
        <p14:creationId xmlns:p14="http://schemas.microsoft.com/office/powerpoint/2010/main" val="19139059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154" y="1976803"/>
            <a:ext cx="5870289" cy="43920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97280" y="1976803"/>
            <a:ext cx="2077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 :</a:t>
            </a:r>
          </a:p>
        </p:txBody>
      </p:sp>
    </p:spTree>
    <p:extLst>
      <p:ext uri="{BB962C8B-B14F-4D97-AF65-F5344CB8AC3E}">
        <p14:creationId xmlns:p14="http://schemas.microsoft.com/office/powerpoint/2010/main" val="8566642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765" y="3537097"/>
            <a:ext cx="9233429" cy="17786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97280" y="1964174"/>
            <a:ext cx="346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order effect: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DBD1728E-9B1A-46AC-9132-15A4D0DAB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765" y="2563308"/>
            <a:ext cx="1642027" cy="74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2533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Irregularity Checks</a:t>
            </a:r>
          </a:p>
          <a:p>
            <a:pPr algn="ctr">
              <a:buNone/>
            </a:pPr>
            <a:endParaRPr lang="en-US" b="1" dirty="0"/>
          </a:p>
          <a:p>
            <a:pPr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13 checks in ASCE-10 for irregularity 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7280" y="4685856"/>
            <a:ext cx="4169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irregularity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checks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6824" y="3502618"/>
            <a:ext cx="4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irregularity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checks</a:t>
            </a:r>
          </a:p>
        </p:txBody>
      </p:sp>
    </p:spTree>
    <p:extLst>
      <p:ext uri="{BB962C8B-B14F-4D97-AF65-F5344CB8AC3E}">
        <p14:creationId xmlns:p14="http://schemas.microsoft.com/office/powerpoint/2010/main" val="32605990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2016 Model and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178480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33334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2016 Model and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54591"/>
            <a:ext cx="10058400" cy="4023360"/>
          </a:xfrm>
        </p:spPr>
        <p:txBody>
          <a:bodyPr/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Check:</a:t>
            </a:r>
          </a:p>
          <a:p>
            <a:endParaRPr lang="en-US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moves as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unit so we can say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our modeling is OK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Capture2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777" y="1954591"/>
            <a:ext cx="5038492" cy="43436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9552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location :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01370"/>
            <a:ext cx="12192000" cy="49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0222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2016 Model and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18952"/>
            <a:ext cx="10058400" cy="395014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Check:</a:t>
            </a:r>
          </a:p>
          <a:p>
            <a:endParaRPr lang="en-US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Manual Live Load: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Live Load: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 less than 5%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583" y="2251525"/>
            <a:ext cx="4030726" cy="174194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583" y="4326044"/>
            <a:ext cx="4030726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266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2016 Model and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10058400" cy="4402666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Stress-Strain Check: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ETABS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Right -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 = 13.37 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Left -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 = 7.24 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ETABS=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𝐿𝑒𝑓𝑡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+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𝑅𝑖𝑔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13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37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24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+ 3.234 = 13.54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manually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𝑊𝑢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𝐿𝑛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14.2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Error % = |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14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13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54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14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| *100% = 4.6% &lt; 5% </a:t>
                </a:r>
              </a:p>
              <a:p>
                <a:endParaRPr lang="en-US" sz="2800" dirty="0"/>
              </a:p>
              <a:p>
                <a:endParaRPr lang="en-US" sz="28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10058400" cy="4402666"/>
              </a:xfrm>
              <a:blipFill rotWithShape="0">
                <a:blip r:embed="rId2"/>
                <a:stretch>
                  <a:fillRect l="-1212" t="-2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79" y="2019641"/>
            <a:ext cx="5626905" cy="380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1493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18732"/>
            <a:ext cx="10058400" cy="3750362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 design all the structural elements in our project:</a:t>
            </a:r>
          </a:p>
          <a:p>
            <a:pPr>
              <a:buClr>
                <a:srgbClr val="F67291"/>
              </a:buClr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Slabs.</a:t>
            </a:r>
          </a:p>
          <a:p>
            <a:pPr>
              <a:buClr>
                <a:srgbClr val="F67291"/>
              </a:buClr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Beams.</a:t>
            </a:r>
          </a:p>
          <a:p>
            <a:pPr>
              <a:buClr>
                <a:srgbClr val="F67291"/>
              </a:buClr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Columns.</a:t>
            </a:r>
          </a:p>
          <a:p>
            <a:pPr>
              <a:buClr>
                <a:srgbClr val="F67291"/>
              </a:buClr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Shear walls.</a:t>
            </a:r>
          </a:p>
          <a:p>
            <a:pPr>
              <a:buClr>
                <a:srgbClr val="F67291"/>
              </a:buClr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Footings.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3305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Design: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structural system of slab is one way ribbed slab </a:t>
            </a:r>
            <a:r>
              <a:rPr lang="en-US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350 mm </a:t>
            </a:r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thickness with hidden beams.</a:t>
            </a:r>
            <a:endParaRPr lang="en-GB" alt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2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.Slab Thickness = 350mm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2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.Web width = 150 mm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2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.Flange Thickness= 70 mm</a:t>
            </a:r>
          </a:p>
          <a:p>
            <a:endParaRPr lang="en-US" dirty="0"/>
          </a:p>
        </p:txBody>
      </p:sp>
      <p:pic>
        <p:nvPicPr>
          <p:cNvPr id="4" name="صورة 1">
            <a:extLst>
              <a:ext uri="{FF2B5EF4-FFF2-40B4-BE49-F238E27FC236}">
                <a16:creationId xmlns:a16="http://schemas.microsoft.com/office/drawing/2014/main" id="{06143F07-3197-4B02-A226-34E5F1273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380" y="2832410"/>
            <a:ext cx="5969620" cy="303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666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Moments: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95459" y="2730320"/>
                <a:ext cx="5415409" cy="1959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67291"/>
                  </a:buClr>
                </a:pPr>
                <a: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ØMn +</a:t>
                </a:r>
                <a:r>
                  <a:rPr lang="en-US" sz="28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</a:t>
                </a:r>
                <a: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Ø As </a:t>
                </a:r>
                <a:r>
                  <a:rPr lang="en-US" sz="28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fy</a:t>
                </a:r>
                <a: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(d-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num>
                      <m:den>
                        <m:r>
                          <a:rPr lang="en-US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b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</a:t>
                </a:r>
              </a:p>
              <a:p>
                <a:pPr>
                  <a:buClr>
                    <a:srgbClr val="F67291"/>
                  </a:buClr>
                </a:pPr>
                <a: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63.6/.55=115 </a:t>
                </a:r>
                <a:r>
                  <a:rPr lang="en-US" sz="28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 m</a:t>
                </a:r>
              </a:p>
              <a:p>
                <a:pPr>
                  <a:buClr>
                    <a:srgbClr val="F67291"/>
                  </a:buClr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59" y="2730320"/>
                <a:ext cx="5415409" cy="1959191"/>
              </a:xfrm>
              <a:prstGeom prst="rect">
                <a:avLst/>
              </a:prstGeom>
              <a:blipFill rotWithShape="0">
                <a:blip r:embed="rId2"/>
                <a:stretch>
                  <a:fillRect l="-2252" t="-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95459" y="1845734"/>
            <a:ext cx="4868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Moment:</a:t>
            </a:r>
          </a:p>
        </p:txBody>
      </p:sp>
      <p:pic>
        <p:nvPicPr>
          <p:cNvPr id="8" name="صورة 8">
            <a:extLst>
              <a:ext uri="{FF2B5EF4-FFF2-40B4-BE49-F238E27FC236}">
                <a16:creationId xmlns:a16="http://schemas.microsoft.com/office/drawing/2014/main" id="{DF9FDC32-B974-44CD-B53B-C26EEB659AB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204" y="2029522"/>
            <a:ext cx="6867796" cy="421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583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Moments: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95459" y="2575775"/>
                <a:ext cx="11058391" cy="307805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ØMn –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Ø As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fy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(d-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a</m:t>
                        </m:r>
                      </m:num>
                      <m:den>
                        <m:r>
                          <a:rPr lang="en-US" sz="28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17.8/.55=32.4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 m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459" y="2575775"/>
                <a:ext cx="11058391" cy="3078050"/>
              </a:xfrm>
              <a:blipFill rotWithShape="0">
                <a:blip r:embed="rId2"/>
                <a:stretch>
                  <a:fillRect l="-1103" t="-19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95459" y="1845734"/>
            <a:ext cx="4868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Moment: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4E91957B-9B44-47A6-AD28-67D9CB233F7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84" y="2074126"/>
            <a:ext cx="7344816" cy="423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031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Moments: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25320"/>
            <a:ext cx="10058400" cy="4103648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M-</a:t>
            </a:r>
            <a:r>
              <a:rPr lang="en-US" altLang="en-US" sz="18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ve</a:t>
            </a:r>
            <a:r>
              <a:rPr lang="en-US" alt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 E-Tabs &lt; </a:t>
            </a:r>
            <a:r>
              <a:rPr lang="en-US" sz="18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ØMn-ve</a:t>
            </a:r>
            <a:r>
              <a:rPr 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 </a:t>
            </a:r>
            <a:r>
              <a:rPr lang="en-US" sz="1800" dirty="0">
                <a:latin typeface="Times New Roman" pitchFamily="18" charset="0"/>
                <a:cs typeface="+mj-cs"/>
              </a:rPr>
              <a:t>for </a:t>
            </a:r>
            <a:r>
              <a:rPr lang="en-US" sz="1800" dirty="0">
                <a:solidFill>
                  <a:srgbClr val="00B050"/>
                </a:solidFill>
                <a:latin typeface="Times New Roman" pitchFamily="18" charset="0"/>
                <a:cs typeface="+mj-cs"/>
              </a:rPr>
              <a:t>Green</a:t>
            </a:r>
            <a:r>
              <a:rPr lang="en-US" sz="1800" dirty="0">
                <a:latin typeface="Times New Roman" pitchFamily="18" charset="0"/>
                <a:cs typeface="+mj-cs"/>
              </a:rPr>
              <a:t> and </a:t>
            </a:r>
            <a:r>
              <a:rPr lang="en-US" sz="1800" dirty="0">
                <a:solidFill>
                  <a:srgbClr val="FFFF00"/>
                </a:solidFill>
                <a:latin typeface="Times New Roman" pitchFamily="18" charset="0"/>
                <a:cs typeface="+mj-cs"/>
              </a:rPr>
              <a:t>Yellow</a:t>
            </a:r>
            <a:r>
              <a:rPr lang="en-US" sz="1800" dirty="0">
                <a:latin typeface="Times New Roman" pitchFamily="18" charset="0"/>
                <a:cs typeface="+mj-cs"/>
              </a:rPr>
              <a:t> areas</a:t>
            </a:r>
            <a:endParaRPr lang="en-US" altLang="en-US" sz="1800" dirty="0">
              <a:latin typeface="Times New Roman" pitchFamily="18" charset="0"/>
              <a:cs typeface="+mj-cs"/>
            </a:endParaRPr>
          </a:p>
          <a:p>
            <a:pPr>
              <a:buFontTx/>
              <a:buNone/>
            </a:pPr>
            <a:r>
              <a:rPr lang="en-US" sz="1800" dirty="0">
                <a:cs typeface="+mj-cs"/>
              </a:rPr>
              <a:t> </a:t>
            </a:r>
            <a:r>
              <a:rPr lang="en-US" sz="1800" dirty="0">
                <a:latin typeface="Times New Roman" pitchFamily="18" charset="0"/>
                <a:cs typeface="+mj-cs"/>
              </a:rPr>
              <a:t>ρ</a:t>
            </a:r>
            <a:r>
              <a:rPr lang="en-US" sz="1800" baseline="-25000" dirty="0">
                <a:latin typeface="Times New Roman" pitchFamily="18" charset="0"/>
                <a:cs typeface="+mj-cs"/>
              </a:rPr>
              <a:t> min</a:t>
            </a:r>
            <a:r>
              <a:rPr lang="en-US" sz="1800" dirty="0">
                <a:latin typeface="Times New Roman" pitchFamily="18" charset="0"/>
                <a:cs typeface="+mj-cs"/>
              </a:rPr>
              <a:t> = 0.0033</a:t>
            </a:r>
            <a:endParaRPr lang="en-US" altLang="en-US" sz="1800" dirty="0">
              <a:latin typeface="Times New Roman" pitchFamily="18" charset="0"/>
              <a:cs typeface="+mj-cs"/>
            </a:endParaRPr>
          </a:p>
          <a:p>
            <a:pPr>
              <a:buNone/>
            </a:pPr>
            <a:r>
              <a:rPr lang="en-US" sz="1800" dirty="0">
                <a:latin typeface="Times New Roman" pitchFamily="18" charset="0"/>
                <a:cs typeface="+mj-cs"/>
              </a:rPr>
              <a:t>As </a:t>
            </a:r>
            <a:r>
              <a:rPr lang="en-US" sz="1800" baseline="-25000" dirty="0">
                <a:latin typeface="Times New Roman" pitchFamily="18" charset="0"/>
                <a:cs typeface="+mj-cs"/>
              </a:rPr>
              <a:t>min </a:t>
            </a:r>
            <a:r>
              <a:rPr lang="en-US" sz="1800" dirty="0">
                <a:latin typeface="Times New Roman" pitchFamily="18" charset="0"/>
                <a:cs typeface="+mj-cs"/>
              </a:rPr>
              <a:t>= 153.45 mm</a:t>
            </a:r>
            <a:r>
              <a:rPr lang="en-US" sz="1800" baseline="30000" dirty="0">
                <a:latin typeface="Times New Roman" pitchFamily="18" charset="0"/>
                <a:cs typeface="+mj-cs"/>
              </a:rPr>
              <a:t>2</a:t>
            </a:r>
            <a:r>
              <a:rPr lang="en-US" sz="1800" dirty="0">
                <a:latin typeface="Times New Roman" pitchFamily="18" charset="0"/>
                <a:cs typeface="+mj-cs"/>
              </a:rPr>
              <a:t>/rib </a:t>
            </a:r>
            <a:r>
              <a:rPr lang="en-US" sz="1800" dirty="0">
                <a:latin typeface="Times New Roman" pitchFamily="18" charset="0"/>
                <a:cs typeface="+mj-cs"/>
                <a:sym typeface="Wingdings" pitchFamily="2" charset="2"/>
              </a:rPr>
              <a:t> </a:t>
            </a:r>
            <a:r>
              <a:rPr lang="en-US" sz="1800" dirty="0">
                <a:latin typeface="Times New Roman" pitchFamily="18" charset="0"/>
                <a:cs typeface="+mj-cs"/>
              </a:rPr>
              <a:t>bottom steel 2Ф10/rib</a:t>
            </a:r>
            <a:endParaRPr lang="en-US" altLang="en-US" sz="1800" dirty="0">
              <a:solidFill>
                <a:srgbClr val="FF0000"/>
              </a:solidFill>
              <a:latin typeface="Times New Roman" pitchFamily="18" charset="0"/>
              <a:cs typeface="+mj-cs"/>
            </a:endParaRPr>
          </a:p>
          <a:p>
            <a:pPr>
              <a:buNone/>
            </a:pPr>
            <a:r>
              <a:rPr lang="en-US" altLang="en-US" sz="18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M</a:t>
            </a:r>
            <a:r>
              <a:rPr lang="en-US" altLang="en-US" sz="1800" baseline="-250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max</a:t>
            </a:r>
            <a:r>
              <a:rPr lang="en-US" altLang="en-US" sz="18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-ve</a:t>
            </a:r>
            <a:r>
              <a:rPr lang="en-US" alt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 E-Tabs = 32.4 </a:t>
            </a:r>
            <a:r>
              <a:rPr lang="en-US" sz="18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KN.m</a:t>
            </a:r>
            <a:r>
              <a:rPr 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 &gt;</a:t>
            </a:r>
            <a:r>
              <a:rPr lang="en-US" alt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ØMn-ve</a:t>
            </a:r>
            <a:r>
              <a:rPr 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 </a:t>
            </a:r>
            <a:r>
              <a:rPr lang="en-US" sz="1800" dirty="0">
                <a:latin typeface="Times New Roman" pitchFamily="18" charset="0"/>
                <a:cs typeface="+mj-cs"/>
              </a:rPr>
              <a:t>for </a:t>
            </a:r>
            <a:r>
              <a:rPr 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Red</a:t>
            </a:r>
            <a:r>
              <a:rPr lang="en-US" sz="1800" dirty="0">
                <a:solidFill>
                  <a:srgbClr val="00B050"/>
                </a:solidFill>
                <a:latin typeface="Times New Roman" pitchFamily="18" charset="0"/>
                <a:cs typeface="+mj-cs"/>
              </a:rPr>
              <a:t> </a:t>
            </a:r>
            <a:r>
              <a:rPr lang="en-US" sz="1800" dirty="0">
                <a:latin typeface="Times New Roman" pitchFamily="18" charset="0"/>
                <a:cs typeface="+mj-cs"/>
              </a:rPr>
              <a:t>areas</a:t>
            </a:r>
          </a:p>
          <a:p>
            <a:pPr>
              <a:buNone/>
            </a:pPr>
            <a:r>
              <a:rPr lang="en-US" sz="1800" dirty="0">
                <a:latin typeface="Times New Roman" pitchFamily="18" charset="0"/>
                <a:cs typeface="+mj-cs"/>
              </a:rPr>
              <a:t>ρ</a:t>
            </a:r>
            <a:r>
              <a:rPr lang="en-US" sz="1800" baseline="-25000" dirty="0">
                <a:latin typeface="Times New Roman" pitchFamily="18" charset="0"/>
                <a:cs typeface="+mj-cs"/>
              </a:rPr>
              <a:t> </a:t>
            </a:r>
            <a:r>
              <a:rPr lang="en-US" sz="1800" dirty="0">
                <a:latin typeface="Times New Roman" pitchFamily="18" charset="0"/>
                <a:cs typeface="+mj-cs"/>
              </a:rPr>
              <a:t>= 0.0048</a:t>
            </a:r>
            <a:endParaRPr lang="en-US" altLang="en-US" sz="1800" dirty="0">
              <a:latin typeface="Times New Roman" pitchFamily="18" charset="0"/>
              <a:cs typeface="+mj-cs"/>
            </a:endParaRPr>
          </a:p>
          <a:p>
            <a:pPr>
              <a:buFontTx/>
              <a:buNone/>
            </a:pPr>
            <a:r>
              <a:rPr lang="en-US" altLang="en-US" sz="1800" dirty="0">
                <a:latin typeface="Times New Roman" pitchFamily="18" charset="0"/>
                <a:cs typeface="+mj-cs"/>
              </a:rPr>
              <a:t>As = 226 mm</a:t>
            </a:r>
            <a:r>
              <a:rPr lang="en-US" altLang="en-US" sz="1800" baseline="30000" dirty="0">
                <a:latin typeface="Times New Roman" panose="02020603050405020304" pitchFamily="18" charset="0"/>
                <a:cs typeface="+mj-cs"/>
              </a:rPr>
              <a:t>2</a:t>
            </a:r>
            <a:r>
              <a:rPr lang="en-US" sz="1800" dirty="0">
                <a:latin typeface="Times New Roman" pitchFamily="18" charset="0"/>
                <a:cs typeface="+mj-cs"/>
              </a:rPr>
              <a:t>/rib </a:t>
            </a:r>
            <a:r>
              <a:rPr lang="en-US" sz="1800" dirty="0">
                <a:latin typeface="Times New Roman" pitchFamily="18" charset="0"/>
                <a:cs typeface="+mj-cs"/>
                <a:sym typeface="Wingdings" pitchFamily="2" charset="2"/>
              </a:rPr>
              <a:t></a:t>
            </a:r>
            <a:r>
              <a:rPr lang="en-US" altLang="en-US" sz="1800" dirty="0">
                <a:latin typeface="Times New Roman" panose="02020603050405020304" pitchFamily="18" charset="0"/>
                <a:cs typeface="+mj-cs"/>
              </a:rPr>
              <a:t> 2ϕ12</a:t>
            </a:r>
            <a:r>
              <a:rPr lang="en-US" sz="1800" dirty="0">
                <a:latin typeface="Times New Roman" pitchFamily="18" charset="0"/>
                <a:cs typeface="+mj-cs"/>
              </a:rPr>
              <a:t>/rib</a:t>
            </a:r>
            <a:endParaRPr lang="en-US" altLang="en-US" sz="1800" dirty="0">
              <a:solidFill>
                <a:srgbClr val="FF0000"/>
              </a:solidFill>
              <a:latin typeface="Times New Roman" pitchFamily="18" charset="0"/>
              <a:cs typeface="+mj-cs"/>
            </a:endParaRPr>
          </a:p>
          <a:p>
            <a:pPr>
              <a:buNone/>
            </a:pPr>
            <a:r>
              <a:rPr lang="en-US" altLang="en-US" sz="18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M</a:t>
            </a:r>
            <a:r>
              <a:rPr lang="en-US" altLang="en-US" sz="1800" baseline="-250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max</a:t>
            </a:r>
            <a:r>
              <a:rPr lang="en-US" altLang="en-US" sz="18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+ve</a:t>
            </a:r>
            <a:r>
              <a:rPr lang="en-US" alt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 E-Tabs &lt; </a:t>
            </a:r>
            <a:r>
              <a:rPr lang="en-US" sz="1800" dirty="0" err="1">
                <a:solidFill>
                  <a:srgbClr val="FF0000"/>
                </a:solidFill>
                <a:latin typeface="Times New Roman" pitchFamily="18" charset="0"/>
                <a:cs typeface="+mj-cs"/>
              </a:rPr>
              <a:t>ØMn+ve</a:t>
            </a:r>
            <a:r>
              <a:rPr 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 </a:t>
            </a:r>
            <a:r>
              <a:rPr lang="en-US" sz="1800" dirty="0">
                <a:latin typeface="Times New Roman" pitchFamily="18" charset="0"/>
                <a:cs typeface="+mj-cs"/>
              </a:rPr>
              <a:t>for All Slabs</a:t>
            </a:r>
          </a:p>
          <a:p>
            <a:pPr>
              <a:buNone/>
            </a:pPr>
            <a:r>
              <a:rPr lang="en-US" sz="1800" dirty="0">
                <a:latin typeface="Times New Roman" pitchFamily="18" charset="0"/>
                <a:cs typeface="+mj-cs"/>
              </a:rPr>
              <a:t>ρ</a:t>
            </a:r>
            <a:r>
              <a:rPr lang="en-US" sz="1800" baseline="-25000" dirty="0">
                <a:latin typeface="Times New Roman" pitchFamily="18" charset="0"/>
                <a:cs typeface="+mj-cs"/>
              </a:rPr>
              <a:t> </a:t>
            </a:r>
            <a:r>
              <a:rPr lang="en-US" sz="1800" dirty="0">
                <a:latin typeface="Times New Roman" pitchFamily="18" charset="0"/>
                <a:cs typeface="+mj-cs"/>
              </a:rPr>
              <a:t>= 0.0033</a:t>
            </a:r>
            <a:endParaRPr lang="en-US" altLang="en-US" sz="1800" dirty="0">
              <a:latin typeface="Times New Roman" pitchFamily="18" charset="0"/>
              <a:cs typeface="+mj-cs"/>
            </a:endParaRPr>
          </a:p>
          <a:p>
            <a:pPr>
              <a:buFontTx/>
              <a:buNone/>
            </a:pPr>
            <a:r>
              <a:rPr lang="en-US" altLang="en-US" sz="1800" dirty="0">
                <a:latin typeface="Times New Roman" pitchFamily="18" charset="0"/>
                <a:cs typeface="+mj-cs"/>
              </a:rPr>
              <a:t>As = 562.65 mm</a:t>
            </a:r>
            <a:r>
              <a:rPr lang="en-US" altLang="en-US" sz="1800" baseline="30000" dirty="0">
                <a:latin typeface="Times New Roman" panose="02020603050405020304" pitchFamily="18" charset="0"/>
                <a:cs typeface="+mj-cs"/>
              </a:rPr>
              <a:t>2</a:t>
            </a:r>
            <a:r>
              <a:rPr lang="en-US" sz="1800" dirty="0">
                <a:latin typeface="Times New Roman" pitchFamily="18" charset="0"/>
                <a:cs typeface="+mj-cs"/>
              </a:rPr>
              <a:t>/550mm </a:t>
            </a:r>
            <a:r>
              <a:rPr lang="en-US" sz="1800" dirty="0">
                <a:latin typeface="Times New Roman" pitchFamily="18" charset="0"/>
                <a:cs typeface="+mj-cs"/>
                <a:sym typeface="Wingdings" pitchFamily="2" charset="2"/>
              </a:rPr>
              <a:t>3</a:t>
            </a:r>
            <a:r>
              <a:rPr lang="en-US" altLang="en-US" sz="1800" dirty="0">
                <a:latin typeface="Times New Roman" panose="02020603050405020304" pitchFamily="18" charset="0"/>
                <a:cs typeface="+mj-cs"/>
              </a:rPr>
              <a:t>ϕ16</a:t>
            </a:r>
            <a:r>
              <a:rPr lang="en-US" sz="1800" dirty="0">
                <a:latin typeface="Times New Roman" pitchFamily="18" charset="0"/>
                <a:cs typeface="+mj-cs"/>
              </a:rPr>
              <a:t>/rib</a:t>
            </a:r>
          </a:p>
          <a:p>
            <a:pPr>
              <a:buNone/>
            </a:pPr>
            <a:r>
              <a:rPr lang="en-US" sz="1800" dirty="0">
                <a:solidFill>
                  <a:srgbClr val="FF0000"/>
                </a:solidFill>
                <a:latin typeface="Times New Roman" pitchFamily="18" charset="0"/>
                <a:cs typeface="+mj-cs"/>
              </a:rPr>
              <a:t>Use Shrinkage steel </a:t>
            </a: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+mj-cs"/>
              </a:rPr>
              <a:t>ϕ8/300mm</a:t>
            </a:r>
            <a:endParaRPr lang="en-US" sz="1800" dirty="0">
              <a:solidFill>
                <a:srgbClr val="FF0000"/>
              </a:solidFill>
              <a:latin typeface="Times New Roman" pitchFamily="18" charset="0"/>
              <a:cs typeface="+mj-cs"/>
            </a:endParaRPr>
          </a:p>
        </p:txBody>
      </p:sp>
      <p:pic>
        <p:nvPicPr>
          <p:cNvPr id="4" name="صورة 8">
            <a:extLst>
              <a:ext uri="{FF2B5EF4-FFF2-40B4-BE49-F238E27FC236}">
                <a16:creationId xmlns:a16="http://schemas.microsoft.com/office/drawing/2014/main" id="{BFD994FD-B7F2-4AC7-9F9D-08B6511A87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530" y="1837996"/>
            <a:ext cx="5910470" cy="2564636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5B138638-E972-49F7-98A5-A7B9C639943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043" y="4267201"/>
            <a:ext cx="5791200" cy="204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0596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Shear 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9965" y="1832288"/>
            <a:ext cx="45669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Resistance of shear 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Vu = 57 KN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 Vu &lt; 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,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need for shear reinforcement.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6" name="صورة 8">
            <a:extLst>
              <a:ext uri="{FF2B5EF4-FFF2-40B4-BE49-F238E27FC236}">
                <a16:creationId xmlns:a16="http://schemas.microsoft.com/office/drawing/2014/main" id="{C6AC6C6C-F41F-4D39-8760-B3FE6E964AE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552" y="1832288"/>
            <a:ext cx="6506483" cy="4479302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E895EC91-A6F5-46FE-9F28-E984CEDE6FE9}"/>
              </a:ext>
            </a:extLst>
          </p:cNvPr>
          <p:cNvSpPr/>
          <p:nvPr/>
        </p:nvSpPr>
        <p:spPr>
          <a:xfrm>
            <a:off x="175990" y="4741930"/>
            <a:ext cx="51948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Although the slabs does not need shear stirrups. Stirrups must be used to hold the bottom bars.</a:t>
            </a:r>
            <a:endParaRPr lang="en-GB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Stirrups 1ϕ10 / 300mm</a:t>
            </a:r>
            <a:endParaRPr lang="en-GB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8793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Section: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60A007A7-3E8F-43F5-9B9D-2ECA1891E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965" y="2199861"/>
            <a:ext cx="8044070" cy="331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4708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BA79A1F-226F-4DF6-8908-47A97D8D6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Section: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EB676FD5-32CD-41BC-827B-8369BAD32E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1870" y="1846263"/>
            <a:ext cx="7168586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112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28800"/>
            <a:ext cx="10058400" cy="404029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2800" dirty="0">
              <a:cs typeface="+mj-cs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r>
              <a:rPr lang="en-US" sz="11200" dirty="0">
                <a:latin typeface="Times New Roman" panose="02020603050405020304" pitchFamily="18" charset="0"/>
                <a:cs typeface="+mj-cs"/>
              </a:rPr>
              <a:t>This Building consists of </a:t>
            </a: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floors:</a:t>
            </a:r>
            <a:r>
              <a:rPr lang="en-US" sz="11200" dirty="0">
                <a:latin typeface="Times New Roman" panose="02020603050405020304" pitchFamily="18" charset="0"/>
                <a:cs typeface="+mj-cs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Two basement floors.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Four top floors.</a:t>
            </a:r>
          </a:p>
          <a:p>
            <a:pPr marL="457200" indent="-457200">
              <a:buFont typeface="+mj-lt"/>
              <a:buAutoNum type="arabicPeriod"/>
            </a:pPr>
            <a:endParaRPr lang="en-US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of building = 4732 m</a:t>
            </a:r>
            <a:r>
              <a:rPr lang="en-US" sz="1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8BEF1"/>
              </a:buCl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5086" y="809118"/>
            <a:ext cx="4811485" cy="558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858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All beams in our Building are hidden.</a:t>
            </a:r>
          </a:p>
          <a:p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19562"/>
              </p:ext>
            </p:extLst>
          </p:nvPr>
        </p:nvGraphicFramePr>
        <p:xfrm>
          <a:off x="1805799" y="2670340"/>
          <a:ext cx="8641362" cy="2754084"/>
        </p:xfrm>
        <a:graphic>
          <a:graphicData uri="http://schemas.openxmlformats.org/drawingml/2006/table">
            <a:tbl>
              <a:tblPr rtl="1"/>
              <a:tblGrid>
                <a:gridCol w="215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98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8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8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966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Depth 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Width 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Type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Beam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72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350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Hidden beam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B 70*35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72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350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endParaRPr lang="en-US" sz="2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Hidden beam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B 40*35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6722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Design (B110 )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Hidden Beam “B110” in the 1</a:t>
            </a:r>
            <a:r>
              <a:rPr lang="en-US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story was chosen to check reinforcements. Beams width and depth are 70cm and 35cm respectively. </a:t>
            </a:r>
            <a:endParaRPr lang="en-GB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صورة 5" descr="صورة تحتوي على خريطة&#10;&#10;تم إنشاء الوصف تلقائياً">
            <a:extLst>
              <a:ext uri="{FF2B5EF4-FFF2-40B4-BE49-F238E27FC236}">
                <a16:creationId xmlns:a16="http://schemas.microsoft.com/office/drawing/2014/main" id="{0927B84E-2DAF-44BC-AD90-971A3D9D808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160" y="2518708"/>
            <a:ext cx="8424727" cy="379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8688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“B110” Internal Forces: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97280" y="2001850"/>
            <a:ext cx="10058400" cy="386724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 +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manually = 126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 -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manually = 185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altLang="en-US" dirty="0"/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Vu = 230KN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en-US" altLang="en-US" dirty="0"/>
          </a:p>
          <a:p>
            <a:endParaRPr lang="en-US" dirty="0"/>
          </a:p>
        </p:txBody>
      </p:sp>
      <p:pic>
        <p:nvPicPr>
          <p:cNvPr id="4" name="صورة 8" descr="صورة تحتوي على لقطة شاشة&#10;&#10;تم إنشاء الوصف تلقائياً">
            <a:extLst>
              <a:ext uri="{FF2B5EF4-FFF2-40B4-BE49-F238E27FC236}">
                <a16:creationId xmlns:a16="http://schemas.microsoft.com/office/drawing/2014/main" id="{7B87E13F-9E76-4B30-B3CF-9BB2ECAFAB4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790" y="2001851"/>
            <a:ext cx="7515922" cy="422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5432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“B110” reinforcement: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18732"/>
            <a:ext cx="10058400" cy="375036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= 1218 mm</a:t>
            </a:r>
            <a:r>
              <a:rPr lang="en-US" alt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As min = 670 mm</a:t>
            </a:r>
            <a:r>
              <a:rPr lang="en-US" alt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Bars 6ϕ16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= 1847mm</a:t>
            </a:r>
            <a:r>
              <a:rPr lang="en-US" alt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As min = 670 mm</a:t>
            </a:r>
            <a:r>
              <a:rPr lang="en-US" alt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Bottom Bars 10ϕ16</a:t>
            </a:r>
          </a:p>
          <a:p>
            <a:pPr>
              <a:lnSpc>
                <a:spcPct val="150000"/>
              </a:lnSpc>
              <a:buFontTx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8.8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No need for tensional reinforcement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ØVc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133 KN &lt; Vu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closed stirrups Ф10/100mm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0948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Section: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صورة 6" descr="صورة تحتوي على لقطة شاشة&#10;&#10;تم إنشاء الوصف تلقائياً">
            <a:extLst>
              <a:ext uri="{FF2B5EF4-FFF2-40B4-BE49-F238E27FC236}">
                <a16:creationId xmlns:a16="http://schemas.microsoft.com/office/drawing/2014/main" id="{E8A24B17-4565-453F-BCFF-773C8D9B8BF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229" y="1845734"/>
            <a:ext cx="5943600" cy="248551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3358225" y="4439622"/>
            <a:ext cx="5536509" cy="182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8988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4D1713D-CF8B-4A46-8E84-15B9AA6DF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Columns Design: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195D71D-528A-4900-A4A2-6255C6EB8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Two columns in the project differs in dimensions and lengths:</a:t>
            </a:r>
            <a:endParaRPr lang="en-GB" altLang="en-US" dirty="0"/>
          </a:p>
          <a:p>
            <a:endParaRPr lang="ar-SA" dirty="0"/>
          </a:p>
        </p:txBody>
      </p:sp>
      <p:graphicFrame>
        <p:nvGraphicFramePr>
          <p:cNvPr id="4" name="جدول 3">
            <a:extLst>
              <a:ext uri="{FF2B5EF4-FFF2-40B4-BE49-F238E27FC236}">
                <a16:creationId xmlns:a16="http://schemas.microsoft.com/office/drawing/2014/main" id="{63682745-A171-4DCC-96CD-B1003B7A68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062750"/>
              </p:ext>
            </p:extLst>
          </p:nvPr>
        </p:nvGraphicFramePr>
        <p:xfrm>
          <a:off x="4116034" y="2245082"/>
          <a:ext cx="6422052" cy="32946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1026">
                  <a:extLst>
                    <a:ext uri="{9D8B030D-6E8A-4147-A177-3AD203B41FA5}">
                      <a16:colId xmlns:a16="http://schemas.microsoft.com/office/drawing/2014/main" val="3760469884"/>
                    </a:ext>
                  </a:extLst>
                </a:gridCol>
                <a:gridCol w="3211026">
                  <a:extLst>
                    <a:ext uri="{9D8B030D-6E8A-4147-A177-3AD203B41FA5}">
                      <a16:colId xmlns:a16="http://schemas.microsoft.com/office/drawing/2014/main" val="3738042527"/>
                    </a:ext>
                  </a:extLst>
                </a:gridCol>
              </a:tblGrid>
              <a:tr h="538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cs typeface="+mj-cs"/>
                        </a:rPr>
                        <a:t>Type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cs typeface="+mj-cs"/>
                        </a:rPr>
                        <a:t>Length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1548589"/>
                  </a:ext>
                </a:extLst>
              </a:tr>
              <a:tr h="538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cs typeface="+mj-cs"/>
                        </a:rPr>
                        <a:t>Typical stories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cs typeface="+mj-cs"/>
                        </a:rPr>
                        <a:t>3.3m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3627947"/>
                  </a:ext>
                </a:extLst>
              </a:tr>
              <a:tr h="11410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cs typeface="+mj-cs"/>
                        </a:rPr>
                        <a:t>ground floor story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cs typeface="+mj-cs"/>
                        </a:rPr>
                        <a:t>8 columns are 5.6m and the rest is 3.3m.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5787605"/>
                  </a:ext>
                </a:extLst>
              </a:tr>
              <a:tr h="538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cs typeface="+mj-cs"/>
                        </a:rPr>
                        <a:t>1</a:t>
                      </a:r>
                      <a:r>
                        <a:rPr lang="en-US" sz="2400" baseline="30000">
                          <a:effectLst/>
                          <a:cs typeface="+mj-cs"/>
                        </a:rPr>
                        <a:t>st</a:t>
                      </a:r>
                      <a:r>
                        <a:rPr lang="en-US" sz="2400">
                          <a:effectLst/>
                          <a:cs typeface="+mj-cs"/>
                        </a:rPr>
                        <a:t> basement story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cs typeface="+mj-cs"/>
                        </a:rPr>
                        <a:t>3.3m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74443262"/>
                  </a:ext>
                </a:extLst>
              </a:tr>
              <a:tr h="538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cs typeface="+mj-cs"/>
                        </a:rPr>
                        <a:t>2</a:t>
                      </a:r>
                      <a:r>
                        <a:rPr lang="en-US" sz="2400" baseline="30000" dirty="0">
                          <a:effectLst/>
                          <a:cs typeface="+mj-cs"/>
                        </a:rPr>
                        <a:t>nd</a:t>
                      </a:r>
                      <a:r>
                        <a:rPr lang="en-US" sz="2400" dirty="0">
                          <a:effectLst/>
                          <a:cs typeface="+mj-cs"/>
                        </a:rPr>
                        <a:t> basement story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cs typeface="+mj-cs"/>
                        </a:rPr>
                        <a:t>3.3m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5730269"/>
                  </a:ext>
                </a:extLst>
              </a:tr>
            </a:tbl>
          </a:graphicData>
        </a:graphic>
      </p:graphicFrame>
      <p:sp>
        <p:nvSpPr>
          <p:cNvPr id="5" name="مستطيل 4">
            <a:extLst>
              <a:ext uri="{FF2B5EF4-FFF2-40B4-BE49-F238E27FC236}">
                <a16:creationId xmlns:a16="http://schemas.microsoft.com/office/drawing/2014/main" id="{EF040165-F4B3-4B1F-B8C9-EA8EE69C5C56}"/>
              </a:ext>
            </a:extLst>
          </p:cNvPr>
          <p:cNvSpPr/>
          <p:nvPr/>
        </p:nvSpPr>
        <p:spPr>
          <a:xfrm>
            <a:off x="1244184" y="5539695"/>
            <a:ext cx="92939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ea typeface="Calibri" pitchFamily="34" charset="0"/>
                <a:cs typeface="Arial" panose="020B0604020202020204" pitchFamily="34" charset="0"/>
              </a:rPr>
              <a:t>**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Dimensions of Columns is 700*350 Expect the columns with length 5.6m is 850*400</a:t>
            </a:r>
          </a:p>
          <a:p>
            <a:endParaRPr lang="en-US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8566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D119041-B065-4B4A-B930-C4A2A0AF0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Columns Design: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1987CB6-62F6-4DE0-89EC-83020C666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Column “C7” which has the max. compression load was chosen to check reinforcement in the ground floor.</a:t>
            </a:r>
            <a:endParaRPr lang="en-GB" dirty="0"/>
          </a:p>
          <a:p>
            <a:endParaRPr lang="ar-SA" dirty="0"/>
          </a:p>
        </p:txBody>
      </p:sp>
      <p:pic>
        <p:nvPicPr>
          <p:cNvPr id="21" name="صورة 20">
            <a:extLst>
              <a:ext uri="{FF2B5EF4-FFF2-40B4-BE49-F238E27FC236}">
                <a16:creationId xmlns:a16="http://schemas.microsoft.com/office/drawing/2014/main" id="{D0736881-35F6-4B56-82FD-65ACF3AFA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817" y="2398426"/>
            <a:ext cx="7827864" cy="385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2419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BA72C9D-1F98-4CF2-A9A1-FE2A87104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 floor Column “C7” Internal forces: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35D9EFA-8B85-4A0B-8A86-3AE198ABB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Pu =1876 KN</a:t>
            </a:r>
          </a:p>
          <a:p>
            <a:endParaRPr lang="ar-SA" dirty="0"/>
          </a:p>
        </p:txBody>
      </p:sp>
      <p:pic>
        <p:nvPicPr>
          <p:cNvPr id="4" name="صورة 3" descr="صورة تحتوي على لقطة شاشة&#10;&#10;تم إنشاء الوصف تلقائياً">
            <a:extLst>
              <a:ext uri="{FF2B5EF4-FFF2-40B4-BE49-F238E27FC236}">
                <a16:creationId xmlns:a16="http://schemas.microsoft.com/office/drawing/2014/main" id="{0ACB7294-3CDA-4285-B4C4-7D6016B9B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591" y="1845734"/>
            <a:ext cx="7483090" cy="448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4579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F3612B7-0F30-4169-B60D-D38E4A7D5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Columns 85cm*40cm Design: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>
                <a:extLst>
                  <a:ext uri="{FF2B5EF4-FFF2-40B4-BE49-F238E27FC236}">
                    <a16:creationId xmlns:a16="http://schemas.microsoft.com/office/drawing/2014/main" id="{C08B437F-57F4-4AC1-B71D-C846D16074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en-US" dirty="0"/>
                  <a:t>Slenderness ratio: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/>
                        </m:ctrlPr>
                      </m:fPr>
                      <m:num>
                        <m:r>
                          <a:rPr lang="en-US"/>
                          <m:t>𝐾</m:t>
                        </m:r>
                        <m:r>
                          <a:rPr lang="en-US"/>
                          <m:t> </m:t>
                        </m:r>
                        <m:r>
                          <a:rPr lang="en-US"/>
                          <m:t>𝐿</m:t>
                        </m:r>
                      </m:num>
                      <m:den>
                        <m:r>
                          <a:rPr lang="en-US"/>
                          <m:t>𝑟</m:t>
                        </m:r>
                      </m:den>
                    </m:f>
                  </m:oMath>
                </a14:m>
                <a:r>
                  <a:rPr lang="en-US" altLang="en-US" dirty="0"/>
                  <a:t> = 20.5&lt; 22</a:t>
                </a:r>
                <a:endParaRPr lang="en-US" altLang="en-US" dirty="0">
                  <a:sym typeface="Wingdings" panose="05000000000000000000" pitchFamily="2" charset="2"/>
                </a:endParaRPr>
              </a:p>
              <a:p>
                <a:r>
                  <a:rPr lang="en-US" altLang="en-US" dirty="0"/>
                  <a:t>Slenderness can be neglected.</a:t>
                </a:r>
              </a:p>
              <a:p>
                <a:r>
                  <a:rPr lang="en-US" altLang="en-US" dirty="0"/>
                  <a:t>Ag = 340,000 mm2</a:t>
                </a:r>
              </a:p>
              <a:p>
                <a:r>
                  <a:rPr lang="en-US" dirty="0"/>
                  <a:t>ρ min = 0.01</a:t>
                </a:r>
              </a:p>
              <a:p>
                <a:r>
                  <a:rPr lang="en-US" dirty="0"/>
                  <a:t>As min = 3400</a:t>
                </a:r>
                <a:r>
                  <a:rPr lang="en-US" altLang="en-US" dirty="0"/>
                  <a:t> mm2</a:t>
                </a:r>
              </a:p>
              <a:p>
                <a:r>
                  <a:rPr lang="en-US" dirty="0" err="1"/>
                  <a:t>ØPn</a:t>
                </a:r>
                <a:r>
                  <a:rPr lang="en-US" dirty="0"/>
                  <a:t> = 4313 KN &gt; Pu</a:t>
                </a:r>
                <a:endParaRPr lang="ar-SA" dirty="0"/>
              </a:p>
            </p:txBody>
          </p:sp>
        </mc:Choice>
        <mc:Fallback>
          <p:sp>
            <p:nvSpPr>
              <p:cNvPr id="3" name="عنصر نائب للمحتوى 2">
                <a:extLst>
                  <a:ext uri="{FF2B5EF4-FFF2-40B4-BE49-F238E27FC236}">
                    <a16:creationId xmlns:a16="http://schemas.microsoft.com/office/drawing/2014/main" id="{C08B437F-57F4-4AC1-B71D-C846D16074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>
            <a:extLst>
              <a:ext uri="{FF2B5EF4-FFF2-40B4-BE49-F238E27FC236}">
                <a16:creationId xmlns:a16="http://schemas.microsoft.com/office/drawing/2014/main" id="{563C2AD1-24CD-4FB6-90A8-1E6CE5076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0" y="1999232"/>
            <a:ext cx="4788024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2056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DBFB9A2-A57C-4F69-A5B5-FD45A686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Walls Design: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CB58207-AB1F-4C63-AC71-0BECFE27C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0" hangingPunct="0">
              <a:lnSpc>
                <a:spcPct val="200000"/>
              </a:lnSpc>
              <a:defRPr/>
            </a:pPr>
            <a:r>
              <a:rPr lang="en-GB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 types of walls in this project</a:t>
            </a:r>
          </a:p>
          <a:p>
            <a:pPr algn="ctr" eaLnBrk="0" hangingPunct="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GB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Building Non Bearing walls</a:t>
            </a:r>
          </a:p>
          <a:p>
            <a:pPr algn="ctr" eaLnBrk="0" hangingPunct="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GB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Basement Shear walls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3914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31830"/>
            <a:ext cx="10058400" cy="3937263"/>
          </a:xfrm>
        </p:spPr>
        <p:txBody>
          <a:bodyPr/>
          <a:lstStyle/>
          <a:p>
            <a:pPr>
              <a:buClr>
                <a:srgbClr val="F67291"/>
              </a:buClr>
              <a:buFont typeface="Wingdings" panose="05000000000000000000" pitchFamily="2" charset="2"/>
              <a:buChar char="v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Materials: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Concrete.( 24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( 28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steel.(420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67291"/>
              </a:buClr>
              <a:buSzPct val="61000"/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Non-Structural Materials: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301253"/>
              </p:ext>
            </p:extLst>
          </p:nvPr>
        </p:nvGraphicFramePr>
        <p:xfrm>
          <a:off x="2655623" y="4430331"/>
          <a:ext cx="5813463" cy="17527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16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7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15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γ in KN/m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 weight block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Light weight block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53188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9F17DFA-8AEA-4DE7-9546-EBC1CF6B1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Non Bearing Walls Design: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AA38088-B90B-436E-93B7-058D757F6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Thickness = 300mm</a:t>
            </a:r>
          </a:p>
          <a:p>
            <a:endParaRPr lang="ar-SA" dirty="0"/>
          </a:p>
        </p:txBody>
      </p:sp>
      <p:pic>
        <p:nvPicPr>
          <p:cNvPr id="4" name="صورة 3" descr="صورة تحتوي على أحمر&#10;&#10;تم إنشاء الوصف تلقائياً">
            <a:extLst>
              <a:ext uri="{FF2B5EF4-FFF2-40B4-BE49-F238E27FC236}">
                <a16:creationId xmlns:a16="http://schemas.microsoft.com/office/drawing/2014/main" id="{20AFABE8-1083-4FF3-A57B-6F0CA8437E9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105" y="2130242"/>
            <a:ext cx="7488832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732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DEDB347-6769-42C8-8121-B247EF3A1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0500"/>
            <a:ext cx="10058400" cy="1450757"/>
          </a:xfrm>
        </p:spPr>
        <p:txBody>
          <a:bodyPr/>
          <a:lstStyle/>
          <a:p>
            <a:r>
              <a:rPr lang="en-GB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Non Bearing Walls Design: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B13CC02-8ECF-4F4D-A4D5-12C2182BA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00764"/>
            <a:ext cx="10058400" cy="4023360"/>
          </a:xfrm>
        </p:spPr>
        <p:txBody>
          <a:bodyPr/>
          <a:lstStyle/>
          <a:p>
            <a:pPr lvl="0"/>
            <a:r>
              <a:rPr lang="en-US" b="1" dirty="0"/>
              <a:t>Sample design and detailing of shear wall:</a:t>
            </a:r>
          </a:p>
          <a:p>
            <a:pPr marL="0" indent="0">
              <a:buNone/>
            </a:pPr>
            <a:r>
              <a:rPr lang="en-US" dirty="0"/>
              <a:t>Almost of piers have min.steel ratio 0.0025 expect two piers have steel ratio 0.0045.</a:t>
            </a:r>
            <a:endParaRPr lang="ar-SA" dirty="0"/>
          </a:p>
          <a:p>
            <a:endParaRPr lang="ar-SA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D2032D3D-4CE4-427C-A138-751CC8014F2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949" y="2669519"/>
            <a:ext cx="6514102" cy="36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4704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500A703-69BC-4814-9A7D-13721B0D1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Non Bearing Walls Design: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6528B7EE-988B-44A8-A940-5B5B95D39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ρmin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bottom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vertically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0.0025	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As 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 vertically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0.0025 *300*1000 =750 mm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upper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vertically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0.0045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As 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 vertically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0.0045 *300*1000 =1350 mm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Use Ø14/250mm at each face of the wall as vertical steel for      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shear walls</a:t>
            </a:r>
          </a:p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ρmin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horizontally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0.0025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As 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Shrinkage horizontally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0.0025 *300*1000 = 750 mm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Use Ø12/250mm at each face of the wall as horizontal steel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23013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EDE5183-0CAC-4E5F-99CF-BDEA6EEB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Non Bearing Walls Reinforcement</a:t>
            </a:r>
            <a:endParaRPr lang="ar-SA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66673F9D-3786-4620-BA61-DA7849D1A6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2738" y="2652713"/>
            <a:ext cx="9086850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919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1CD3E14-F754-4F00-B9E5-ED4C9BB61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Basement</a:t>
            </a:r>
            <a:r>
              <a:rPr lang="en-GB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Wall Design: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5C0AE5D-C415-446C-8F17-AE25448E5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Wall thickness = 300mm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γ soil = 20 KN / m</a:t>
            </a:r>
            <a:r>
              <a:rPr lang="en-US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Ka = 0.27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f’c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24 MPa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soil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γ Ka * 3.3m = 17.8 KN / 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Live = Ka * Live load = 0.54 KN / 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ar-SA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D614C35D-526A-4C91-9286-71BDF110D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723" y="1845734"/>
            <a:ext cx="46101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1547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94E2840-7A12-411F-B55F-851B563D2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Basement</a:t>
            </a:r>
            <a:r>
              <a:rPr lang="en-GB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Wall Design: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85351809-1712-4F76-B504-B53519A61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Max +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ve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Moment = 12.86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KN.m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Max -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ve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Moment = 5.68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KN.m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ØVc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= 53 KN &gt; Vu=23 KN.</a:t>
            </a:r>
          </a:p>
          <a:p>
            <a:endParaRPr lang="ar-SA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B7281D5C-140D-4956-88B7-2018C2C6E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3717561"/>
            <a:ext cx="8943975" cy="2503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5063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Foundation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62614"/>
            <a:ext cx="10058400" cy="3906479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foundation system we used is a mat Foundation system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used Safe software program to design the foundations.</a:t>
            </a:r>
          </a:p>
          <a:p>
            <a:endParaRPr lang="en-US" dirty="0"/>
          </a:p>
        </p:txBody>
      </p:sp>
      <p:pic>
        <p:nvPicPr>
          <p:cNvPr id="4" name="Picture 2" descr="See the source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9040" y="2920949"/>
            <a:ext cx="6391837" cy="33683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90405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Foundation Details: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51824"/>
            <a:ext cx="10058400" cy="3817270"/>
          </a:xfrm>
        </p:spPr>
        <p:txBody>
          <a:bodyPr/>
          <a:lstStyle/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allowable bearing capacity for soil in the location of the 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building is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240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KN/m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of each foundation was chosen based on wide beam shear and punching shear.</a:t>
            </a:r>
          </a:p>
          <a:p>
            <a:pPr>
              <a:buFontTx/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foundation thickness is 1000 mm.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14319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Foundation Checks: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18732"/>
            <a:ext cx="10058400" cy="37503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Wide beam shear check.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Stresses check.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1242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 Beam Shear Check: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97279" y="1845734"/>
            <a:ext cx="5571149" cy="4336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/>
              <a:t>Ø </a:t>
            </a:r>
            <a:r>
              <a:rPr lang="en-US" sz="2400" dirty="0" err="1"/>
              <a:t>Vc</a:t>
            </a:r>
            <a:r>
              <a:rPr lang="en-US" sz="2400" dirty="0"/>
              <a:t> = Ø/6 </a:t>
            </a:r>
            <a:r>
              <a:rPr lang="el-GR" sz="2400" dirty="0"/>
              <a:t>λ √𝑓′𝑐 </a:t>
            </a:r>
            <a:r>
              <a:rPr lang="en-US" sz="2400" dirty="0"/>
              <a:t>b d = 140 KN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 shown in the figure the range is between (-140 to140); the areas with the 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dark blue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exceedes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140 KN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These areas are within the distance of 270mm (effective depth) from the supports.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 there is no need for wide shear reinforcement steel in the foundation.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apture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428" y="2328672"/>
            <a:ext cx="5000298" cy="3815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apture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2026" y="2210513"/>
            <a:ext cx="533400" cy="393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2051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in Our Project: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228044"/>
            <a:ext cx="10058400" cy="3641049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Codes used in this project are the following 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ACI 318-14 (American Concrete Institute): building code requirements of structural concrete and commentary. 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ASCE7-2010 (American Society of Civil Engineers).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IBC 2012.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8953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allowable deflection for foundation equals 3.5mm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deflection in this foundation equals 3.15mm &lt; 3.5mm.. OK</a:t>
            </a:r>
          </a:p>
          <a:p>
            <a:endParaRPr lang="en-US" dirty="0"/>
          </a:p>
        </p:txBody>
      </p:sp>
      <p:pic>
        <p:nvPicPr>
          <p:cNvPr id="4" name="Picture 3" descr="Capture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161" y="2865120"/>
            <a:ext cx="6509831" cy="346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67847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Stresses Check: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Maximum soil pressure equals </a:t>
            </a:r>
            <a:r>
              <a:rPr lang="en-US" sz="2400" dirty="0">
                <a:solidFill>
                  <a:srgbClr val="FF0000"/>
                </a:solidFill>
              </a:rPr>
              <a:t>75</a:t>
            </a:r>
            <a:r>
              <a:rPr lang="en-US" sz="2400" dirty="0"/>
              <a:t> KN/m</a:t>
            </a:r>
            <a:r>
              <a:rPr lang="en-US" sz="2400" baseline="30000" dirty="0"/>
              <a:t>2</a:t>
            </a:r>
            <a:r>
              <a:rPr lang="en-US" sz="2400" dirty="0"/>
              <a:t> which is smaller than the allowable bearing capacity of the soil = </a:t>
            </a:r>
            <a:r>
              <a:rPr lang="en-US" sz="2400" dirty="0">
                <a:solidFill>
                  <a:srgbClr val="FF0000"/>
                </a:solidFill>
              </a:rPr>
              <a:t>240</a:t>
            </a:r>
            <a:r>
              <a:rPr lang="en-US" sz="2400" dirty="0"/>
              <a:t> KN/m</a:t>
            </a:r>
            <a:r>
              <a:rPr lang="en-US" sz="2400" baseline="30000" dirty="0"/>
              <a:t>2</a:t>
            </a:r>
            <a:endParaRPr lang="en-US" sz="2400" dirty="0"/>
          </a:p>
          <a:p>
            <a:endParaRPr lang="en-US" dirty="0"/>
          </a:p>
        </p:txBody>
      </p:sp>
      <p:pic>
        <p:nvPicPr>
          <p:cNvPr id="5" name="Picture 4" descr="Capture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984" y="2657859"/>
            <a:ext cx="6121503" cy="3633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802713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Flexure Design using SAFE:</a:t>
            </a:r>
            <a:endParaRPr lang="en-US" dirty="0"/>
          </a:p>
        </p:txBody>
      </p:sp>
      <p:pic>
        <p:nvPicPr>
          <p:cNvPr id="4" name="Content Placeholder 3" descr="Capture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85" y="1737360"/>
            <a:ext cx="5449234" cy="379448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097280" y="5596025"/>
            <a:ext cx="4790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Steel distribution in Y direction.</a:t>
            </a:r>
            <a:endParaRPr lang="en-US" sz="2800" dirty="0"/>
          </a:p>
        </p:txBody>
      </p:sp>
      <p:pic>
        <p:nvPicPr>
          <p:cNvPr id="6" name="Picture 5" descr="Capture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985" y="1737360"/>
            <a:ext cx="5057962" cy="379448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7556995" y="5531843"/>
            <a:ext cx="48157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Steel distribution in X-direction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5945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Flexure In Y-Direction:</a:t>
            </a:r>
            <a:endParaRPr lang="en-US" dirty="0"/>
          </a:p>
        </p:txBody>
      </p:sp>
      <p:pic>
        <p:nvPicPr>
          <p:cNvPr id="4" name="Content Placeholder 3" descr="Capture25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928" y="1845734"/>
            <a:ext cx="6423103" cy="43761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74242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Flexure In X-Direction:</a:t>
            </a:r>
            <a:endParaRPr lang="en-US" dirty="0"/>
          </a:p>
        </p:txBody>
      </p:sp>
      <p:pic>
        <p:nvPicPr>
          <p:cNvPr id="4" name="Content Placeholder 3" descr="Capture2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19" y="1915779"/>
            <a:ext cx="6601522" cy="43289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692922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/>
              <a:t> </a:t>
            </a:r>
            <a:endParaRPr lang="en-US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Committee 318 “Building Code Requirements for Structural Concrete (ACI 318M-14)” American concrete institute, Michigan, 2011.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ASCE Committee (2010), “American Society of Civil Engineers, Minimum Design Loads for Buildings and Other Structures” American Society of Civil Engineers, Virginia 20191, 2010. </a:t>
            </a:r>
          </a:p>
          <a:p>
            <a:pPr marL="0" lvl="0" indent="0"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IBC 2012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556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123" y="2012068"/>
            <a:ext cx="10288340" cy="4192858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Gravity Loads: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Dead Load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Live Load 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Lateral Loads: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Earthquake Load.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wind load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484005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9788571" cy="1269363"/>
          </a:xfrm>
        </p:spPr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Gravity Loads: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392848"/>
              </p:ext>
            </p:extLst>
          </p:nvPr>
        </p:nvGraphicFramePr>
        <p:xfrm>
          <a:off x="652826" y="1898514"/>
          <a:ext cx="10233025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097280" y="2750244"/>
            <a:ext cx="2286000" cy="1225550"/>
          </a:xfrm>
          <a:prstGeom prst="round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Dead(D) </a:t>
            </a:r>
          </a:p>
        </p:txBody>
      </p:sp>
      <p:cxnSp>
        <p:nvCxnSpPr>
          <p:cNvPr id="7" name="Elbow Connector 6"/>
          <p:cNvCxnSpPr>
            <a:stCxn id="6" idx="3"/>
          </p:cNvCxnSpPr>
          <p:nvPr/>
        </p:nvCxnSpPr>
        <p:spPr>
          <a:xfrm>
            <a:off x="3383280" y="3363019"/>
            <a:ext cx="2196430" cy="81648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6" idx="3"/>
          </p:cNvCxnSpPr>
          <p:nvPr/>
        </p:nvCxnSpPr>
        <p:spPr>
          <a:xfrm flipV="1">
            <a:off x="3383280" y="2520176"/>
            <a:ext cx="2171790" cy="84284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5780090" y="2046913"/>
            <a:ext cx="3521030" cy="962965"/>
          </a:xfrm>
          <a:prstGeom prst="round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Own weight (OW)</a:t>
            </a: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3.7 KN/m</a:t>
            </a:r>
            <a:r>
              <a:rPr lang="en-US" sz="28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77826" y="3687271"/>
            <a:ext cx="3523294" cy="958792"/>
          </a:xfrm>
          <a:prstGeom prst="round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8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(SID)</a:t>
            </a: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5.5 KN/m</a:t>
            </a:r>
            <a:r>
              <a:rPr lang="en-US" sz="28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1097280" y="5056699"/>
            <a:ext cx="2286000" cy="1225550"/>
          </a:xfrm>
          <a:prstGeom prst="round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Live(L) 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358640" y="5703864"/>
            <a:ext cx="222107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5780090" y="5323457"/>
            <a:ext cx="3523294" cy="958792"/>
          </a:xfrm>
          <a:prstGeom prst="round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8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Live Load(L)</a:t>
            </a: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5 KN/m</a:t>
            </a:r>
            <a:r>
              <a:rPr lang="en-US" sz="28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45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22225">
                  <a:solidFill>
                    <a:srgbClr val="5A1629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Earthquake Loads: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IBC we use response spectrum curve to identify the earthquake loads.  </a:t>
            </a:r>
          </a:p>
        </p:txBody>
      </p:sp>
      <p:pic>
        <p:nvPicPr>
          <p:cNvPr id="4" name="Picture 3" descr="respons real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154680" y="2808331"/>
            <a:ext cx="5943600" cy="34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67869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1606</Words>
  <Application>Microsoft Office PowerPoint</Application>
  <PresentationFormat>شاشة عريضة</PresentationFormat>
  <Paragraphs>610</Paragraphs>
  <Slides>65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65</vt:i4>
      </vt:variant>
    </vt:vector>
  </HeadingPairs>
  <TitlesOfParts>
    <vt:vector size="72" baseType="lpstr">
      <vt:lpstr>Arial</vt:lpstr>
      <vt:lpstr>Calibri</vt:lpstr>
      <vt:lpstr>Calibri Light</vt:lpstr>
      <vt:lpstr>Cambria Math</vt:lpstr>
      <vt:lpstr>Times New Roman</vt:lpstr>
      <vt:lpstr>Wingdings</vt:lpstr>
      <vt:lpstr>Retrospect</vt:lpstr>
      <vt:lpstr>Structural Analysis and Design of a Residential Building </vt:lpstr>
      <vt:lpstr>Outline:</vt:lpstr>
      <vt:lpstr>Project location : </vt:lpstr>
      <vt:lpstr>Project Description:</vt:lpstr>
      <vt:lpstr>Materials:</vt:lpstr>
      <vt:lpstr>Codes in Our Project:</vt:lpstr>
      <vt:lpstr>Loads:</vt:lpstr>
      <vt:lpstr>Gravity Loads:</vt:lpstr>
      <vt:lpstr>Earthquake Loads:</vt:lpstr>
      <vt:lpstr>Load combinations:</vt:lpstr>
      <vt:lpstr>Structural System:</vt:lpstr>
      <vt:lpstr>Software Program:</vt:lpstr>
      <vt:lpstr>3D Modeling:</vt:lpstr>
      <vt:lpstr>Preliminary Design:</vt:lpstr>
      <vt:lpstr>Preliminary Design:</vt:lpstr>
      <vt:lpstr>Preliminary Design:</vt:lpstr>
      <vt:lpstr>Preliminary Design:</vt:lpstr>
      <vt:lpstr>Seismic Analysis Approach:</vt:lpstr>
      <vt:lpstr>Seismic Analysis Approach:</vt:lpstr>
      <vt:lpstr>Seismic Analysis Approach:</vt:lpstr>
      <vt:lpstr>Seismic Analysis Approach:</vt:lpstr>
      <vt:lpstr>Seismic Analysis Approach:</vt:lpstr>
      <vt:lpstr>Seismic Analysis Approach:</vt:lpstr>
      <vt:lpstr>Seismic Analysis Approach:</vt:lpstr>
      <vt:lpstr>Seismic Analysis Approach:</vt:lpstr>
      <vt:lpstr>Seismic Analysis Approach:</vt:lpstr>
      <vt:lpstr>Seismic Analysis Approach:</vt:lpstr>
      <vt:lpstr>ETABS 2016 Model and Checks.</vt:lpstr>
      <vt:lpstr>ETABS 2016 Model and Checks.</vt:lpstr>
      <vt:lpstr>ETABS 2016 Model and Checks.</vt:lpstr>
      <vt:lpstr>ETABS 2016 Model and Checks.</vt:lpstr>
      <vt:lpstr>Design:</vt:lpstr>
      <vt:lpstr>Slab Design: </vt:lpstr>
      <vt:lpstr>Slab Moments: </vt:lpstr>
      <vt:lpstr>Slab Moments: </vt:lpstr>
      <vt:lpstr>Slab Moments: </vt:lpstr>
      <vt:lpstr>Slab Shear :</vt:lpstr>
      <vt:lpstr>Slab Section:</vt:lpstr>
      <vt:lpstr>Slab Section:</vt:lpstr>
      <vt:lpstr>Beam Design:</vt:lpstr>
      <vt:lpstr>Beam Design (B110 )</vt:lpstr>
      <vt:lpstr>Beam “B110” Internal Forces:</vt:lpstr>
      <vt:lpstr>Beam “B110” reinforcement:</vt:lpstr>
      <vt:lpstr>Beams Section:</vt:lpstr>
      <vt:lpstr>Columns Design:</vt:lpstr>
      <vt:lpstr>Columns Design:</vt:lpstr>
      <vt:lpstr>Ground floor Column “C7” Internal forces:</vt:lpstr>
      <vt:lpstr>Columns 85cm*40cm Design:</vt:lpstr>
      <vt:lpstr>Walls Design:</vt:lpstr>
      <vt:lpstr>Non Bearing Walls Design:</vt:lpstr>
      <vt:lpstr>Non Bearing Walls Design:</vt:lpstr>
      <vt:lpstr>Non Bearing Walls Design:</vt:lpstr>
      <vt:lpstr>Non Bearing Walls Reinforcement</vt:lpstr>
      <vt:lpstr>Basement Wall Design:</vt:lpstr>
      <vt:lpstr>Basement Wall Design:</vt:lpstr>
      <vt:lpstr>Foundation Design:</vt:lpstr>
      <vt:lpstr>Foundation Details:</vt:lpstr>
      <vt:lpstr>Foundation Checks:</vt:lpstr>
      <vt:lpstr>Wide Beam Shear Check:</vt:lpstr>
      <vt:lpstr>Deflection Check:</vt:lpstr>
      <vt:lpstr>Stresses Check:</vt:lpstr>
      <vt:lpstr>Flexure Design using SAFE:</vt:lpstr>
      <vt:lpstr>Flexure In Y-Direction:</vt:lpstr>
      <vt:lpstr>Flexure In X-Direction:</vt:lpstr>
      <vt:lpstr>References: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Analysis and Design of a Residential Building</dc:title>
  <dc:creator>Ahmad Fares</dc:creator>
  <cp:lastModifiedBy>Ahmad Fares</cp:lastModifiedBy>
  <cp:revision>11</cp:revision>
  <dcterms:created xsi:type="dcterms:W3CDTF">2018-12-23T07:20:17Z</dcterms:created>
  <dcterms:modified xsi:type="dcterms:W3CDTF">2018-12-23T10:57:00Z</dcterms:modified>
</cp:coreProperties>
</file>