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96" d="100"/>
          <a:sy n="96" d="100"/>
        </p:scale>
        <p:origin x="-624" y="3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9222DBA7-0DAA-42D7-8FB5-CF30508846A7}" type="datetimeFigureOut">
              <a:rPr lang="ar-SA" smtClean="0"/>
              <a:pPr/>
              <a:t>21/06/32</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086BC3FB-26EF-42AC-BB81-D1794DDB1772}"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222DBA7-0DAA-42D7-8FB5-CF30508846A7}" type="datetimeFigureOut">
              <a:rPr lang="ar-SA" smtClean="0"/>
              <a:pPr/>
              <a:t>21/06/32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86BC3FB-26EF-42AC-BB81-D1794DDB1772}"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222DBA7-0DAA-42D7-8FB5-CF30508846A7}" type="datetimeFigureOut">
              <a:rPr lang="ar-SA" smtClean="0"/>
              <a:pPr/>
              <a:t>21/06/32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86BC3FB-26EF-42AC-BB81-D1794DDB1772}"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222DBA7-0DAA-42D7-8FB5-CF30508846A7}" type="datetimeFigureOut">
              <a:rPr lang="ar-SA" smtClean="0"/>
              <a:pPr/>
              <a:t>21/06/32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86BC3FB-26EF-42AC-BB81-D1794DDB1772}"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9222DBA7-0DAA-42D7-8FB5-CF30508846A7}" type="datetimeFigureOut">
              <a:rPr lang="ar-SA" smtClean="0"/>
              <a:pPr/>
              <a:t>21/06/32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86BC3FB-26EF-42AC-BB81-D1794DDB1772}"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9222DBA7-0DAA-42D7-8FB5-CF30508846A7}" type="datetimeFigureOut">
              <a:rPr lang="ar-SA" smtClean="0"/>
              <a:pPr/>
              <a:t>21/06/32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86BC3FB-26EF-42AC-BB81-D1794DDB1772}"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9222DBA7-0DAA-42D7-8FB5-CF30508846A7}" type="datetimeFigureOut">
              <a:rPr lang="ar-SA" smtClean="0"/>
              <a:pPr/>
              <a:t>21/06/32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86BC3FB-26EF-42AC-BB81-D1794DDB1772}"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9222DBA7-0DAA-42D7-8FB5-CF30508846A7}" type="datetimeFigureOut">
              <a:rPr lang="ar-SA" smtClean="0"/>
              <a:pPr/>
              <a:t>21/06/32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86BC3FB-26EF-42AC-BB81-D1794DDB1772}"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222DBA7-0DAA-42D7-8FB5-CF30508846A7}" type="datetimeFigureOut">
              <a:rPr lang="ar-SA" smtClean="0"/>
              <a:pPr/>
              <a:t>21/06/32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86BC3FB-26EF-42AC-BB81-D1794DDB1772}"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9222DBA7-0DAA-42D7-8FB5-CF30508846A7}" type="datetimeFigureOut">
              <a:rPr lang="ar-SA" smtClean="0"/>
              <a:pPr/>
              <a:t>21/06/32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86BC3FB-26EF-42AC-BB81-D1794DDB1772}"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222DBA7-0DAA-42D7-8FB5-CF30508846A7}" type="datetimeFigureOut">
              <a:rPr lang="ar-SA" smtClean="0"/>
              <a:pPr/>
              <a:t>21/06/32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086BC3FB-26EF-42AC-BB81-D1794DDB1772}"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222DBA7-0DAA-42D7-8FB5-CF30508846A7}" type="datetimeFigureOut">
              <a:rPr lang="ar-SA" smtClean="0"/>
              <a:pPr/>
              <a:t>21/06/32</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86BC3FB-26EF-42AC-BB81-D1794DDB1772}"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image" Target="../media/image51.png"/><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1.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image" Target="../media/image58.png"/><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12.xml.rels><?xml version="1.0" encoding="UTF-8" standalone="yes"?>
<Relationships xmlns="http://schemas.openxmlformats.org/package/2006/relationships"><Relationship Id="rId8" Type="http://schemas.openxmlformats.org/officeDocument/2006/relationships/image" Target="../media/image71.png"/><Relationship Id="rId13" Type="http://schemas.openxmlformats.org/officeDocument/2006/relationships/image" Target="../media/image76.png"/><Relationship Id="rId3" Type="http://schemas.openxmlformats.org/officeDocument/2006/relationships/image" Target="../media/image66.png"/><Relationship Id="rId7" Type="http://schemas.openxmlformats.org/officeDocument/2006/relationships/image" Target="../media/image70.png"/><Relationship Id="rId12" Type="http://schemas.openxmlformats.org/officeDocument/2006/relationships/image" Target="../media/image75.png"/><Relationship Id="rId2" Type="http://schemas.openxmlformats.org/officeDocument/2006/relationships/image" Target="../media/image65.png"/><Relationship Id="rId1" Type="http://schemas.openxmlformats.org/officeDocument/2006/relationships/slideLayout" Target="../slideLayouts/slideLayout2.xml"/><Relationship Id="rId6" Type="http://schemas.openxmlformats.org/officeDocument/2006/relationships/image" Target="../media/image69.png"/><Relationship Id="rId11" Type="http://schemas.openxmlformats.org/officeDocument/2006/relationships/image" Target="../media/image74.png"/><Relationship Id="rId5" Type="http://schemas.openxmlformats.org/officeDocument/2006/relationships/image" Target="../media/image68.png"/><Relationship Id="rId10" Type="http://schemas.openxmlformats.org/officeDocument/2006/relationships/image" Target="../media/image73.png"/><Relationship Id="rId4" Type="http://schemas.openxmlformats.org/officeDocument/2006/relationships/image" Target="../media/image67.png"/><Relationship Id="rId9" Type="http://schemas.openxmlformats.org/officeDocument/2006/relationships/image" Target="../media/image72.png"/></Relationships>
</file>

<file path=ppt/slides/_rels/slide13.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image" Target="../media/image78.png"/><Relationship Id="rId7" Type="http://schemas.openxmlformats.org/officeDocument/2006/relationships/image" Target="../media/image82.png"/><Relationship Id="rId2" Type="http://schemas.openxmlformats.org/officeDocument/2006/relationships/image" Target="../media/image77.png"/><Relationship Id="rId1" Type="http://schemas.openxmlformats.org/officeDocument/2006/relationships/slideLayout" Target="../slideLayouts/slideLayout2.xml"/><Relationship Id="rId6" Type="http://schemas.openxmlformats.org/officeDocument/2006/relationships/image" Target="../media/image81.png"/><Relationship Id="rId5" Type="http://schemas.openxmlformats.org/officeDocument/2006/relationships/image" Target="../media/image80.png"/><Relationship Id="rId10" Type="http://schemas.openxmlformats.org/officeDocument/2006/relationships/image" Target="../media/image85.png"/><Relationship Id="rId4" Type="http://schemas.openxmlformats.org/officeDocument/2006/relationships/image" Target="../media/image79.png"/><Relationship Id="rId9" Type="http://schemas.openxmlformats.org/officeDocument/2006/relationships/image" Target="../media/image84.png"/></Relationships>
</file>

<file path=ppt/slides/_rels/slide14.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image" Target="../media/image88.png"/><Relationship Id="rId1" Type="http://schemas.openxmlformats.org/officeDocument/2006/relationships/slideLayout" Target="../slideLayouts/slideLayout2.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16.xml.rels><?xml version="1.0" encoding="UTF-8" standalone="yes"?>
<Relationships xmlns="http://schemas.openxmlformats.org/package/2006/relationships"><Relationship Id="rId8" Type="http://schemas.openxmlformats.org/officeDocument/2006/relationships/image" Target="../media/image101.png"/><Relationship Id="rId3" Type="http://schemas.openxmlformats.org/officeDocument/2006/relationships/image" Target="../media/image96.png"/><Relationship Id="rId7" Type="http://schemas.openxmlformats.org/officeDocument/2006/relationships/image" Target="../media/image100.png"/><Relationship Id="rId2" Type="http://schemas.openxmlformats.org/officeDocument/2006/relationships/image" Target="../media/image95.png"/><Relationship Id="rId1" Type="http://schemas.openxmlformats.org/officeDocument/2006/relationships/slideLayout" Target="../slideLayouts/slideLayout2.xml"/><Relationship Id="rId6" Type="http://schemas.openxmlformats.org/officeDocument/2006/relationships/image" Target="../media/image99.png"/><Relationship Id="rId11" Type="http://schemas.openxmlformats.org/officeDocument/2006/relationships/image" Target="../media/image104.png"/><Relationship Id="rId5" Type="http://schemas.openxmlformats.org/officeDocument/2006/relationships/image" Target="../media/image98.png"/><Relationship Id="rId10" Type="http://schemas.openxmlformats.org/officeDocument/2006/relationships/image" Target="../media/image103.png"/><Relationship Id="rId4" Type="http://schemas.openxmlformats.org/officeDocument/2006/relationships/image" Target="../media/image97.png"/><Relationship Id="rId9" Type="http://schemas.openxmlformats.org/officeDocument/2006/relationships/image" Target="../media/image102.png"/></Relationships>
</file>

<file path=ppt/slides/_rels/slide17.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2.xml"/><Relationship Id="rId6" Type="http://schemas.openxmlformats.org/officeDocument/2006/relationships/image" Target="../media/image109.png"/><Relationship Id="rId5" Type="http://schemas.openxmlformats.org/officeDocument/2006/relationships/image" Target="../media/image108.png"/><Relationship Id="rId4" Type="http://schemas.openxmlformats.org/officeDocument/2006/relationships/image" Target="../media/image107.png"/></Relationships>
</file>

<file path=ppt/slides/_rels/slide18.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2.xml"/><Relationship Id="rId5" Type="http://schemas.openxmlformats.org/officeDocument/2006/relationships/image" Target="../media/image113.png"/><Relationship Id="rId4" Type="http://schemas.openxmlformats.org/officeDocument/2006/relationships/image" Target="../media/image112.png"/></Relationships>
</file>

<file path=ppt/slides/_rels/slide19.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2.xml"/><Relationship Id="rId4" Type="http://schemas.openxmlformats.org/officeDocument/2006/relationships/image" Target="../media/image116.png"/></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7.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9.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rtl="0"/>
            <a:r>
              <a:rPr lang="en-US" sz="1600" b="1" dirty="0" smtClean="0">
                <a:latin typeface="Times New Roman" pitchFamily="18" charset="0"/>
                <a:cs typeface="Times New Roman" pitchFamily="18" charset="0"/>
              </a:rPr>
              <a:t>What is the </a:t>
            </a:r>
            <a:r>
              <a:rPr lang="en-US" sz="1600" b="1" dirty="0" smtClean="0">
                <a:latin typeface="Times New Roman" pitchFamily="18" charset="0"/>
                <a:cs typeface="Times New Roman" pitchFamily="18" charset="0"/>
              </a:rPr>
              <a:t>Damping </a:t>
            </a:r>
            <a:r>
              <a:rPr lang="en-US" sz="1600" b="1" dirty="0" smtClean="0">
                <a:latin typeface="Times New Roman" pitchFamily="18" charset="0"/>
                <a:cs typeface="Times New Roman" pitchFamily="18" charset="0"/>
              </a:rPr>
              <a:t>?</a:t>
            </a:r>
            <a:endParaRPr lang="ar-SA" sz="1600" b="1" dirty="0">
              <a:latin typeface="Times New Roman" pitchFamily="18" charset="0"/>
              <a:cs typeface="Times New Roman" pitchFamily="18" charset="0"/>
            </a:endParaRPr>
          </a:p>
        </p:txBody>
      </p:sp>
      <p:sp>
        <p:nvSpPr>
          <p:cNvPr id="4" name="عنصر نائب للمحتوى 3"/>
          <p:cNvSpPr>
            <a:spLocks noGrp="1"/>
          </p:cNvSpPr>
          <p:nvPr>
            <p:ph idx="1"/>
          </p:nvPr>
        </p:nvSpPr>
        <p:spPr/>
        <p:txBody>
          <a:bodyPr/>
          <a:lstStyle/>
          <a:p>
            <a:pPr algn="l" rtl="0"/>
            <a:endParaRPr lang="en-US" sz="2400" b="1" dirty="0" smtClean="0">
              <a:cs typeface="+mj-cs"/>
            </a:endParaRPr>
          </a:p>
          <a:p>
            <a:pPr algn="l" rtl="0"/>
            <a:r>
              <a:rPr lang="en-US" sz="1400" b="1" dirty="0" smtClean="0">
                <a:latin typeface="Times New Roman" pitchFamily="18" charset="0"/>
                <a:cs typeface="Times New Roman" pitchFamily="18" charset="0"/>
              </a:rPr>
              <a:t>Damping</a:t>
            </a:r>
            <a:r>
              <a:rPr lang="en-US" sz="1400" dirty="0" smtClean="0">
                <a:latin typeface="Times New Roman" pitchFamily="18" charset="0"/>
                <a:cs typeface="Times New Roman" pitchFamily="18" charset="0"/>
              </a:rPr>
              <a:t> </a:t>
            </a:r>
            <a:r>
              <a:rPr lang="en-US" sz="1400" dirty="0">
                <a:latin typeface="Times New Roman" pitchFamily="18" charset="0"/>
                <a:cs typeface="Times New Roman" pitchFamily="18" charset="0"/>
              </a:rPr>
              <a:t>is a dissipation </a:t>
            </a:r>
            <a:r>
              <a:rPr lang="en-US" sz="1400" dirty="0" smtClean="0">
                <a:latin typeface="Times New Roman" pitchFamily="18" charset="0"/>
                <a:cs typeface="Times New Roman" pitchFamily="18" charset="0"/>
              </a:rPr>
              <a:t>of</a:t>
            </a:r>
          </a:p>
          <a:p>
            <a:pPr algn="l" rtl="0">
              <a:buNone/>
            </a:pPr>
            <a:r>
              <a:rPr lang="en-US" sz="1400" dirty="0" smtClean="0">
                <a:latin typeface="Times New Roman" pitchFamily="18" charset="0"/>
                <a:cs typeface="Times New Roman" pitchFamily="18" charset="0"/>
              </a:rPr>
              <a:t> </a:t>
            </a:r>
            <a:r>
              <a:rPr lang="en-US" sz="1400" dirty="0">
                <a:latin typeface="Times New Roman" pitchFamily="18" charset="0"/>
                <a:cs typeface="Times New Roman" pitchFamily="18" charset="0"/>
              </a:rPr>
              <a:t>energy from a vibrating structure</a:t>
            </a:r>
            <a:r>
              <a:rPr lang="en-US" sz="1400" dirty="0" smtClean="0">
                <a:latin typeface="Times New Roman" pitchFamily="18" charset="0"/>
                <a:cs typeface="Times New Roman" pitchFamily="18" charset="0"/>
              </a:rPr>
              <a:t>.</a:t>
            </a:r>
          </a:p>
          <a:p>
            <a:pPr algn="l" rtl="0">
              <a:buNone/>
            </a:pPr>
            <a:r>
              <a:rPr lang="en-US" sz="1400" dirty="0" smtClean="0">
                <a:latin typeface="Times New Roman" pitchFamily="18" charset="0"/>
                <a:cs typeface="Times New Roman" pitchFamily="18" charset="0"/>
              </a:rPr>
              <a:t> The </a:t>
            </a:r>
            <a:r>
              <a:rPr lang="en-US" sz="1400" dirty="0">
                <a:latin typeface="Times New Roman" pitchFamily="18" charset="0"/>
                <a:cs typeface="Times New Roman" pitchFamily="18" charset="0"/>
              </a:rPr>
              <a:t>term dissipate is used to </a:t>
            </a:r>
            <a:r>
              <a:rPr lang="en-US" sz="1400" dirty="0" smtClean="0">
                <a:latin typeface="Times New Roman" pitchFamily="18" charset="0"/>
                <a:cs typeface="Times New Roman" pitchFamily="18" charset="0"/>
              </a:rPr>
              <a:t>mean</a:t>
            </a:r>
          </a:p>
          <a:p>
            <a:pPr algn="l" rtl="0">
              <a:buNone/>
            </a:pPr>
            <a:r>
              <a:rPr lang="en-US" sz="1400" dirty="0" smtClean="0">
                <a:latin typeface="Times New Roman" pitchFamily="18" charset="0"/>
                <a:cs typeface="Times New Roman" pitchFamily="18" charset="0"/>
              </a:rPr>
              <a:t> </a:t>
            </a:r>
            <a:r>
              <a:rPr lang="en-US" sz="1400" dirty="0">
                <a:latin typeface="Times New Roman" pitchFamily="18" charset="0"/>
                <a:cs typeface="Times New Roman" pitchFamily="18" charset="0"/>
              </a:rPr>
              <a:t>the transformation of </a:t>
            </a:r>
            <a:r>
              <a:rPr lang="en-US" sz="1400" dirty="0" smtClean="0">
                <a:latin typeface="Times New Roman" pitchFamily="18" charset="0"/>
                <a:cs typeface="Times New Roman" pitchFamily="18" charset="0"/>
              </a:rPr>
              <a:t>mechanical</a:t>
            </a:r>
          </a:p>
          <a:p>
            <a:pPr algn="l" rtl="0">
              <a:buNone/>
            </a:pPr>
            <a:r>
              <a:rPr lang="en-US" sz="1400" dirty="0" smtClean="0">
                <a:latin typeface="Times New Roman" pitchFamily="18" charset="0"/>
                <a:cs typeface="Times New Roman" pitchFamily="18" charset="0"/>
              </a:rPr>
              <a:t> </a:t>
            </a:r>
            <a:r>
              <a:rPr lang="en-US" sz="1400" dirty="0">
                <a:latin typeface="Times New Roman" pitchFamily="18" charset="0"/>
                <a:cs typeface="Times New Roman" pitchFamily="18" charset="0"/>
              </a:rPr>
              <a:t>energy into other form of energy and, therefore, a removal </a:t>
            </a:r>
            <a:r>
              <a:rPr lang="en-US" sz="1400" dirty="0" smtClean="0">
                <a:latin typeface="Times New Roman" pitchFamily="18" charset="0"/>
                <a:cs typeface="Times New Roman" pitchFamily="18" charset="0"/>
              </a:rPr>
              <a:t>of mechanical </a:t>
            </a:r>
            <a:r>
              <a:rPr lang="en-US" sz="1400" dirty="0">
                <a:latin typeface="Times New Roman" pitchFamily="18" charset="0"/>
                <a:cs typeface="Times New Roman" pitchFamily="18" charset="0"/>
              </a:rPr>
              <a:t>energy from the vibrating system</a:t>
            </a:r>
            <a:r>
              <a:rPr lang="en-US" sz="1400" dirty="0" smtClean="0">
                <a:latin typeface="Times New Roman" pitchFamily="18" charset="0"/>
                <a:cs typeface="Times New Roman" pitchFamily="18" charset="0"/>
              </a:rPr>
              <a:t>.</a:t>
            </a:r>
          </a:p>
          <a:p>
            <a:pPr algn="l" rtl="0"/>
            <a:endParaRPr lang="en-US" sz="1600" b="1" dirty="0" smtClean="0">
              <a:latin typeface="Times New Roman" pitchFamily="18" charset="0"/>
              <a:cs typeface="Times New Roman" pitchFamily="18" charset="0"/>
            </a:endParaRPr>
          </a:p>
          <a:p>
            <a:pPr algn="l" rtl="0"/>
            <a:endParaRPr lang="en-US" sz="1600" b="1" dirty="0" smtClean="0">
              <a:latin typeface="Times New Roman" pitchFamily="18" charset="0"/>
              <a:cs typeface="Times New Roman" pitchFamily="18" charset="0"/>
            </a:endParaRPr>
          </a:p>
          <a:p>
            <a:pPr algn="l" rtl="0"/>
            <a:r>
              <a:rPr lang="en-US" sz="1600" b="1" dirty="0" smtClean="0">
                <a:latin typeface="Times New Roman" pitchFamily="18" charset="0"/>
                <a:cs typeface="Times New Roman" pitchFamily="18" charset="0"/>
              </a:rPr>
              <a:t>Types of </a:t>
            </a:r>
            <a:r>
              <a:rPr lang="en-US" sz="1600" b="1" dirty="0" smtClean="0">
                <a:latin typeface="Times New Roman" pitchFamily="18" charset="0"/>
                <a:cs typeface="Times New Roman" pitchFamily="18" charset="0"/>
              </a:rPr>
              <a:t>Damping </a:t>
            </a:r>
            <a:r>
              <a:rPr lang="en-US" sz="2400" dirty="0" smtClean="0">
                <a:latin typeface="Times New Roman" pitchFamily="18" charset="0"/>
                <a:cs typeface="Times New Roman" pitchFamily="18" charset="0"/>
              </a:rPr>
              <a:t>:</a:t>
            </a:r>
          </a:p>
          <a:p>
            <a:pPr marL="457200" indent="-457200" algn="l" rtl="0">
              <a:buFont typeface="+mj-lt"/>
              <a:buAutoNum type="arabicPeriod"/>
            </a:pPr>
            <a:r>
              <a:rPr lang="en-US" sz="1600" dirty="0" smtClean="0">
                <a:latin typeface="Times New Roman" pitchFamily="18" charset="0"/>
                <a:cs typeface="Times New Roman" pitchFamily="18" charset="0"/>
              </a:rPr>
              <a:t>Viscous damping.</a:t>
            </a:r>
          </a:p>
          <a:p>
            <a:pPr marL="457200" indent="-457200" algn="l" rtl="0">
              <a:buFont typeface="+mj-lt"/>
              <a:buAutoNum type="arabicPeriod"/>
            </a:pPr>
            <a:r>
              <a:rPr lang="en-US" sz="1600" dirty="0" smtClean="0">
                <a:latin typeface="Times New Roman" pitchFamily="18" charset="0"/>
                <a:cs typeface="Times New Roman" pitchFamily="18" charset="0"/>
              </a:rPr>
              <a:t>Coulomb or Dry Friction Damping.</a:t>
            </a:r>
          </a:p>
          <a:p>
            <a:pPr marL="457200" indent="-457200" algn="l" rtl="0">
              <a:buFont typeface="+mj-lt"/>
              <a:buAutoNum type="arabicPeriod"/>
            </a:pPr>
            <a:r>
              <a:rPr lang="en-US" sz="1600" dirty="0" smtClean="0">
                <a:latin typeface="Times New Roman" pitchFamily="18" charset="0"/>
                <a:cs typeface="Times New Roman" pitchFamily="18" charset="0"/>
              </a:rPr>
              <a:t>Material or Solid or Hysteretic Damping.</a:t>
            </a:r>
          </a:p>
          <a:p>
            <a:pPr marL="457200" indent="-457200" algn="l" rtl="0">
              <a:buFont typeface="+mj-lt"/>
              <a:buAutoNum type="arabicPeriod"/>
            </a:pPr>
            <a:r>
              <a:rPr lang="en-US" sz="1600" dirty="0" smtClean="0">
                <a:latin typeface="Times New Roman" pitchFamily="18" charset="0"/>
                <a:cs typeface="Times New Roman" pitchFamily="18" charset="0"/>
              </a:rPr>
              <a:t>Magnetic Damping.</a:t>
            </a:r>
          </a:p>
          <a:p>
            <a:pPr algn="l" rtl="0">
              <a:buNone/>
            </a:pPr>
            <a:endParaRPr lang="en-US" sz="2400" dirty="0" smtClean="0">
              <a:latin typeface="Times New Roman" pitchFamily="18" charset="0"/>
              <a:cs typeface="Times New Roman" pitchFamily="18" charset="0"/>
            </a:endParaRPr>
          </a:p>
          <a:p>
            <a:pPr algn="l" rtl="0">
              <a:buNone/>
            </a:pPr>
            <a:endParaRPr lang="en-US" dirty="0" smtClean="0"/>
          </a:p>
          <a:p>
            <a:pPr algn="l" rtl="0"/>
            <a:endParaRPr lang="en-US" dirty="0"/>
          </a:p>
          <a:p>
            <a:pPr algn="l" rtl="0"/>
            <a:endParaRPr lang="en-US" dirty="0" smtClean="0"/>
          </a:p>
          <a:p>
            <a:pPr algn="l" rtl="0"/>
            <a:endParaRPr lang="en-US" dirty="0"/>
          </a:p>
          <a:p>
            <a:pPr algn="l" rtl="0"/>
            <a:endParaRPr lang="ar-SA" dirty="0"/>
          </a:p>
        </p:txBody>
      </p:sp>
      <p:pic>
        <p:nvPicPr>
          <p:cNvPr id="1027" name="Picture 3"/>
          <p:cNvPicPr>
            <a:picLocks noChangeAspect="1" noChangeArrowheads="1"/>
          </p:cNvPicPr>
          <p:nvPr/>
        </p:nvPicPr>
        <p:blipFill>
          <a:blip r:embed="rId2" cstate="print"/>
          <a:srcRect/>
          <a:stretch>
            <a:fillRect/>
          </a:stretch>
        </p:blipFill>
        <p:spPr bwMode="auto">
          <a:xfrm>
            <a:off x="5796136" y="1628800"/>
            <a:ext cx="2876550" cy="2009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90066"/>
          </a:xfrm>
        </p:spPr>
        <p:txBody>
          <a:bodyPr>
            <a:normAutofit/>
          </a:bodyPr>
          <a:lstStyle/>
          <a:p>
            <a:pPr algn="l" rtl="0"/>
            <a:r>
              <a:rPr lang="en-US" sz="1600" b="1" dirty="0"/>
              <a:t>Effect of the Damping on the Vibration Amplitudes by Base Motion Excitation</a:t>
            </a:r>
            <a:endParaRPr lang="ar-SA" sz="1600" dirty="0"/>
          </a:p>
        </p:txBody>
      </p:sp>
      <p:sp>
        <p:nvSpPr>
          <p:cNvPr id="3" name="عنصر نائب للمحتوى 2"/>
          <p:cNvSpPr>
            <a:spLocks noGrp="1"/>
          </p:cNvSpPr>
          <p:nvPr>
            <p:ph idx="1"/>
          </p:nvPr>
        </p:nvSpPr>
        <p:spPr>
          <a:xfrm>
            <a:off x="457200" y="836712"/>
            <a:ext cx="8229600" cy="5289451"/>
          </a:xfrm>
        </p:spPr>
        <p:txBody>
          <a:bodyPr>
            <a:normAutofit/>
          </a:bodyPr>
          <a:lstStyle/>
          <a:p>
            <a:pPr algn="l" rtl="0">
              <a:buNone/>
            </a:pPr>
            <a:r>
              <a:rPr lang="en-US" sz="1400" dirty="0">
                <a:latin typeface="Times New Roman" pitchFamily="18" charset="0"/>
                <a:cs typeface="Times New Roman" pitchFamily="18" charset="0"/>
              </a:rPr>
              <a:t>Applying the second law of motion </a:t>
            </a:r>
            <a:r>
              <a:rPr lang="en-US" sz="1400" dirty="0" smtClean="0">
                <a:latin typeface="Times New Roman" pitchFamily="18" charset="0"/>
                <a:cs typeface="Times New Roman" pitchFamily="18" charset="0"/>
              </a:rPr>
              <a:t>on</a:t>
            </a:r>
          </a:p>
          <a:p>
            <a:pPr algn="l" rtl="0">
              <a:buNone/>
            </a:pPr>
            <a:r>
              <a:rPr lang="en-US" sz="1400" dirty="0" smtClean="0">
                <a:latin typeface="Times New Roman" pitchFamily="18" charset="0"/>
                <a:cs typeface="Times New Roman" pitchFamily="18" charset="0"/>
              </a:rPr>
              <a:t> </a:t>
            </a:r>
            <a:r>
              <a:rPr lang="en-US" sz="1400" dirty="0">
                <a:latin typeface="Times New Roman" pitchFamily="18" charset="0"/>
                <a:cs typeface="Times New Roman" pitchFamily="18" charset="0"/>
              </a:rPr>
              <a:t>the free-body diagram leads </a:t>
            </a:r>
            <a:r>
              <a:rPr lang="en-US" sz="1400" dirty="0" smtClean="0">
                <a:latin typeface="Times New Roman" pitchFamily="18" charset="0"/>
                <a:cs typeface="Times New Roman" pitchFamily="18" charset="0"/>
              </a:rPr>
              <a:t>to</a:t>
            </a:r>
          </a:p>
          <a:p>
            <a:pPr algn="l" rtl="0">
              <a:buNone/>
            </a:pPr>
            <a:endParaRPr lang="en-US" sz="1400" dirty="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a:p>
            <a:pPr algn="l" rtl="0">
              <a:buNone/>
            </a:pPr>
            <a:endParaRPr lang="en-US" sz="1400" dirty="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a:p>
            <a:pPr algn="l" rtl="0">
              <a:buNone/>
            </a:pPr>
            <a:endParaRPr lang="en-US" sz="1400" dirty="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a:p>
            <a:pPr algn="l" rtl="0">
              <a:buNone/>
            </a:pPr>
            <a:endParaRPr lang="en-US" sz="1400" dirty="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a:p>
            <a:pPr algn="l" rtl="0">
              <a:buNone/>
            </a:pPr>
            <a:endParaRPr lang="en-US" sz="1400" dirty="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a:p>
            <a:pPr algn="l" rtl="0">
              <a:buNone/>
            </a:pPr>
            <a:endParaRPr lang="en-US" sz="1400" dirty="0">
              <a:latin typeface="Times New Roman" pitchFamily="18" charset="0"/>
              <a:cs typeface="Times New Roman" pitchFamily="18" charset="0"/>
            </a:endParaRPr>
          </a:p>
          <a:p>
            <a:pPr algn="l" rtl="0">
              <a:buNone/>
            </a:pPr>
            <a:r>
              <a:rPr lang="en-US" sz="1400" dirty="0">
                <a:latin typeface="Times New Roman" pitchFamily="18" charset="0"/>
                <a:cs typeface="Times New Roman" pitchFamily="18" charset="0"/>
              </a:rPr>
              <a:t>b</a:t>
            </a:r>
            <a:r>
              <a:rPr lang="en-US" sz="1400" dirty="0" smtClean="0">
                <a:latin typeface="Times New Roman" pitchFamily="18" charset="0"/>
                <a:cs typeface="Times New Roman" pitchFamily="18" charset="0"/>
              </a:rPr>
              <a:t>y solving the equations we will get :</a:t>
            </a:r>
          </a:p>
          <a:p>
            <a:pPr algn="l" rtl="0">
              <a:buNone/>
            </a:pPr>
            <a:r>
              <a:rPr lang="en-US" sz="1400" dirty="0">
                <a:latin typeface="Times New Roman" pitchFamily="18" charset="0"/>
                <a:cs typeface="Times New Roman" pitchFamily="18" charset="0"/>
              </a:rPr>
              <a:t>a</a:t>
            </a:r>
            <a:r>
              <a:rPr lang="en-US" sz="1400" dirty="0" smtClean="0">
                <a:latin typeface="Times New Roman" pitchFamily="18" charset="0"/>
                <a:cs typeface="Times New Roman" pitchFamily="18" charset="0"/>
              </a:rPr>
              <a:t>nd </a:t>
            </a:r>
          </a:p>
          <a:p>
            <a:pPr algn="l" rtl="0">
              <a:buNone/>
            </a:pPr>
            <a:endParaRPr lang="en-US" sz="1400" dirty="0">
              <a:latin typeface="Times New Roman" pitchFamily="18" charset="0"/>
              <a:cs typeface="Times New Roman" pitchFamily="18" charset="0"/>
            </a:endParaRPr>
          </a:p>
          <a:p>
            <a:pPr algn="l" rtl="0">
              <a:buNone/>
            </a:pPr>
            <a:r>
              <a:rPr lang="en-US" sz="1400" dirty="0">
                <a:latin typeface="Times New Roman" pitchFamily="18" charset="0"/>
                <a:cs typeface="Times New Roman" pitchFamily="18" charset="0"/>
              </a:rPr>
              <a:t>the ratio of the amplitude of the response </a:t>
            </a:r>
            <a:r>
              <a:rPr lang="en-US" sz="1400" i="1" dirty="0" err="1">
                <a:latin typeface="Times New Roman" pitchFamily="18" charset="0"/>
                <a:cs typeface="Times New Roman" pitchFamily="18" charset="0"/>
              </a:rPr>
              <a:t>x</a:t>
            </a:r>
            <a:r>
              <a:rPr lang="en-US" sz="1400" i="1" baseline="-25000" dirty="0" err="1">
                <a:latin typeface="Times New Roman" pitchFamily="18" charset="0"/>
                <a:cs typeface="Times New Roman" pitchFamily="18" charset="0"/>
              </a:rPr>
              <a:t>p</a:t>
            </a:r>
            <a:r>
              <a:rPr lang="en-US" sz="1400" dirty="0">
                <a:latin typeface="Times New Roman" pitchFamily="18" charset="0"/>
                <a:cs typeface="Times New Roman" pitchFamily="18" charset="0"/>
              </a:rPr>
              <a:t>(</a:t>
            </a:r>
            <a:r>
              <a:rPr lang="en-US" sz="1400" i="1" dirty="0">
                <a:latin typeface="Times New Roman" pitchFamily="18" charset="0"/>
                <a:cs typeface="Times New Roman" pitchFamily="18" charset="0"/>
              </a:rPr>
              <a:t>t</a:t>
            </a:r>
            <a:r>
              <a:rPr lang="en-US" sz="1400" dirty="0">
                <a:latin typeface="Times New Roman" pitchFamily="18" charset="0"/>
                <a:cs typeface="Times New Roman" pitchFamily="18" charset="0"/>
              </a:rPr>
              <a:t>) to that of the base motion </a:t>
            </a:r>
            <a:r>
              <a:rPr lang="en-US" sz="1400" i="1" dirty="0">
                <a:latin typeface="Times New Roman" pitchFamily="18" charset="0"/>
                <a:cs typeface="Times New Roman" pitchFamily="18" charset="0"/>
              </a:rPr>
              <a:t>y(t) </a:t>
            </a:r>
            <a:r>
              <a:rPr lang="en-US" sz="1400" dirty="0">
                <a:latin typeface="Times New Roman" pitchFamily="18" charset="0"/>
                <a:cs typeface="Times New Roman" pitchFamily="18" charset="0"/>
              </a:rPr>
              <a:t>, </a:t>
            </a:r>
            <a:r>
              <a:rPr lang="en-US" sz="1400" i="1" dirty="0">
                <a:latin typeface="Times New Roman" pitchFamily="18" charset="0"/>
                <a:cs typeface="Times New Roman" pitchFamily="18" charset="0"/>
              </a:rPr>
              <a:t>X/Y ,</a:t>
            </a:r>
            <a:r>
              <a:rPr lang="en-US" sz="1400" dirty="0">
                <a:latin typeface="Times New Roman" pitchFamily="18" charset="0"/>
                <a:cs typeface="Times New Roman" pitchFamily="18" charset="0"/>
              </a:rPr>
              <a:t>is called the displacement transmissibility</a:t>
            </a:r>
            <a:endParaRPr lang="ar-SA" sz="1400" dirty="0">
              <a:latin typeface="Times New Roman" pitchFamily="18" charset="0"/>
              <a:cs typeface="Times New Roman" pitchFamily="18" charset="0"/>
            </a:endParaRPr>
          </a:p>
        </p:txBody>
      </p:sp>
      <p:pic>
        <p:nvPicPr>
          <p:cNvPr id="4" name="Picture 23" descr="New Bitmap Image (2).bmp"/>
          <p:cNvPicPr/>
          <p:nvPr/>
        </p:nvPicPr>
        <p:blipFill>
          <a:blip r:embed="rId2" cstate="print"/>
          <a:stretch>
            <a:fillRect/>
          </a:stretch>
        </p:blipFill>
        <p:spPr>
          <a:xfrm>
            <a:off x="3707904" y="885825"/>
            <a:ext cx="5200650" cy="2543175"/>
          </a:xfrm>
          <a:prstGeom prst="rect">
            <a:avLst/>
          </a:prstGeom>
        </p:spPr>
      </p:pic>
      <p:pic>
        <p:nvPicPr>
          <p:cNvPr id="23554" name="Picture 2"/>
          <p:cNvPicPr>
            <a:picLocks noChangeAspect="1" noChangeArrowheads="1"/>
          </p:cNvPicPr>
          <p:nvPr/>
        </p:nvPicPr>
        <p:blipFill>
          <a:blip r:embed="rId3" cstate="print"/>
          <a:srcRect/>
          <a:stretch>
            <a:fillRect/>
          </a:stretch>
        </p:blipFill>
        <p:spPr bwMode="auto">
          <a:xfrm>
            <a:off x="899592" y="1412776"/>
            <a:ext cx="1724025" cy="200025"/>
          </a:xfrm>
          <a:prstGeom prst="rect">
            <a:avLst/>
          </a:prstGeom>
          <a:noFill/>
          <a:ln w="9525">
            <a:noFill/>
            <a:miter lim="800000"/>
            <a:headEnd/>
            <a:tailEnd/>
          </a:ln>
        </p:spPr>
      </p:pic>
      <p:pic>
        <p:nvPicPr>
          <p:cNvPr id="23555" name="Picture 3"/>
          <p:cNvPicPr>
            <a:picLocks noChangeAspect="1" noChangeArrowheads="1"/>
          </p:cNvPicPr>
          <p:nvPr/>
        </p:nvPicPr>
        <p:blipFill>
          <a:blip r:embed="rId4" cstate="print"/>
          <a:srcRect/>
          <a:stretch>
            <a:fillRect/>
          </a:stretch>
        </p:blipFill>
        <p:spPr bwMode="auto">
          <a:xfrm>
            <a:off x="467544" y="3356992"/>
            <a:ext cx="4600575" cy="1038225"/>
          </a:xfrm>
          <a:prstGeom prst="rect">
            <a:avLst/>
          </a:prstGeom>
          <a:noFill/>
          <a:ln w="9525">
            <a:noFill/>
            <a:miter lim="800000"/>
            <a:headEnd/>
            <a:tailEnd/>
          </a:ln>
        </p:spPr>
      </p:pic>
      <p:pic>
        <p:nvPicPr>
          <p:cNvPr id="23556" name="Picture 4"/>
          <p:cNvPicPr>
            <a:picLocks noChangeAspect="1" noChangeArrowheads="1"/>
          </p:cNvPicPr>
          <p:nvPr/>
        </p:nvPicPr>
        <p:blipFill>
          <a:blip r:embed="rId5" cstate="print"/>
          <a:srcRect/>
          <a:stretch>
            <a:fillRect/>
          </a:stretch>
        </p:blipFill>
        <p:spPr bwMode="auto">
          <a:xfrm>
            <a:off x="3347864" y="4653136"/>
            <a:ext cx="1533525" cy="295275"/>
          </a:xfrm>
          <a:prstGeom prst="rect">
            <a:avLst/>
          </a:prstGeom>
          <a:noFill/>
          <a:ln w="9525">
            <a:noFill/>
            <a:miter lim="800000"/>
            <a:headEnd/>
            <a:tailEnd/>
          </a:ln>
        </p:spPr>
      </p:pic>
      <p:pic>
        <p:nvPicPr>
          <p:cNvPr id="23557" name="Picture 5"/>
          <p:cNvPicPr>
            <a:picLocks noChangeAspect="1" noChangeArrowheads="1"/>
          </p:cNvPicPr>
          <p:nvPr/>
        </p:nvPicPr>
        <p:blipFill>
          <a:blip r:embed="rId6" cstate="print"/>
          <a:srcRect/>
          <a:stretch>
            <a:fillRect/>
          </a:stretch>
        </p:blipFill>
        <p:spPr bwMode="auto">
          <a:xfrm>
            <a:off x="5220072" y="4581128"/>
            <a:ext cx="2419350" cy="361950"/>
          </a:xfrm>
          <a:prstGeom prst="rect">
            <a:avLst/>
          </a:prstGeom>
          <a:noFill/>
          <a:ln w="9525">
            <a:noFill/>
            <a:miter lim="800000"/>
            <a:headEnd/>
            <a:tailEnd/>
          </a:ln>
        </p:spPr>
      </p:pic>
      <p:pic>
        <p:nvPicPr>
          <p:cNvPr id="23558" name="Picture 6"/>
          <p:cNvPicPr>
            <a:picLocks noChangeAspect="1" noChangeArrowheads="1"/>
          </p:cNvPicPr>
          <p:nvPr/>
        </p:nvPicPr>
        <p:blipFill>
          <a:blip r:embed="rId7" cstate="print"/>
          <a:srcRect/>
          <a:stretch>
            <a:fillRect/>
          </a:stretch>
        </p:blipFill>
        <p:spPr bwMode="auto">
          <a:xfrm>
            <a:off x="1043608" y="4941168"/>
            <a:ext cx="1571625" cy="342900"/>
          </a:xfrm>
          <a:prstGeom prst="rect">
            <a:avLst/>
          </a:prstGeom>
          <a:noFill/>
          <a:ln w="9525">
            <a:noFill/>
            <a:miter lim="800000"/>
            <a:headEnd/>
            <a:tailEnd/>
          </a:ln>
        </p:spPr>
      </p:pic>
      <p:pic>
        <p:nvPicPr>
          <p:cNvPr id="23559" name="Picture 7"/>
          <p:cNvPicPr>
            <a:picLocks noChangeAspect="1" noChangeArrowheads="1"/>
          </p:cNvPicPr>
          <p:nvPr/>
        </p:nvPicPr>
        <p:blipFill>
          <a:blip r:embed="rId8" cstate="print"/>
          <a:srcRect/>
          <a:stretch>
            <a:fillRect/>
          </a:stretch>
        </p:blipFill>
        <p:spPr bwMode="auto">
          <a:xfrm>
            <a:off x="2411760" y="5949280"/>
            <a:ext cx="1428750" cy="438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346050"/>
          </a:xfrm>
        </p:spPr>
        <p:txBody>
          <a:bodyPr>
            <a:normAutofit/>
          </a:bodyPr>
          <a:lstStyle/>
          <a:p>
            <a:pPr algn="l" rtl="0"/>
            <a:r>
              <a:rPr lang="en-US" sz="1600" b="1" dirty="0" smtClean="0"/>
              <a:t>The Coulomb Damping:</a:t>
            </a:r>
            <a:endParaRPr lang="ar-SA" sz="1600" dirty="0"/>
          </a:p>
        </p:txBody>
      </p:sp>
      <p:sp>
        <p:nvSpPr>
          <p:cNvPr id="3" name="عنصر نائب للمحتوى 2"/>
          <p:cNvSpPr>
            <a:spLocks noGrp="1"/>
          </p:cNvSpPr>
          <p:nvPr>
            <p:ph idx="1"/>
          </p:nvPr>
        </p:nvSpPr>
        <p:spPr>
          <a:xfrm>
            <a:off x="457200" y="836712"/>
            <a:ext cx="8229600" cy="5289451"/>
          </a:xfrm>
        </p:spPr>
        <p:txBody>
          <a:bodyPr/>
          <a:lstStyle/>
          <a:p>
            <a:pPr lvl="0" algn="l" rtl="0">
              <a:buNone/>
            </a:pPr>
            <a:r>
              <a:rPr lang="en-US" sz="1400" dirty="0" smtClean="0">
                <a:latin typeface="Times New Roman" pitchFamily="18" charset="0"/>
                <a:cs typeface="Times New Roman" pitchFamily="18" charset="0"/>
              </a:rPr>
              <a:t>The damping force is constant in magnitude but opposite in direction to that of the motion of the vibrating body. It is caused by friction between rubbing surfaces that are either dry or have insufficient lubrication.</a:t>
            </a:r>
          </a:p>
          <a:p>
            <a:pPr algn="l" rtl="0"/>
            <a:r>
              <a:rPr lang="en-US" sz="1400" b="1" dirty="0" smtClean="0">
                <a:latin typeface="Times New Roman" pitchFamily="18" charset="0"/>
                <a:cs typeface="Times New Roman" pitchFamily="18" charset="0"/>
              </a:rPr>
              <a:t>Free Vibration with Coulomb Damping</a:t>
            </a:r>
            <a:r>
              <a:rPr lang="en-US" sz="1400" b="1" dirty="0" smtClean="0"/>
              <a:t>:</a:t>
            </a:r>
          </a:p>
          <a:p>
            <a:pPr algn="l" rtl="0">
              <a:buNone/>
            </a:pPr>
            <a:endParaRPr lang="en-US" sz="1400" b="1" dirty="0" smtClean="0"/>
          </a:p>
          <a:p>
            <a:pPr algn="l" rtl="0">
              <a:buNone/>
            </a:pPr>
            <a:r>
              <a:rPr lang="en-US" sz="1400" dirty="0" smtClean="0">
                <a:latin typeface="Times New Roman" pitchFamily="18" charset="0"/>
                <a:cs typeface="Times New Roman" pitchFamily="18" charset="0"/>
              </a:rPr>
              <a:t>In this figure there are tow cases :</a:t>
            </a:r>
          </a:p>
          <a:p>
            <a:pPr algn="l" rtl="0">
              <a:buFont typeface="+mj-lt"/>
              <a:buAutoNum type="arabicPeriod"/>
            </a:pPr>
            <a:r>
              <a:rPr lang="en-US" sz="1400" dirty="0" smtClean="0">
                <a:latin typeface="Times New Roman" pitchFamily="18" charset="0"/>
                <a:cs typeface="Times New Roman" pitchFamily="18" charset="0"/>
              </a:rPr>
              <a:t>Case 1 :</a:t>
            </a:r>
          </a:p>
          <a:p>
            <a:pPr algn="l" rtl="0">
              <a:buNone/>
            </a:pPr>
            <a:r>
              <a:rPr lang="en-US" sz="1400" i="1" dirty="0" smtClean="0"/>
              <a:t>x</a:t>
            </a:r>
            <a:r>
              <a:rPr lang="en-US" sz="1400" dirty="0" smtClean="0"/>
              <a:t> and     positive or </a:t>
            </a:r>
            <a:r>
              <a:rPr lang="en-US" sz="1400" i="1" dirty="0" smtClean="0"/>
              <a:t>x</a:t>
            </a:r>
            <a:r>
              <a:rPr lang="en-US" sz="1400" dirty="0" smtClean="0"/>
              <a:t> is positive and     is negative.</a:t>
            </a:r>
            <a:endParaRPr lang="en-US" dirty="0" smtClean="0"/>
          </a:p>
          <a:p>
            <a:pPr algn="l" rtl="0">
              <a:buNone/>
            </a:pPr>
            <a:r>
              <a:rPr lang="en-US" sz="1400" dirty="0" smtClean="0"/>
              <a:t> using Newton’s second law:</a:t>
            </a:r>
          </a:p>
          <a:p>
            <a:pPr algn="l" rtl="0">
              <a:buNone/>
            </a:pPr>
            <a:endParaRPr lang="en-US" sz="1400" dirty="0" smtClean="0">
              <a:latin typeface="Times New Roman" pitchFamily="18" charset="0"/>
              <a:cs typeface="Times New Roman" pitchFamily="18" charset="0"/>
            </a:endParaRPr>
          </a:p>
          <a:p>
            <a:pPr algn="l" rtl="0">
              <a:buNone/>
            </a:pPr>
            <a:r>
              <a:rPr lang="en-US" sz="1400" dirty="0" smtClean="0">
                <a:latin typeface="Times New Roman" pitchFamily="18" charset="0"/>
                <a:cs typeface="Times New Roman" pitchFamily="18" charset="0"/>
              </a:rPr>
              <a:t>and the solution  of the equation will be </a:t>
            </a:r>
          </a:p>
          <a:p>
            <a:pPr algn="l" rtl="0">
              <a:buNone/>
            </a:pPr>
            <a:endParaRPr lang="en-US" sz="1400" dirty="0" smtClean="0">
              <a:latin typeface="Times New Roman" pitchFamily="18" charset="0"/>
              <a:cs typeface="Times New Roman" pitchFamily="18" charset="0"/>
            </a:endParaRPr>
          </a:p>
          <a:p>
            <a:pPr algn="l" rtl="0">
              <a:buNone/>
            </a:pPr>
            <a:r>
              <a:rPr lang="en-US" sz="1400" dirty="0" smtClean="0">
                <a:latin typeface="Times New Roman" pitchFamily="18" charset="0"/>
                <a:cs typeface="Times New Roman" pitchFamily="18" charset="0"/>
              </a:rPr>
              <a:t>where</a:t>
            </a:r>
          </a:p>
          <a:p>
            <a:pPr algn="l" rtl="0">
              <a:buNone/>
            </a:pPr>
            <a:endParaRPr lang="en-US" sz="1400" dirty="0" smtClean="0"/>
          </a:p>
          <a:p>
            <a:pPr algn="l" rtl="0">
              <a:buAutoNum type="arabicPeriod" startAt="2"/>
            </a:pPr>
            <a:r>
              <a:rPr lang="en-US" sz="1400" dirty="0" smtClean="0"/>
              <a:t>Case 2:</a:t>
            </a:r>
          </a:p>
          <a:p>
            <a:pPr algn="l" rtl="0">
              <a:buNone/>
            </a:pPr>
            <a:r>
              <a:rPr lang="en-US" sz="1400" dirty="0" smtClean="0"/>
              <a:t>  x is positive and  is negative or both are negative.</a:t>
            </a:r>
          </a:p>
          <a:p>
            <a:pPr algn="l" rtl="0">
              <a:buNone/>
            </a:pPr>
            <a:r>
              <a:rPr lang="en-US" sz="1400" dirty="0" smtClean="0">
                <a:latin typeface="Times New Roman" pitchFamily="18" charset="0"/>
                <a:cs typeface="Times New Roman" pitchFamily="18" charset="0"/>
              </a:rPr>
              <a:t>and using Newton’s second law:</a:t>
            </a:r>
          </a:p>
          <a:p>
            <a:pPr algn="l" rtl="0">
              <a:buNone/>
            </a:pPr>
            <a:endParaRPr lang="en-US" sz="1400" dirty="0" smtClean="0">
              <a:latin typeface="Times New Roman" pitchFamily="18" charset="0"/>
              <a:cs typeface="Times New Roman" pitchFamily="18" charset="0"/>
            </a:endParaRPr>
          </a:p>
          <a:p>
            <a:pPr algn="l" rtl="0">
              <a:buNone/>
            </a:pPr>
            <a:r>
              <a:rPr lang="en-US" sz="1400" dirty="0" smtClean="0">
                <a:latin typeface="Times New Roman" pitchFamily="18" charset="0"/>
                <a:cs typeface="Times New Roman" pitchFamily="18" charset="0"/>
              </a:rPr>
              <a:t>and the solution of the equation will be </a:t>
            </a:r>
          </a:p>
          <a:p>
            <a:pPr algn="l" rtl="0">
              <a:buNone/>
            </a:pPr>
            <a:endParaRPr lang="en-US" sz="1400" dirty="0" smtClean="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p:txBody>
      </p:sp>
      <p:pic>
        <p:nvPicPr>
          <p:cNvPr id="4" name="صورة 3"/>
          <p:cNvPicPr/>
          <p:nvPr/>
        </p:nvPicPr>
        <p:blipFill>
          <a:blip r:embed="rId2" cstate="print"/>
          <a:srcRect/>
          <a:stretch>
            <a:fillRect/>
          </a:stretch>
        </p:blipFill>
        <p:spPr bwMode="auto">
          <a:xfrm>
            <a:off x="5004048" y="1700808"/>
            <a:ext cx="3800475" cy="2952750"/>
          </a:xfrm>
          <a:prstGeom prst="rect">
            <a:avLst/>
          </a:prstGeom>
          <a:noFill/>
          <a:ln w="9525">
            <a:noFill/>
            <a:miter lim="800000"/>
            <a:headEnd/>
            <a:tailEnd/>
          </a:ln>
        </p:spPr>
      </p:pic>
      <p:pic>
        <p:nvPicPr>
          <p:cNvPr id="1026" name="Picture 2"/>
          <p:cNvPicPr>
            <a:picLocks noChangeAspect="1" noChangeArrowheads="1"/>
          </p:cNvPicPr>
          <p:nvPr/>
        </p:nvPicPr>
        <p:blipFill>
          <a:blip r:embed="rId3" cstate="print"/>
          <a:srcRect/>
          <a:stretch>
            <a:fillRect/>
          </a:stretch>
        </p:blipFill>
        <p:spPr bwMode="auto">
          <a:xfrm>
            <a:off x="971600" y="2420888"/>
            <a:ext cx="142875" cy="161925"/>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3131840" y="2420888"/>
            <a:ext cx="142875" cy="161925"/>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1763688" y="2852936"/>
            <a:ext cx="1181100" cy="238125"/>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1835696" y="3789040"/>
            <a:ext cx="485775" cy="333375"/>
          </a:xfrm>
          <a:prstGeom prst="rect">
            <a:avLst/>
          </a:prstGeom>
          <a:noFill/>
          <a:ln w="9525">
            <a:noFill/>
            <a:miter lim="800000"/>
            <a:headEnd/>
            <a:tailEnd/>
          </a:ln>
        </p:spPr>
      </p:pic>
      <p:pic>
        <p:nvPicPr>
          <p:cNvPr id="1030" name="Picture 6"/>
          <p:cNvPicPr>
            <a:picLocks noChangeAspect="1" noChangeArrowheads="1"/>
          </p:cNvPicPr>
          <p:nvPr/>
        </p:nvPicPr>
        <p:blipFill>
          <a:blip r:embed="rId6" cstate="print"/>
          <a:srcRect/>
          <a:stretch>
            <a:fillRect/>
          </a:stretch>
        </p:blipFill>
        <p:spPr bwMode="auto">
          <a:xfrm>
            <a:off x="1763688" y="3356992"/>
            <a:ext cx="2286000" cy="247650"/>
          </a:xfrm>
          <a:prstGeom prst="rect">
            <a:avLst/>
          </a:prstGeom>
          <a:noFill/>
          <a:ln w="9525">
            <a:noFill/>
            <a:miter lim="800000"/>
            <a:headEnd/>
            <a:tailEnd/>
          </a:ln>
        </p:spPr>
      </p:pic>
      <p:pic>
        <p:nvPicPr>
          <p:cNvPr id="1031" name="Picture 7"/>
          <p:cNvPicPr>
            <a:picLocks noChangeAspect="1" noChangeArrowheads="1"/>
          </p:cNvPicPr>
          <p:nvPr/>
        </p:nvPicPr>
        <p:blipFill>
          <a:blip r:embed="rId7" cstate="print"/>
          <a:srcRect/>
          <a:stretch>
            <a:fillRect/>
          </a:stretch>
        </p:blipFill>
        <p:spPr bwMode="auto">
          <a:xfrm>
            <a:off x="1835696" y="4941168"/>
            <a:ext cx="1038225" cy="228600"/>
          </a:xfrm>
          <a:prstGeom prst="rect">
            <a:avLst/>
          </a:prstGeom>
          <a:noFill/>
          <a:ln w="9525">
            <a:noFill/>
            <a:miter lim="800000"/>
            <a:headEnd/>
            <a:tailEnd/>
          </a:ln>
        </p:spPr>
      </p:pic>
      <p:pic>
        <p:nvPicPr>
          <p:cNvPr id="1032" name="Picture 8"/>
          <p:cNvPicPr>
            <a:picLocks noChangeAspect="1" noChangeArrowheads="1"/>
          </p:cNvPicPr>
          <p:nvPr/>
        </p:nvPicPr>
        <p:blipFill>
          <a:blip r:embed="rId8" cstate="print"/>
          <a:srcRect/>
          <a:stretch>
            <a:fillRect/>
          </a:stretch>
        </p:blipFill>
        <p:spPr bwMode="auto">
          <a:xfrm>
            <a:off x="1835696" y="5445224"/>
            <a:ext cx="2295525" cy="257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88640"/>
            <a:ext cx="8229600" cy="6480720"/>
          </a:xfrm>
        </p:spPr>
        <p:txBody>
          <a:bodyPr>
            <a:normAutofit/>
          </a:bodyPr>
          <a:lstStyle/>
          <a:p>
            <a:pPr algn="l" rtl="0">
              <a:buNone/>
            </a:pPr>
            <a:r>
              <a:rPr lang="en-US" sz="1400" dirty="0" smtClean="0">
                <a:latin typeface="Times New Roman" pitchFamily="18" charset="0"/>
                <a:cs typeface="Times New Roman" pitchFamily="18" charset="0"/>
              </a:rPr>
              <a:t>Motion of the mass with coulomb damping:</a:t>
            </a:r>
          </a:p>
          <a:p>
            <a:pPr algn="l" rtl="0">
              <a:buFont typeface="+mj-lt"/>
              <a:buAutoNum type="arabicPeriod"/>
            </a:pPr>
            <a:r>
              <a:rPr lang="en-US" sz="1400" dirty="0" smtClean="0"/>
              <a:t>The motion in the first half cycle </a:t>
            </a:r>
          </a:p>
          <a:p>
            <a:pPr algn="l" rtl="0">
              <a:buNone/>
            </a:pPr>
            <a:r>
              <a:rPr lang="en-US" sz="1400" dirty="0" smtClean="0">
                <a:latin typeface="Times New Roman" pitchFamily="18" charset="0"/>
                <a:cs typeface="Times New Roman" pitchFamily="18" charset="0"/>
              </a:rPr>
              <a:t>at initial condition :                      and</a:t>
            </a:r>
          </a:p>
          <a:p>
            <a:pPr algn="l" rtl="0">
              <a:buNone/>
            </a:pPr>
            <a:r>
              <a:rPr lang="en-US" sz="1400" dirty="0" smtClean="0">
                <a:latin typeface="Times New Roman" pitchFamily="18" charset="0"/>
                <a:cs typeface="Times New Roman" pitchFamily="18" charset="0"/>
              </a:rPr>
              <a:t>the constants will be :</a:t>
            </a:r>
          </a:p>
          <a:p>
            <a:pPr algn="l" rtl="0">
              <a:buNone/>
            </a:pPr>
            <a:r>
              <a:rPr lang="en-US" sz="1400" dirty="0" smtClean="0">
                <a:latin typeface="Times New Roman" pitchFamily="18" charset="0"/>
                <a:cs typeface="Times New Roman" pitchFamily="18" charset="0"/>
              </a:rPr>
              <a:t>                                             </a:t>
            </a:r>
          </a:p>
          <a:p>
            <a:pPr algn="l" rtl="0">
              <a:buNone/>
            </a:pPr>
            <a:r>
              <a:rPr lang="en-US" sz="1400" dirty="0" smtClean="0">
                <a:latin typeface="Times New Roman" pitchFamily="18" charset="0"/>
                <a:cs typeface="Times New Roman" pitchFamily="18" charset="0"/>
              </a:rPr>
              <a:t>and the  Eq. becomes : </a:t>
            </a:r>
          </a:p>
          <a:p>
            <a:pPr algn="l" rtl="0">
              <a:buNone/>
            </a:pPr>
            <a:endParaRPr lang="en-US" sz="1400" dirty="0" smtClean="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a:p>
            <a:pPr algn="l" rtl="0">
              <a:buNone/>
            </a:pPr>
            <a:r>
              <a:rPr lang="en-US" sz="1400" dirty="0" smtClean="0">
                <a:latin typeface="Times New Roman" pitchFamily="18" charset="0"/>
                <a:cs typeface="Times New Roman" pitchFamily="18" charset="0"/>
              </a:rPr>
              <a:t>This means that the vibration amplitude is</a:t>
            </a:r>
          </a:p>
          <a:p>
            <a:pPr algn="l" rtl="0">
              <a:buNone/>
            </a:pPr>
            <a:r>
              <a:rPr lang="en-US" sz="1400" dirty="0" smtClean="0">
                <a:latin typeface="Times New Roman" pitchFamily="18" charset="0"/>
                <a:cs typeface="Times New Roman" pitchFamily="18" charset="0"/>
              </a:rPr>
              <a:t> reduced about 2δ in half cycle.</a:t>
            </a:r>
          </a:p>
          <a:p>
            <a:pPr algn="l" rtl="0">
              <a:buNone/>
            </a:pPr>
            <a:r>
              <a:rPr lang="en-US" sz="1400" dirty="0" smtClean="0">
                <a:latin typeface="Times New Roman" pitchFamily="18" charset="0"/>
                <a:cs typeface="Times New Roman" pitchFamily="18" charset="0"/>
              </a:rPr>
              <a:t>2. The motion in the second half cycle</a:t>
            </a:r>
          </a:p>
          <a:p>
            <a:pPr algn="l" rtl="0">
              <a:buNone/>
            </a:pPr>
            <a:r>
              <a:rPr lang="en-US" sz="1400" dirty="0" smtClean="0">
                <a:latin typeface="Times New Roman" pitchFamily="18" charset="0"/>
                <a:cs typeface="Times New Roman" pitchFamily="18" charset="0"/>
              </a:rPr>
              <a:t>At the initial conditions, the constants will be :</a:t>
            </a:r>
          </a:p>
          <a:p>
            <a:pPr algn="l" rtl="0">
              <a:buNone/>
            </a:pPr>
            <a:endParaRPr lang="en-US" sz="1400" dirty="0" smtClean="0">
              <a:latin typeface="Times New Roman" pitchFamily="18" charset="0"/>
              <a:cs typeface="Times New Roman" pitchFamily="18" charset="0"/>
            </a:endParaRPr>
          </a:p>
          <a:p>
            <a:pPr algn="l" rtl="0">
              <a:buNone/>
            </a:pPr>
            <a:r>
              <a:rPr lang="en-US" sz="1400" dirty="0" smtClean="0">
                <a:latin typeface="Times New Roman" pitchFamily="18" charset="0"/>
                <a:cs typeface="Times New Roman" pitchFamily="18" charset="0"/>
              </a:rPr>
              <a:t>And the Eq. becomes:</a:t>
            </a:r>
          </a:p>
          <a:p>
            <a:pPr algn="l" rtl="0">
              <a:buNone/>
            </a:pPr>
            <a:endParaRPr lang="en-US" sz="1400" dirty="0" smtClean="0">
              <a:latin typeface="Times New Roman" pitchFamily="18" charset="0"/>
              <a:cs typeface="Times New Roman" pitchFamily="18" charset="0"/>
            </a:endParaRPr>
          </a:p>
          <a:p>
            <a:pPr algn="l" rtl="0">
              <a:lnSpc>
                <a:spcPct val="150000"/>
              </a:lnSpc>
              <a:buNone/>
            </a:pPr>
            <a:r>
              <a:rPr lang="en-US" sz="1400" dirty="0" smtClean="0">
                <a:latin typeface="Times New Roman" pitchFamily="18" charset="0"/>
                <a:cs typeface="Times New Roman" pitchFamily="18" charset="0"/>
              </a:rPr>
              <a:t>Note the following characteristics of a system with coulomb damping:</a:t>
            </a:r>
          </a:p>
          <a:p>
            <a:pPr algn="l" rtl="0">
              <a:lnSpc>
                <a:spcPct val="150000"/>
              </a:lnSpc>
              <a:buNone/>
            </a:pPr>
            <a:r>
              <a:rPr lang="en-US" sz="1400" dirty="0" smtClean="0">
                <a:latin typeface="Times New Roman" pitchFamily="18" charset="0"/>
                <a:cs typeface="Times New Roman" pitchFamily="18" charset="0"/>
              </a:rPr>
              <a:t>1. The equation of motion is nonlinear with coulomb damping. </a:t>
            </a:r>
          </a:p>
          <a:p>
            <a:pPr algn="l" rtl="0">
              <a:lnSpc>
                <a:spcPct val="150000"/>
              </a:lnSpc>
              <a:buNone/>
            </a:pPr>
            <a:r>
              <a:rPr lang="en-US" sz="1400" dirty="0" smtClean="0">
                <a:latin typeface="Times New Roman" pitchFamily="18" charset="0"/>
                <a:cs typeface="Times New Roman" pitchFamily="18" charset="0"/>
              </a:rPr>
              <a:t>2. The natural frequency of the system is unchanged  with the addition of coulomb damping.</a:t>
            </a:r>
          </a:p>
          <a:p>
            <a:pPr algn="l" rtl="0">
              <a:lnSpc>
                <a:spcPct val="150000"/>
              </a:lnSpc>
              <a:buNone/>
            </a:pPr>
            <a:r>
              <a:rPr lang="en-US" sz="1400" dirty="0" smtClean="0">
                <a:latin typeface="Times New Roman" pitchFamily="18" charset="0"/>
                <a:cs typeface="Times New Roman" pitchFamily="18" charset="0"/>
              </a:rPr>
              <a:t>3. The motion is periodic with coulomb damping.</a:t>
            </a:r>
          </a:p>
          <a:p>
            <a:pPr algn="l" rtl="0">
              <a:lnSpc>
                <a:spcPct val="150000"/>
              </a:lnSpc>
              <a:buNone/>
            </a:pPr>
            <a:r>
              <a:rPr lang="en-US" sz="1400" dirty="0" smtClean="0">
                <a:latin typeface="Times New Roman" pitchFamily="18" charset="0"/>
                <a:cs typeface="Times New Roman" pitchFamily="18" charset="0"/>
              </a:rPr>
              <a:t>4. The system comes to rest after some time with coulomb damping.</a:t>
            </a:r>
          </a:p>
          <a:p>
            <a:pPr algn="l" rtl="0">
              <a:lnSpc>
                <a:spcPct val="150000"/>
              </a:lnSpc>
              <a:buNone/>
            </a:pPr>
            <a:r>
              <a:rPr lang="en-US" sz="1400" dirty="0" smtClean="0">
                <a:latin typeface="Times New Roman" pitchFamily="18" charset="0"/>
                <a:cs typeface="Times New Roman" pitchFamily="18" charset="0"/>
              </a:rPr>
              <a:t>5. The amplitude reduced linearly with coulomb damping.</a:t>
            </a:r>
          </a:p>
          <a:p>
            <a:pPr algn="l" rtl="0">
              <a:buNone/>
            </a:pPr>
            <a:endParaRPr lang="en-US" sz="1400" dirty="0" smtClean="0">
              <a:latin typeface="Times New Roman" pitchFamily="18" charset="0"/>
              <a:cs typeface="Times New Roman" pitchFamily="18" charset="0"/>
            </a:endParaRPr>
          </a:p>
          <a:p>
            <a:pPr algn="l" rtl="0">
              <a:buNone/>
            </a:pPr>
            <a:endParaRPr lang="ar-SA" sz="1400" dirty="0">
              <a:latin typeface="Times New Roman" pitchFamily="18" charset="0"/>
              <a:cs typeface="Times New Roman" pitchFamily="18" charset="0"/>
            </a:endParaRPr>
          </a:p>
        </p:txBody>
      </p:sp>
      <p:pic>
        <p:nvPicPr>
          <p:cNvPr id="2051" name="Picture 3"/>
          <p:cNvPicPr>
            <a:picLocks noChangeAspect="1" noChangeArrowheads="1"/>
          </p:cNvPicPr>
          <p:nvPr/>
        </p:nvPicPr>
        <p:blipFill>
          <a:blip r:embed="rId2" cstate="print"/>
          <a:srcRect/>
          <a:stretch>
            <a:fillRect/>
          </a:stretch>
        </p:blipFill>
        <p:spPr bwMode="auto">
          <a:xfrm>
            <a:off x="3790950" y="188640"/>
            <a:ext cx="5353050" cy="3657600"/>
          </a:xfrm>
          <a:prstGeom prst="rect">
            <a:avLst/>
          </a:prstGeom>
          <a:noFill/>
          <a:ln w="9525">
            <a:noFill/>
            <a:miter lim="800000"/>
            <a:headEnd/>
            <a:tailEnd/>
          </a:ln>
        </p:spPr>
      </p:pic>
      <p:pic>
        <p:nvPicPr>
          <p:cNvPr id="2052" name="Picture 4"/>
          <p:cNvPicPr>
            <a:picLocks noChangeAspect="1" noChangeArrowheads="1"/>
          </p:cNvPicPr>
          <p:nvPr/>
        </p:nvPicPr>
        <p:blipFill>
          <a:blip r:embed="rId3" cstate="print"/>
          <a:srcRect/>
          <a:stretch>
            <a:fillRect/>
          </a:stretch>
        </p:blipFill>
        <p:spPr bwMode="auto">
          <a:xfrm>
            <a:off x="3275856" y="548680"/>
            <a:ext cx="771525" cy="152400"/>
          </a:xfrm>
          <a:prstGeom prst="rect">
            <a:avLst/>
          </a:prstGeom>
          <a:noFill/>
          <a:ln w="9525">
            <a:noFill/>
            <a:miter lim="800000"/>
            <a:headEnd/>
            <a:tailEnd/>
          </a:ln>
        </p:spPr>
      </p:pic>
      <p:pic>
        <p:nvPicPr>
          <p:cNvPr id="2053" name="Picture 5"/>
          <p:cNvPicPr>
            <a:picLocks noChangeAspect="1" noChangeArrowheads="1"/>
          </p:cNvPicPr>
          <p:nvPr/>
        </p:nvPicPr>
        <p:blipFill>
          <a:blip r:embed="rId4" cstate="print"/>
          <a:srcRect/>
          <a:stretch>
            <a:fillRect/>
          </a:stretch>
        </p:blipFill>
        <p:spPr bwMode="auto">
          <a:xfrm>
            <a:off x="1979712" y="764704"/>
            <a:ext cx="942975" cy="228600"/>
          </a:xfrm>
          <a:prstGeom prst="rect">
            <a:avLst/>
          </a:prstGeom>
          <a:noFill/>
          <a:ln w="9525">
            <a:noFill/>
            <a:miter lim="800000"/>
            <a:headEnd/>
            <a:tailEnd/>
          </a:ln>
        </p:spPr>
      </p:pic>
      <p:pic>
        <p:nvPicPr>
          <p:cNvPr id="2056" name="Picture 8"/>
          <p:cNvPicPr>
            <a:picLocks noChangeAspect="1" noChangeArrowheads="1"/>
          </p:cNvPicPr>
          <p:nvPr/>
        </p:nvPicPr>
        <p:blipFill>
          <a:blip r:embed="rId5" cstate="print"/>
          <a:srcRect/>
          <a:stretch>
            <a:fillRect/>
          </a:stretch>
        </p:blipFill>
        <p:spPr bwMode="auto">
          <a:xfrm>
            <a:off x="3203848" y="764704"/>
            <a:ext cx="923925" cy="238125"/>
          </a:xfrm>
          <a:prstGeom prst="rect">
            <a:avLst/>
          </a:prstGeom>
          <a:noFill/>
          <a:ln w="9525">
            <a:noFill/>
            <a:miter lim="800000"/>
            <a:headEnd/>
            <a:tailEnd/>
          </a:ln>
        </p:spPr>
      </p:pic>
      <p:pic>
        <p:nvPicPr>
          <p:cNvPr id="2057" name="Picture 9"/>
          <p:cNvPicPr>
            <a:picLocks noChangeAspect="1" noChangeArrowheads="1"/>
          </p:cNvPicPr>
          <p:nvPr/>
        </p:nvPicPr>
        <p:blipFill>
          <a:blip r:embed="rId6" cstate="print"/>
          <a:srcRect/>
          <a:stretch>
            <a:fillRect/>
          </a:stretch>
        </p:blipFill>
        <p:spPr bwMode="auto">
          <a:xfrm>
            <a:off x="611560" y="1268760"/>
            <a:ext cx="2847975" cy="238125"/>
          </a:xfrm>
          <a:prstGeom prst="rect">
            <a:avLst/>
          </a:prstGeom>
          <a:noFill/>
          <a:ln w="9525">
            <a:noFill/>
            <a:miter lim="800000"/>
            <a:headEnd/>
            <a:tailEnd/>
          </a:ln>
        </p:spPr>
      </p:pic>
      <p:pic>
        <p:nvPicPr>
          <p:cNvPr id="2058" name="Picture 10"/>
          <p:cNvPicPr>
            <a:picLocks noChangeAspect="1" noChangeArrowheads="1"/>
          </p:cNvPicPr>
          <p:nvPr/>
        </p:nvPicPr>
        <p:blipFill>
          <a:blip r:embed="rId7" cstate="print"/>
          <a:srcRect/>
          <a:stretch>
            <a:fillRect/>
          </a:stretch>
        </p:blipFill>
        <p:spPr bwMode="auto">
          <a:xfrm>
            <a:off x="683568" y="1844824"/>
            <a:ext cx="1933575" cy="200025"/>
          </a:xfrm>
          <a:prstGeom prst="rect">
            <a:avLst/>
          </a:prstGeom>
          <a:noFill/>
          <a:ln w="9525">
            <a:noFill/>
            <a:miter lim="800000"/>
            <a:headEnd/>
            <a:tailEnd/>
          </a:ln>
        </p:spPr>
      </p:pic>
      <p:pic>
        <p:nvPicPr>
          <p:cNvPr id="2059" name="Picture 11"/>
          <p:cNvPicPr>
            <a:picLocks noChangeAspect="1" noChangeArrowheads="1"/>
          </p:cNvPicPr>
          <p:nvPr/>
        </p:nvPicPr>
        <p:blipFill>
          <a:blip r:embed="rId8" cstate="print"/>
          <a:srcRect/>
          <a:stretch>
            <a:fillRect/>
          </a:stretch>
        </p:blipFill>
        <p:spPr bwMode="auto">
          <a:xfrm>
            <a:off x="683568" y="2132856"/>
            <a:ext cx="581025" cy="180975"/>
          </a:xfrm>
          <a:prstGeom prst="rect">
            <a:avLst/>
          </a:prstGeom>
          <a:noFill/>
          <a:ln w="9525">
            <a:noFill/>
            <a:miter lim="800000"/>
            <a:headEnd/>
            <a:tailEnd/>
          </a:ln>
        </p:spPr>
      </p:pic>
      <p:pic>
        <p:nvPicPr>
          <p:cNvPr id="2065" name="Picture 17"/>
          <p:cNvPicPr>
            <a:picLocks noChangeAspect="1" noChangeArrowheads="1"/>
          </p:cNvPicPr>
          <p:nvPr/>
        </p:nvPicPr>
        <p:blipFill>
          <a:blip r:embed="rId9" cstate="print"/>
          <a:srcRect/>
          <a:stretch>
            <a:fillRect/>
          </a:stretch>
        </p:blipFill>
        <p:spPr bwMode="auto">
          <a:xfrm>
            <a:off x="683568" y="2348880"/>
            <a:ext cx="1504950" cy="238125"/>
          </a:xfrm>
          <a:prstGeom prst="rect">
            <a:avLst/>
          </a:prstGeom>
          <a:noFill/>
          <a:ln w="9525">
            <a:noFill/>
            <a:miter lim="800000"/>
            <a:headEnd/>
            <a:tailEnd/>
          </a:ln>
        </p:spPr>
      </p:pic>
      <p:pic>
        <p:nvPicPr>
          <p:cNvPr id="2066" name="Picture 18"/>
          <p:cNvPicPr>
            <a:picLocks noChangeAspect="1" noChangeArrowheads="1"/>
          </p:cNvPicPr>
          <p:nvPr/>
        </p:nvPicPr>
        <p:blipFill>
          <a:blip r:embed="rId10" cstate="print"/>
          <a:srcRect/>
          <a:stretch>
            <a:fillRect/>
          </a:stretch>
        </p:blipFill>
        <p:spPr bwMode="auto">
          <a:xfrm>
            <a:off x="3347864" y="3068960"/>
            <a:ext cx="904875" cy="257175"/>
          </a:xfrm>
          <a:prstGeom prst="rect">
            <a:avLst/>
          </a:prstGeom>
          <a:noFill/>
          <a:ln w="9525">
            <a:noFill/>
            <a:miter lim="800000"/>
            <a:headEnd/>
            <a:tailEnd/>
          </a:ln>
        </p:spPr>
      </p:pic>
      <p:pic>
        <p:nvPicPr>
          <p:cNvPr id="2067" name="Picture 19"/>
          <p:cNvPicPr>
            <a:picLocks noChangeAspect="1" noChangeArrowheads="1"/>
          </p:cNvPicPr>
          <p:nvPr/>
        </p:nvPicPr>
        <p:blipFill>
          <a:blip r:embed="rId11" cstate="print"/>
          <a:srcRect/>
          <a:stretch>
            <a:fillRect/>
          </a:stretch>
        </p:blipFill>
        <p:spPr bwMode="auto">
          <a:xfrm>
            <a:off x="683568" y="3501008"/>
            <a:ext cx="1000125" cy="314325"/>
          </a:xfrm>
          <a:prstGeom prst="rect">
            <a:avLst/>
          </a:prstGeom>
          <a:noFill/>
          <a:ln w="9525">
            <a:noFill/>
            <a:miter lim="800000"/>
            <a:headEnd/>
            <a:tailEnd/>
          </a:ln>
        </p:spPr>
      </p:pic>
      <p:pic>
        <p:nvPicPr>
          <p:cNvPr id="2068" name="Picture 20"/>
          <p:cNvPicPr>
            <a:picLocks noChangeAspect="1" noChangeArrowheads="1"/>
          </p:cNvPicPr>
          <p:nvPr/>
        </p:nvPicPr>
        <p:blipFill>
          <a:blip r:embed="rId12" cstate="print"/>
          <a:srcRect/>
          <a:stretch>
            <a:fillRect/>
          </a:stretch>
        </p:blipFill>
        <p:spPr bwMode="auto">
          <a:xfrm>
            <a:off x="1979712" y="3573016"/>
            <a:ext cx="466725" cy="257175"/>
          </a:xfrm>
          <a:prstGeom prst="rect">
            <a:avLst/>
          </a:prstGeom>
          <a:noFill/>
          <a:ln w="9525">
            <a:noFill/>
            <a:miter lim="800000"/>
            <a:headEnd/>
            <a:tailEnd/>
          </a:ln>
        </p:spPr>
      </p:pic>
      <p:pic>
        <p:nvPicPr>
          <p:cNvPr id="2069" name="Picture 21"/>
          <p:cNvPicPr>
            <a:picLocks noChangeAspect="1" noChangeArrowheads="1"/>
          </p:cNvPicPr>
          <p:nvPr/>
        </p:nvPicPr>
        <p:blipFill>
          <a:blip r:embed="rId13" cstate="print"/>
          <a:srcRect/>
          <a:stretch>
            <a:fillRect/>
          </a:stretch>
        </p:blipFill>
        <p:spPr bwMode="auto">
          <a:xfrm>
            <a:off x="539552" y="4077072"/>
            <a:ext cx="2552700" cy="257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346050"/>
          </a:xfrm>
        </p:spPr>
        <p:txBody>
          <a:bodyPr>
            <a:normAutofit/>
          </a:bodyPr>
          <a:lstStyle/>
          <a:p>
            <a:pPr algn="l" rtl="0"/>
            <a:r>
              <a:rPr lang="en-US" sz="1600" b="1" dirty="0" smtClean="0">
                <a:latin typeface="Times New Roman" pitchFamily="18" charset="0"/>
                <a:cs typeface="Times New Roman" pitchFamily="18" charset="0"/>
              </a:rPr>
              <a:t>Forced Vibration with Coulomb Damping</a:t>
            </a:r>
            <a:endParaRPr lang="ar-SA" sz="1600"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692696"/>
            <a:ext cx="8229600" cy="5433467"/>
          </a:xfrm>
        </p:spPr>
        <p:txBody>
          <a:bodyPr>
            <a:normAutofit/>
          </a:bodyPr>
          <a:lstStyle/>
          <a:p>
            <a:pPr algn="l" rtl="0">
              <a:buNone/>
            </a:pPr>
            <a:r>
              <a:rPr lang="en-US" sz="1400" dirty="0" smtClean="0">
                <a:latin typeface="Times New Roman" pitchFamily="18" charset="0"/>
                <a:cs typeface="Times New Roman" pitchFamily="18" charset="0"/>
              </a:rPr>
              <a:t>The equation of the motion :</a:t>
            </a:r>
          </a:p>
          <a:p>
            <a:pPr algn="l" rtl="0">
              <a:buNone/>
            </a:pPr>
            <a:endParaRPr lang="en-US" sz="1400" dirty="0" smtClean="0">
              <a:latin typeface="Times New Roman" pitchFamily="18" charset="0"/>
              <a:cs typeface="Times New Roman" pitchFamily="18" charset="0"/>
            </a:endParaRPr>
          </a:p>
          <a:p>
            <a:pPr algn="l" rtl="0">
              <a:buNone/>
            </a:pPr>
            <a:r>
              <a:rPr lang="en-US" sz="1400" dirty="0" smtClean="0">
                <a:latin typeface="Times New Roman" pitchFamily="18" charset="0"/>
                <a:cs typeface="Times New Roman" pitchFamily="18" charset="0"/>
              </a:rPr>
              <a:t>the energy dissipated by dry friction damping </a:t>
            </a:r>
          </a:p>
          <a:p>
            <a:pPr algn="l" rtl="0">
              <a:buNone/>
            </a:pPr>
            <a:r>
              <a:rPr lang="en-US" sz="1400" dirty="0" smtClean="0">
                <a:latin typeface="Times New Roman" pitchFamily="18" charset="0"/>
                <a:cs typeface="Times New Roman" pitchFamily="18" charset="0"/>
              </a:rPr>
              <a:t>In a full cycle of motion is  given by :      </a:t>
            </a:r>
          </a:p>
          <a:p>
            <a:pPr algn="l" rtl="0">
              <a:buNone/>
            </a:pPr>
            <a:endParaRPr lang="en-US" sz="1400" dirty="0" smtClean="0">
              <a:latin typeface="Times New Roman" pitchFamily="18" charset="0"/>
              <a:cs typeface="Times New Roman" pitchFamily="18" charset="0"/>
            </a:endParaRPr>
          </a:p>
          <a:p>
            <a:pPr algn="l" rtl="0">
              <a:buNone/>
            </a:pPr>
            <a:r>
              <a:rPr lang="en-US" sz="1400" dirty="0" smtClean="0"/>
              <a:t>If the equivalent viscous damping constant is</a:t>
            </a:r>
          </a:p>
          <a:p>
            <a:pPr algn="l" rtl="0">
              <a:buNone/>
            </a:pPr>
            <a:r>
              <a:rPr lang="en-US" sz="1400" dirty="0" smtClean="0"/>
              <a:t> denoted as         , the energy dissipated during</a:t>
            </a:r>
          </a:p>
          <a:p>
            <a:pPr algn="l" rtl="0">
              <a:buNone/>
            </a:pPr>
            <a:r>
              <a:rPr lang="en-US" sz="1400" dirty="0" smtClean="0"/>
              <a:t> a full  cycle will be</a:t>
            </a:r>
          </a:p>
          <a:p>
            <a:pPr algn="l" rtl="0">
              <a:buNone/>
            </a:pPr>
            <a:endParaRPr lang="en-US" sz="1400" dirty="0" smtClean="0"/>
          </a:p>
          <a:p>
            <a:pPr algn="l" rtl="0">
              <a:buNone/>
            </a:pPr>
            <a:r>
              <a:rPr lang="en-US" sz="1400" dirty="0" smtClean="0"/>
              <a:t>where  </a:t>
            </a:r>
          </a:p>
          <a:p>
            <a:pPr algn="l" rtl="0">
              <a:buNone/>
            </a:pPr>
            <a:r>
              <a:rPr lang="en-US" sz="1400" dirty="0" smtClean="0"/>
              <a:t>the steady-state response :</a:t>
            </a:r>
          </a:p>
          <a:p>
            <a:pPr algn="l" rtl="0">
              <a:buNone/>
            </a:pPr>
            <a:endParaRPr lang="en-US" sz="1400" dirty="0" smtClean="0"/>
          </a:p>
          <a:p>
            <a:pPr algn="l" rtl="0">
              <a:buNone/>
            </a:pPr>
            <a:r>
              <a:rPr lang="en-US" sz="1400" dirty="0" smtClean="0"/>
              <a:t>The amplitude  </a:t>
            </a:r>
            <a:r>
              <a:rPr lang="en-US" sz="1400" i="1" dirty="0" smtClean="0"/>
              <a:t>X</a:t>
            </a:r>
            <a:endParaRPr lang="en-US" sz="1400" dirty="0" smtClean="0"/>
          </a:p>
          <a:p>
            <a:pPr algn="l" rtl="0">
              <a:buNone/>
            </a:pPr>
            <a:endParaRPr lang="en-US" sz="1400" dirty="0" smtClean="0"/>
          </a:p>
          <a:p>
            <a:pPr algn="l" rtl="0">
              <a:buNone/>
            </a:pPr>
            <a:r>
              <a:rPr lang="en-US" sz="1400" dirty="0" smtClean="0"/>
              <a:t>The phase angle(</a:t>
            </a:r>
            <a:r>
              <a:rPr lang="el-GR" sz="1400" dirty="0" smtClean="0"/>
              <a:t>φ</a:t>
            </a:r>
            <a:r>
              <a:rPr lang="en-US" sz="1400" dirty="0" smtClean="0"/>
              <a:t>) :</a:t>
            </a:r>
          </a:p>
          <a:p>
            <a:pPr algn="l" rtl="0">
              <a:buNone/>
            </a:pPr>
            <a:endParaRPr lang="en-US" sz="1400" dirty="0" smtClean="0"/>
          </a:p>
          <a:p>
            <a:pPr algn="l" rtl="0">
              <a:buNone/>
            </a:pPr>
            <a:endParaRPr lang="en-US" sz="1400" dirty="0" smtClean="0"/>
          </a:p>
          <a:p>
            <a:pPr algn="l" rtl="0">
              <a:buNone/>
            </a:pPr>
            <a:endParaRPr lang="en-US" sz="1400" dirty="0" smtClean="0"/>
          </a:p>
          <a:p>
            <a:pPr algn="l" rtl="0">
              <a:buNone/>
            </a:pPr>
            <a:endParaRPr lang="en-US" sz="1400" dirty="0" smtClean="0"/>
          </a:p>
          <a:p>
            <a:pPr algn="l" rtl="0">
              <a:buNone/>
            </a:pPr>
            <a:endParaRPr lang="en-US" sz="1400" dirty="0" smtClean="0"/>
          </a:p>
          <a:p>
            <a:pPr algn="l" rtl="0">
              <a:buNone/>
            </a:pPr>
            <a:endParaRPr lang="en-US" sz="1400" dirty="0" smtClean="0"/>
          </a:p>
          <a:p>
            <a:pPr algn="l" rtl="0">
              <a:buNone/>
            </a:pPr>
            <a:endParaRPr lang="en-US" sz="1400" dirty="0" smtClean="0"/>
          </a:p>
          <a:p>
            <a:pPr algn="l" rtl="0">
              <a:buNone/>
            </a:pPr>
            <a:endParaRPr lang="ar-SA" sz="1400" dirty="0">
              <a:latin typeface="Times New Roman" pitchFamily="18" charset="0"/>
              <a:cs typeface="Times New Roman" pitchFamily="18" charset="0"/>
            </a:endParaRPr>
          </a:p>
        </p:txBody>
      </p:sp>
      <p:pic>
        <p:nvPicPr>
          <p:cNvPr id="25602" name="Picture 2"/>
          <p:cNvPicPr>
            <a:picLocks noChangeAspect="1" noChangeArrowheads="1"/>
          </p:cNvPicPr>
          <p:nvPr/>
        </p:nvPicPr>
        <p:blipFill>
          <a:blip r:embed="rId2" cstate="print"/>
          <a:srcRect/>
          <a:stretch>
            <a:fillRect/>
          </a:stretch>
        </p:blipFill>
        <p:spPr bwMode="auto">
          <a:xfrm>
            <a:off x="4076700" y="620688"/>
            <a:ext cx="5067300" cy="1943100"/>
          </a:xfrm>
          <a:prstGeom prst="rect">
            <a:avLst/>
          </a:prstGeom>
          <a:noFill/>
          <a:ln w="9525">
            <a:noFill/>
            <a:miter lim="800000"/>
            <a:headEnd/>
            <a:tailEnd/>
          </a:ln>
        </p:spPr>
      </p:pic>
      <p:pic>
        <p:nvPicPr>
          <p:cNvPr id="25603" name="Picture 3"/>
          <p:cNvPicPr>
            <a:picLocks noChangeAspect="1" noChangeArrowheads="1"/>
          </p:cNvPicPr>
          <p:nvPr/>
        </p:nvPicPr>
        <p:blipFill>
          <a:blip r:embed="rId3" cstate="print"/>
          <a:srcRect/>
          <a:stretch>
            <a:fillRect/>
          </a:stretch>
        </p:blipFill>
        <p:spPr bwMode="auto">
          <a:xfrm>
            <a:off x="611560" y="980728"/>
            <a:ext cx="1838325" cy="238125"/>
          </a:xfrm>
          <a:prstGeom prst="rect">
            <a:avLst/>
          </a:prstGeom>
          <a:noFill/>
          <a:ln w="9525">
            <a:noFill/>
            <a:miter lim="800000"/>
            <a:headEnd/>
            <a:tailEnd/>
          </a:ln>
        </p:spPr>
      </p:pic>
      <p:pic>
        <p:nvPicPr>
          <p:cNvPr id="25604" name="Picture 4"/>
          <p:cNvPicPr>
            <a:picLocks noChangeAspect="1" noChangeArrowheads="1"/>
          </p:cNvPicPr>
          <p:nvPr/>
        </p:nvPicPr>
        <p:blipFill>
          <a:blip r:embed="rId4" cstate="print"/>
          <a:srcRect/>
          <a:stretch>
            <a:fillRect/>
          </a:stretch>
        </p:blipFill>
        <p:spPr bwMode="auto">
          <a:xfrm>
            <a:off x="611560" y="1772816"/>
            <a:ext cx="914400" cy="209550"/>
          </a:xfrm>
          <a:prstGeom prst="rect">
            <a:avLst/>
          </a:prstGeom>
          <a:noFill/>
          <a:ln w="9525">
            <a:noFill/>
            <a:miter lim="800000"/>
            <a:headEnd/>
            <a:tailEnd/>
          </a:ln>
        </p:spPr>
      </p:pic>
      <p:pic>
        <p:nvPicPr>
          <p:cNvPr id="25606" name="Picture 6"/>
          <p:cNvPicPr>
            <a:picLocks noChangeAspect="1" noChangeArrowheads="1"/>
          </p:cNvPicPr>
          <p:nvPr/>
        </p:nvPicPr>
        <p:blipFill>
          <a:blip r:embed="rId5" cstate="print"/>
          <a:srcRect/>
          <a:stretch>
            <a:fillRect/>
          </a:stretch>
        </p:blipFill>
        <p:spPr bwMode="auto">
          <a:xfrm>
            <a:off x="611560" y="2780928"/>
            <a:ext cx="1066800" cy="257175"/>
          </a:xfrm>
          <a:prstGeom prst="rect">
            <a:avLst/>
          </a:prstGeom>
          <a:noFill/>
          <a:ln w="9525">
            <a:noFill/>
            <a:miter lim="800000"/>
            <a:headEnd/>
            <a:tailEnd/>
          </a:ln>
        </p:spPr>
      </p:pic>
      <p:pic>
        <p:nvPicPr>
          <p:cNvPr id="25607" name="Picture 7"/>
          <p:cNvPicPr>
            <a:picLocks noChangeAspect="1" noChangeArrowheads="1"/>
          </p:cNvPicPr>
          <p:nvPr/>
        </p:nvPicPr>
        <p:blipFill>
          <a:blip r:embed="rId6" cstate="print"/>
          <a:srcRect/>
          <a:stretch>
            <a:fillRect/>
          </a:stretch>
        </p:blipFill>
        <p:spPr bwMode="auto">
          <a:xfrm>
            <a:off x="1475656" y="2276872"/>
            <a:ext cx="190500" cy="200025"/>
          </a:xfrm>
          <a:prstGeom prst="rect">
            <a:avLst/>
          </a:prstGeom>
          <a:noFill/>
          <a:ln w="9525">
            <a:noFill/>
            <a:miter lim="800000"/>
            <a:headEnd/>
            <a:tailEnd/>
          </a:ln>
        </p:spPr>
      </p:pic>
      <p:pic>
        <p:nvPicPr>
          <p:cNvPr id="25608" name="Picture 8"/>
          <p:cNvPicPr>
            <a:picLocks noChangeAspect="1" noChangeArrowheads="1"/>
          </p:cNvPicPr>
          <p:nvPr/>
        </p:nvPicPr>
        <p:blipFill>
          <a:blip r:embed="rId7" cstate="print"/>
          <a:srcRect/>
          <a:stretch>
            <a:fillRect/>
          </a:stretch>
        </p:blipFill>
        <p:spPr bwMode="auto">
          <a:xfrm>
            <a:off x="1115616" y="2996952"/>
            <a:ext cx="638175" cy="323850"/>
          </a:xfrm>
          <a:prstGeom prst="rect">
            <a:avLst/>
          </a:prstGeom>
          <a:noFill/>
          <a:ln w="9525">
            <a:noFill/>
            <a:miter lim="800000"/>
            <a:headEnd/>
            <a:tailEnd/>
          </a:ln>
        </p:spPr>
      </p:pic>
      <p:pic>
        <p:nvPicPr>
          <p:cNvPr id="25609" name="Picture 9"/>
          <p:cNvPicPr>
            <a:picLocks noChangeAspect="1" noChangeArrowheads="1"/>
          </p:cNvPicPr>
          <p:nvPr/>
        </p:nvPicPr>
        <p:blipFill>
          <a:blip r:embed="rId8" cstate="print"/>
          <a:srcRect/>
          <a:stretch>
            <a:fillRect/>
          </a:stretch>
        </p:blipFill>
        <p:spPr bwMode="auto">
          <a:xfrm>
            <a:off x="1907704" y="3789040"/>
            <a:ext cx="1333500" cy="590550"/>
          </a:xfrm>
          <a:prstGeom prst="rect">
            <a:avLst/>
          </a:prstGeom>
          <a:noFill/>
          <a:ln w="9525">
            <a:noFill/>
            <a:miter lim="800000"/>
            <a:headEnd/>
            <a:tailEnd/>
          </a:ln>
        </p:spPr>
      </p:pic>
      <p:pic>
        <p:nvPicPr>
          <p:cNvPr id="25610" name="Picture 10"/>
          <p:cNvPicPr>
            <a:picLocks noChangeAspect="1" noChangeArrowheads="1"/>
          </p:cNvPicPr>
          <p:nvPr/>
        </p:nvPicPr>
        <p:blipFill>
          <a:blip r:embed="rId9" cstate="print"/>
          <a:srcRect/>
          <a:stretch>
            <a:fillRect/>
          </a:stretch>
        </p:blipFill>
        <p:spPr bwMode="auto">
          <a:xfrm>
            <a:off x="683568" y="3501008"/>
            <a:ext cx="1657350" cy="266700"/>
          </a:xfrm>
          <a:prstGeom prst="rect">
            <a:avLst/>
          </a:prstGeom>
          <a:noFill/>
          <a:ln w="9525">
            <a:noFill/>
            <a:miter lim="800000"/>
            <a:headEnd/>
            <a:tailEnd/>
          </a:ln>
        </p:spPr>
      </p:pic>
      <p:pic>
        <p:nvPicPr>
          <p:cNvPr id="25611" name="Picture 11"/>
          <p:cNvPicPr>
            <a:picLocks noChangeAspect="1" noChangeArrowheads="1"/>
          </p:cNvPicPr>
          <p:nvPr/>
        </p:nvPicPr>
        <p:blipFill>
          <a:blip r:embed="rId10" cstate="print"/>
          <a:srcRect/>
          <a:stretch>
            <a:fillRect/>
          </a:stretch>
        </p:blipFill>
        <p:spPr bwMode="auto">
          <a:xfrm>
            <a:off x="1835696" y="4581128"/>
            <a:ext cx="1466850" cy="76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18058"/>
          </a:xfrm>
        </p:spPr>
        <p:txBody>
          <a:bodyPr>
            <a:normAutofit/>
          </a:bodyPr>
          <a:lstStyle/>
          <a:p>
            <a:pPr algn="l" rtl="0"/>
            <a:r>
              <a:rPr lang="en-US" sz="1600" b="1" dirty="0" smtClean="0">
                <a:latin typeface="Times New Roman" pitchFamily="18" charset="0"/>
                <a:cs typeface="Times New Roman" pitchFamily="18" charset="0"/>
              </a:rPr>
              <a:t>The Structural (Hysteresis) Damping</a:t>
            </a:r>
            <a:endParaRPr lang="ar-SA" sz="1600"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908720"/>
            <a:ext cx="8435280" cy="5217443"/>
          </a:xfrm>
        </p:spPr>
        <p:txBody>
          <a:bodyPr/>
          <a:lstStyle/>
          <a:p>
            <a:pPr algn="just" rtl="0"/>
            <a:r>
              <a:rPr lang="en-US" sz="1400" dirty="0" smtClean="0">
                <a:latin typeface="Times New Roman" pitchFamily="18" charset="0"/>
                <a:cs typeface="Times New Roman" pitchFamily="18" charset="0"/>
              </a:rPr>
              <a:t>The damping caused by the friction between the internal </a:t>
            </a:r>
          </a:p>
          <a:p>
            <a:pPr algn="just" rtl="0">
              <a:buNone/>
            </a:pPr>
            <a:r>
              <a:rPr lang="en-US" sz="1400" dirty="0" smtClean="0">
                <a:latin typeface="Times New Roman" pitchFamily="18" charset="0"/>
                <a:cs typeface="Times New Roman" pitchFamily="18" charset="0"/>
              </a:rPr>
              <a:t>planes that slip or slide  as the  material deforms  is called hysteresis </a:t>
            </a:r>
          </a:p>
          <a:p>
            <a:pPr algn="just" rtl="0">
              <a:buNone/>
            </a:pPr>
            <a:r>
              <a:rPr lang="en-US" sz="1400" dirty="0" smtClean="0">
                <a:latin typeface="Times New Roman" pitchFamily="18" charset="0"/>
                <a:cs typeface="Times New Roman" pitchFamily="18" charset="0"/>
              </a:rPr>
              <a:t>(or solid or structural) damping .</a:t>
            </a:r>
          </a:p>
          <a:p>
            <a:pPr algn="just" rtl="0">
              <a:buNone/>
            </a:pPr>
            <a:r>
              <a:rPr lang="en-US" sz="1400" dirty="0" smtClean="0">
                <a:latin typeface="Times New Roman" pitchFamily="18" charset="0"/>
                <a:cs typeface="Times New Roman" pitchFamily="18" charset="0"/>
              </a:rPr>
              <a:t>      </a:t>
            </a:r>
          </a:p>
          <a:p>
            <a:pPr algn="just" rtl="0"/>
            <a:r>
              <a:rPr lang="en-US" sz="1400" dirty="0" smtClean="0">
                <a:latin typeface="Times New Roman" pitchFamily="18" charset="0"/>
                <a:cs typeface="Times New Roman" pitchFamily="18" charset="0"/>
              </a:rPr>
              <a:t>   The Coulomb-friction model is as a rule used to  describe energy </a:t>
            </a:r>
          </a:p>
          <a:p>
            <a:pPr algn="just" rtl="0">
              <a:buNone/>
            </a:pPr>
            <a:r>
              <a:rPr lang="en-US" sz="1400" dirty="0" smtClean="0">
                <a:latin typeface="Times New Roman" pitchFamily="18" charset="0"/>
                <a:cs typeface="Times New Roman" pitchFamily="18" charset="0"/>
              </a:rPr>
              <a:t>dissipation caused by rubbing friction.  While as  structural damping</a:t>
            </a:r>
          </a:p>
          <a:p>
            <a:pPr algn="just" rtl="0">
              <a:buNone/>
            </a:pPr>
            <a:r>
              <a:rPr lang="en-US" sz="1400" dirty="0" smtClean="0">
                <a:latin typeface="Times New Roman" pitchFamily="18" charset="0"/>
                <a:cs typeface="Times New Roman" pitchFamily="18" charset="0"/>
              </a:rPr>
              <a:t> (caused by contact or impacts at joins),  energy dissipation is</a:t>
            </a:r>
          </a:p>
          <a:p>
            <a:pPr algn="just" rtl="0">
              <a:buNone/>
            </a:pPr>
            <a:r>
              <a:rPr lang="en-US" sz="1400" dirty="0" smtClean="0">
                <a:latin typeface="Times New Roman" pitchFamily="18" charset="0"/>
                <a:cs typeface="Times New Roman" pitchFamily="18" charset="0"/>
              </a:rPr>
              <a:t> determined by means of the coefficient of  restitution of the two</a:t>
            </a:r>
          </a:p>
          <a:p>
            <a:pPr algn="just" rtl="0">
              <a:buNone/>
            </a:pPr>
            <a:r>
              <a:rPr lang="en-US" sz="1400" dirty="0" smtClean="0">
                <a:latin typeface="Times New Roman" pitchFamily="18" charset="0"/>
                <a:cs typeface="Times New Roman" pitchFamily="18" charset="0"/>
              </a:rPr>
              <a:t> components that are in contact. </a:t>
            </a:r>
          </a:p>
          <a:p>
            <a:pPr algn="l" rtl="0"/>
            <a:r>
              <a:rPr lang="en-US" sz="1400" dirty="0" smtClean="0">
                <a:latin typeface="Times New Roman" pitchFamily="18" charset="0"/>
                <a:cs typeface="Times New Roman" pitchFamily="18" charset="0"/>
              </a:rPr>
              <a:t>    This form of damping is caused by Coulomb friction at a structural joint. It depends on many factors such as joint forces or surface properties .</a:t>
            </a:r>
          </a:p>
          <a:p>
            <a:pPr algn="l" rtl="0"/>
            <a:r>
              <a:rPr lang="en-US" sz="1400" dirty="0" smtClean="0">
                <a:latin typeface="Times New Roman" pitchFamily="18" charset="0"/>
                <a:cs typeface="Times New Roman" pitchFamily="18" charset="0"/>
              </a:rPr>
              <a:t>Area of hysteresis loop is energy dissipation per cycle of motion- termed as per-unit-volume damping capacity (d):</a:t>
            </a:r>
          </a:p>
          <a:p>
            <a:pPr algn="l" rtl="0"/>
            <a:endParaRPr lang="en-US" sz="1400" dirty="0" smtClean="0">
              <a:latin typeface="Times New Roman" pitchFamily="18" charset="0"/>
              <a:cs typeface="Times New Roman" pitchFamily="18" charset="0"/>
            </a:endParaRPr>
          </a:p>
          <a:p>
            <a:pPr algn="l" rtl="0"/>
            <a:endParaRPr lang="en-US" sz="1400" dirty="0" smtClean="0">
              <a:latin typeface="Times New Roman" pitchFamily="18" charset="0"/>
              <a:cs typeface="Times New Roman" pitchFamily="18" charset="0"/>
            </a:endParaRPr>
          </a:p>
          <a:p>
            <a:pPr algn="l" rtl="0"/>
            <a:endParaRPr lang="en-US" sz="1400" dirty="0" smtClean="0">
              <a:latin typeface="Times New Roman" pitchFamily="18" charset="0"/>
              <a:cs typeface="Times New Roman" pitchFamily="18" charset="0"/>
            </a:endParaRPr>
          </a:p>
          <a:p>
            <a:pPr algn="l" rtl="0"/>
            <a:r>
              <a:rPr lang="en-US" sz="1400" dirty="0" smtClean="0">
                <a:latin typeface="Times New Roman" pitchFamily="18" charset="0"/>
                <a:cs typeface="Times New Roman" pitchFamily="18" charset="0"/>
              </a:rPr>
              <a:t>The purpose of structural damping is to dissipate vibration energy in a structure, thereby reducing the amount of radiated and transmitted sound</a:t>
            </a:r>
          </a:p>
          <a:p>
            <a:pPr algn="l" rtl="0"/>
            <a:endParaRPr lang="en-US" sz="1400" dirty="0" smtClean="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a:p>
            <a:pPr algn="l" rtl="0">
              <a:buNone/>
            </a:pPr>
            <a:endParaRPr lang="ar-SA" dirty="0"/>
          </a:p>
        </p:txBody>
      </p:sp>
      <p:pic>
        <p:nvPicPr>
          <p:cNvPr id="26626" name="Picture 2"/>
          <p:cNvPicPr>
            <a:picLocks noChangeAspect="1" noChangeArrowheads="1"/>
          </p:cNvPicPr>
          <p:nvPr/>
        </p:nvPicPr>
        <p:blipFill>
          <a:blip r:embed="rId2" cstate="print"/>
          <a:srcRect/>
          <a:stretch>
            <a:fillRect/>
          </a:stretch>
        </p:blipFill>
        <p:spPr bwMode="auto">
          <a:xfrm>
            <a:off x="5868144" y="548680"/>
            <a:ext cx="2524125" cy="2152650"/>
          </a:xfrm>
          <a:prstGeom prst="rect">
            <a:avLst/>
          </a:prstGeom>
          <a:noFill/>
          <a:ln w="9525">
            <a:noFill/>
            <a:miter lim="800000"/>
            <a:headEnd/>
            <a:tailEnd/>
          </a:ln>
        </p:spPr>
      </p:pic>
      <p:pic>
        <p:nvPicPr>
          <p:cNvPr id="26628" name="Picture 4"/>
          <p:cNvPicPr>
            <a:picLocks noChangeAspect="1" noChangeArrowheads="1"/>
          </p:cNvPicPr>
          <p:nvPr/>
        </p:nvPicPr>
        <p:blipFill>
          <a:blip r:embed="rId3" cstate="print"/>
          <a:srcRect/>
          <a:stretch>
            <a:fillRect/>
          </a:stretch>
        </p:blipFill>
        <p:spPr bwMode="auto">
          <a:xfrm>
            <a:off x="1475656" y="4077072"/>
            <a:ext cx="5648325" cy="523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90066"/>
          </a:xfrm>
        </p:spPr>
        <p:txBody>
          <a:bodyPr>
            <a:normAutofit/>
          </a:bodyPr>
          <a:lstStyle/>
          <a:p>
            <a:pPr algn="l" rtl="0"/>
            <a:r>
              <a:rPr lang="en-US" sz="1600" b="1" dirty="0" smtClean="0">
                <a:latin typeface="Times New Roman" pitchFamily="18" charset="0"/>
                <a:cs typeface="Times New Roman" pitchFamily="18" charset="0"/>
              </a:rPr>
              <a:t>Free Vibration with Hysteresis Damping </a:t>
            </a:r>
            <a:endParaRPr lang="ar-SA" sz="1600"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980728"/>
            <a:ext cx="8229600" cy="5760640"/>
          </a:xfrm>
        </p:spPr>
        <p:txBody>
          <a:bodyPr>
            <a:normAutofit/>
          </a:bodyPr>
          <a:lstStyle/>
          <a:p>
            <a:pPr algn="l" rtl="0">
              <a:buNone/>
            </a:pPr>
            <a:r>
              <a:rPr lang="en-US" sz="1400" dirty="0" smtClean="0">
                <a:latin typeface="Times New Roman" pitchFamily="18" charset="0"/>
                <a:cs typeface="Times New Roman" pitchFamily="18" charset="0"/>
              </a:rPr>
              <a:t>By the applying the Newton's second law :</a:t>
            </a:r>
          </a:p>
          <a:p>
            <a:pPr algn="l" rtl="0">
              <a:buNone/>
            </a:pPr>
            <a:endParaRPr lang="en-US" sz="1400" dirty="0" smtClean="0">
              <a:latin typeface="Times New Roman" pitchFamily="18" charset="0"/>
              <a:cs typeface="Times New Roman" pitchFamily="18" charset="0"/>
            </a:endParaRPr>
          </a:p>
          <a:p>
            <a:pPr algn="l" rtl="0">
              <a:buNone/>
            </a:pPr>
            <a:r>
              <a:rPr lang="en-US" sz="1400" dirty="0" smtClean="0">
                <a:latin typeface="Times New Roman" pitchFamily="18" charset="0"/>
                <a:cs typeface="Times New Roman" pitchFamily="18" charset="0"/>
              </a:rPr>
              <a:t>For a harmonic motion of frequency </a:t>
            </a:r>
            <a:r>
              <a:rPr lang="en-US" sz="1400" i="1" dirty="0" smtClean="0">
                <a:latin typeface="Times New Roman" pitchFamily="18" charset="0"/>
                <a:cs typeface="Times New Roman" pitchFamily="18" charset="0"/>
              </a:rPr>
              <a:t>ω</a:t>
            </a:r>
            <a:r>
              <a:rPr lang="en-US" sz="1400" dirty="0" smtClean="0">
                <a:latin typeface="Times New Roman" pitchFamily="18" charset="0"/>
                <a:cs typeface="Times New Roman" pitchFamily="18" charset="0"/>
              </a:rPr>
              <a:t> and amplitude </a:t>
            </a:r>
            <a:r>
              <a:rPr lang="en-US" sz="1400" i="1" dirty="0" smtClean="0">
                <a:latin typeface="Times New Roman" pitchFamily="18" charset="0"/>
                <a:cs typeface="Times New Roman" pitchFamily="18" charset="0"/>
              </a:rPr>
              <a:t>X  </a:t>
            </a:r>
            <a:r>
              <a:rPr lang="en-US" sz="1400" dirty="0" smtClean="0">
                <a:latin typeface="Times New Roman" pitchFamily="18" charset="0"/>
                <a:cs typeface="Times New Roman" pitchFamily="18" charset="0"/>
              </a:rPr>
              <a:t>:</a:t>
            </a:r>
          </a:p>
          <a:p>
            <a:pPr algn="l" rtl="0">
              <a:buNone/>
            </a:pPr>
            <a:endParaRPr lang="en-US" sz="1400" dirty="0" smtClean="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a:p>
            <a:pPr algn="l" rtl="0">
              <a:buNone/>
            </a:pPr>
            <a:r>
              <a:rPr lang="en-US" sz="1400" dirty="0" smtClean="0"/>
              <a:t>The damping coefficient c is assumed to be inversely proportional</a:t>
            </a:r>
          </a:p>
          <a:p>
            <a:pPr algn="l" rtl="0">
              <a:buNone/>
            </a:pPr>
            <a:r>
              <a:rPr lang="en-US" sz="1400" dirty="0" smtClean="0"/>
              <a:t> to the frequency as</a:t>
            </a:r>
          </a:p>
          <a:p>
            <a:pPr algn="l" rtl="0">
              <a:buNone/>
            </a:pPr>
            <a:endParaRPr lang="en-US" sz="1400" dirty="0" smtClean="0"/>
          </a:p>
          <a:p>
            <a:pPr algn="l" rtl="0">
              <a:buNone/>
            </a:pPr>
            <a:endParaRPr lang="en-US" sz="1400" dirty="0" smtClean="0"/>
          </a:p>
          <a:p>
            <a:pPr algn="l" rtl="0">
              <a:buNone/>
            </a:pPr>
            <a:r>
              <a:rPr lang="en-US" sz="1400" dirty="0" smtClean="0">
                <a:latin typeface="Times New Roman" pitchFamily="18" charset="0"/>
                <a:cs typeface="Times New Roman" pitchFamily="18" charset="0"/>
              </a:rPr>
              <a:t>The energy dissipated by the damper in a cycle of motion becomes</a:t>
            </a:r>
          </a:p>
          <a:p>
            <a:pPr algn="l" rtl="0">
              <a:buNone/>
            </a:pPr>
            <a:endParaRPr lang="en-US" sz="1400" dirty="0" smtClean="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a:p>
            <a:pPr algn="l" rtl="0">
              <a:buNone/>
            </a:pPr>
            <a:endParaRPr lang="en-US" sz="1400" dirty="0" smtClean="0"/>
          </a:p>
          <a:p>
            <a:pPr algn="l" rtl="0">
              <a:buNone/>
            </a:pPr>
            <a:endParaRPr lang="en-US" sz="1400" dirty="0" smtClean="0"/>
          </a:p>
          <a:p>
            <a:pPr algn="l" rtl="0">
              <a:buNone/>
            </a:pPr>
            <a:endParaRPr lang="en-US" sz="1400" dirty="0" smtClean="0">
              <a:latin typeface="Times New Roman" pitchFamily="18" charset="0"/>
              <a:cs typeface="Times New Roman" pitchFamily="18" charset="0"/>
            </a:endParaRPr>
          </a:p>
          <a:p>
            <a:pPr algn="l" rtl="0">
              <a:buNone/>
            </a:pPr>
            <a:endParaRPr lang="en-US" sz="1400" i="1" dirty="0" smtClean="0">
              <a:latin typeface="Times New Roman" pitchFamily="18" charset="0"/>
              <a:cs typeface="Times New Roman" pitchFamily="18" charset="0"/>
            </a:endParaRPr>
          </a:p>
          <a:p>
            <a:pPr algn="l" rtl="0">
              <a:buNone/>
            </a:pPr>
            <a:endParaRPr lang="en-US" sz="1400" i="1" dirty="0" smtClean="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a:p>
            <a:pPr algn="l" rtl="0">
              <a:buNone/>
            </a:pPr>
            <a:endParaRPr lang="ar-SA" sz="1400" dirty="0">
              <a:latin typeface="Times New Roman" pitchFamily="18" charset="0"/>
              <a:cs typeface="Times New Roman" pitchFamily="18" charset="0"/>
            </a:endParaRPr>
          </a:p>
        </p:txBody>
      </p:sp>
      <p:pic>
        <p:nvPicPr>
          <p:cNvPr id="27650" name="Picture 2"/>
          <p:cNvPicPr>
            <a:picLocks noChangeAspect="1" noChangeArrowheads="1"/>
          </p:cNvPicPr>
          <p:nvPr/>
        </p:nvPicPr>
        <p:blipFill>
          <a:blip r:embed="rId2" cstate="print"/>
          <a:srcRect/>
          <a:stretch>
            <a:fillRect/>
          </a:stretch>
        </p:blipFill>
        <p:spPr bwMode="auto">
          <a:xfrm>
            <a:off x="6732240" y="332656"/>
            <a:ext cx="1746498" cy="2088204"/>
          </a:xfrm>
          <a:prstGeom prst="rect">
            <a:avLst/>
          </a:prstGeom>
          <a:noFill/>
          <a:ln w="9525">
            <a:noFill/>
            <a:miter lim="800000"/>
            <a:headEnd/>
            <a:tailEnd/>
          </a:ln>
        </p:spPr>
      </p:pic>
      <p:pic>
        <p:nvPicPr>
          <p:cNvPr id="27651" name="Picture 3"/>
          <p:cNvPicPr>
            <a:picLocks noChangeAspect="1" noChangeArrowheads="1"/>
          </p:cNvPicPr>
          <p:nvPr/>
        </p:nvPicPr>
        <p:blipFill>
          <a:blip r:embed="rId3" cstate="print"/>
          <a:srcRect/>
          <a:stretch>
            <a:fillRect/>
          </a:stretch>
        </p:blipFill>
        <p:spPr bwMode="auto">
          <a:xfrm>
            <a:off x="755576" y="1268760"/>
            <a:ext cx="876300" cy="238125"/>
          </a:xfrm>
          <a:prstGeom prst="rect">
            <a:avLst/>
          </a:prstGeom>
          <a:noFill/>
          <a:ln w="9525">
            <a:noFill/>
            <a:miter lim="800000"/>
            <a:headEnd/>
            <a:tailEnd/>
          </a:ln>
        </p:spPr>
      </p:pic>
      <p:pic>
        <p:nvPicPr>
          <p:cNvPr id="27652" name="Picture 4"/>
          <p:cNvPicPr>
            <a:picLocks noChangeAspect="1" noChangeArrowheads="1"/>
          </p:cNvPicPr>
          <p:nvPr/>
        </p:nvPicPr>
        <p:blipFill>
          <a:blip r:embed="rId4" cstate="print"/>
          <a:srcRect/>
          <a:stretch>
            <a:fillRect/>
          </a:stretch>
        </p:blipFill>
        <p:spPr bwMode="auto">
          <a:xfrm>
            <a:off x="827584" y="1844824"/>
            <a:ext cx="1057275" cy="238125"/>
          </a:xfrm>
          <a:prstGeom prst="rect">
            <a:avLst/>
          </a:prstGeom>
          <a:noFill/>
          <a:ln w="9525">
            <a:noFill/>
            <a:miter lim="800000"/>
            <a:headEnd/>
            <a:tailEnd/>
          </a:ln>
        </p:spPr>
      </p:pic>
      <p:pic>
        <p:nvPicPr>
          <p:cNvPr id="27653" name="Picture 5"/>
          <p:cNvPicPr>
            <a:picLocks noChangeAspect="1" noChangeArrowheads="1"/>
          </p:cNvPicPr>
          <p:nvPr/>
        </p:nvPicPr>
        <p:blipFill>
          <a:blip r:embed="rId5" cstate="print"/>
          <a:srcRect/>
          <a:stretch>
            <a:fillRect/>
          </a:stretch>
        </p:blipFill>
        <p:spPr bwMode="auto">
          <a:xfrm>
            <a:off x="827584" y="2132856"/>
            <a:ext cx="1724025" cy="285750"/>
          </a:xfrm>
          <a:prstGeom prst="rect">
            <a:avLst/>
          </a:prstGeom>
          <a:noFill/>
          <a:ln w="9525">
            <a:noFill/>
            <a:miter lim="800000"/>
            <a:headEnd/>
            <a:tailEnd/>
          </a:ln>
        </p:spPr>
      </p:pic>
      <p:pic>
        <p:nvPicPr>
          <p:cNvPr id="27654" name="Picture 6"/>
          <p:cNvPicPr>
            <a:picLocks noChangeAspect="1" noChangeArrowheads="1"/>
          </p:cNvPicPr>
          <p:nvPr/>
        </p:nvPicPr>
        <p:blipFill>
          <a:blip r:embed="rId6" cstate="print"/>
          <a:srcRect/>
          <a:stretch>
            <a:fillRect/>
          </a:stretch>
        </p:blipFill>
        <p:spPr bwMode="auto">
          <a:xfrm>
            <a:off x="5508104" y="2492896"/>
            <a:ext cx="3378498" cy="2423886"/>
          </a:xfrm>
          <a:prstGeom prst="rect">
            <a:avLst/>
          </a:prstGeom>
          <a:noFill/>
          <a:ln w="9525">
            <a:noFill/>
            <a:miter lim="800000"/>
            <a:headEnd/>
            <a:tailEnd/>
          </a:ln>
        </p:spPr>
      </p:pic>
      <p:pic>
        <p:nvPicPr>
          <p:cNvPr id="27655" name="Picture 7"/>
          <p:cNvPicPr>
            <a:picLocks noChangeAspect="1" noChangeArrowheads="1"/>
          </p:cNvPicPr>
          <p:nvPr/>
        </p:nvPicPr>
        <p:blipFill>
          <a:blip r:embed="rId7" cstate="print"/>
          <a:srcRect/>
          <a:stretch>
            <a:fillRect/>
          </a:stretch>
        </p:blipFill>
        <p:spPr bwMode="auto">
          <a:xfrm>
            <a:off x="899592" y="3356992"/>
            <a:ext cx="428625" cy="342900"/>
          </a:xfrm>
          <a:prstGeom prst="rect">
            <a:avLst/>
          </a:prstGeom>
          <a:noFill/>
          <a:ln w="9525">
            <a:noFill/>
            <a:miter lim="800000"/>
            <a:headEnd/>
            <a:tailEnd/>
          </a:ln>
        </p:spPr>
      </p:pic>
      <p:pic>
        <p:nvPicPr>
          <p:cNvPr id="27656" name="Picture 8"/>
          <p:cNvPicPr>
            <a:picLocks noChangeAspect="1" noChangeArrowheads="1"/>
          </p:cNvPicPr>
          <p:nvPr/>
        </p:nvPicPr>
        <p:blipFill>
          <a:blip r:embed="rId8" cstate="print"/>
          <a:srcRect/>
          <a:stretch>
            <a:fillRect/>
          </a:stretch>
        </p:blipFill>
        <p:spPr bwMode="auto">
          <a:xfrm>
            <a:off x="899592" y="4221088"/>
            <a:ext cx="885825" cy="266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18058"/>
          </a:xfrm>
        </p:spPr>
        <p:txBody>
          <a:bodyPr>
            <a:noAutofit/>
          </a:bodyPr>
          <a:lstStyle/>
          <a:p>
            <a:pPr algn="l" rtl="0">
              <a:buFont typeface="Arial" pitchFamily="34" charset="0"/>
              <a:buChar char="•"/>
            </a:pPr>
            <a:r>
              <a:rPr lang="en-US" sz="1600" b="1" dirty="0" smtClean="0">
                <a:latin typeface="Times New Roman" pitchFamily="18" charset="0"/>
                <a:cs typeface="Times New Roman" pitchFamily="18" charset="0"/>
              </a:rPr>
              <a:t>      Complex Stiffness</a:t>
            </a:r>
            <a:r>
              <a:rPr lang="en-US" sz="1600" dirty="0" smtClean="0">
                <a:latin typeface="Times New Roman" pitchFamily="18" charset="0"/>
                <a:cs typeface="Times New Roman" pitchFamily="18" charset="0"/>
              </a:rPr>
              <a:t> </a:t>
            </a:r>
            <a:br>
              <a:rPr lang="en-US" sz="1600" dirty="0" smtClean="0">
                <a:latin typeface="Times New Roman" pitchFamily="18" charset="0"/>
                <a:cs typeface="Times New Roman" pitchFamily="18" charset="0"/>
              </a:rPr>
            </a:br>
            <a:endParaRPr lang="ar-SA" sz="1600"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692696"/>
            <a:ext cx="8229600" cy="5904656"/>
          </a:xfrm>
        </p:spPr>
        <p:txBody>
          <a:bodyPr/>
          <a:lstStyle/>
          <a:p>
            <a:pPr algn="l" rtl="0">
              <a:buNone/>
            </a:pPr>
            <a:r>
              <a:rPr lang="en-US" sz="1400" dirty="0" smtClean="0">
                <a:latin typeface="Times New Roman" pitchFamily="18" charset="0"/>
                <a:cs typeface="Times New Roman" pitchFamily="18" charset="0"/>
              </a:rPr>
              <a:t>the force displacement relation can be expressed by:</a:t>
            </a:r>
          </a:p>
          <a:p>
            <a:pPr algn="l" rtl="0">
              <a:buNone/>
            </a:pPr>
            <a:endParaRPr lang="en-US" sz="1400" dirty="0" smtClean="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a:p>
            <a:pPr algn="l" rtl="0">
              <a:buNone/>
            </a:pPr>
            <a:r>
              <a:rPr lang="en-US" sz="1400" dirty="0" smtClean="0"/>
              <a:t>    let                </a:t>
            </a:r>
            <a:r>
              <a:rPr lang="en-US" sz="1400" dirty="0" smtClean="0">
                <a:latin typeface="Times New Roman" pitchFamily="18" charset="0"/>
                <a:cs typeface="Times New Roman" pitchFamily="18" charset="0"/>
              </a:rPr>
              <a:t>is a constant indicating dimensionless measurement of damping.</a:t>
            </a:r>
          </a:p>
          <a:p>
            <a:pPr algn="l" rtl="0">
              <a:buNone/>
            </a:pPr>
            <a:endParaRPr lang="en-US" sz="1400" dirty="0" smtClean="0">
              <a:latin typeface="Times New Roman" pitchFamily="18" charset="0"/>
              <a:cs typeface="Times New Roman" pitchFamily="18" charset="0"/>
            </a:endParaRPr>
          </a:p>
          <a:p>
            <a:pPr algn="l" rtl="0">
              <a:buNone/>
            </a:pPr>
            <a:r>
              <a:rPr lang="en-US" sz="1400" dirty="0" smtClean="0">
                <a:latin typeface="Times New Roman" pitchFamily="18" charset="0"/>
                <a:cs typeface="Times New Roman" pitchFamily="18" charset="0"/>
              </a:rPr>
              <a:t>                   </a:t>
            </a:r>
            <a:r>
              <a:rPr lang="en-US" sz="1400" dirty="0" smtClean="0"/>
              <a:t>is called the complex stiffness of the system .</a:t>
            </a:r>
            <a:endParaRPr lang="en-US" sz="1400" dirty="0" smtClean="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a:p>
            <a:pPr algn="l" rtl="0">
              <a:buNone/>
            </a:pPr>
            <a:r>
              <a:rPr lang="en-US" sz="1400" dirty="0" smtClean="0">
                <a:latin typeface="Times New Roman" pitchFamily="18" charset="0"/>
                <a:cs typeface="Times New Roman" pitchFamily="18" charset="0"/>
              </a:rPr>
              <a:t>the energy loss per cycle :</a:t>
            </a:r>
          </a:p>
          <a:p>
            <a:pPr algn="l" rtl="0">
              <a:buNone/>
            </a:pPr>
            <a:endParaRPr lang="en-US" sz="1400" dirty="0" smtClean="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a:p>
            <a:pPr algn="l" rtl="0"/>
            <a:r>
              <a:rPr lang="en-US" sz="1600" b="1" dirty="0" smtClean="0">
                <a:latin typeface="Times New Roman" pitchFamily="18" charset="0"/>
                <a:cs typeface="Times New Roman" pitchFamily="18" charset="0"/>
              </a:rPr>
              <a:t>Forced </a:t>
            </a:r>
            <a:r>
              <a:rPr lang="en-US" sz="1600" b="1" dirty="0" smtClean="0">
                <a:latin typeface="Times New Roman" pitchFamily="18" charset="0"/>
                <a:cs typeface="Times New Roman" pitchFamily="18" charset="0"/>
              </a:rPr>
              <a:t>Vibration </a:t>
            </a:r>
            <a:r>
              <a:rPr lang="en-US" sz="1600" b="1" dirty="0" smtClean="0">
                <a:latin typeface="Times New Roman" pitchFamily="18" charset="0"/>
                <a:cs typeface="Times New Roman" pitchFamily="18" charset="0"/>
              </a:rPr>
              <a:t>with </a:t>
            </a:r>
            <a:r>
              <a:rPr lang="en-US" sz="1600" b="1" dirty="0" smtClean="0">
                <a:latin typeface="Times New Roman" pitchFamily="18" charset="0"/>
                <a:cs typeface="Times New Roman" pitchFamily="18" charset="0"/>
              </a:rPr>
              <a:t>Hysteresis Damping</a:t>
            </a:r>
            <a:r>
              <a:rPr lang="en-US" sz="1600" b="1" dirty="0" smtClean="0">
                <a:latin typeface="Times New Roman" pitchFamily="18" charset="0"/>
                <a:cs typeface="Times New Roman" pitchFamily="18" charset="0"/>
              </a:rPr>
              <a:t>:</a:t>
            </a:r>
          </a:p>
          <a:p>
            <a:pPr algn="l" rtl="0">
              <a:buNone/>
            </a:pPr>
            <a:r>
              <a:rPr lang="en-US" sz="1400" dirty="0" smtClean="0"/>
              <a:t>The system is subjected to harmonic force ;</a:t>
            </a:r>
          </a:p>
          <a:p>
            <a:pPr algn="l" rtl="0">
              <a:buNone/>
            </a:pPr>
            <a:endParaRPr lang="en-US" sz="1400" dirty="0" smtClean="0"/>
          </a:p>
          <a:p>
            <a:pPr algn="l" rtl="0">
              <a:buNone/>
            </a:pPr>
            <a:r>
              <a:rPr lang="en-US" sz="1400" dirty="0" smtClean="0"/>
              <a:t>The equation of motion can be expressed as </a:t>
            </a:r>
          </a:p>
          <a:p>
            <a:pPr algn="l" rtl="0">
              <a:buNone/>
            </a:pPr>
            <a:endParaRPr lang="en-US" sz="1400" dirty="0" smtClean="0"/>
          </a:p>
          <a:p>
            <a:pPr algn="l" rtl="0">
              <a:buNone/>
            </a:pPr>
            <a:endParaRPr lang="en-US" sz="1400" dirty="0" smtClean="0"/>
          </a:p>
          <a:p>
            <a:pPr algn="l" rtl="0">
              <a:buNone/>
            </a:pPr>
            <a:r>
              <a:rPr lang="en-US" sz="1400" dirty="0" smtClean="0"/>
              <a:t>The  particular solution is  </a:t>
            </a:r>
          </a:p>
          <a:p>
            <a:pPr algn="l" rtl="0">
              <a:buNone/>
            </a:pPr>
            <a:r>
              <a:rPr lang="en-US" sz="1400" dirty="0" smtClean="0"/>
              <a:t>where </a:t>
            </a:r>
          </a:p>
          <a:p>
            <a:pPr algn="l" rtl="0">
              <a:buNone/>
            </a:pPr>
            <a:endParaRPr lang="en-US" sz="1400" dirty="0" smtClean="0"/>
          </a:p>
          <a:p>
            <a:pPr algn="l" rtl="0">
              <a:buNone/>
            </a:pPr>
            <a:r>
              <a:rPr lang="en-US" sz="1400" dirty="0" smtClean="0"/>
              <a:t>and</a:t>
            </a:r>
          </a:p>
        </p:txBody>
      </p:sp>
      <p:pic>
        <p:nvPicPr>
          <p:cNvPr id="4" name="Picture 9"/>
          <p:cNvPicPr>
            <a:picLocks noChangeAspect="1" noChangeArrowheads="1"/>
          </p:cNvPicPr>
          <p:nvPr/>
        </p:nvPicPr>
        <p:blipFill>
          <a:blip r:embed="rId2" cstate="print"/>
          <a:srcRect/>
          <a:stretch>
            <a:fillRect/>
          </a:stretch>
        </p:blipFill>
        <p:spPr bwMode="auto">
          <a:xfrm>
            <a:off x="6804248" y="620688"/>
            <a:ext cx="1934344" cy="2213917"/>
          </a:xfrm>
          <a:prstGeom prst="rect">
            <a:avLst/>
          </a:prstGeom>
          <a:noFill/>
          <a:ln w="9525">
            <a:noFill/>
            <a:miter lim="800000"/>
            <a:headEnd/>
            <a:tailEnd/>
          </a:ln>
        </p:spPr>
      </p:pic>
      <p:pic>
        <p:nvPicPr>
          <p:cNvPr id="28675" name="Picture 3"/>
          <p:cNvPicPr>
            <a:picLocks noChangeAspect="1" noChangeArrowheads="1"/>
          </p:cNvPicPr>
          <p:nvPr/>
        </p:nvPicPr>
        <p:blipFill>
          <a:blip r:embed="rId3" cstate="print"/>
          <a:srcRect/>
          <a:stretch>
            <a:fillRect/>
          </a:stretch>
        </p:blipFill>
        <p:spPr bwMode="auto">
          <a:xfrm>
            <a:off x="899592" y="1412776"/>
            <a:ext cx="514350" cy="390525"/>
          </a:xfrm>
          <a:prstGeom prst="rect">
            <a:avLst/>
          </a:prstGeom>
          <a:noFill/>
          <a:ln w="9525">
            <a:noFill/>
            <a:miter lim="800000"/>
            <a:headEnd/>
            <a:tailEnd/>
          </a:ln>
        </p:spPr>
      </p:pic>
      <p:pic>
        <p:nvPicPr>
          <p:cNvPr id="28676" name="Picture 4"/>
          <p:cNvPicPr>
            <a:picLocks noChangeAspect="1" noChangeArrowheads="1"/>
          </p:cNvPicPr>
          <p:nvPr/>
        </p:nvPicPr>
        <p:blipFill>
          <a:blip r:embed="rId4" cstate="print"/>
          <a:srcRect/>
          <a:stretch>
            <a:fillRect/>
          </a:stretch>
        </p:blipFill>
        <p:spPr bwMode="auto">
          <a:xfrm>
            <a:off x="683568" y="1988840"/>
            <a:ext cx="657225" cy="247650"/>
          </a:xfrm>
          <a:prstGeom prst="rect">
            <a:avLst/>
          </a:prstGeom>
          <a:noFill/>
          <a:ln w="9525">
            <a:noFill/>
            <a:miter lim="800000"/>
            <a:headEnd/>
            <a:tailEnd/>
          </a:ln>
        </p:spPr>
      </p:pic>
      <p:pic>
        <p:nvPicPr>
          <p:cNvPr id="28677" name="Picture 5"/>
          <p:cNvPicPr>
            <a:picLocks noChangeAspect="1" noChangeArrowheads="1"/>
          </p:cNvPicPr>
          <p:nvPr/>
        </p:nvPicPr>
        <p:blipFill>
          <a:blip r:embed="rId5" cstate="print"/>
          <a:srcRect/>
          <a:stretch>
            <a:fillRect/>
          </a:stretch>
        </p:blipFill>
        <p:spPr bwMode="auto">
          <a:xfrm>
            <a:off x="683568" y="980728"/>
            <a:ext cx="2886075" cy="333375"/>
          </a:xfrm>
          <a:prstGeom prst="rect">
            <a:avLst/>
          </a:prstGeom>
          <a:noFill/>
          <a:ln w="9525">
            <a:noFill/>
            <a:miter lim="800000"/>
            <a:headEnd/>
            <a:tailEnd/>
          </a:ln>
        </p:spPr>
      </p:pic>
      <p:pic>
        <p:nvPicPr>
          <p:cNvPr id="28679" name="Picture 7"/>
          <p:cNvPicPr>
            <a:picLocks noChangeAspect="1" noChangeArrowheads="1"/>
          </p:cNvPicPr>
          <p:nvPr/>
        </p:nvPicPr>
        <p:blipFill>
          <a:blip r:embed="rId6" cstate="print"/>
          <a:srcRect/>
          <a:stretch>
            <a:fillRect/>
          </a:stretch>
        </p:blipFill>
        <p:spPr bwMode="auto">
          <a:xfrm>
            <a:off x="755576" y="2852936"/>
            <a:ext cx="942975" cy="409575"/>
          </a:xfrm>
          <a:prstGeom prst="rect">
            <a:avLst/>
          </a:prstGeom>
          <a:noFill/>
          <a:ln w="9525">
            <a:noFill/>
            <a:miter lim="800000"/>
            <a:headEnd/>
            <a:tailEnd/>
          </a:ln>
        </p:spPr>
      </p:pic>
      <p:pic>
        <p:nvPicPr>
          <p:cNvPr id="28680" name="Picture 8"/>
          <p:cNvPicPr>
            <a:picLocks noChangeAspect="1" noChangeArrowheads="1"/>
          </p:cNvPicPr>
          <p:nvPr/>
        </p:nvPicPr>
        <p:blipFill>
          <a:blip r:embed="rId7" cstate="print"/>
          <a:srcRect/>
          <a:stretch>
            <a:fillRect/>
          </a:stretch>
        </p:blipFill>
        <p:spPr bwMode="auto">
          <a:xfrm>
            <a:off x="6804248" y="3789040"/>
            <a:ext cx="1695450" cy="1543050"/>
          </a:xfrm>
          <a:prstGeom prst="rect">
            <a:avLst/>
          </a:prstGeom>
          <a:noFill/>
          <a:ln w="9525">
            <a:noFill/>
            <a:miter lim="800000"/>
            <a:headEnd/>
            <a:tailEnd/>
          </a:ln>
        </p:spPr>
      </p:pic>
      <p:pic>
        <p:nvPicPr>
          <p:cNvPr id="28681" name="Picture 9"/>
          <p:cNvPicPr>
            <a:picLocks noChangeAspect="1" noChangeArrowheads="1"/>
          </p:cNvPicPr>
          <p:nvPr/>
        </p:nvPicPr>
        <p:blipFill>
          <a:blip r:embed="rId8" cstate="print"/>
          <a:srcRect/>
          <a:stretch>
            <a:fillRect/>
          </a:stretch>
        </p:blipFill>
        <p:spPr bwMode="auto">
          <a:xfrm>
            <a:off x="899592" y="4581128"/>
            <a:ext cx="1895475" cy="400050"/>
          </a:xfrm>
          <a:prstGeom prst="rect">
            <a:avLst/>
          </a:prstGeom>
          <a:noFill/>
          <a:ln w="9525">
            <a:noFill/>
            <a:miter lim="800000"/>
            <a:headEnd/>
            <a:tailEnd/>
          </a:ln>
        </p:spPr>
      </p:pic>
      <p:pic>
        <p:nvPicPr>
          <p:cNvPr id="28682" name="Picture 10"/>
          <p:cNvPicPr>
            <a:picLocks noChangeAspect="1" noChangeArrowheads="1"/>
          </p:cNvPicPr>
          <p:nvPr/>
        </p:nvPicPr>
        <p:blipFill>
          <a:blip r:embed="rId9" cstate="print"/>
          <a:srcRect/>
          <a:stretch>
            <a:fillRect/>
          </a:stretch>
        </p:blipFill>
        <p:spPr bwMode="auto">
          <a:xfrm>
            <a:off x="899592" y="4077072"/>
            <a:ext cx="1143000" cy="304800"/>
          </a:xfrm>
          <a:prstGeom prst="rect">
            <a:avLst/>
          </a:prstGeom>
          <a:noFill/>
          <a:ln w="9525">
            <a:noFill/>
            <a:miter lim="800000"/>
            <a:headEnd/>
            <a:tailEnd/>
          </a:ln>
        </p:spPr>
      </p:pic>
      <p:pic>
        <p:nvPicPr>
          <p:cNvPr id="28683" name="Picture 11"/>
          <p:cNvPicPr>
            <a:picLocks noChangeAspect="1" noChangeArrowheads="1"/>
          </p:cNvPicPr>
          <p:nvPr/>
        </p:nvPicPr>
        <p:blipFill>
          <a:blip r:embed="rId10" cstate="print"/>
          <a:srcRect/>
          <a:stretch>
            <a:fillRect/>
          </a:stretch>
        </p:blipFill>
        <p:spPr bwMode="auto">
          <a:xfrm>
            <a:off x="2555776" y="5085184"/>
            <a:ext cx="1581150" cy="238125"/>
          </a:xfrm>
          <a:prstGeom prst="rect">
            <a:avLst/>
          </a:prstGeom>
          <a:noFill/>
          <a:ln w="9525">
            <a:noFill/>
            <a:miter lim="800000"/>
            <a:headEnd/>
            <a:tailEnd/>
          </a:ln>
        </p:spPr>
      </p:pic>
      <p:pic>
        <p:nvPicPr>
          <p:cNvPr id="28684" name="Picture 12"/>
          <p:cNvPicPr>
            <a:picLocks noChangeAspect="1" noChangeArrowheads="1"/>
          </p:cNvPicPr>
          <p:nvPr/>
        </p:nvPicPr>
        <p:blipFill>
          <a:blip r:embed="rId11" cstate="print"/>
          <a:srcRect/>
          <a:stretch>
            <a:fillRect/>
          </a:stretch>
        </p:blipFill>
        <p:spPr bwMode="auto">
          <a:xfrm>
            <a:off x="1475656" y="5301208"/>
            <a:ext cx="1352550"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60648"/>
            <a:ext cx="8229600" cy="5865515"/>
          </a:xfrm>
        </p:spPr>
        <p:txBody>
          <a:bodyPr>
            <a:normAutofit/>
          </a:bodyPr>
          <a:lstStyle/>
          <a:p>
            <a:pPr algn="l" rtl="0"/>
            <a:r>
              <a:rPr lang="en-US" sz="1400" dirty="0" smtClean="0">
                <a:latin typeface="Times New Roman" pitchFamily="18" charset="0"/>
                <a:cs typeface="Times New Roman" pitchFamily="18" charset="0"/>
              </a:rPr>
              <a:t>The amplitude ratio           reaches its</a:t>
            </a:r>
          </a:p>
          <a:p>
            <a:pPr algn="l" rtl="0">
              <a:buNone/>
            </a:pPr>
            <a:r>
              <a:rPr lang="en-US" sz="1400" dirty="0" smtClean="0">
                <a:latin typeface="Times New Roman" pitchFamily="18" charset="0"/>
                <a:cs typeface="Times New Roman" pitchFamily="18" charset="0"/>
              </a:rPr>
              <a:t> maximum value of               at the</a:t>
            </a:r>
          </a:p>
          <a:p>
            <a:pPr algn="l" rtl="0">
              <a:buNone/>
            </a:pPr>
            <a:r>
              <a:rPr lang="en-US" sz="1400" dirty="0" smtClean="0">
                <a:latin typeface="Times New Roman" pitchFamily="18" charset="0"/>
                <a:cs typeface="Times New Roman" pitchFamily="18" charset="0"/>
              </a:rPr>
              <a:t> resonant frequency in the case of</a:t>
            </a:r>
          </a:p>
          <a:p>
            <a:pPr algn="l" rtl="0">
              <a:buNone/>
            </a:pPr>
            <a:r>
              <a:rPr lang="en-US" sz="1400" dirty="0" smtClean="0">
                <a:latin typeface="Times New Roman" pitchFamily="18" charset="0"/>
                <a:cs typeface="Times New Roman" pitchFamily="18" charset="0"/>
              </a:rPr>
              <a:t> hysteresis  damping                     , while</a:t>
            </a:r>
          </a:p>
          <a:p>
            <a:pPr algn="l" rtl="0">
              <a:buNone/>
            </a:pPr>
            <a:r>
              <a:rPr lang="en-US" sz="1400" dirty="0" smtClean="0">
                <a:latin typeface="Times New Roman" pitchFamily="18" charset="0"/>
                <a:cs typeface="Times New Roman" pitchFamily="18" charset="0"/>
              </a:rPr>
              <a:t> it occurs at  a frequency below </a:t>
            </a:r>
          </a:p>
          <a:p>
            <a:pPr algn="l" rtl="0">
              <a:buNone/>
            </a:pPr>
            <a:r>
              <a:rPr lang="en-US" sz="1400" dirty="0" smtClean="0">
                <a:latin typeface="Times New Roman" pitchFamily="18" charset="0"/>
                <a:cs typeface="Times New Roman" pitchFamily="18" charset="0"/>
              </a:rPr>
              <a:t> resonance in the case of viscous </a:t>
            </a:r>
          </a:p>
          <a:p>
            <a:pPr algn="l" rtl="0">
              <a:buNone/>
            </a:pPr>
            <a:r>
              <a:rPr lang="en-US" sz="1400" dirty="0" smtClean="0">
                <a:latin typeface="Times New Roman" pitchFamily="18" charset="0"/>
                <a:cs typeface="Times New Roman" pitchFamily="18" charset="0"/>
              </a:rPr>
              <a:t>damping .</a:t>
            </a:r>
          </a:p>
          <a:p>
            <a:pPr algn="l" rtl="0">
              <a:buNone/>
            </a:pPr>
            <a:endParaRPr lang="en-US" sz="1400" dirty="0" smtClean="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a:p>
            <a:pPr algn="l" rtl="0"/>
            <a:r>
              <a:rPr lang="en-US" sz="1400" dirty="0" smtClean="0">
                <a:latin typeface="Times New Roman" pitchFamily="18" charset="0"/>
                <a:cs typeface="Times New Roman" pitchFamily="18" charset="0"/>
              </a:rPr>
              <a:t>The phase </a:t>
            </a:r>
            <a:r>
              <a:rPr lang="en-US" sz="1400" i="1" dirty="0" smtClean="0">
                <a:latin typeface="Times New Roman" pitchFamily="18" charset="0"/>
                <a:cs typeface="Times New Roman" pitchFamily="18" charset="0"/>
              </a:rPr>
              <a:t>ϕ</a:t>
            </a:r>
            <a:r>
              <a:rPr lang="en-US" sz="1400" dirty="0" smtClean="0">
                <a:latin typeface="Times New Roman" pitchFamily="18" charset="0"/>
                <a:cs typeface="Times New Roman" pitchFamily="18" charset="0"/>
              </a:rPr>
              <a:t> has a value  </a:t>
            </a:r>
          </a:p>
          <a:p>
            <a:pPr algn="l" rtl="0">
              <a:buNone/>
            </a:pPr>
            <a:r>
              <a:rPr lang="en-US" sz="1400" dirty="0" smtClean="0">
                <a:latin typeface="Times New Roman" pitchFamily="18" charset="0"/>
                <a:cs typeface="Times New Roman" pitchFamily="18" charset="0"/>
              </a:rPr>
              <a:t>  in the  case of  hysteresis damping .</a:t>
            </a:r>
          </a:p>
          <a:p>
            <a:pPr algn="l" rtl="0">
              <a:buNone/>
            </a:pPr>
            <a:r>
              <a:rPr lang="en-US" sz="1400" dirty="0" smtClean="0">
                <a:latin typeface="Times New Roman" pitchFamily="18" charset="0"/>
                <a:cs typeface="Times New Roman" pitchFamily="18" charset="0"/>
              </a:rPr>
              <a:t>This indicates that the response  can </a:t>
            </a:r>
          </a:p>
          <a:p>
            <a:pPr algn="l" rtl="0">
              <a:buNone/>
            </a:pPr>
            <a:r>
              <a:rPr lang="en-US" sz="1400" dirty="0" smtClean="0">
                <a:latin typeface="Times New Roman" pitchFamily="18" charset="0"/>
                <a:cs typeface="Times New Roman" pitchFamily="18" charset="0"/>
              </a:rPr>
              <a:t>never be in phase with the forcing</a:t>
            </a:r>
          </a:p>
          <a:p>
            <a:pPr algn="l" rtl="0">
              <a:buNone/>
            </a:pPr>
            <a:r>
              <a:rPr lang="en-US" sz="1400" dirty="0" smtClean="0">
                <a:latin typeface="Times New Roman" pitchFamily="18" charset="0"/>
                <a:cs typeface="Times New Roman" pitchFamily="18" charset="0"/>
              </a:rPr>
              <a:t> function in  the case of hysteresis</a:t>
            </a:r>
          </a:p>
          <a:p>
            <a:pPr algn="l" rtl="0">
              <a:buNone/>
            </a:pPr>
            <a:r>
              <a:rPr lang="en-US" sz="1400" dirty="0" smtClean="0">
                <a:latin typeface="Times New Roman" pitchFamily="18" charset="0"/>
                <a:cs typeface="Times New Roman" pitchFamily="18" charset="0"/>
              </a:rPr>
              <a:t> damping .</a:t>
            </a:r>
          </a:p>
          <a:p>
            <a:pPr algn="l" rtl="0">
              <a:buNone/>
            </a:pPr>
            <a:endParaRPr lang="ar-SA" sz="1400" dirty="0">
              <a:latin typeface="Times New Roman" pitchFamily="18" charset="0"/>
              <a:cs typeface="Times New Roman" pitchFamily="18" charset="0"/>
            </a:endParaRPr>
          </a:p>
        </p:txBody>
      </p:sp>
      <p:pic>
        <p:nvPicPr>
          <p:cNvPr id="29699" name="Picture 3"/>
          <p:cNvPicPr>
            <a:picLocks noChangeAspect="1" noChangeArrowheads="1"/>
          </p:cNvPicPr>
          <p:nvPr/>
        </p:nvPicPr>
        <p:blipFill>
          <a:blip r:embed="rId2" cstate="print"/>
          <a:srcRect/>
          <a:stretch>
            <a:fillRect/>
          </a:stretch>
        </p:blipFill>
        <p:spPr bwMode="auto">
          <a:xfrm>
            <a:off x="3543300" y="0"/>
            <a:ext cx="5600700" cy="4924425"/>
          </a:xfrm>
          <a:prstGeom prst="rect">
            <a:avLst/>
          </a:prstGeom>
          <a:noFill/>
          <a:ln w="9525">
            <a:noFill/>
            <a:miter lim="800000"/>
            <a:headEnd/>
            <a:tailEnd/>
          </a:ln>
        </p:spPr>
      </p:pic>
      <p:pic>
        <p:nvPicPr>
          <p:cNvPr id="29700" name="Picture 4"/>
          <p:cNvPicPr>
            <a:picLocks noChangeAspect="1" noChangeArrowheads="1"/>
          </p:cNvPicPr>
          <p:nvPr/>
        </p:nvPicPr>
        <p:blipFill>
          <a:blip r:embed="rId3" cstate="print"/>
          <a:srcRect/>
          <a:stretch>
            <a:fillRect/>
          </a:stretch>
        </p:blipFill>
        <p:spPr bwMode="auto">
          <a:xfrm>
            <a:off x="2411760" y="260648"/>
            <a:ext cx="295275" cy="361950"/>
          </a:xfrm>
          <a:prstGeom prst="rect">
            <a:avLst/>
          </a:prstGeom>
          <a:noFill/>
          <a:ln w="9525">
            <a:noFill/>
            <a:miter lim="800000"/>
            <a:headEnd/>
            <a:tailEnd/>
          </a:ln>
        </p:spPr>
      </p:pic>
      <p:pic>
        <p:nvPicPr>
          <p:cNvPr id="29701" name="Picture 5"/>
          <p:cNvPicPr>
            <a:picLocks noChangeAspect="1" noChangeArrowheads="1"/>
          </p:cNvPicPr>
          <p:nvPr/>
        </p:nvPicPr>
        <p:blipFill>
          <a:blip r:embed="rId4" cstate="print"/>
          <a:srcRect/>
          <a:stretch>
            <a:fillRect/>
          </a:stretch>
        </p:blipFill>
        <p:spPr bwMode="auto">
          <a:xfrm>
            <a:off x="2051720" y="620688"/>
            <a:ext cx="495300" cy="247650"/>
          </a:xfrm>
          <a:prstGeom prst="rect">
            <a:avLst/>
          </a:prstGeom>
          <a:noFill/>
          <a:ln w="9525">
            <a:noFill/>
            <a:miter lim="800000"/>
            <a:headEnd/>
            <a:tailEnd/>
          </a:ln>
        </p:spPr>
      </p:pic>
      <p:pic>
        <p:nvPicPr>
          <p:cNvPr id="29702" name="Picture 6"/>
          <p:cNvPicPr>
            <a:picLocks noChangeAspect="1" noChangeArrowheads="1"/>
          </p:cNvPicPr>
          <p:nvPr/>
        </p:nvPicPr>
        <p:blipFill>
          <a:blip r:embed="rId5" cstate="print"/>
          <a:srcRect/>
          <a:stretch>
            <a:fillRect/>
          </a:stretch>
        </p:blipFill>
        <p:spPr bwMode="auto">
          <a:xfrm>
            <a:off x="2051720" y="1052736"/>
            <a:ext cx="828675" cy="295275"/>
          </a:xfrm>
          <a:prstGeom prst="rect">
            <a:avLst/>
          </a:prstGeom>
          <a:noFill/>
          <a:ln w="9525">
            <a:noFill/>
            <a:miter lim="800000"/>
            <a:headEnd/>
            <a:tailEnd/>
          </a:ln>
        </p:spPr>
      </p:pic>
      <p:pic>
        <p:nvPicPr>
          <p:cNvPr id="29703" name="Picture 7"/>
          <p:cNvPicPr>
            <a:picLocks noChangeAspect="1" noChangeArrowheads="1"/>
          </p:cNvPicPr>
          <p:nvPr/>
        </p:nvPicPr>
        <p:blipFill>
          <a:blip r:embed="rId6" cstate="print"/>
          <a:srcRect/>
          <a:stretch>
            <a:fillRect/>
          </a:stretch>
        </p:blipFill>
        <p:spPr bwMode="auto">
          <a:xfrm>
            <a:off x="2699792" y="2780928"/>
            <a:ext cx="1152525" cy="342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62074"/>
          </a:xfrm>
        </p:spPr>
        <p:txBody>
          <a:bodyPr>
            <a:normAutofit/>
          </a:bodyPr>
          <a:lstStyle/>
          <a:p>
            <a:pPr algn="l" rtl="0"/>
            <a:r>
              <a:rPr lang="en-US" sz="1600" b="1" dirty="0" smtClean="0">
                <a:latin typeface="Times New Roman" pitchFamily="18" charset="0"/>
                <a:cs typeface="Times New Roman" pitchFamily="18" charset="0"/>
              </a:rPr>
              <a:t>Measurement of </a:t>
            </a:r>
            <a:r>
              <a:rPr lang="en-US" sz="1600" b="1" dirty="0" smtClean="0">
                <a:latin typeface="Times New Roman" pitchFamily="18" charset="0"/>
                <a:cs typeface="Times New Roman" pitchFamily="18" charset="0"/>
              </a:rPr>
              <a:t>Damping</a:t>
            </a:r>
            <a:endParaRPr lang="ar-SA" sz="1600"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836712"/>
            <a:ext cx="8229600" cy="5289451"/>
          </a:xfrm>
        </p:spPr>
        <p:txBody>
          <a:bodyPr>
            <a:normAutofit/>
          </a:bodyPr>
          <a:lstStyle/>
          <a:p>
            <a:pPr algn="l" rtl="0">
              <a:buNone/>
            </a:pPr>
            <a:r>
              <a:rPr lang="en-US" sz="1400" b="1" dirty="0" smtClean="0"/>
              <a:t>Hysteresis Loop Method</a:t>
            </a:r>
            <a:r>
              <a:rPr lang="en-US" sz="1400" b="1" dirty="0" smtClean="0"/>
              <a:t>:</a:t>
            </a:r>
          </a:p>
          <a:p>
            <a:pPr algn="just" rtl="0">
              <a:buNone/>
            </a:pPr>
            <a:r>
              <a:rPr lang="en-US" sz="1400" dirty="0" smtClean="0">
                <a:latin typeface="Times New Roman" pitchFamily="18" charset="0"/>
                <a:cs typeface="Times New Roman" pitchFamily="18" charset="0"/>
              </a:rPr>
              <a:t>        Depending on inertial and elastic conditions the hysteresis loop will change but the work done in the conservative forces will be zero, consequently work done will be equal to energy dissipated by damping only without normalizing with respect to mass.</a:t>
            </a:r>
          </a:p>
          <a:p>
            <a:pPr algn="just" rtl="0"/>
            <a:r>
              <a:rPr lang="en-US" sz="1400" dirty="0" smtClean="0"/>
              <a:t>The energy dissipation per hysteresis loop of hysteretic damping is</a:t>
            </a:r>
          </a:p>
          <a:p>
            <a:pPr algn="just" rtl="0"/>
            <a:endParaRPr lang="en-US" sz="1400" dirty="0" smtClean="0">
              <a:latin typeface="Times New Roman" pitchFamily="18" charset="0"/>
              <a:cs typeface="Times New Roman" pitchFamily="18" charset="0"/>
            </a:endParaRPr>
          </a:p>
          <a:p>
            <a:pPr algn="just" rtl="0"/>
            <a:r>
              <a:rPr lang="en-US" sz="1400" dirty="0" smtClean="0">
                <a:latin typeface="Times New Roman" pitchFamily="18" charset="0"/>
                <a:cs typeface="Times New Roman" pitchFamily="18" charset="0"/>
              </a:rPr>
              <a:t>And the initial max potential energy is </a:t>
            </a:r>
          </a:p>
          <a:p>
            <a:pPr algn="just" rtl="0"/>
            <a:endParaRPr lang="en-US" sz="1400" dirty="0" smtClean="0">
              <a:latin typeface="Times New Roman" pitchFamily="18" charset="0"/>
              <a:cs typeface="Times New Roman" pitchFamily="18" charset="0"/>
            </a:endParaRPr>
          </a:p>
          <a:p>
            <a:pPr algn="just" rtl="0"/>
            <a:endParaRPr lang="en-US" sz="1400" dirty="0" smtClean="0">
              <a:latin typeface="Times New Roman" pitchFamily="18" charset="0"/>
              <a:cs typeface="Times New Roman" pitchFamily="18" charset="0"/>
            </a:endParaRPr>
          </a:p>
          <a:p>
            <a:pPr algn="just" rtl="0"/>
            <a:r>
              <a:rPr lang="en-US" sz="1400" dirty="0" smtClean="0">
                <a:latin typeface="Times New Roman" pitchFamily="18" charset="0"/>
                <a:cs typeface="Times New Roman" pitchFamily="18" charset="0"/>
              </a:rPr>
              <a:t>the loss factor of hysteretic damping  is given by :</a:t>
            </a:r>
          </a:p>
          <a:p>
            <a:pPr algn="just" rtl="0"/>
            <a:endParaRPr lang="en-US" sz="1400" dirty="0" smtClean="0">
              <a:latin typeface="Times New Roman" pitchFamily="18" charset="0"/>
              <a:cs typeface="Times New Roman" pitchFamily="18" charset="0"/>
            </a:endParaRPr>
          </a:p>
          <a:p>
            <a:pPr algn="just" rtl="0"/>
            <a:endParaRPr lang="en-US" sz="1400" dirty="0" smtClean="0">
              <a:latin typeface="Times New Roman" pitchFamily="18" charset="0"/>
              <a:cs typeface="Times New Roman" pitchFamily="18" charset="0"/>
            </a:endParaRPr>
          </a:p>
          <a:p>
            <a:pPr algn="just" rtl="0"/>
            <a:r>
              <a:rPr lang="en-US" sz="1400" dirty="0" smtClean="0">
                <a:latin typeface="Times New Roman" pitchFamily="18" charset="0"/>
                <a:cs typeface="Times New Roman" pitchFamily="18" charset="0"/>
              </a:rPr>
              <a:t>Then ,the equivalent damping ratio for hysteretic damping is </a:t>
            </a:r>
          </a:p>
          <a:p>
            <a:pPr algn="just" rtl="0">
              <a:buNone/>
            </a:pPr>
            <a:endParaRPr lang="en-US" sz="1400" dirty="0" smtClean="0">
              <a:latin typeface="Times New Roman" pitchFamily="18" charset="0"/>
              <a:cs typeface="Times New Roman" pitchFamily="18" charset="0"/>
            </a:endParaRPr>
          </a:p>
          <a:p>
            <a:pPr algn="l" rtl="0">
              <a:buNone/>
            </a:pPr>
            <a:endParaRPr lang="ar-SA" sz="1400" dirty="0">
              <a:latin typeface="Times New Roman" pitchFamily="18" charset="0"/>
              <a:cs typeface="Times New Roman" pitchFamily="18" charset="0"/>
            </a:endParaRPr>
          </a:p>
        </p:txBody>
      </p:sp>
      <p:pic>
        <p:nvPicPr>
          <p:cNvPr id="30722" name="Picture 2"/>
          <p:cNvPicPr>
            <a:picLocks noChangeAspect="1" noChangeArrowheads="1"/>
          </p:cNvPicPr>
          <p:nvPr/>
        </p:nvPicPr>
        <p:blipFill>
          <a:blip r:embed="rId2" cstate="print"/>
          <a:srcRect/>
          <a:stretch>
            <a:fillRect/>
          </a:stretch>
        </p:blipFill>
        <p:spPr bwMode="auto">
          <a:xfrm>
            <a:off x="1259632" y="2060848"/>
            <a:ext cx="1028700" cy="295275"/>
          </a:xfrm>
          <a:prstGeom prst="rect">
            <a:avLst/>
          </a:prstGeom>
          <a:noFill/>
          <a:ln w="9525">
            <a:noFill/>
            <a:miter lim="800000"/>
            <a:headEnd/>
            <a:tailEnd/>
          </a:ln>
        </p:spPr>
      </p:pic>
      <p:pic>
        <p:nvPicPr>
          <p:cNvPr id="30723" name="Picture 3"/>
          <p:cNvPicPr>
            <a:picLocks noChangeAspect="1" noChangeArrowheads="1"/>
          </p:cNvPicPr>
          <p:nvPr/>
        </p:nvPicPr>
        <p:blipFill>
          <a:blip r:embed="rId3" cstate="print"/>
          <a:srcRect/>
          <a:stretch>
            <a:fillRect/>
          </a:stretch>
        </p:blipFill>
        <p:spPr bwMode="auto">
          <a:xfrm>
            <a:off x="1187624" y="2708920"/>
            <a:ext cx="990600" cy="333375"/>
          </a:xfrm>
          <a:prstGeom prst="rect">
            <a:avLst/>
          </a:prstGeom>
          <a:noFill/>
          <a:ln w="9525">
            <a:noFill/>
            <a:miter lim="800000"/>
            <a:headEnd/>
            <a:tailEnd/>
          </a:ln>
        </p:spPr>
      </p:pic>
      <p:pic>
        <p:nvPicPr>
          <p:cNvPr id="30724" name="Picture 4"/>
          <p:cNvPicPr>
            <a:picLocks noChangeAspect="1" noChangeArrowheads="1"/>
          </p:cNvPicPr>
          <p:nvPr/>
        </p:nvPicPr>
        <p:blipFill>
          <a:blip r:embed="rId4" cstate="print"/>
          <a:srcRect/>
          <a:stretch>
            <a:fillRect/>
          </a:stretch>
        </p:blipFill>
        <p:spPr bwMode="auto">
          <a:xfrm>
            <a:off x="1187624" y="3429000"/>
            <a:ext cx="781050" cy="304800"/>
          </a:xfrm>
          <a:prstGeom prst="rect">
            <a:avLst/>
          </a:prstGeom>
          <a:noFill/>
          <a:ln w="9525">
            <a:noFill/>
            <a:miter lim="800000"/>
            <a:headEnd/>
            <a:tailEnd/>
          </a:ln>
        </p:spPr>
      </p:pic>
      <p:pic>
        <p:nvPicPr>
          <p:cNvPr id="30725" name="Picture 5"/>
          <p:cNvPicPr>
            <a:picLocks noChangeAspect="1" noChangeArrowheads="1"/>
          </p:cNvPicPr>
          <p:nvPr/>
        </p:nvPicPr>
        <p:blipFill>
          <a:blip r:embed="rId5" cstate="print"/>
          <a:srcRect/>
          <a:stretch>
            <a:fillRect/>
          </a:stretch>
        </p:blipFill>
        <p:spPr bwMode="auto">
          <a:xfrm>
            <a:off x="1259632" y="4293096"/>
            <a:ext cx="552450" cy="38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62074"/>
          </a:xfrm>
        </p:spPr>
        <p:txBody>
          <a:bodyPr>
            <a:normAutofit fontScale="90000"/>
          </a:bodyPr>
          <a:lstStyle/>
          <a:p>
            <a:pPr lvl="1" algn="l" rtl="0">
              <a:spcBef>
                <a:spcPct val="0"/>
              </a:spcBef>
            </a:pPr>
            <a:r>
              <a:rPr lang="en-US" b="1" dirty="0">
                <a:latin typeface="Times New Roman" pitchFamily="18" charset="0"/>
                <a:cs typeface="Times New Roman" pitchFamily="18" charset="0"/>
              </a:rPr>
              <a:t>Models of Hysteresis Damping (Structural Damping </a:t>
            </a:r>
            <a:r>
              <a:rPr lang="en-US" b="1" dirty="0" smtClean="0">
                <a:latin typeface="Times New Roman" pitchFamily="18" charset="0"/>
                <a:cs typeface="Times New Roman" pitchFamily="18" charset="0"/>
              </a:rPr>
              <a:t>):</a:t>
            </a:r>
            <a:r>
              <a:rPr lang="en-US" sz="1400" dirty="0"/>
              <a:t/>
            </a:r>
            <a:br>
              <a:rPr lang="en-US" sz="1400" dirty="0"/>
            </a:br>
            <a:endParaRPr lang="ar-SA" sz="2000" dirty="0"/>
          </a:p>
        </p:txBody>
      </p:sp>
      <p:sp>
        <p:nvSpPr>
          <p:cNvPr id="3" name="عنصر نائب للمحتوى 2"/>
          <p:cNvSpPr>
            <a:spLocks noGrp="1"/>
          </p:cNvSpPr>
          <p:nvPr>
            <p:ph idx="1"/>
          </p:nvPr>
        </p:nvSpPr>
        <p:spPr>
          <a:xfrm>
            <a:off x="457200" y="836712"/>
            <a:ext cx="8229600" cy="5289451"/>
          </a:xfrm>
        </p:spPr>
        <p:txBody>
          <a:bodyPr>
            <a:normAutofit/>
          </a:bodyPr>
          <a:lstStyle/>
          <a:p>
            <a:pPr algn="l" rtl="0"/>
            <a:r>
              <a:rPr lang="en-US" sz="1400" b="1" dirty="0" smtClean="0"/>
              <a:t>The Maxwell Model</a:t>
            </a:r>
          </a:p>
          <a:p>
            <a:pPr algn="l" rtl="0">
              <a:buNone/>
            </a:pPr>
            <a:r>
              <a:rPr lang="en-US" sz="1400" dirty="0" smtClean="0"/>
              <a:t>The Maxwell model can be represented by a purely</a:t>
            </a:r>
          </a:p>
          <a:p>
            <a:pPr algn="l" rtl="0">
              <a:buNone/>
            </a:pPr>
            <a:r>
              <a:rPr lang="en-US" sz="1400" dirty="0" smtClean="0"/>
              <a:t> viscous damper and a purely elastic spring connected in series.</a:t>
            </a:r>
            <a:endParaRPr lang="en-US" sz="1400" b="1" dirty="0" smtClean="0"/>
          </a:p>
          <a:p>
            <a:pPr algn="l" rtl="0"/>
            <a:endParaRPr lang="en-US" sz="1400" b="1" dirty="0" smtClean="0"/>
          </a:p>
          <a:p>
            <a:pPr algn="l" rtl="0"/>
            <a:endParaRPr lang="en-US" sz="1400" b="1" dirty="0" smtClean="0"/>
          </a:p>
          <a:p>
            <a:pPr algn="l" rtl="0">
              <a:buNone/>
            </a:pPr>
            <a:endParaRPr lang="en-US" sz="1400" b="1" dirty="0" smtClean="0"/>
          </a:p>
          <a:p>
            <a:pPr algn="l" rtl="0"/>
            <a:endParaRPr lang="en-US" sz="1400" b="1" dirty="0" smtClean="0"/>
          </a:p>
          <a:p>
            <a:pPr algn="l" rtl="0">
              <a:buNone/>
            </a:pPr>
            <a:endParaRPr lang="en-US" sz="1400" dirty="0" smtClean="0"/>
          </a:p>
          <a:p>
            <a:pPr algn="l" rtl="0"/>
            <a:r>
              <a:rPr lang="en-US" sz="1400" b="1" dirty="0" smtClean="0"/>
              <a:t>The Kelvin–Voigt Model</a:t>
            </a:r>
          </a:p>
          <a:p>
            <a:pPr algn="l" rtl="0"/>
            <a:endParaRPr lang="en-US" sz="1400" b="1" dirty="0" smtClean="0"/>
          </a:p>
          <a:p>
            <a:pPr algn="l" rtl="0">
              <a:buNone/>
            </a:pPr>
            <a:r>
              <a:rPr lang="en-US" sz="1400" dirty="0" smtClean="0"/>
              <a:t>also called the Voigt model, can be  represented by a purely</a:t>
            </a:r>
          </a:p>
          <a:p>
            <a:pPr algn="l" rtl="0">
              <a:buNone/>
            </a:pPr>
            <a:r>
              <a:rPr lang="en-US" sz="1400" dirty="0" smtClean="0"/>
              <a:t> viscous damper and purely elastic spring connected in parallel .</a:t>
            </a:r>
            <a:endParaRPr lang="en-US" sz="1400" b="1" dirty="0" smtClean="0"/>
          </a:p>
          <a:p>
            <a:pPr algn="l" rtl="0"/>
            <a:endParaRPr lang="en-US" sz="1400" b="1" dirty="0" smtClean="0"/>
          </a:p>
          <a:p>
            <a:pPr algn="l" rtl="0"/>
            <a:r>
              <a:rPr lang="en-US" sz="1400" b="1" dirty="0" smtClean="0"/>
              <a:t>Standard Linear Solid Model</a:t>
            </a:r>
          </a:p>
          <a:p>
            <a:pPr algn="l" rtl="0">
              <a:buNone/>
            </a:pPr>
            <a:r>
              <a:rPr lang="en-US" sz="1400" dirty="0" smtClean="0"/>
              <a:t>The </a:t>
            </a:r>
            <a:r>
              <a:rPr lang="en-US" sz="1400" b="1" dirty="0" smtClean="0"/>
              <a:t>standard linear solid (SLS) model</a:t>
            </a:r>
            <a:r>
              <a:rPr lang="en-US" sz="1400" dirty="0" smtClean="0"/>
              <a:t>, (</a:t>
            </a:r>
            <a:r>
              <a:rPr lang="en-US" sz="1400" b="1" dirty="0" smtClean="0"/>
              <a:t>Zener model</a:t>
            </a:r>
            <a:r>
              <a:rPr lang="en-US" sz="1400" dirty="0" smtClean="0"/>
              <a:t>), is a method </a:t>
            </a:r>
          </a:p>
          <a:p>
            <a:pPr algn="l" rtl="0">
              <a:buNone/>
            </a:pPr>
            <a:r>
              <a:rPr lang="en-US" sz="1400" dirty="0" smtClean="0"/>
              <a:t>of modeling  the behavior of  viscoelastic material using a linear</a:t>
            </a:r>
          </a:p>
          <a:p>
            <a:pPr algn="l" rtl="0">
              <a:buNone/>
            </a:pPr>
            <a:r>
              <a:rPr lang="en-US" sz="1400" dirty="0" smtClean="0"/>
              <a:t> combination of springs and damper.</a:t>
            </a:r>
          </a:p>
          <a:p>
            <a:pPr algn="l" rtl="0">
              <a:buNone/>
            </a:pPr>
            <a:endParaRPr lang="en-US" sz="1400" dirty="0" smtClean="0">
              <a:latin typeface="Times New Roman" pitchFamily="18" charset="0"/>
              <a:cs typeface="Times New Roman" pitchFamily="18" charset="0"/>
            </a:endParaRPr>
          </a:p>
          <a:p>
            <a:pPr algn="l" rtl="0">
              <a:buNone/>
            </a:pPr>
            <a:endParaRPr lang="ar-SA" sz="1400" dirty="0">
              <a:latin typeface="Times New Roman" pitchFamily="18" charset="0"/>
              <a:cs typeface="Times New Roman" pitchFamily="18" charset="0"/>
            </a:endParaRPr>
          </a:p>
        </p:txBody>
      </p:sp>
      <p:pic>
        <p:nvPicPr>
          <p:cNvPr id="31748" name="Picture 4"/>
          <p:cNvPicPr>
            <a:picLocks noChangeAspect="1" noChangeArrowheads="1"/>
          </p:cNvPicPr>
          <p:nvPr/>
        </p:nvPicPr>
        <p:blipFill>
          <a:blip r:embed="rId2" cstate="print"/>
          <a:srcRect/>
          <a:stretch>
            <a:fillRect/>
          </a:stretch>
        </p:blipFill>
        <p:spPr bwMode="auto">
          <a:xfrm>
            <a:off x="6156176" y="2564904"/>
            <a:ext cx="2127829" cy="1498848"/>
          </a:xfrm>
          <a:prstGeom prst="rect">
            <a:avLst/>
          </a:prstGeom>
          <a:noFill/>
          <a:ln w="9525">
            <a:noFill/>
            <a:miter lim="800000"/>
            <a:headEnd/>
            <a:tailEnd/>
          </a:ln>
        </p:spPr>
      </p:pic>
      <p:pic>
        <p:nvPicPr>
          <p:cNvPr id="31749" name="Picture 5"/>
          <p:cNvPicPr>
            <a:picLocks noChangeAspect="1" noChangeArrowheads="1"/>
          </p:cNvPicPr>
          <p:nvPr/>
        </p:nvPicPr>
        <p:blipFill>
          <a:blip r:embed="rId3" cstate="print"/>
          <a:srcRect/>
          <a:stretch>
            <a:fillRect/>
          </a:stretch>
        </p:blipFill>
        <p:spPr bwMode="auto">
          <a:xfrm>
            <a:off x="5220072" y="1196752"/>
            <a:ext cx="3286125" cy="1123950"/>
          </a:xfrm>
          <a:prstGeom prst="rect">
            <a:avLst/>
          </a:prstGeom>
          <a:noFill/>
          <a:ln w="9525">
            <a:noFill/>
            <a:miter lim="800000"/>
            <a:headEnd/>
            <a:tailEnd/>
          </a:ln>
        </p:spPr>
      </p:pic>
      <p:pic>
        <p:nvPicPr>
          <p:cNvPr id="31751" name="Picture 7"/>
          <p:cNvPicPr>
            <a:picLocks noChangeAspect="1" noChangeArrowheads="1"/>
          </p:cNvPicPr>
          <p:nvPr/>
        </p:nvPicPr>
        <p:blipFill>
          <a:blip r:embed="rId4" cstate="print"/>
          <a:srcRect/>
          <a:stretch>
            <a:fillRect/>
          </a:stretch>
        </p:blipFill>
        <p:spPr bwMode="auto">
          <a:xfrm>
            <a:off x="5652120" y="4221088"/>
            <a:ext cx="2933700" cy="2019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06090"/>
          </a:xfrm>
        </p:spPr>
        <p:txBody>
          <a:bodyPr>
            <a:normAutofit/>
          </a:bodyPr>
          <a:lstStyle/>
          <a:p>
            <a:pPr algn="l" rtl="0"/>
            <a:r>
              <a:rPr lang="en-US" sz="1600" b="1" dirty="0" smtClean="0">
                <a:latin typeface="Times New Roman" pitchFamily="18" charset="0"/>
                <a:cs typeface="Times New Roman" pitchFamily="18" charset="0"/>
              </a:rPr>
              <a:t>Viscous </a:t>
            </a:r>
            <a:r>
              <a:rPr lang="en-US" sz="1600" b="1" dirty="0" smtClean="0">
                <a:latin typeface="Times New Roman" pitchFamily="18" charset="0"/>
                <a:cs typeface="Times New Roman" pitchFamily="18" charset="0"/>
              </a:rPr>
              <a:t>Damping</a:t>
            </a:r>
            <a:endParaRPr lang="ar-SA" sz="1600" b="1"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467544" y="1124744"/>
            <a:ext cx="8229600" cy="5733256"/>
          </a:xfrm>
        </p:spPr>
        <p:txBody>
          <a:bodyPr>
            <a:normAutofit/>
          </a:bodyPr>
          <a:lstStyle/>
          <a:p>
            <a:pPr algn="l" rtl="0"/>
            <a:r>
              <a:rPr lang="en-US" sz="1600" dirty="0" smtClean="0">
                <a:latin typeface="Times New Roman" pitchFamily="18" charset="0"/>
                <a:cs typeface="Times New Roman" pitchFamily="18" charset="0"/>
              </a:rPr>
              <a:t>Viscous </a:t>
            </a:r>
            <a:r>
              <a:rPr lang="en-US" sz="1600" dirty="0">
                <a:latin typeface="Times New Roman" pitchFamily="18" charset="0"/>
                <a:cs typeface="Times New Roman" pitchFamily="18" charset="0"/>
              </a:rPr>
              <a:t>damping is the dissipation of energy </a:t>
            </a:r>
            <a:r>
              <a:rPr lang="en-US" sz="1600" dirty="0" smtClean="0">
                <a:latin typeface="Times New Roman" pitchFamily="18" charset="0"/>
                <a:cs typeface="Times New Roman" pitchFamily="18" charset="0"/>
              </a:rPr>
              <a:t>that due to the movement of bodies in a fluid medium.</a:t>
            </a:r>
          </a:p>
          <a:p>
            <a:pPr algn="l" rtl="0"/>
            <a:endParaRPr lang="en-US" sz="1600" dirty="0">
              <a:latin typeface="Times New Roman" pitchFamily="18" charset="0"/>
              <a:cs typeface="Times New Roman" pitchFamily="18" charset="0"/>
            </a:endParaRPr>
          </a:p>
          <a:p>
            <a:pPr algn="l" rtl="0"/>
            <a:r>
              <a:rPr lang="en-US" sz="1600" b="1" u="sng" dirty="0">
                <a:latin typeface="Times New Roman" pitchFamily="18" charset="0"/>
                <a:cs typeface="Times New Roman" pitchFamily="18" charset="0"/>
              </a:rPr>
              <a:t>Free Vibration with Viscous </a:t>
            </a:r>
            <a:r>
              <a:rPr lang="en-US" sz="1600" b="1" u="sng" dirty="0" smtClean="0">
                <a:latin typeface="Times New Roman" pitchFamily="18" charset="0"/>
                <a:cs typeface="Times New Roman" pitchFamily="18" charset="0"/>
              </a:rPr>
              <a:t>Damping:</a:t>
            </a:r>
          </a:p>
          <a:p>
            <a:pPr algn="l" rtl="0">
              <a:buNone/>
            </a:pPr>
            <a:r>
              <a:rPr lang="en-US" sz="1400" dirty="0">
                <a:latin typeface="Times New Roman" pitchFamily="18" charset="0"/>
                <a:cs typeface="Times New Roman" pitchFamily="18" charset="0"/>
              </a:rPr>
              <a:t>Free body diagram for a viscously damped simple </a:t>
            </a:r>
            <a:r>
              <a:rPr lang="en-US" sz="1400" dirty="0" smtClean="0">
                <a:latin typeface="Times New Roman" pitchFamily="18" charset="0"/>
                <a:cs typeface="Times New Roman" pitchFamily="18" charset="0"/>
              </a:rPr>
              <a:t>system.</a:t>
            </a:r>
          </a:p>
          <a:p>
            <a:pPr algn="l" rtl="0"/>
            <a:endParaRPr lang="en-US" sz="1400" u="sng" dirty="0">
              <a:latin typeface="Times New Roman" pitchFamily="18" charset="0"/>
              <a:cs typeface="Times New Roman" pitchFamily="18" charset="0"/>
            </a:endParaRPr>
          </a:p>
          <a:p>
            <a:pPr algn="l" rtl="0">
              <a:buNone/>
            </a:pPr>
            <a:r>
              <a:rPr lang="en-US" sz="1400" dirty="0">
                <a:latin typeface="Times New Roman" pitchFamily="18" charset="0"/>
                <a:cs typeface="Times New Roman" pitchFamily="18" charset="0"/>
              </a:rPr>
              <a:t>To study the vibration of this </a:t>
            </a:r>
            <a:r>
              <a:rPr lang="en-US" sz="1400" dirty="0" smtClean="0">
                <a:latin typeface="Times New Roman" pitchFamily="18" charset="0"/>
                <a:cs typeface="Times New Roman" pitchFamily="18" charset="0"/>
              </a:rPr>
              <a:t>system, the </a:t>
            </a:r>
            <a:r>
              <a:rPr lang="en-US" sz="1400" dirty="0">
                <a:latin typeface="Times New Roman" pitchFamily="18" charset="0"/>
                <a:cs typeface="Times New Roman" pitchFamily="18" charset="0"/>
              </a:rPr>
              <a:t>following </a:t>
            </a:r>
            <a:r>
              <a:rPr lang="en-US" sz="1400" dirty="0" smtClean="0">
                <a:latin typeface="Times New Roman" pitchFamily="18" charset="0"/>
                <a:cs typeface="Times New Roman" pitchFamily="18" charset="0"/>
              </a:rPr>
              <a:t>assumptions</a:t>
            </a:r>
          </a:p>
          <a:p>
            <a:pPr algn="l" rtl="0">
              <a:buNone/>
            </a:pPr>
            <a:r>
              <a:rPr lang="en-US" sz="1400" dirty="0" smtClean="0">
                <a:latin typeface="Times New Roman" pitchFamily="18" charset="0"/>
                <a:cs typeface="Times New Roman" pitchFamily="18" charset="0"/>
              </a:rPr>
              <a:t> </a:t>
            </a:r>
            <a:r>
              <a:rPr lang="en-US" sz="1400" dirty="0">
                <a:latin typeface="Times New Roman" pitchFamily="18" charset="0"/>
                <a:cs typeface="Times New Roman" pitchFamily="18" charset="0"/>
              </a:rPr>
              <a:t>are made: </a:t>
            </a:r>
          </a:p>
          <a:p>
            <a:pPr lvl="0" algn="l" rtl="0">
              <a:buFont typeface="+mj-lt"/>
              <a:buAutoNum type="arabicPeriod"/>
            </a:pPr>
            <a:r>
              <a:rPr lang="en-US" sz="1400" dirty="0">
                <a:latin typeface="Times New Roman" pitchFamily="18" charset="0"/>
                <a:cs typeface="Times New Roman" pitchFamily="18" charset="0"/>
              </a:rPr>
              <a:t>The mass is rigid and has no damping.</a:t>
            </a:r>
          </a:p>
          <a:p>
            <a:pPr lvl="0" algn="l" rtl="0">
              <a:buFont typeface="+mj-lt"/>
              <a:buAutoNum type="arabicPeriod"/>
            </a:pPr>
            <a:r>
              <a:rPr lang="en-US" sz="1400" dirty="0">
                <a:latin typeface="Times New Roman" pitchFamily="18" charset="0"/>
                <a:cs typeface="Times New Roman" pitchFamily="18" charset="0"/>
              </a:rPr>
              <a:t>The spring is massless and has no </a:t>
            </a:r>
            <a:r>
              <a:rPr lang="en-US" sz="1400" dirty="0" smtClean="0">
                <a:latin typeface="Times New Roman" pitchFamily="18" charset="0"/>
                <a:cs typeface="Times New Roman" pitchFamily="18" charset="0"/>
              </a:rPr>
              <a:t>damping (linear elastic).</a:t>
            </a:r>
          </a:p>
          <a:p>
            <a:pPr lvl="0" algn="l" rtl="0">
              <a:buNone/>
            </a:pPr>
            <a:endParaRPr lang="en-US" sz="1400" dirty="0" smtClean="0">
              <a:latin typeface="Times New Roman" pitchFamily="18" charset="0"/>
              <a:cs typeface="Times New Roman" pitchFamily="18" charset="0"/>
            </a:endParaRPr>
          </a:p>
          <a:p>
            <a:pPr lvl="0" algn="l" rtl="0">
              <a:buNone/>
            </a:pPr>
            <a:r>
              <a:rPr lang="en-US" sz="1400" dirty="0" smtClean="0">
                <a:latin typeface="Times New Roman" pitchFamily="18" charset="0"/>
                <a:cs typeface="Times New Roman" pitchFamily="18" charset="0"/>
              </a:rPr>
              <a:t>3.      The damper has neither mass nor elasticity.</a:t>
            </a:r>
          </a:p>
          <a:p>
            <a:pPr algn="l" rtl="0"/>
            <a:endParaRPr lang="en-US" sz="1400" dirty="0" smtClean="0">
              <a:latin typeface="Times New Roman" pitchFamily="18" charset="0"/>
              <a:cs typeface="Times New Roman" pitchFamily="18" charset="0"/>
            </a:endParaRPr>
          </a:p>
          <a:p>
            <a:pPr algn="l" rtl="0">
              <a:buNone/>
            </a:pPr>
            <a:r>
              <a:rPr lang="en-US" sz="1400" dirty="0" smtClean="0">
                <a:latin typeface="Times New Roman" pitchFamily="18" charset="0"/>
                <a:cs typeface="Times New Roman" pitchFamily="18" charset="0"/>
              </a:rPr>
              <a:t>Treating </a:t>
            </a:r>
            <a:r>
              <a:rPr lang="en-US" sz="1400" dirty="0">
                <a:latin typeface="Times New Roman" pitchFamily="18" charset="0"/>
                <a:cs typeface="Times New Roman" pitchFamily="18" charset="0"/>
              </a:rPr>
              <a:t>the mass as a </a:t>
            </a:r>
            <a:r>
              <a:rPr lang="en-US" sz="1400" dirty="0" smtClean="0">
                <a:latin typeface="Times New Roman" pitchFamily="18" charset="0"/>
                <a:cs typeface="Times New Roman" pitchFamily="18" charset="0"/>
              </a:rPr>
              <a:t>free body and </a:t>
            </a:r>
            <a:r>
              <a:rPr lang="en-US" sz="1400" dirty="0">
                <a:latin typeface="Times New Roman" pitchFamily="18" charset="0"/>
                <a:cs typeface="Times New Roman" pitchFamily="18" charset="0"/>
              </a:rPr>
              <a:t>applying </a:t>
            </a:r>
            <a:r>
              <a:rPr lang="en-US" sz="1400" dirty="0" smtClean="0">
                <a:latin typeface="Times New Roman" pitchFamily="18" charset="0"/>
                <a:cs typeface="Times New Roman" pitchFamily="18" charset="0"/>
              </a:rPr>
              <a:t>Newton’s second low of </a:t>
            </a:r>
            <a:r>
              <a:rPr lang="en-US" sz="1400" dirty="0">
                <a:latin typeface="Times New Roman" pitchFamily="18" charset="0"/>
                <a:cs typeface="Times New Roman" pitchFamily="18" charset="0"/>
              </a:rPr>
              <a:t>motion yields</a:t>
            </a:r>
          </a:p>
          <a:p>
            <a:pPr algn="l" rtl="0">
              <a:buNone/>
            </a:pPr>
            <a:endParaRPr lang="en-US" sz="1600" dirty="0">
              <a:latin typeface="Times New Roman" pitchFamily="18" charset="0"/>
              <a:cs typeface="Times New Roman" pitchFamily="18" charset="0"/>
            </a:endParaRPr>
          </a:p>
          <a:p>
            <a:pPr algn="l" rtl="0">
              <a:buNone/>
            </a:pPr>
            <a:r>
              <a:rPr lang="en-US" sz="1600" dirty="0" smtClean="0">
                <a:latin typeface="Times New Roman" pitchFamily="18" charset="0"/>
                <a:cs typeface="Times New Roman" pitchFamily="18" charset="0"/>
              </a:rPr>
              <a:t>The </a:t>
            </a:r>
            <a:r>
              <a:rPr lang="en-US" sz="1600" dirty="0">
                <a:latin typeface="Times New Roman" pitchFamily="18" charset="0"/>
                <a:cs typeface="Times New Roman" pitchFamily="18" charset="0"/>
              </a:rPr>
              <a:t>following parameters are then defined</a:t>
            </a:r>
          </a:p>
          <a:p>
            <a:pPr algn="l" rtl="0">
              <a:buNone/>
            </a:pPr>
            <a:r>
              <a:rPr lang="en-US" sz="1600" dirty="0" smtClean="0">
                <a:latin typeface="Times New Roman" pitchFamily="18" charset="0"/>
                <a:cs typeface="Times New Roman" pitchFamily="18" charset="0"/>
              </a:rPr>
              <a:t>                                 and     </a:t>
            </a:r>
          </a:p>
          <a:p>
            <a:pPr algn="l" rtl="0">
              <a:buNone/>
            </a:pPr>
            <a:endParaRPr lang="en-US" sz="1600" dirty="0" smtClean="0">
              <a:latin typeface="Times New Roman" pitchFamily="18" charset="0"/>
              <a:cs typeface="Times New Roman" pitchFamily="18" charset="0"/>
            </a:endParaRPr>
          </a:p>
          <a:p>
            <a:pPr algn="l" rtl="0">
              <a:buNone/>
            </a:pPr>
            <a:r>
              <a:rPr lang="en-US" sz="1600" dirty="0" smtClean="0">
                <a:latin typeface="Times New Roman" pitchFamily="18" charset="0"/>
                <a:cs typeface="Times New Roman" pitchFamily="18" charset="0"/>
              </a:rPr>
              <a:t>Then the equation of motion becomes</a:t>
            </a:r>
          </a:p>
        </p:txBody>
      </p:sp>
      <p:pic>
        <p:nvPicPr>
          <p:cNvPr id="4" name="Picture 7" descr="New Bitmap Image.bmp"/>
          <p:cNvPicPr/>
          <p:nvPr/>
        </p:nvPicPr>
        <p:blipFill>
          <a:blip r:embed="rId2" cstate="print"/>
          <a:stretch>
            <a:fillRect/>
          </a:stretch>
        </p:blipFill>
        <p:spPr>
          <a:xfrm>
            <a:off x="5190458" y="2584782"/>
            <a:ext cx="3562350" cy="1981200"/>
          </a:xfrm>
          <a:prstGeom prst="rect">
            <a:avLst/>
          </a:prstGeom>
        </p:spPr>
      </p:pic>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051" name="Picture 3"/>
          <p:cNvPicPr>
            <a:picLocks noChangeAspect="1" noChangeArrowheads="1"/>
          </p:cNvPicPr>
          <p:nvPr/>
        </p:nvPicPr>
        <p:blipFill>
          <a:blip r:embed="rId3" cstate="print"/>
          <a:srcRect/>
          <a:stretch>
            <a:fillRect/>
          </a:stretch>
        </p:blipFill>
        <p:spPr bwMode="auto">
          <a:xfrm>
            <a:off x="1115616" y="4293096"/>
            <a:ext cx="790575" cy="342900"/>
          </a:xfrm>
          <a:prstGeom prst="rect">
            <a:avLst/>
          </a:prstGeom>
          <a:noFill/>
          <a:ln w="9525">
            <a:noFill/>
            <a:miter lim="800000"/>
            <a:headEnd/>
            <a:tailEnd/>
          </a:ln>
        </p:spPr>
      </p:pic>
      <p:pic>
        <p:nvPicPr>
          <p:cNvPr id="2054" name="Picture 6"/>
          <p:cNvPicPr>
            <a:picLocks noChangeAspect="1" noChangeArrowheads="1"/>
          </p:cNvPicPr>
          <p:nvPr/>
        </p:nvPicPr>
        <p:blipFill>
          <a:blip r:embed="rId4" cstate="print"/>
          <a:srcRect/>
          <a:stretch>
            <a:fillRect/>
          </a:stretch>
        </p:blipFill>
        <p:spPr bwMode="auto">
          <a:xfrm>
            <a:off x="1115616" y="4797152"/>
            <a:ext cx="1285875" cy="276225"/>
          </a:xfrm>
          <a:prstGeom prst="rect">
            <a:avLst/>
          </a:prstGeom>
          <a:noFill/>
          <a:ln w="9525">
            <a:noFill/>
            <a:miter lim="800000"/>
            <a:headEnd/>
            <a:tailEnd/>
          </a:ln>
        </p:spPr>
      </p:pic>
      <p:pic>
        <p:nvPicPr>
          <p:cNvPr id="2055" name="Picture 7"/>
          <p:cNvPicPr>
            <a:picLocks noChangeAspect="1" noChangeArrowheads="1"/>
          </p:cNvPicPr>
          <p:nvPr/>
        </p:nvPicPr>
        <p:blipFill>
          <a:blip r:embed="rId5" cstate="print"/>
          <a:srcRect/>
          <a:stretch>
            <a:fillRect/>
          </a:stretch>
        </p:blipFill>
        <p:spPr bwMode="auto">
          <a:xfrm>
            <a:off x="1187624" y="3789040"/>
            <a:ext cx="723900" cy="228600"/>
          </a:xfrm>
          <a:prstGeom prst="rect">
            <a:avLst/>
          </a:prstGeom>
          <a:noFill/>
          <a:ln w="9525">
            <a:noFill/>
            <a:miter lim="800000"/>
            <a:headEnd/>
            <a:tailEnd/>
          </a:ln>
        </p:spPr>
      </p:pic>
      <p:pic>
        <p:nvPicPr>
          <p:cNvPr id="2056" name="Picture 8"/>
          <p:cNvPicPr>
            <a:picLocks noChangeAspect="1" noChangeArrowheads="1"/>
          </p:cNvPicPr>
          <p:nvPr/>
        </p:nvPicPr>
        <p:blipFill>
          <a:blip r:embed="rId6" cstate="print"/>
          <a:srcRect/>
          <a:stretch>
            <a:fillRect/>
          </a:stretch>
        </p:blipFill>
        <p:spPr bwMode="auto">
          <a:xfrm>
            <a:off x="1187624" y="5373216"/>
            <a:ext cx="685800" cy="466725"/>
          </a:xfrm>
          <a:prstGeom prst="rect">
            <a:avLst/>
          </a:prstGeom>
          <a:noFill/>
          <a:ln w="9525">
            <a:noFill/>
            <a:miter lim="800000"/>
            <a:headEnd/>
            <a:tailEnd/>
          </a:ln>
        </p:spPr>
      </p:pic>
      <p:pic>
        <p:nvPicPr>
          <p:cNvPr id="2057" name="Picture 9"/>
          <p:cNvPicPr>
            <a:picLocks noChangeAspect="1" noChangeArrowheads="1"/>
          </p:cNvPicPr>
          <p:nvPr/>
        </p:nvPicPr>
        <p:blipFill>
          <a:blip r:embed="rId7" cstate="print"/>
          <a:srcRect/>
          <a:stretch>
            <a:fillRect/>
          </a:stretch>
        </p:blipFill>
        <p:spPr bwMode="auto">
          <a:xfrm>
            <a:off x="2483768" y="5445224"/>
            <a:ext cx="1466850" cy="333375"/>
          </a:xfrm>
          <a:prstGeom prst="rect">
            <a:avLst/>
          </a:prstGeom>
          <a:noFill/>
          <a:ln w="9525">
            <a:noFill/>
            <a:miter lim="800000"/>
            <a:headEnd/>
            <a:tailEnd/>
          </a:ln>
        </p:spPr>
      </p:pic>
      <p:pic>
        <p:nvPicPr>
          <p:cNvPr id="2058" name="Picture 10"/>
          <p:cNvPicPr>
            <a:picLocks noChangeAspect="1" noChangeArrowheads="1"/>
          </p:cNvPicPr>
          <p:nvPr/>
        </p:nvPicPr>
        <p:blipFill>
          <a:blip r:embed="rId8" cstate="print"/>
          <a:srcRect/>
          <a:stretch>
            <a:fillRect/>
          </a:stretch>
        </p:blipFill>
        <p:spPr bwMode="auto">
          <a:xfrm>
            <a:off x="1115616" y="6309320"/>
            <a:ext cx="1571625" cy="295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rtl="0"/>
            <a:r>
              <a:rPr lang="en-US" sz="1600" b="1" dirty="0" smtClean="0">
                <a:latin typeface="Times New Roman" pitchFamily="18" charset="0"/>
                <a:cs typeface="Times New Roman" pitchFamily="18" charset="0"/>
              </a:rPr>
              <a:t>Magnetic Damping</a:t>
            </a:r>
            <a:endParaRPr lang="ar-SA" sz="1600" dirty="0"/>
          </a:p>
        </p:txBody>
      </p:sp>
      <p:sp>
        <p:nvSpPr>
          <p:cNvPr id="3" name="عنصر نائب للمحتوى 2"/>
          <p:cNvSpPr>
            <a:spLocks noGrp="1"/>
          </p:cNvSpPr>
          <p:nvPr>
            <p:ph idx="1"/>
          </p:nvPr>
        </p:nvSpPr>
        <p:spPr/>
        <p:txBody>
          <a:bodyPr>
            <a:normAutofit/>
          </a:bodyPr>
          <a:lstStyle/>
          <a:p>
            <a:pPr algn="l" rtl="0">
              <a:buNone/>
            </a:pPr>
            <a:r>
              <a:rPr lang="en-US" sz="1400" dirty="0" smtClean="0">
                <a:latin typeface="Times New Roman" pitchFamily="18" charset="0"/>
                <a:cs typeface="Times New Roman" pitchFamily="18" charset="0"/>
              </a:rPr>
              <a:t>        A phenomenon that has been observed for many years by which vibrating, oscillating or rotating conductors are slowly be brought to rest in the presence of a magnetic field</a:t>
            </a:r>
          </a:p>
          <a:p>
            <a:pPr algn="l" rtl="0">
              <a:buNone/>
            </a:pPr>
            <a:r>
              <a:rPr lang="en-US" sz="1400" dirty="0" smtClean="0">
                <a:latin typeface="Times New Roman" pitchFamily="18" charset="0"/>
                <a:cs typeface="Times New Roman" pitchFamily="18" charset="0"/>
              </a:rPr>
              <a:t>       </a:t>
            </a:r>
          </a:p>
          <a:p>
            <a:pPr algn="l" rtl="0">
              <a:buNone/>
            </a:pPr>
            <a:r>
              <a:rPr lang="en-US" sz="1400" b="1" dirty="0" smtClean="0">
                <a:latin typeface="Times New Roman" pitchFamily="18" charset="0"/>
                <a:cs typeface="Times New Roman" pitchFamily="18" charset="0"/>
              </a:rPr>
              <a:t>        The damping effects of magnetic </a:t>
            </a:r>
            <a:r>
              <a:rPr lang="en-US" sz="1400" dirty="0" smtClean="0">
                <a:latin typeface="Times New Roman" pitchFamily="18" charset="0"/>
                <a:cs typeface="Times New Roman" pitchFamily="18" charset="0"/>
              </a:rPr>
              <a:t>induction are also proportional to the speed of the moving object hence making the braking phenomenon extremely smooth. It is hence the objective of this project to further investigate the aforementioned damping effects in the case of rotating discs, with the focus being not on the strength of the magnetic field or the speed of the disc, but on the various possible orientations of the applied magnetic field in relation to the disc.</a:t>
            </a:r>
          </a:p>
          <a:p>
            <a:pPr algn="l" rtl="0">
              <a:buNone/>
            </a:pPr>
            <a:endParaRPr lang="ar-SA"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62074"/>
          </a:xfrm>
        </p:spPr>
        <p:txBody>
          <a:bodyPr>
            <a:normAutofit/>
          </a:bodyPr>
          <a:lstStyle/>
          <a:p>
            <a:pPr algn="l" rtl="0"/>
            <a:r>
              <a:rPr lang="en-US" sz="1600" dirty="0"/>
              <a:t>Depending on the values of ζ we have </a:t>
            </a:r>
            <a:r>
              <a:rPr lang="en-US" sz="1600" dirty="0" smtClean="0"/>
              <a:t>three </a:t>
            </a:r>
            <a:r>
              <a:rPr lang="en-US" sz="1600" dirty="0"/>
              <a:t>damped cases</a:t>
            </a:r>
            <a:r>
              <a:rPr lang="en-US" sz="1600" dirty="0" smtClean="0"/>
              <a:t>:</a:t>
            </a:r>
            <a:endParaRPr lang="ar-SA" sz="1600" dirty="0"/>
          </a:p>
        </p:txBody>
      </p:sp>
      <p:sp>
        <p:nvSpPr>
          <p:cNvPr id="3" name="عنصر نائب للمحتوى 2"/>
          <p:cNvSpPr>
            <a:spLocks noGrp="1"/>
          </p:cNvSpPr>
          <p:nvPr>
            <p:ph idx="1"/>
          </p:nvPr>
        </p:nvSpPr>
        <p:spPr>
          <a:xfrm>
            <a:off x="457200" y="908720"/>
            <a:ext cx="8229600" cy="5832648"/>
          </a:xfrm>
        </p:spPr>
        <p:txBody>
          <a:bodyPr>
            <a:normAutofit/>
          </a:bodyPr>
          <a:lstStyle/>
          <a:p>
            <a:pPr lvl="0" algn="l" rtl="0">
              <a:buFont typeface="+mj-lt"/>
              <a:buAutoNum type="arabicPeriod"/>
            </a:pPr>
            <a:r>
              <a:rPr lang="en-US" sz="1400" b="1" dirty="0">
                <a:latin typeface="Times New Roman" pitchFamily="18" charset="0"/>
                <a:cs typeface="Times New Roman" pitchFamily="18" charset="0"/>
              </a:rPr>
              <a:t>Overdamped System (ζ&gt;1</a:t>
            </a:r>
            <a:r>
              <a:rPr lang="en-US" sz="1400" b="1" dirty="0" smtClean="0">
                <a:latin typeface="Times New Roman" pitchFamily="18" charset="0"/>
                <a:cs typeface="Times New Roman" pitchFamily="18" charset="0"/>
              </a:rPr>
              <a:t>) :</a:t>
            </a:r>
            <a:r>
              <a:rPr lang="en-US" sz="1400" dirty="0">
                <a:latin typeface="Times New Roman" pitchFamily="18" charset="0"/>
                <a:cs typeface="Times New Roman" pitchFamily="18" charset="0"/>
              </a:rPr>
              <a:t> The system returns </a:t>
            </a:r>
            <a:r>
              <a:rPr lang="en-US" sz="1400" dirty="0" smtClean="0">
                <a:latin typeface="Times New Roman" pitchFamily="18" charset="0"/>
                <a:cs typeface="Times New Roman" pitchFamily="18" charset="0"/>
              </a:rPr>
              <a:t>(exponentially decays) </a:t>
            </a:r>
            <a:r>
              <a:rPr lang="en-US" sz="1400" dirty="0">
                <a:latin typeface="Times New Roman" pitchFamily="18" charset="0"/>
                <a:cs typeface="Times New Roman" pitchFamily="18" charset="0"/>
              </a:rPr>
              <a:t>to equilibrium without oscillating. Larger values of the damping ratio </a:t>
            </a:r>
            <a:r>
              <a:rPr lang="en-US" sz="1400" i="1" dirty="0">
                <a:latin typeface="Times New Roman" pitchFamily="18" charset="0"/>
                <a:cs typeface="Times New Roman" pitchFamily="18" charset="0"/>
              </a:rPr>
              <a:t>ζ</a:t>
            </a:r>
            <a:r>
              <a:rPr lang="en-US" sz="1400" dirty="0">
                <a:latin typeface="Times New Roman" pitchFamily="18" charset="0"/>
                <a:cs typeface="Times New Roman" pitchFamily="18" charset="0"/>
              </a:rPr>
              <a:t> return to equilibrium slower. In this case the roots of the characteristic equation are both real and negative</a:t>
            </a:r>
            <a:r>
              <a:rPr lang="en-US" sz="1400" dirty="0" smtClean="0">
                <a:latin typeface="Times New Roman" pitchFamily="18" charset="0"/>
                <a:cs typeface="Times New Roman" pitchFamily="18" charset="0"/>
              </a:rPr>
              <a:t>.</a:t>
            </a:r>
          </a:p>
          <a:p>
            <a:pPr lvl="0" algn="l" rtl="0">
              <a:buNone/>
            </a:pPr>
            <a:endParaRPr lang="en-US" sz="1400" dirty="0">
              <a:latin typeface="Times New Roman" pitchFamily="18" charset="0"/>
              <a:cs typeface="Times New Roman" pitchFamily="18" charset="0"/>
            </a:endParaRPr>
          </a:p>
          <a:p>
            <a:pPr algn="l" rtl="0">
              <a:buNone/>
            </a:pPr>
            <a:r>
              <a:rPr lang="en-US" sz="1400" dirty="0">
                <a:latin typeface="Times New Roman" pitchFamily="18" charset="0"/>
                <a:cs typeface="Times New Roman" pitchFamily="18" charset="0"/>
              </a:rPr>
              <a:t>For the initial conditions  </a:t>
            </a:r>
            <a:r>
              <a:rPr lang="en-US" sz="1400" dirty="0" smtClean="0">
                <a:latin typeface="Times New Roman" pitchFamily="18" charset="0"/>
                <a:cs typeface="Times New Roman" pitchFamily="18" charset="0"/>
              </a:rPr>
              <a:t>                                                       </a:t>
            </a:r>
            <a:r>
              <a:rPr lang="en-US" sz="1400" dirty="0">
                <a:latin typeface="Times New Roman" pitchFamily="18" charset="0"/>
                <a:cs typeface="Times New Roman" pitchFamily="18" charset="0"/>
              </a:rPr>
              <a:t>, the constants C</a:t>
            </a:r>
            <a:r>
              <a:rPr lang="en-US" sz="1400" baseline="-25000" dirty="0">
                <a:latin typeface="Times New Roman" pitchFamily="18" charset="0"/>
                <a:cs typeface="Times New Roman" pitchFamily="18" charset="0"/>
              </a:rPr>
              <a:t>1</a:t>
            </a:r>
            <a:r>
              <a:rPr lang="en-US" sz="1400" dirty="0">
                <a:latin typeface="Times New Roman" pitchFamily="18" charset="0"/>
                <a:cs typeface="Times New Roman" pitchFamily="18" charset="0"/>
              </a:rPr>
              <a:t> and C</a:t>
            </a:r>
            <a:r>
              <a:rPr lang="en-US" sz="1400" baseline="-25000" dirty="0">
                <a:latin typeface="Times New Roman" pitchFamily="18" charset="0"/>
                <a:cs typeface="Times New Roman" pitchFamily="18" charset="0"/>
              </a:rPr>
              <a:t>2</a:t>
            </a:r>
            <a:r>
              <a:rPr lang="en-US" sz="1400" dirty="0">
                <a:latin typeface="Times New Roman" pitchFamily="18" charset="0"/>
                <a:cs typeface="Times New Roman" pitchFamily="18" charset="0"/>
              </a:rPr>
              <a:t> are obtained as</a:t>
            </a:r>
            <a:r>
              <a:rPr lang="en-US" sz="1400" dirty="0" smtClean="0">
                <a:latin typeface="Times New Roman" pitchFamily="18" charset="0"/>
                <a:cs typeface="Times New Roman" pitchFamily="18" charset="0"/>
              </a:rPr>
              <a:t>,</a:t>
            </a:r>
          </a:p>
          <a:p>
            <a:pPr algn="l" rtl="0">
              <a:buNone/>
            </a:pPr>
            <a:r>
              <a:rPr lang="en-US" sz="1400" b="1" dirty="0">
                <a:latin typeface="Times New Roman" pitchFamily="18" charset="0"/>
                <a:cs typeface="Times New Roman" pitchFamily="18" charset="0"/>
              </a:rPr>
              <a:t> </a:t>
            </a:r>
            <a:r>
              <a:rPr lang="en-US" sz="1400" b="1" dirty="0" smtClean="0">
                <a:latin typeface="Times New Roman" pitchFamily="18" charset="0"/>
                <a:cs typeface="Times New Roman" pitchFamily="18" charset="0"/>
              </a:rPr>
              <a:t>                                                            </a:t>
            </a:r>
            <a:r>
              <a:rPr lang="en-US" sz="1400" dirty="0" smtClean="0">
                <a:latin typeface="Times New Roman" pitchFamily="18" charset="0"/>
                <a:cs typeface="Times New Roman" pitchFamily="18" charset="0"/>
              </a:rPr>
              <a:t>and  </a:t>
            </a:r>
          </a:p>
          <a:p>
            <a:pPr algn="l" rtl="0">
              <a:buNone/>
            </a:pPr>
            <a:r>
              <a:rPr lang="en-US" sz="1400" b="1" dirty="0" smtClean="0">
                <a:latin typeface="Times New Roman" pitchFamily="18" charset="0"/>
                <a:cs typeface="Times New Roman" pitchFamily="18" charset="0"/>
              </a:rPr>
              <a:t>    </a:t>
            </a:r>
          </a:p>
          <a:p>
            <a:pPr algn="l" rtl="0">
              <a:buNone/>
            </a:pPr>
            <a:endParaRPr lang="en-US" sz="1400" b="1" dirty="0">
              <a:latin typeface="Times New Roman" pitchFamily="18" charset="0"/>
              <a:cs typeface="Times New Roman" pitchFamily="18" charset="0"/>
            </a:endParaRPr>
          </a:p>
          <a:p>
            <a:pPr algn="l" rtl="0">
              <a:buNone/>
            </a:pPr>
            <a:endParaRPr lang="en-US" sz="1400" b="1" dirty="0" smtClean="0">
              <a:latin typeface="Times New Roman" pitchFamily="18" charset="0"/>
              <a:cs typeface="Times New Roman" pitchFamily="18" charset="0"/>
            </a:endParaRPr>
          </a:p>
          <a:p>
            <a:pPr algn="l" rtl="0">
              <a:buNone/>
            </a:pPr>
            <a:endParaRPr lang="en-US" sz="1400" b="1" dirty="0">
              <a:latin typeface="Times New Roman" pitchFamily="18" charset="0"/>
              <a:cs typeface="Times New Roman" pitchFamily="18" charset="0"/>
            </a:endParaRPr>
          </a:p>
          <a:p>
            <a:pPr algn="l" rtl="0">
              <a:buNone/>
            </a:pPr>
            <a:endParaRPr lang="en-US" sz="1400" b="1" dirty="0" smtClean="0">
              <a:latin typeface="Times New Roman" pitchFamily="18" charset="0"/>
              <a:cs typeface="Times New Roman" pitchFamily="18" charset="0"/>
            </a:endParaRPr>
          </a:p>
          <a:p>
            <a:pPr algn="l" rtl="0">
              <a:buNone/>
            </a:pPr>
            <a:endParaRPr lang="en-US" sz="1400" b="1" dirty="0">
              <a:latin typeface="Times New Roman" pitchFamily="18" charset="0"/>
              <a:cs typeface="Times New Roman" pitchFamily="18" charset="0"/>
            </a:endParaRPr>
          </a:p>
          <a:p>
            <a:pPr algn="l" rtl="0">
              <a:buNone/>
            </a:pPr>
            <a:endParaRPr lang="en-US" sz="1400" b="1" dirty="0" smtClean="0">
              <a:latin typeface="Times New Roman" pitchFamily="18" charset="0"/>
              <a:cs typeface="Times New Roman" pitchFamily="18" charset="0"/>
            </a:endParaRPr>
          </a:p>
          <a:p>
            <a:pPr marL="342900" lvl="2" indent="-342900" algn="l" rtl="0">
              <a:buAutoNum type="arabicPeriod" startAt="2"/>
            </a:pPr>
            <a:r>
              <a:rPr lang="en-US" sz="1400" b="1" dirty="0" smtClean="0">
                <a:latin typeface="Times New Roman" pitchFamily="18" charset="0"/>
                <a:cs typeface="Times New Roman" pitchFamily="18" charset="0"/>
              </a:rPr>
              <a:t>Critically </a:t>
            </a:r>
            <a:r>
              <a:rPr lang="en-US" sz="1400" b="1" dirty="0" smtClean="0">
                <a:latin typeface="Times New Roman" pitchFamily="18" charset="0"/>
                <a:cs typeface="Times New Roman" pitchFamily="18" charset="0"/>
              </a:rPr>
              <a:t>Damped </a:t>
            </a:r>
            <a:r>
              <a:rPr lang="en-US" sz="1400" b="1" dirty="0">
                <a:latin typeface="Times New Roman" pitchFamily="18" charset="0"/>
                <a:cs typeface="Times New Roman" pitchFamily="18" charset="0"/>
              </a:rPr>
              <a:t>system (ζ = 1</a:t>
            </a:r>
            <a:r>
              <a:rPr lang="en-US" sz="1400" b="1" dirty="0" smtClean="0">
                <a:latin typeface="Times New Roman" pitchFamily="18" charset="0"/>
                <a:cs typeface="Times New Roman" pitchFamily="18" charset="0"/>
              </a:rPr>
              <a:t>):</a:t>
            </a:r>
            <a:r>
              <a:rPr lang="en-US" sz="1400" dirty="0">
                <a:latin typeface="Times New Roman" pitchFamily="18" charset="0"/>
                <a:cs typeface="Times New Roman" pitchFamily="18" charset="0"/>
              </a:rPr>
              <a:t> The system returns to equilibrium as quickly as possible without oscillating. This is often desired for the damping of systems such as doors. In this case we get a double negative real root</a:t>
            </a:r>
            <a:r>
              <a:rPr lang="en-US" sz="1400" dirty="0" smtClean="0">
                <a:latin typeface="Times New Roman" pitchFamily="18" charset="0"/>
                <a:cs typeface="Times New Roman" pitchFamily="18" charset="0"/>
              </a:rPr>
              <a:t>.</a:t>
            </a:r>
          </a:p>
          <a:p>
            <a:pPr marL="342900" lvl="2" indent="-342900" algn="l" rtl="0">
              <a:buAutoNum type="arabicPeriod" startAt="2"/>
            </a:pPr>
            <a:endParaRPr lang="en-US" sz="1400" dirty="0" smtClean="0">
              <a:latin typeface="Times New Roman" pitchFamily="18" charset="0"/>
              <a:cs typeface="Times New Roman" pitchFamily="18" charset="0"/>
            </a:endParaRPr>
          </a:p>
          <a:p>
            <a:pPr marL="342900" lvl="2" indent="-342900" algn="l" rtl="0">
              <a:buNone/>
            </a:pPr>
            <a:r>
              <a:rPr lang="en-US" sz="1400" dirty="0">
                <a:latin typeface="Times New Roman" pitchFamily="18" charset="0"/>
                <a:cs typeface="Times New Roman" pitchFamily="18" charset="0"/>
              </a:rPr>
              <a:t>With the initial condition </a:t>
            </a:r>
            <a:r>
              <a:rPr lang="en-US" sz="1400" dirty="0" smtClean="0">
                <a:latin typeface="Times New Roman" pitchFamily="18" charset="0"/>
                <a:cs typeface="Times New Roman" pitchFamily="18" charset="0"/>
              </a:rPr>
              <a:t>                                                        </a:t>
            </a:r>
            <a:r>
              <a:rPr lang="en-US" sz="1400" dirty="0">
                <a:latin typeface="Times New Roman" pitchFamily="18" charset="0"/>
                <a:cs typeface="Times New Roman" pitchFamily="18" charset="0"/>
              </a:rPr>
              <a:t>we get then for the constant</a:t>
            </a:r>
            <a:r>
              <a:rPr lang="en-US" sz="1400" dirty="0" smtClean="0">
                <a:latin typeface="Times New Roman" pitchFamily="18" charset="0"/>
                <a:cs typeface="Times New Roman" pitchFamily="18" charset="0"/>
              </a:rPr>
              <a:t>:         </a:t>
            </a:r>
            <a:endParaRPr lang="en-US" sz="1400" dirty="0">
              <a:latin typeface="Times New Roman" pitchFamily="18" charset="0"/>
              <a:cs typeface="Times New Roman" pitchFamily="18" charset="0"/>
            </a:endParaRPr>
          </a:p>
          <a:p>
            <a:pPr marL="342900" lvl="2" indent="-342900" algn="l" rtl="0">
              <a:buNone/>
            </a:pPr>
            <a:r>
              <a:rPr lang="en-US" sz="1400" dirty="0" smtClean="0">
                <a:latin typeface="Times New Roman" pitchFamily="18" charset="0"/>
                <a:cs typeface="Times New Roman" pitchFamily="18" charset="0"/>
              </a:rPr>
              <a:t>                              and</a:t>
            </a:r>
            <a:endParaRPr lang="en-US" sz="1400" dirty="0">
              <a:latin typeface="Times New Roman" pitchFamily="18" charset="0"/>
              <a:cs typeface="Times New Roman" pitchFamily="18" charset="0"/>
            </a:endParaRPr>
          </a:p>
          <a:p>
            <a:pPr marL="342900" lvl="2" indent="-342900" algn="l" rtl="0">
              <a:buNone/>
            </a:pPr>
            <a:endParaRPr lang="en-US" sz="1400" dirty="0">
              <a:latin typeface="Times New Roman" pitchFamily="18" charset="0"/>
              <a:cs typeface="Times New Roman" pitchFamily="18" charset="0"/>
            </a:endParaRPr>
          </a:p>
        </p:txBody>
      </p:sp>
      <p:pic>
        <p:nvPicPr>
          <p:cNvPr id="16386" name="Picture 2"/>
          <p:cNvPicPr>
            <a:picLocks noChangeAspect="1" noChangeArrowheads="1"/>
          </p:cNvPicPr>
          <p:nvPr/>
        </p:nvPicPr>
        <p:blipFill>
          <a:blip r:embed="rId2" cstate="print"/>
          <a:srcRect/>
          <a:stretch>
            <a:fillRect/>
          </a:stretch>
        </p:blipFill>
        <p:spPr bwMode="auto">
          <a:xfrm>
            <a:off x="2267744" y="1556792"/>
            <a:ext cx="2990850" cy="352425"/>
          </a:xfrm>
          <a:prstGeom prst="rect">
            <a:avLst/>
          </a:prstGeom>
          <a:noFill/>
          <a:ln w="9525">
            <a:noFill/>
            <a:miter lim="800000"/>
            <a:headEnd/>
            <a:tailEnd/>
          </a:ln>
        </p:spPr>
      </p:pic>
      <p:pic>
        <p:nvPicPr>
          <p:cNvPr id="16387" name="Picture 3"/>
          <p:cNvPicPr>
            <a:picLocks noChangeAspect="1" noChangeArrowheads="1"/>
          </p:cNvPicPr>
          <p:nvPr/>
        </p:nvPicPr>
        <p:blipFill>
          <a:blip r:embed="rId3" cstate="print"/>
          <a:srcRect/>
          <a:stretch>
            <a:fillRect/>
          </a:stretch>
        </p:blipFill>
        <p:spPr bwMode="auto">
          <a:xfrm>
            <a:off x="1259632" y="2132856"/>
            <a:ext cx="1495425" cy="428625"/>
          </a:xfrm>
          <a:prstGeom prst="rect">
            <a:avLst/>
          </a:prstGeom>
          <a:noFill/>
          <a:ln w="9525">
            <a:noFill/>
            <a:miter lim="800000"/>
            <a:headEnd/>
            <a:tailEnd/>
          </a:ln>
        </p:spPr>
      </p:pic>
      <p:pic>
        <p:nvPicPr>
          <p:cNvPr id="16388" name="Picture 4"/>
          <p:cNvPicPr>
            <a:picLocks noChangeAspect="1" noChangeArrowheads="1"/>
          </p:cNvPicPr>
          <p:nvPr/>
        </p:nvPicPr>
        <p:blipFill>
          <a:blip r:embed="rId4" cstate="print"/>
          <a:srcRect/>
          <a:stretch>
            <a:fillRect/>
          </a:stretch>
        </p:blipFill>
        <p:spPr bwMode="auto">
          <a:xfrm>
            <a:off x="3563888" y="2132856"/>
            <a:ext cx="1552575" cy="390525"/>
          </a:xfrm>
          <a:prstGeom prst="rect">
            <a:avLst/>
          </a:prstGeom>
          <a:noFill/>
          <a:ln w="9525">
            <a:noFill/>
            <a:miter lim="800000"/>
            <a:headEnd/>
            <a:tailEnd/>
          </a:ln>
        </p:spPr>
      </p:pic>
      <p:pic>
        <p:nvPicPr>
          <p:cNvPr id="16389" name="Picture 5"/>
          <p:cNvPicPr>
            <a:picLocks noChangeAspect="1" noChangeArrowheads="1"/>
          </p:cNvPicPr>
          <p:nvPr/>
        </p:nvPicPr>
        <p:blipFill>
          <a:blip r:embed="rId5" cstate="print"/>
          <a:srcRect/>
          <a:stretch>
            <a:fillRect/>
          </a:stretch>
        </p:blipFill>
        <p:spPr bwMode="auto">
          <a:xfrm>
            <a:off x="2195736" y="4797152"/>
            <a:ext cx="1743075" cy="219075"/>
          </a:xfrm>
          <a:prstGeom prst="rect">
            <a:avLst/>
          </a:prstGeom>
          <a:noFill/>
          <a:ln w="9525">
            <a:noFill/>
            <a:miter lim="800000"/>
            <a:headEnd/>
            <a:tailEnd/>
          </a:ln>
        </p:spPr>
      </p:pic>
      <p:pic>
        <p:nvPicPr>
          <p:cNvPr id="16390" name="Picture 6"/>
          <p:cNvPicPr>
            <a:picLocks noChangeAspect="1" noChangeArrowheads="1"/>
          </p:cNvPicPr>
          <p:nvPr/>
        </p:nvPicPr>
        <p:blipFill>
          <a:blip r:embed="rId6" cstate="print"/>
          <a:srcRect/>
          <a:stretch>
            <a:fillRect/>
          </a:stretch>
        </p:blipFill>
        <p:spPr bwMode="auto">
          <a:xfrm>
            <a:off x="2339752" y="1916832"/>
            <a:ext cx="2190750" cy="238125"/>
          </a:xfrm>
          <a:prstGeom prst="rect">
            <a:avLst/>
          </a:prstGeom>
          <a:noFill/>
          <a:ln w="9525">
            <a:noFill/>
            <a:miter lim="800000"/>
            <a:headEnd/>
            <a:tailEnd/>
          </a:ln>
        </p:spPr>
      </p:pic>
      <p:pic>
        <p:nvPicPr>
          <p:cNvPr id="16391" name="Picture 7"/>
          <p:cNvPicPr>
            <a:picLocks noChangeAspect="1" noChangeArrowheads="1"/>
          </p:cNvPicPr>
          <p:nvPr/>
        </p:nvPicPr>
        <p:blipFill>
          <a:blip r:embed="rId6" cstate="print"/>
          <a:srcRect/>
          <a:stretch>
            <a:fillRect/>
          </a:stretch>
        </p:blipFill>
        <p:spPr bwMode="auto">
          <a:xfrm>
            <a:off x="2339752" y="5157192"/>
            <a:ext cx="2190750" cy="238125"/>
          </a:xfrm>
          <a:prstGeom prst="rect">
            <a:avLst/>
          </a:prstGeom>
          <a:noFill/>
          <a:ln w="9525">
            <a:noFill/>
            <a:miter lim="800000"/>
            <a:headEnd/>
            <a:tailEnd/>
          </a:ln>
        </p:spPr>
      </p:pic>
      <p:pic>
        <p:nvPicPr>
          <p:cNvPr id="16393" name="Picture 9"/>
          <p:cNvPicPr>
            <a:picLocks noChangeAspect="1" noChangeArrowheads="1"/>
          </p:cNvPicPr>
          <p:nvPr/>
        </p:nvPicPr>
        <p:blipFill>
          <a:blip r:embed="rId7" cstate="print"/>
          <a:srcRect/>
          <a:stretch>
            <a:fillRect/>
          </a:stretch>
        </p:blipFill>
        <p:spPr bwMode="auto">
          <a:xfrm>
            <a:off x="2267744" y="5373216"/>
            <a:ext cx="1085850" cy="228600"/>
          </a:xfrm>
          <a:prstGeom prst="rect">
            <a:avLst/>
          </a:prstGeom>
          <a:noFill/>
          <a:ln w="9525">
            <a:noFill/>
            <a:miter lim="800000"/>
            <a:headEnd/>
            <a:tailEnd/>
          </a:ln>
        </p:spPr>
      </p:pic>
      <p:pic>
        <p:nvPicPr>
          <p:cNvPr id="16394" name="Picture 10"/>
          <p:cNvPicPr>
            <a:picLocks noChangeAspect="1" noChangeArrowheads="1"/>
          </p:cNvPicPr>
          <p:nvPr/>
        </p:nvPicPr>
        <p:blipFill>
          <a:blip r:embed="rId8" cstate="print"/>
          <a:srcRect/>
          <a:stretch>
            <a:fillRect/>
          </a:stretch>
        </p:blipFill>
        <p:spPr bwMode="auto">
          <a:xfrm>
            <a:off x="1043608" y="5301208"/>
            <a:ext cx="571500" cy="314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صر نائب للمحتوى 7"/>
          <p:cNvSpPr>
            <a:spLocks noGrp="1"/>
          </p:cNvSpPr>
          <p:nvPr>
            <p:ph idx="1"/>
          </p:nvPr>
        </p:nvSpPr>
        <p:spPr>
          <a:xfrm>
            <a:off x="457200" y="188640"/>
            <a:ext cx="8229600" cy="5937523"/>
          </a:xfrm>
        </p:spPr>
        <p:txBody>
          <a:bodyPr/>
          <a:lstStyle/>
          <a:p>
            <a:pPr marL="342900" lvl="2" indent="-342900" algn="l" rtl="0">
              <a:buAutoNum type="arabicPeriod" startAt="3"/>
            </a:pPr>
            <a:r>
              <a:rPr lang="en-US" sz="1400" b="1" dirty="0" smtClean="0">
                <a:latin typeface="Times New Roman" pitchFamily="18" charset="0"/>
                <a:cs typeface="Times New Roman" pitchFamily="18" charset="0"/>
              </a:rPr>
              <a:t>Underdamped System (0 &lt; </a:t>
            </a:r>
            <a:r>
              <a:rPr lang="en-US" sz="1400" b="1" i="1" dirty="0" smtClean="0">
                <a:latin typeface="Times New Roman" pitchFamily="18" charset="0"/>
                <a:cs typeface="Times New Roman" pitchFamily="18" charset="0"/>
              </a:rPr>
              <a:t>ζ</a:t>
            </a:r>
            <a:r>
              <a:rPr lang="en-US" sz="1400" b="1" dirty="0" smtClean="0">
                <a:latin typeface="Times New Roman" pitchFamily="18" charset="0"/>
                <a:cs typeface="Times New Roman" pitchFamily="18" charset="0"/>
              </a:rPr>
              <a:t>&lt; 1):</a:t>
            </a:r>
            <a:r>
              <a:rPr lang="en-US" sz="1400" dirty="0" smtClean="0">
                <a:latin typeface="Times New Roman" pitchFamily="18" charset="0"/>
                <a:cs typeface="Times New Roman" pitchFamily="18" charset="0"/>
              </a:rPr>
              <a:t> The system oscillates with gradually decreasing amplitude to zero. the roots in this case are complex conjugate.</a:t>
            </a:r>
          </a:p>
          <a:p>
            <a:pPr marL="342900" lvl="2" indent="-342900" algn="l" rtl="0">
              <a:buNone/>
            </a:pPr>
            <a:r>
              <a:rPr lang="en-US" sz="1400" dirty="0" smtClean="0">
                <a:latin typeface="Times New Roman" pitchFamily="18" charset="0"/>
                <a:cs typeface="Times New Roman" pitchFamily="18" charset="0"/>
              </a:rPr>
              <a:t>        The roots are in this case obtained to:</a:t>
            </a:r>
          </a:p>
          <a:p>
            <a:pPr marL="342900" lvl="2" indent="-342900" algn="l" rtl="0">
              <a:buNone/>
            </a:pPr>
            <a:endParaRPr lang="en-US" sz="1400" dirty="0" smtClean="0">
              <a:latin typeface="Times New Roman" pitchFamily="18" charset="0"/>
              <a:cs typeface="Times New Roman" pitchFamily="18" charset="0"/>
            </a:endParaRPr>
          </a:p>
          <a:p>
            <a:pPr marL="342900" lvl="2" indent="-342900" algn="l" rtl="0">
              <a:buNone/>
            </a:pPr>
            <a:r>
              <a:rPr lang="en-US" sz="1400" dirty="0" smtClean="0">
                <a:latin typeface="Times New Roman" pitchFamily="18" charset="0"/>
                <a:cs typeface="Times New Roman" pitchFamily="18" charset="0"/>
              </a:rPr>
              <a:t>Substituting these roots into the general solution,</a:t>
            </a:r>
          </a:p>
          <a:p>
            <a:pPr marL="342900" lvl="2" indent="-342900" algn="l" rtl="0">
              <a:buNone/>
            </a:pPr>
            <a:endParaRPr lang="en-US" sz="1400" dirty="0" smtClean="0">
              <a:latin typeface="Times New Roman" pitchFamily="18" charset="0"/>
              <a:cs typeface="Times New Roman" pitchFamily="18" charset="0"/>
            </a:endParaRPr>
          </a:p>
          <a:p>
            <a:pPr marL="342900" lvl="2" indent="-342900" algn="l" rtl="0">
              <a:buNone/>
            </a:pPr>
            <a:r>
              <a:rPr lang="en-US" sz="1400" dirty="0" smtClean="0">
                <a:latin typeface="Times New Roman" pitchFamily="18" charset="0"/>
                <a:cs typeface="Times New Roman" pitchFamily="18" charset="0"/>
              </a:rPr>
              <a:t>The constants C</a:t>
            </a:r>
            <a:r>
              <a:rPr lang="en-US" sz="1400" baseline="-25000" dirty="0" smtClean="0">
                <a:latin typeface="Times New Roman" pitchFamily="18" charset="0"/>
                <a:cs typeface="Times New Roman" pitchFamily="18" charset="0"/>
              </a:rPr>
              <a:t>1</a:t>
            </a:r>
            <a:r>
              <a:rPr lang="en-US" sz="1400" dirty="0" smtClean="0">
                <a:latin typeface="Times New Roman" pitchFamily="18" charset="0"/>
                <a:cs typeface="Times New Roman" pitchFamily="18" charset="0"/>
              </a:rPr>
              <a:t>and C</a:t>
            </a:r>
            <a:r>
              <a:rPr lang="en-US" sz="1400" baseline="-25000" dirty="0" smtClean="0">
                <a:latin typeface="Times New Roman" pitchFamily="18" charset="0"/>
                <a:cs typeface="Times New Roman" pitchFamily="18" charset="0"/>
              </a:rPr>
              <a:t>2</a:t>
            </a:r>
            <a:r>
              <a:rPr lang="en-US" sz="1400" dirty="0" smtClean="0">
                <a:latin typeface="Times New Roman" pitchFamily="18" charset="0"/>
                <a:cs typeface="Times New Roman" pitchFamily="18" charset="0"/>
              </a:rPr>
              <a:t> for the initial conditions x</a:t>
            </a:r>
            <a:r>
              <a:rPr lang="en-US" sz="1400" baseline="-25000" dirty="0" smtClean="0">
                <a:latin typeface="Times New Roman" pitchFamily="18" charset="0"/>
                <a:cs typeface="Times New Roman" pitchFamily="18" charset="0"/>
              </a:rPr>
              <a:t>0</a:t>
            </a:r>
            <a:r>
              <a:rPr lang="en-US" sz="1400" dirty="0" smtClean="0">
                <a:latin typeface="Times New Roman" pitchFamily="18" charset="0"/>
                <a:cs typeface="Times New Roman" pitchFamily="18" charset="0"/>
              </a:rPr>
              <a:t> and v</a:t>
            </a:r>
            <a:r>
              <a:rPr lang="en-US" sz="1400" baseline="-25000" dirty="0" smtClean="0">
                <a:latin typeface="Times New Roman" pitchFamily="18" charset="0"/>
                <a:cs typeface="Times New Roman" pitchFamily="18" charset="0"/>
              </a:rPr>
              <a:t>0­ </a:t>
            </a:r>
            <a:r>
              <a:rPr lang="en-US" sz="1400" dirty="0" smtClean="0">
                <a:latin typeface="Times New Roman" pitchFamily="18" charset="0"/>
                <a:cs typeface="Times New Roman" pitchFamily="18" charset="0"/>
              </a:rPr>
              <a:t>are obtained</a:t>
            </a:r>
          </a:p>
          <a:p>
            <a:pPr marL="342900" lvl="2" indent="-342900" algn="l" rtl="0">
              <a:buNone/>
            </a:pPr>
            <a:endParaRPr lang="en-US" sz="1400" dirty="0" smtClean="0">
              <a:latin typeface="Times New Roman" pitchFamily="18" charset="0"/>
              <a:cs typeface="Times New Roman" pitchFamily="18" charset="0"/>
            </a:endParaRPr>
          </a:p>
          <a:p>
            <a:pPr marL="342900" lvl="2" indent="-342900" algn="l" rtl="0">
              <a:buNone/>
            </a:pPr>
            <a:r>
              <a:rPr lang="en-US" sz="1400" dirty="0">
                <a:latin typeface="Times New Roman" pitchFamily="18" charset="0"/>
                <a:cs typeface="Times New Roman" pitchFamily="18" charset="0"/>
              </a:rPr>
              <a:t>So that we get after </a:t>
            </a:r>
            <a:r>
              <a:rPr lang="en-US" sz="1400" dirty="0" smtClean="0">
                <a:latin typeface="Times New Roman" pitchFamily="18" charset="0"/>
                <a:cs typeface="Times New Roman" pitchFamily="18" charset="0"/>
              </a:rPr>
              <a:t>inserting them into the previous Equ.</a:t>
            </a:r>
          </a:p>
          <a:p>
            <a:pPr marL="342900" lvl="2" indent="-342900" algn="l" rtl="0">
              <a:buNone/>
            </a:pPr>
            <a:endParaRPr lang="en-US" sz="1400" dirty="0" smtClean="0">
              <a:latin typeface="Times New Roman" pitchFamily="18" charset="0"/>
              <a:cs typeface="Times New Roman" pitchFamily="18" charset="0"/>
            </a:endParaRPr>
          </a:p>
        </p:txBody>
      </p:sp>
      <p:pic>
        <p:nvPicPr>
          <p:cNvPr id="9" name="Picture 11"/>
          <p:cNvPicPr>
            <a:picLocks noChangeAspect="1" noChangeArrowheads="1"/>
          </p:cNvPicPr>
          <p:nvPr/>
        </p:nvPicPr>
        <p:blipFill>
          <a:blip r:embed="rId2" cstate="print"/>
          <a:srcRect/>
          <a:stretch>
            <a:fillRect/>
          </a:stretch>
        </p:blipFill>
        <p:spPr bwMode="auto">
          <a:xfrm>
            <a:off x="2555776" y="908720"/>
            <a:ext cx="1809750" cy="371475"/>
          </a:xfrm>
          <a:prstGeom prst="rect">
            <a:avLst/>
          </a:prstGeom>
          <a:noFill/>
          <a:ln w="9525">
            <a:noFill/>
            <a:miter lim="800000"/>
            <a:headEnd/>
            <a:tailEnd/>
          </a:ln>
        </p:spPr>
      </p:pic>
      <p:pic>
        <p:nvPicPr>
          <p:cNvPr id="10" name="Picture 13"/>
          <p:cNvPicPr>
            <a:picLocks noChangeAspect="1" noChangeArrowheads="1"/>
          </p:cNvPicPr>
          <p:nvPr/>
        </p:nvPicPr>
        <p:blipFill>
          <a:blip r:embed="rId3" cstate="print"/>
          <a:srcRect/>
          <a:stretch>
            <a:fillRect/>
          </a:stretch>
        </p:blipFill>
        <p:spPr bwMode="auto">
          <a:xfrm>
            <a:off x="1691680" y="1412776"/>
            <a:ext cx="2543175" cy="257175"/>
          </a:xfrm>
          <a:prstGeom prst="rect">
            <a:avLst/>
          </a:prstGeom>
          <a:noFill/>
          <a:ln w="9525">
            <a:noFill/>
            <a:miter lim="800000"/>
            <a:headEnd/>
            <a:tailEnd/>
          </a:ln>
        </p:spPr>
      </p:pic>
      <p:pic>
        <p:nvPicPr>
          <p:cNvPr id="17411" name="Picture 3"/>
          <p:cNvPicPr>
            <a:picLocks noChangeAspect="1" noChangeArrowheads="1"/>
          </p:cNvPicPr>
          <p:nvPr/>
        </p:nvPicPr>
        <p:blipFill>
          <a:blip r:embed="rId4" cstate="print"/>
          <a:srcRect/>
          <a:stretch>
            <a:fillRect/>
          </a:stretch>
        </p:blipFill>
        <p:spPr bwMode="auto">
          <a:xfrm>
            <a:off x="827584" y="2708920"/>
            <a:ext cx="2486025" cy="1619250"/>
          </a:xfrm>
          <a:prstGeom prst="rect">
            <a:avLst/>
          </a:prstGeom>
          <a:noFill/>
          <a:ln w="9525">
            <a:noFill/>
            <a:miter lim="800000"/>
            <a:headEnd/>
            <a:tailEnd/>
          </a:ln>
        </p:spPr>
      </p:pic>
      <p:pic>
        <p:nvPicPr>
          <p:cNvPr id="17412" name="Picture 4"/>
          <p:cNvPicPr>
            <a:picLocks noChangeAspect="1" noChangeArrowheads="1"/>
          </p:cNvPicPr>
          <p:nvPr/>
        </p:nvPicPr>
        <p:blipFill>
          <a:blip r:embed="rId5" cstate="print"/>
          <a:srcRect/>
          <a:stretch>
            <a:fillRect/>
          </a:stretch>
        </p:blipFill>
        <p:spPr bwMode="auto">
          <a:xfrm>
            <a:off x="2627784" y="1988840"/>
            <a:ext cx="1533525" cy="295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62074"/>
          </a:xfrm>
        </p:spPr>
        <p:txBody>
          <a:bodyPr>
            <a:normAutofit fontScale="90000"/>
          </a:bodyPr>
          <a:lstStyle/>
          <a:p>
            <a:pPr lvl="1" algn="l" rtl="0">
              <a:spcBef>
                <a:spcPct val="0"/>
              </a:spcBef>
            </a:pPr>
            <a:r>
              <a:rPr lang="en-US" b="1" dirty="0">
                <a:latin typeface="Times New Roman" pitchFamily="18" charset="0"/>
                <a:cs typeface="Times New Roman" pitchFamily="18" charset="0"/>
              </a:rPr>
              <a:t>Measurement of Viscous Damping</a:t>
            </a:r>
            <a:r>
              <a:rPr lang="en-US" sz="1400" dirty="0">
                <a:latin typeface="Times New Roman" pitchFamily="18" charset="0"/>
                <a:cs typeface="Times New Roman" pitchFamily="18" charset="0"/>
              </a:rPr>
              <a:t/>
            </a:r>
            <a:br>
              <a:rPr lang="en-US" sz="1400" dirty="0">
                <a:latin typeface="Times New Roman" pitchFamily="18" charset="0"/>
                <a:cs typeface="Times New Roman" pitchFamily="18" charset="0"/>
              </a:rPr>
            </a:br>
            <a:endParaRPr lang="ar-SA"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692696"/>
            <a:ext cx="8229600" cy="5433467"/>
          </a:xfrm>
        </p:spPr>
        <p:txBody>
          <a:bodyPr>
            <a:normAutofit/>
          </a:bodyPr>
          <a:lstStyle/>
          <a:p>
            <a:pPr algn="l" rtl="0">
              <a:buNone/>
            </a:pPr>
            <a:r>
              <a:rPr lang="en-US" sz="1400" b="1" dirty="0">
                <a:latin typeface="Times New Roman" pitchFamily="18" charset="0"/>
                <a:cs typeface="Times New Roman" pitchFamily="18" charset="0"/>
              </a:rPr>
              <a:t>Vibration Method; Logarithmic </a:t>
            </a:r>
            <a:r>
              <a:rPr lang="en-US" sz="1400" b="1" dirty="0" smtClean="0">
                <a:latin typeface="Times New Roman" pitchFamily="18" charset="0"/>
                <a:cs typeface="Times New Roman" pitchFamily="18" charset="0"/>
              </a:rPr>
              <a:t>Decrement:</a:t>
            </a:r>
          </a:p>
          <a:p>
            <a:pPr algn="l" rtl="0">
              <a:buNone/>
            </a:pPr>
            <a:r>
              <a:rPr lang="en-US" sz="1400" dirty="0">
                <a:latin typeface="Times New Roman" pitchFamily="18" charset="0"/>
                <a:cs typeface="Times New Roman" pitchFamily="18" charset="0"/>
              </a:rPr>
              <a:t>is defined as the natural logarithm of the ratio of any two successive </a:t>
            </a:r>
            <a:r>
              <a:rPr lang="en-US" sz="1400" dirty="0" smtClean="0">
                <a:latin typeface="Times New Roman" pitchFamily="18" charset="0"/>
                <a:cs typeface="Times New Roman" pitchFamily="18" charset="0"/>
              </a:rPr>
              <a:t>amplitudes.</a:t>
            </a:r>
          </a:p>
          <a:p>
            <a:pPr algn="l" rtl="0">
              <a:buNone/>
            </a:pPr>
            <a:r>
              <a:rPr lang="en-US" sz="1400" dirty="0" smtClean="0">
                <a:latin typeface="Times New Roman" pitchFamily="18" charset="0"/>
                <a:cs typeface="Times New Roman" pitchFamily="18" charset="0"/>
              </a:rPr>
              <a:t>Since t</a:t>
            </a:r>
            <a:r>
              <a:rPr lang="en-US" sz="1400" baseline="-25000" dirty="0" smtClean="0">
                <a:latin typeface="Times New Roman" pitchFamily="18" charset="0"/>
                <a:cs typeface="Times New Roman" pitchFamily="18" charset="0"/>
              </a:rPr>
              <a:t>2 </a:t>
            </a:r>
            <a:r>
              <a:rPr lang="en-US" sz="1400" dirty="0" smtClean="0">
                <a:latin typeface="Times New Roman" pitchFamily="18" charset="0"/>
                <a:cs typeface="Times New Roman" pitchFamily="18" charset="0"/>
              </a:rPr>
              <a:t> = t</a:t>
            </a:r>
            <a:r>
              <a:rPr lang="en-US" sz="1400" baseline="-25000" dirty="0" smtClean="0">
                <a:latin typeface="Times New Roman" pitchFamily="18" charset="0"/>
                <a:cs typeface="Times New Roman" pitchFamily="18" charset="0"/>
              </a:rPr>
              <a:t>1 </a:t>
            </a:r>
            <a:r>
              <a:rPr lang="en-US" sz="1400" dirty="0" smtClean="0">
                <a:latin typeface="Times New Roman" pitchFamily="18" charset="0"/>
                <a:cs typeface="Times New Roman" pitchFamily="18" charset="0"/>
              </a:rPr>
              <a:t> + </a:t>
            </a:r>
            <a:r>
              <a:rPr lang="el-GR" sz="1400" dirty="0" smtClean="0">
                <a:latin typeface="Times New Roman" pitchFamily="18" charset="0"/>
                <a:cs typeface="Times New Roman" pitchFamily="18" charset="0"/>
              </a:rPr>
              <a:t>τ</a:t>
            </a:r>
            <a:r>
              <a:rPr lang="en-US" sz="1400" baseline="-25000" dirty="0" smtClean="0">
                <a:latin typeface="Times New Roman" pitchFamily="18" charset="0"/>
                <a:cs typeface="Times New Roman" pitchFamily="18" charset="0"/>
              </a:rPr>
              <a:t>d</a:t>
            </a:r>
            <a:r>
              <a:rPr lang="en-US" sz="1400" dirty="0" smtClean="0">
                <a:latin typeface="Times New Roman" pitchFamily="18" charset="0"/>
                <a:cs typeface="Times New Roman" pitchFamily="18" charset="0"/>
              </a:rPr>
              <a:t>  </a:t>
            </a:r>
            <a:r>
              <a:rPr lang="en-US" sz="1400" dirty="0">
                <a:latin typeface="Times New Roman" pitchFamily="18" charset="0"/>
                <a:cs typeface="Times New Roman" pitchFamily="18" charset="0"/>
              </a:rPr>
              <a:t>where </a:t>
            </a:r>
            <a:r>
              <a:rPr lang="en-US" sz="1400" dirty="0" smtClean="0">
                <a:latin typeface="Times New Roman" pitchFamily="18" charset="0"/>
                <a:cs typeface="Times New Roman" pitchFamily="18" charset="0"/>
              </a:rPr>
              <a:t> </a:t>
            </a:r>
            <a:r>
              <a:rPr lang="el-GR" sz="1400" dirty="0" smtClean="0">
                <a:latin typeface="Times New Roman" pitchFamily="18" charset="0"/>
                <a:cs typeface="Times New Roman" pitchFamily="18" charset="0"/>
              </a:rPr>
              <a:t>τ</a:t>
            </a:r>
            <a:r>
              <a:rPr lang="en-US" sz="1400" baseline="-25000" dirty="0" smtClean="0">
                <a:latin typeface="Times New Roman" pitchFamily="18" charset="0"/>
                <a:cs typeface="Times New Roman" pitchFamily="18" charset="0"/>
              </a:rPr>
              <a:t>d</a:t>
            </a:r>
            <a:r>
              <a:rPr lang="en-US" sz="1400" dirty="0" smtClean="0">
                <a:latin typeface="Times New Roman" pitchFamily="18" charset="0"/>
                <a:cs typeface="Times New Roman" pitchFamily="18" charset="0"/>
              </a:rPr>
              <a:t>  </a:t>
            </a:r>
            <a:r>
              <a:rPr lang="en-US" sz="1400" dirty="0">
                <a:latin typeface="Times New Roman" pitchFamily="18" charset="0"/>
                <a:cs typeface="Times New Roman" pitchFamily="18" charset="0"/>
              </a:rPr>
              <a:t>is the period of damped </a:t>
            </a:r>
            <a:r>
              <a:rPr lang="en-US" sz="1400" dirty="0" smtClean="0">
                <a:latin typeface="Times New Roman" pitchFamily="18" charset="0"/>
                <a:cs typeface="Times New Roman" pitchFamily="18" charset="0"/>
              </a:rPr>
              <a:t>vibration</a:t>
            </a:r>
          </a:p>
          <a:p>
            <a:pPr algn="l" rtl="0">
              <a:buNone/>
            </a:pPr>
            <a:endParaRPr lang="en-US" sz="1400" dirty="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a:p>
            <a:pPr algn="l" rtl="0">
              <a:buNone/>
            </a:pPr>
            <a:r>
              <a:rPr lang="en-US" sz="1400" dirty="0">
                <a:latin typeface="Times New Roman" pitchFamily="18" charset="0"/>
                <a:cs typeface="Times New Roman" pitchFamily="18" charset="0"/>
              </a:rPr>
              <a:t>The logarithmic decrement (δ) is obtained from this equation to</a:t>
            </a:r>
          </a:p>
          <a:p>
            <a:pPr algn="l" rtl="0">
              <a:buNone/>
            </a:pPr>
            <a:endParaRPr lang="en-US" sz="1400" dirty="0" smtClean="0">
              <a:latin typeface="Times New Roman" pitchFamily="18" charset="0"/>
              <a:cs typeface="Times New Roman" pitchFamily="18" charset="0"/>
            </a:endParaRPr>
          </a:p>
          <a:p>
            <a:pPr algn="l" rtl="0">
              <a:buNone/>
            </a:pPr>
            <a:r>
              <a:rPr lang="en-US" sz="1400" dirty="0">
                <a:latin typeface="Times New Roman" pitchFamily="18" charset="0"/>
                <a:cs typeface="Times New Roman" pitchFamily="18" charset="0"/>
              </a:rPr>
              <a:t>The logarithmic decrement is dimensionless and is actually another form of the dimensionless damping ratio . Once δ is known,  can be found by solving the </a:t>
            </a:r>
            <a:r>
              <a:rPr lang="en-US" sz="1400" dirty="0" smtClean="0">
                <a:latin typeface="Times New Roman" pitchFamily="18" charset="0"/>
                <a:cs typeface="Times New Roman" pitchFamily="18" charset="0"/>
              </a:rPr>
              <a:t>last equation</a:t>
            </a:r>
          </a:p>
          <a:p>
            <a:pPr algn="l" rtl="0">
              <a:buNone/>
            </a:pPr>
            <a:endParaRPr lang="en-US" sz="1400" dirty="0">
              <a:latin typeface="Times New Roman" pitchFamily="18" charset="0"/>
              <a:cs typeface="Times New Roman" pitchFamily="18" charset="0"/>
            </a:endParaRPr>
          </a:p>
          <a:p>
            <a:pPr algn="l" rtl="0">
              <a:buNone/>
            </a:pPr>
            <a:r>
              <a:rPr lang="en-US" sz="1400" dirty="0" smtClean="0">
                <a:latin typeface="Times New Roman" pitchFamily="18" charset="0"/>
                <a:cs typeface="Times New Roman" pitchFamily="18" charset="0"/>
              </a:rPr>
              <a:t>For small damping values : </a:t>
            </a:r>
          </a:p>
          <a:p>
            <a:pPr algn="l" rtl="0">
              <a:buNone/>
            </a:pPr>
            <a:endParaRPr lang="en-US" sz="1400" dirty="0" smtClean="0">
              <a:latin typeface="Times New Roman" pitchFamily="18" charset="0"/>
              <a:cs typeface="Times New Roman" pitchFamily="18" charset="0"/>
            </a:endParaRPr>
          </a:p>
          <a:p>
            <a:pPr algn="l" rtl="0">
              <a:buNone/>
            </a:pPr>
            <a:endParaRPr lang="en-US" sz="1400" dirty="0">
              <a:latin typeface="Times New Roman" pitchFamily="18" charset="0"/>
              <a:cs typeface="Times New Roman" pitchFamily="18" charset="0"/>
            </a:endParaRPr>
          </a:p>
          <a:p>
            <a:pPr algn="l" rtl="0">
              <a:buNone/>
            </a:pPr>
            <a:endParaRPr lang="ar-SA" sz="1400" dirty="0">
              <a:latin typeface="Times New Roman" pitchFamily="18" charset="0"/>
              <a:cs typeface="Times New Roman" pitchFamily="18" charset="0"/>
            </a:endParaRPr>
          </a:p>
        </p:txBody>
      </p:sp>
      <p:pic>
        <p:nvPicPr>
          <p:cNvPr id="18435" name="Picture 3"/>
          <p:cNvPicPr>
            <a:picLocks noChangeAspect="1" noChangeArrowheads="1"/>
          </p:cNvPicPr>
          <p:nvPr/>
        </p:nvPicPr>
        <p:blipFill>
          <a:blip r:embed="rId2" cstate="print"/>
          <a:srcRect/>
          <a:stretch>
            <a:fillRect/>
          </a:stretch>
        </p:blipFill>
        <p:spPr bwMode="auto">
          <a:xfrm>
            <a:off x="1691680" y="1484784"/>
            <a:ext cx="1962150" cy="409575"/>
          </a:xfrm>
          <a:prstGeom prst="rect">
            <a:avLst/>
          </a:prstGeom>
          <a:noFill/>
          <a:ln w="9525">
            <a:noFill/>
            <a:miter lim="800000"/>
            <a:headEnd/>
            <a:tailEnd/>
          </a:ln>
        </p:spPr>
      </p:pic>
      <p:pic>
        <p:nvPicPr>
          <p:cNvPr id="18436" name="Picture 4"/>
          <p:cNvPicPr>
            <a:picLocks noChangeAspect="1" noChangeArrowheads="1"/>
          </p:cNvPicPr>
          <p:nvPr/>
        </p:nvPicPr>
        <p:blipFill>
          <a:blip r:embed="rId3" cstate="print"/>
          <a:srcRect/>
          <a:stretch>
            <a:fillRect/>
          </a:stretch>
        </p:blipFill>
        <p:spPr bwMode="auto">
          <a:xfrm>
            <a:off x="2123728" y="2204864"/>
            <a:ext cx="1314450" cy="342900"/>
          </a:xfrm>
          <a:prstGeom prst="rect">
            <a:avLst/>
          </a:prstGeom>
          <a:noFill/>
          <a:ln w="9525">
            <a:noFill/>
            <a:miter lim="800000"/>
            <a:headEnd/>
            <a:tailEnd/>
          </a:ln>
        </p:spPr>
      </p:pic>
      <p:pic>
        <p:nvPicPr>
          <p:cNvPr id="18437" name="Picture 5"/>
          <p:cNvPicPr>
            <a:picLocks noChangeAspect="1" noChangeArrowheads="1"/>
          </p:cNvPicPr>
          <p:nvPr/>
        </p:nvPicPr>
        <p:blipFill>
          <a:blip r:embed="rId4" cstate="print"/>
          <a:srcRect/>
          <a:stretch>
            <a:fillRect/>
          </a:stretch>
        </p:blipFill>
        <p:spPr bwMode="auto">
          <a:xfrm>
            <a:off x="2555776" y="2924944"/>
            <a:ext cx="1066800" cy="428625"/>
          </a:xfrm>
          <a:prstGeom prst="rect">
            <a:avLst/>
          </a:prstGeom>
          <a:noFill/>
          <a:ln w="9525">
            <a:noFill/>
            <a:miter lim="800000"/>
            <a:headEnd/>
            <a:tailEnd/>
          </a:ln>
        </p:spPr>
      </p:pic>
      <p:pic>
        <p:nvPicPr>
          <p:cNvPr id="18438" name="Picture 6"/>
          <p:cNvPicPr>
            <a:picLocks noChangeAspect="1" noChangeArrowheads="1"/>
          </p:cNvPicPr>
          <p:nvPr/>
        </p:nvPicPr>
        <p:blipFill>
          <a:blip r:embed="rId5" cstate="print"/>
          <a:srcRect/>
          <a:stretch>
            <a:fillRect/>
          </a:stretch>
        </p:blipFill>
        <p:spPr bwMode="auto">
          <a:xfrm>
            <a:off x="2555776" y="3429000"/>
            <a:ext cx="542925" cy="371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332656"/>
            <a:ext cx="8229600" cy="346050"/>
          </a:xfrm>
        </p:spPr>
        <p:txBody>
          <a:bodyPr>
            <a:normAutofit fontScale="90000"/>
          </a:bodyPr>
          <a:lstStyle/>
          <a:p>
            <a:pPr algn="l" rtl="0"/>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endParaRPr lang="ar-SA"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332656"/>
            <a:ext cx="8229600" cy="5793507"/>
          </a:xfrm>
        </p:spPr>
        <p:txBody>
          <a:bodyPr>
            <a:normAutofit/>
          </a:bodyPr>
          <a:lstStyle/>
          <a:p>
            <a:pPr algn="l" rtl="0"/>
            <a:r>
              <a:rPr lang="en-US" sz="1600" b="1" dirty="0" smtClean="0">
                <a:latin typeface="Times New Roman" pitchFamily="18" charset="0"/>
                <a:cs typeface="Times New Roman" pitchFamily="18" charset="0"/>
              </a:rPr>
              <a:t>Forced </a:t>
            </a:r>
            <a:r>
              <a:rPr lang="en-US" sz="1600" b="1" dirty="0" smtClean="0">
                <a:latin typeface="Times New Roman" pitchFamily="18" charset="0"/>
                <a:cs typeface="Times New Roman" pitchFamily="18" charset="0"/>
              </a:rPr>
              <a:t>Vibration </a:t>
            </a:r>
            <a:r>
              <a:rPr lang="en-US" sz="1600" b="1" dirty="0" smtClean="0">
                <a:latin typeface="Times New Roman" pitchFamily="18" charset="0"/>
                <a:cs typeface="Times New Roman" pitchFamily="18" charset="0"/>
              </a:rPr>
              <a:t>with </a:t>
            </a:r>
            <a:r>
              <a:rPr lang="en-US" sz="1600" b="1" dirty="0" smtClean="0">
                <a:latin typeface="Times New Roman" pitchFamily="18" charset="0"/>
                <a:cs typeface="Times New Roman" pitchFamily="18" charset="0"/>
              </a:rPr>
              <a:t>Viscous Damping</a:t>
            </a:r>
            <a:endParaRPr lang="en-US" sz="1600" b="1" dirty="0" smtClean="0">
              <a:latin typeface="Times New Roman" pitchFamily="18" charset="0"/>
              <a:cs typeface="Times New Roman" pitchFamily="18" charset="0"/>
            </a:endParaRPr>
          </a:p>
          <a:p>
            <a:pPr algn="l" rtl="0"/>
            <a:r>
              <a:rPr lang="en-US" sz="1400" dirty="0">
                <a:latin typeface="Times New Roman" pitchFamily="18" charset="0"/>
                <a:cs typeface="Times New Roman" pitchFamily="18" charset="0"/>
              </a:rPr>
              <a:t>applying Newton's second law of motion  </a:t>
            </a:r>
          </a:p>
          <a:p>
            <a:pPr algn="l" rtl="0"/>
            <a:endParaRPr lang="en-US" sz="1600" b="1" dirty="0" smtClean="0">
              <a:latin typeface="Times New Roman" pitchFamily="18" charset="0"/>
              <a:cs typeface="Times New Roman" pitchFamily="18" charset="0"/>
            </a:endParaRPr>
          </a:p>
          <a:p>
            <a:pPr algn="l" rtl="0"/>
            <a:r>
              <a:rPr lang="en-US" sz="1400" dirty="0">
                <a:latin typeface="Times New Roman" pitchFamily="18" charset="0"/>
                <a:cs typeface="Times New Roman" pitchFamily="18" charset="0"/>
              </a:rPr>
              <a:t>The homogenous solution for underdamped system is given as:</a:t>
            </a:r>
          </a:p>
          <a:p>
            <a:pPr algn="l" rtl="0">
              <a:buNone/>
            </a:pPr>
            <a:r>
              <a:rPr lang="en-US" sz="1600" b="1" dirty="0" smtClean="0">
                <a:latin typeface="Times New Roman" pitchFamily="18" charset="0"/>
                <a:cs typeface="Times New Roman" pitchFamily="18" charset="0"/>
              </a:rPr>
              <a:t>        </a:t>
            </a:r>
          </a:p>
          <a:p>
            <a:pPr algn="l" rtl="0"/>
            <a:r>
              <a:rPr lang="en-US" sz="1400" dirty="0">
                <a:latin typeface="Times New Roman" pitchFamily="18" charset="0"/>
                <a:cs typeface="Times New Roman" pitchFamily="18" charset="0"/>
              </a:rPr>
              <a:t>The particular solution </a:t>
            </a:r>
            <a:r>
              <a:rPr lang="en-US" sz="1400" dirty="0" smtClean="0">
                <a:latin typeface="Times New Roman" pitchFamily="18" charset="0"/>
                <a:cs typeface="Times New Roman" pitchFamily="18" charset="0"/>
              </a:rPr>
              <a:t>form is</a:t>
            </a:r>
          </a:p>
          <a:p>
            <a:pPr algn="l" rtl="0">
              <a:buNone/>
            </a:pPr>
            <a:endParaRPr lang="en-US" sz="1400" b="1" dirty="0" smtClean="0">
              <a:latin typeface="Times New Roman" pitchFamily="18" charset="0"/>
              <a:cs typeface="Times New Roman" pitchFamily="18" charset="0"/>
            </a:endParaRPr>
          </a:p>
          <a:p>
            <a:pPr algn="l" rtl="0"/>
            <a:r>
              <a:rPr lang="en-US" sz="1400" dirty="0">
                <a:latin typeface="Times New Roman" pitchFamily="18" charset="0"/>
                <a:cs typeface="Times New Roman" pitchFamily="18" charset="0"/>
              </a:rPr>
              <a:t>The </a:t>
            </a:r>
            <a:r>
              <a:rPr lang="en-US" sz="1400" dirty="0" smtClean="0">
                <a:latin typeface="Times New Roman" pitchFamily="18" charset="0"/>
                <a:cs typeface="Times New Roman" pitchFamily="18" charset="0"/>
              </a:rPr>
              <a:t>amplitude </a:t>
            </a:r>
            <a:r>
              <a:rPr lang="en-US" sz="1400" i="1" dirty="0" smtClean="0">
                <a:latin typeface="Times New Roman" pitchFamily="18" charset="0"/>
                <a:cs typeface="Times New Roman" pitchFamily="18" charset="0"/>
              </a:rPr>
              <a:t>X</a:t>
            </a:r>
            <a:r>
              <a:rPr lang="en-US" sz="1400" dirty="0" smtClean="0">
                <a:latin typeface="Times New Roman" pitchFamily="18" charset="0"/>
                <a:cs typeface="Times New Roman" pitchFamily="18" charset="0"/>
              </a:rPr>
              <a:t> </a:t>
            </a:r>
            <a:r>
              <a:rPr lang="en-US" sz="1400" dirty="0">
                <a:latin typeface="Times New Roman" pitchFamily="18" charset="0"/>
                <a:cs typeface="Times New Roman" pitchFamily="18" charset="0"/>
              </a:rPr>
              <a:t>and the phase </a:t>
            </a:r>
            <a:r>
              <a:rPr lang="en-US" sz="1400" dirty="0" smtClean="0">
                <a:latin typeface="Times New Roman" pitchFamily="18" charset="0"/>
                <a:cs typeface="Times New Roman" pitchFamily="18" charset="0"/>
              </a:rPr>
              <a:t>angle </a:t>
            </a:r>
            <a:r>
              <a:rPr lang="el-GR" sz="1400" dirty="0" smtClean="0">
                <a:latin typeface="Times New Roman" pitchFamily="18" charset="0"/>
                <a:cs typeface="Times New Roman" pitchFamily="18" charset="0"/>
              </a:rPr>
              <a:t>φ</a:t>
            </a:r>
            <a:r>
              <a:rPr lang="en-US" sz="1400" dirty="0" smtClean="0">
                <a:latin typeface="Times New Roman" pitchFamily="18" charset="0"/>
                <a:cs typeface="Times New Roman" pitchFamily="18" charset="0"/>
              </a:rPr>
              <a:t> </a:t>
            </a:r>
          </a:p>
          <a:p>
            <a:pPr algn="l" rtl="0">
              <a:buNone/>
            </a:pPr>
            <a:r>
              <a:rPr lang="en-US" sz="1400" dirty="0" smtClean="0">
                <a:latin typeface="Times New Roman" pitchFamily="18" charset="0"/>
                <a:cs typeface="Times New Roman" pitchFamily="18" charset="0"/>
              </a:rPr>
              <a:t>                                                     and</a:t>
            </a:r>
          </a:p>
          <a:p>
            <a:pPr algn="l" rtl="0">
              <a:buNone/>
            </a:pPr>
            <a:endParaRPr lang="en-US" sz="1400" b="1" dirty="0">
              <a:latin typeface="Times New Roman" pitchFamily="18" charset="0"/>
              <a:cs typeface="Times New Roman" pitchFamily="18" charset="0"/>
            </a:endParaRPr>
          </a:p>
        </p:txBody>
      </p:sp>
      <p:pic>
        <p:nvPicPr>
          <p:cNvPr id="5" name="Picture 0" descr="1.JPG"/>
          <p:cNvPicPr/>
          <p:nvPr/>
        </p:nvPicPr>
        <p:blipFill>
          <a:blip r:embed="rId2" cstate="print"/>
          <a:stretch>
            <a:fillRect/>
          </a:stretch>
        </p:blipFill>
        <p:spPr>
          <a:xfrm>
            <a:off x="4644008" y="476672"/>
            <a:ext cx="4152900" cy="2171700"/>
          </a:xfrm>
          <a:prstGeom prst="rect">
            <a:avLst/>
          </a:prstGeom>
        </p:spPr>
      </p:pic>
      <p:pic>
        <p:nvPicPr>
          <p:cNvPr id="19459" name="Picture 3"/>
          <p:cNvPicPr>
            <a:picLocks noChangeAspect="1" noChangeArrowheads="1"/>
          </p:cNvPicPr>
          <p:nvPr/>
        </p:nvPicPr>
        <p:blipFill>
          <a:blip r:embed="rId3" cstate="print"/>
          <a:srcRect/>
          <a:stretch>
            <a:fillRect/>
          </a:stretch>
        </p:blipFill>
        <p:spPr bwMode="auto">
          <a:xfrm>
            <a:off x="1331640" y="908720"/>
            <a:ext cx="1790700" cy="285750"/>
          </a:xfrm>
          <a:prstGeom prst="rect">
            <a:avLst/>
          </a:prstGeom>
          <a:noFill/>
          <a:ln w="9525">
            <a:noFill/>
            <a:miter lim="800000"/>
            <a:headEnd/>
            <a:tailEnd/>
          </a:ln>
        </p:spPr>
      </p:pic>
      <p:pic>
        <p:nvPicPr>
          <p:cNvPr id="19460" name="Picture 4"/>
          <p:cNvPicPr>
            <a:picLocks noChangeAspect="1" noChangeArrowheads="1"/>
          </p:cNvPicPr>
          <p:nvPr/>
        </p:nvPicPr>
        <p:blipFill>
          <a:blip r:embed="rId4" cstate="print"/>
          <a:srcRect/>
          <a:stretch>
            <a:fillRect/>
          </a:stretch>
        </p:blipFill>
        <p:spPr bwMode="auto">
          <a:xfrm>
            <a:off x="1403648" y="1484784"/>
            <a:ext cx="1819275" cy="247650"/>
          </a:xfrm>
          <a:prstGeom prst="rect">
            <a:avLst/>
          </a:prstGeom>
          <a:noFill/>
          <a:ln w="9525">
            <a:noFill/>
            <a:miter lim="800000"/>
            <a:headEnd/>
            <a:tailEnd/>
          </a:ln>
        </p:spPr>
      </p:pic>
      <p:pic>
        <p:nvPicPr>
          <p:cNvPr id="19461" name="Picture 5"/>
          <p:cNvPicPr>
            <a:picLocks noChangeAspect="1" noChangeArrowheads="1"/>
          </p:cNvPicPr>
          <p:nvPr/>
        </p:nvPicPr>
        <p:blipFill>
          <a:blip r:embed="rId5" cstate="print"/>
          <a:srcRect/>
          <a:stretch>
            <a:fillRect/>
          </a:stretch>
        </p:blipFill>
        <p:spPr bwMode="auto">
          <a:xfrm>
            <a:off x="1403648" y="1988840"/>
            <a:ext cx="1304925" cy="247650"/>
          </a:xfrm>
          <a:prstGeom prst="rect">
            <a:avLst/>
          </a:prstGeom>
          <a:noFill/>
          <a:ln w="9525">
            <a:noFill/>
            <a:miter lim="800000"/>
            <a:headEnd/>
            <a:tailEnd/>
          </a:ln>
        </p:spPr>
      </p:pic>
      <p:pic>
        <p:nvPicPr>
          <p:cNvPr id="19462" name="Picture 6"/>
          <p:cNvPicPr>
            <a:picLocks noChangeAspect="1" noChangeArrowheads="1"/>
          </p:cNvPicPr>
          <p:nvPr/>
        </p:nvPicPr>
        <p:blipFill>
          <a:blip r:embed="rId6" cstate="print"/>
          <a:srcRect/>
          <a:stretch>
            <a:fillRect/>
          </a:stretch>
        </p:blipFill>
        <p:spPr bwMode="auto">
          <a:xfrm>
            <a:off x="1187624" y="2492896"/>
            <a:ext cx="1228725" cy="361950"/>
          </a:xfrm>
          <a:prstGeom prst="rect">
            <a:avLst/>
          </a:prstGeom>
          <a:noFill/>
          <a:ln w="9525">
            <a:noFill/>
            <a:miter lim="800000"/>
            <a:headEnd/>
            <a:tailEnd/>
          </a:ln>
        </p:spPr>
      </p:pic>
      <p:pic>
        <p:nvPicPr>
          <p:cNvPr id="19463" name="Picture 7"/>
          <p:cNvPicPr>
            <a:picLocks noChangeAspect="1" noChangeArrowheads="1"/>
          </p:cNvPicPr>
          <p:nvPr/>
        </p:nvPicPr>
        <p:blipFill>
          <a:blip r:embed="rId7" cstate="print"/>
          <a:srcRect/>
          <a:stretch>
            <a:fillRect/>
          </a:stretch>
        </p:blipFill>
        <p:spPr bwMode="auto">
          <a:xfrm>
            <a:off x="3131840" y="2492896"/>
            <a:ext cx="990600" cy="361950"/>
          </a:xfrm>
          <a:prstGeom prst="rect">
            <a:avLst/>
          </a:prstGeom>
          <a:noFill/>
          <a:ln w="9525">
            <a:noFill/>
            <a:miter lim="800000"/>
            <a:headEnd/>
            <a:tailEnd/>
          </a:ln>
        </p:spPr>
      </p:pic>
      <p:pic>
        <p:nvPicPr>
          <p:cNvPr id="19464" name="Picture 8"/>
          <p:cNvPicPr>
            <a:picLocks noChangeAspect="1" noChangeArrowheads="1"/>
          </p:cNvPicPr>
          <p:nvPr/>
        </p:nvPicPr>
        <p:blipFill>
          <a:blip r:embed="rId8" cstate="print"/>
          <a:srcRect/>
          <a:stretch>
            <a:fillRect/>
          </a:stretch>
        </p:blipFill>
        <p:spPr bwMode="auto">
          <a:xfrm>
            <a:off x="755576" y="2924944"/>
            <a:ext cx="4248150" cy="323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6632"/>
            <a:ext cx="8229600" cy="6480720"/>
          </a:xfrm>
        </p:spPr>
        <p:txBody>
          <a:bodyPr/>
          <a:lstStyle/>
          <a:p>
            <a:pPr algn="l" rtl="0"/>
            <a:endParaRPr lang="en-US" dirty="0" smtClean="0">
              <a:latin typeface="Times New Roman" pitchFamily="18" charset="0"/>
              <a:cs typeface="Times New Roman" pitchFamily="18" charset="0"/>
            </a:endParaRPr>
          </a:p>
          <a:p>
            <a:pPr algn="l" rtl="0">
              <a:buNone/>
            </a:pPr>
            <a:endParaRPr lang="en-US" dirty="0">
              <a:latin typeface="Times New Roman" pitchFamily="18" charset="0"/>
              <a:cs typeface="Times New Roman" pitchFamily="18" charset="0"/>
            </a:endParaRPr>
          </a:p>
          <a:p>
            <a:pPr algn="l" rtl="0"/>
            <a:endParaRPr lang="en-US" dirty="0" smtClean="0">
              <a:latin typeface="Times New Roman" pitchFamily="18" charset="0"/>
              <a:cs typeface="Times New Roman" pitchFamily="18" charset="0"/>
            </a:endParaRPr>
          </a:p>
          <a:p>
            <a:pPr algn="l" rtl="0"/>
            <a:endParaRPr lang="en-US" dirty="0">
              <a:latin typeface="Times New Roman" pitchFamily="18" charset="0"/>
              <a:cs typeface="Times New Roman" pitchFamily="18" charset="0"/>
            </a:endParaRPr>
          </a:p>
          <a:p>
            <a:pPr algn="l" rtl="0"/>
            <a:endParaRPr lang="en-US" dirty="0" smtClean="0">
              <a:latin typeface="Times New Roman" pitchFamily="18" charset="0"/>
              <a:cs typeface="Times New Roman" pitchFamily="18" charset="0"/>
            </a:endParaRPr>
          </a:p>
          <a:p>
            <a:pPr algn="l" rtl="0"/>
            <a:endParaRPr lang="en-US" sz="1400" dirty="0" smtClean="0">
              <a:latin typeface="Times New Roman" pitchFamily="18" charset="0"/>
              <a:cs typeface="Times New Roman" pitchFamily="18" charset="0"/>
            </a:endParaRPr>
          </a:p>
          <a:p>
            <a:pPr algn="l" rtl="0"/>
            <a:endParaRPr lang="en-US" sz="1400" dirty="0" smtClean="0">
              <a:latin typeface="Times New Roman" pitchFamily="18" charset="0"/>
              <a:cs typeface="Times New Roman" pitchFamily="18" charset="0"/>
            </a:endParaRPr>
          </a:p>
          <a:p>
            <a:pPr algn="l" rtl="0"/>
            <a:r>
              <a:rPr lang="en-US" sz="1400" dirty="0" smtClean="0">
                <a:latin typeface="Times New Roman" pitchFamily="18" charset="0"/>
                <a:cs typeface="Times New Roman" pitchFamily="18" charset="0"/>
              </a:rPr>
              <a:t>From </a:t>
            </a:r>
            <a:r>
              <a:rPr lang="en-US" sz="1400" dirty="0" smtClean="0">
                <a:latin typeface="Times New Roman" pitchFamily="18" charset="0"/>
                <a:cs typeface="Times New Roman" pitchFamily="18" charset="0"/>
              </a:rPr>
              <a:t>the figure (a) we can note that:</a:t>
            </a:r>
          </a:p>
          <a:p>
            <a:pPr lvl="0" algn="l" rtl="0">
              <a:buFont typeface="+mj-lt"/>
              <a:buAutoNum type="arabicPeriod"/>
            </a:pPr>
            <a:r>
              <a:rPr lang="en-US" sz="1400" dirty="0">
                <a:latin typeface="Times New Roman" pitchFamily="18" charset="0"/>
                <a:cs typeface="Times New Roman" pitchFamily="18" charset="0"/>
              </a:rPr>
              <a:t>For 0 &lt; 𝜁 </a:t>
            </a:r>
            <a:r>
              <a:rPr lang="en-US" sz="1400" dirty="0" smtClean="0">
                <a:latin typeface="Times New Roman" pitchFamily="18" charset="0"/>
                <a:cs typeface="Times New Roman" pitchFamily="18" charset="0"/>
              </a:rPr>
              <a:t>&lt; 0.7 </a:t>
            </a:r>
            <a:r>
              <a:rPr lang="en-US" sz="1400" dirty="0">
                <a:latin typeface="Times New Roman" pitchFamily="18" charset="0"/>
                <a:cs typeface="Times New Roman" pitchFamily="18" charset="0"/>
              </a:rPr>
              <a:t>, the maximum value of </a:t>
            </a:r>
            <a:r>
              <a:rPr lang="en-US" sz="1400" i="1" dirty="0">
                <a:latin typeface="Times New Roman" pitchFamily="18" charset="0"/>
                <a:cs typeface="Times New Roman" pitchFamily="18" charset="0"/>
              </a:rPr>
              <a:t>M</a:t>
            </a:r>
            <a:r>
              <a:rPr lang="en-US" sz="1400" dirty="0">
                <a:latin typeface="Times New Roman" pitchFamily="18" charset="0"/>
                <a:cs typeface="Times New Roman" pitchFamily="18" charset="0"/>
              </a:rPr>
              <a:t> occurs </a:t>
            </a:r>
            <a:r>
              <a:rPr lang="en-US" sz="1400" dirty="0" smtClean="0">
                <a:latin typeface="Times New Roman" pitchFamily="18" charset="0"/>
                <a:cs typeface="Times New Roman" pitchFamily="18" charset="0"/>
              </a:rPr>
              <a:t>when </a:t>
            </a:r>
            <a:endParaRPr lang="en-US" sz="1400" dirty="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a:p>
            <a:pPr algn="l" rtl="0">
              <a:buNone/>
            </a:pPr>
            <a:r>
              <a:rPr lang="en-US" sz="1400" dirty="0" smtClean="0">
                <a:latin typeface="Times New Roman" pitchFamily="18" charset="0"/>
                <a:cs typeface="Times New Roman" pitchFamily="18" charset="0"/>
              </a:rPr>
              <a:t>which is </a:t>
            </a:r>
            <a:r>
              <a:rPr lang="en-US" sz="1400" dirty="0">
                <a:latin typeface="Times New Roman" pitchFamily="18" charset="0"/>
                <a:cs typeface="Times New Roman" pitchFamily="18" charset="0"/>
              </a:rPr>
              <a:t>lower than the undamped natural </a:t>
            </a:r>
            <a:r>
              <a:rPr lang="en-US" sz="1400" dirty="0" smtClean="0">
                <a:latin typeface="Times New Roman" pitchFamily="18" charset="0"/>
                <a:cs typeface="Times New Roman" pitchFamily="18" charset="0"/>
              </a:rPr>
              <a:t>frequency       </a:t>
            </a:r>
            <a:r>
              <a:rPr lang="en-US" sz="1400" dirty="0">
                <a:latin typeface="Times New Roman" pitchFamily="18" charset="0"/>
                <a:cs typeface="Times New Roman" pitchFamily="18" charset="0"/>
              </a:rPr>
              <a:t>and the natural damped </a:t>
            </a:r>
            <a:r>
              <a:rPr lang="en-US" sz="1400" dirty="0" smtClean="0">
                <a:latin typeface="Times New Roman" pitchFamily="18" charset="0"/>
                <a:cs typeface="Times New Roman" pitchFamily="18" charset="0"/>
              </a:rPr>
              <a:t>frequency  .</a:t>
            </a:r>
          </a:p>
          <a:p>
            <a:pPr lvl="0" algn="l" rtl="0">
              <a:buAutoNum type="arabicPeriod" startAt="2"/>
            </a:pPr>
            <a:r>
              <a:rPr lang="en-US" sz="1400" dirty="0" smtClean="0">
                <a:latin typeface="Times New Roman" pitchFamily="18" charset="0"/>
                <a:cs typeface="Times New Roman" pitchFamily="18" charset="0"/>
              </a:rPr>
              <a:t>The </a:t>
            </a:r>
            <a:r>
              <a:rPr lang="en-US" sz="1400" dirty="0">
                <a:latin typeface="Times New Roman" pitchFamily="18" charset="0"/>
                <a:cs typeface="Times New Roman" pitchFamily="18" charset="0"/>
              </a:rPr>
              <a:t>maximum value of </a:t>
            </a:r>
            <a:r>
              <a:rPr lang="en-US" sz="1400" i="1" dirty="0">
                <a:latin typeface="Times New Roman" pitchFamily="18" charset="0"/>
                <a:cs typeface="Times New Roman" pitchFamily="18" charset="0"/>
              </a:rPr>
              <a:t>X</a:t>
            </a:r>
            <a:r>
              <a:rPr lang="en-US" sz="1400" dirty="0">
                <a:latin typeface="Times New Roman" pitchFamily="18" charset="0"/>
                <a:cs typeface="Times New Roman" pitchFamily="18" charset="0"/>
              </a:rPr>
              <a:t> occurs </a:t>
            </a:r>
            <a:r>
              <a:rPr lang="en-US" sz="1400" dirty="0" smtClean="0">
                <a:latin typeface="Times New Roman" pitchFamily="18" charset="0"/>
                <a:cs typeface="Times New Roman" pitchFamily="18" charset="0"/>
              </a:rPr>
              <a:t>when                  </a:t>
            </a:r>
            <a:r>
              <a:rPr lang="en-US" sz="1400" dirty="0">
                <a:latin typeface="Times New Roman" pitchFamily="18" charset="0"/>
                <a:cs typeface="Times New Roman" pitchFamily="18" charset="0"/>
              </a:rPr>
              <a:t>and is given </a:t>
            </a:r>
            <a:r>
              <a:rPr lang="en-US" sz="1400" dirty="0" smtClean="0">
                <a:latin typeface="Times New Roman" pitchFamily="18" charset="0"/>
                <a:cs typeface="Times New Roman" pitchFamily="18" charset="0"/>
              </a:rPr>
              <a:t>by                            , </a:t>
            </a:r>
            <a:r>
              <a:rPr lang="en-US" sz="1400" dirty="0">
                <a:latin typeface="Times New Roman" pitchFamily="18" charset="0"/>
                <a:cs typeface="Times New Roman" pitchFamily="18" charset="0"/>
              </a:rPr>
              <a:t>and the value of </a:t>
            </a:r>
            <a:r>
              <a:rPr lang="en-US" sz="1400" i="1" dirty="0">
                <a:latin typeface="Times New Roman" pitchFamily="18" charset="0"/>
                <a:cs typeface="Times New Roman" pitchFamily="18" charset="0"/>
              </a:rPr>
              <a:t>X</a:t>
            </a:r>
            <a:r>
              <a:rPr lang="en-US" sz="1400" dirty="0">
                <a:latin typeface="Times New Roman" pitchFamily="18" charset="0"/>
                <a:cs typeface="Times New Roman" pitchFamily="18" charset="0"/>
              </a:rPr>
              <a:t> </a:t>
            </a:r>
            <a:r>
              <a:rPr lang="en-US" sz="1400" dirty="0" smtClean="0">
                <a:latin typeface="Times New Roman" pitchFamily="18" charset="0"/>
                <a:cs typeface="Times New Roman" pitchFamily="18" charset="0"/>
              </a:rPr>
              <a:t>at           </a:t>
            </a:r>
            <a:r>
              <a:rPr lang="en-US" sz="1400" i="1" dirty="0">
                <a:latin typeface="Times New Roman" pitchFamily="18" charset="0"/>
                <a:cs typeface="Times New Roman" pitchFamily="18" charset="0"/>
              </a:rPr>
              <a:t>ω</a:t>
            </a:r>
            <a:r>
              <a:rPr lang="en-US" sz="1400" dirty="0">
                <a:latin typeface="Times New Roman" pitchFamily="18" charset="0"/>
                <a:cs typeface="Times New Roman" pitchFamily="18" charset="0"/>
              </a:rPr>
              <a:t> </a:t>
            </a:r>
            <a:r>
              <a:rPr lang="en-US" sz="1400" dirty="0" smtClean="0">
                <a:latin typeface="Times New Roman" pitchFamily="18" charset="0"/>
                <a:cs typeface="Times New Roman" pitchFamily="18" charset="0"/>
              </a:rPr>
              <a:t>=</a:t>
            </a:r>
            <a:r>
              <a:rPr lang="en-US" sz="1400" i="1" dirty="0" smtClean="0">
                <a:latin typeface="Times New Roman" pitchFamily="18" charset="0"/>
                <a:cs typeface="Times New Roman" pitchFamily="18" charset="0"/>
              </a:rPr>
              <a:t> ω</a:t>
            </a:r>
            <a:r>
              <a:rPr lang="en-US" sz="1400" i="1" baseline="-25000" dirty="0" smtClean="0">
                <a:latin typeface="Times New Roman" pitchFamily="18" charset="0"/>
                <a:cs typeface="Times New Roman" pitchFamily="18" charset="0"/>
              </a:rPr>
              <a:t>n</a:t>
            </a:r>
            <a:r>
              <a:rPr lang="en-US" sz="1400" dirty="0" smtClean="0">
                <a:latin typeface="Times New Roman" pitchFamily="18" charset="0"/>
                <a:cs typeface="Times New Roman" pitchFamily="18" charset="0"/>
              </a:rPr>
              <a:t>  by</a:t>
            </a:r>
          </a:p>
          <a:p>
            <a:pPr lvl="0" algn="l" rtl="0">
              <a:buNone/>
            </a:pPr>
            <a:r>
              <a:rPr lang="en-US" sz="1400" dirty="0" smtClean="0">
                <a:latin typeface="Times New Roman" pitchFamily="18" charset="0"/>
                <a:cs typeface="Times New Roman" pitchFamily="18" charset="0"/>
              </a:rPr>
              <a:t>From the figure (b) we can note that:</a:t>
            </a:r>
          </a:p>
          <a:p>
            <a:pPr lvl="0" algn="l" rtl="0"/>
            <a:r>
              <a:rPr lang="en-US" sz="1400" dirty="0">
                <a:latin typeface="Times New Roman" pitchFamily="18" charset="0"/>
                <a:cs typeface="Times New Roman" pitchFamily="18" charset="0"/>
              </a:rPr>
              <a:t>For an undamped system (𝜁 = 0), the phase angle is 0 for 0 &lt; </a:t>
            </a:r>
            <a:r>
              <a:rPr lang="en-US" sz="1400" i="1" dirty="0">
                <a:latin typeface="Times New Roman" pitchFamily="18" charset="0"/>
                <a:cs typeface="Times New Roman" pitchFamily="18" charset="0"/>
              </a:rPr>
              <a:t>r</a:t>
            </a:r>
            <a:r>
              <a:rPr lang="en-US" sz="1400" dirty="0">
                <a:latin typeface="Times New Roman" pitchFamily="18" charset="0"/>
                <a:cs typeface="Times New Roman" pitchFamily="18" charset="0"/>
              </a:rPr>
              <a:t> &lt; 1, which means that the excitation and response are in phase, and 180˚ for </a:t>
            </a:r>
            <a:r>
              <a:rPr lang="en-US" sz="1400" i="1" dirty="0">
                <a:latin typeface="Times New Roman" pitchFamily="18" charset="0"/>
                <a:cs typeface="Times New Roman" pitchFamily="18" charset="0"/>
              </a:rPr>
              <a:t>r</a:t>
            </a:r>
            <a:r>
              <a:rPr lang="en-US" sz="1400" dirty="0">
                <a:latin typeface="Times New Roman" pitchFamily="18" charset="0"/>
                <a:cs typeface="Times New Roman" pitchFamily="18" charset="0"/>
              </a:rPr>
              <a:t> &gt; 1, and that means that they are out of phase.</a:t>
            </a:r>
          </a:p>
          <a:p>
            <a:pPr lvl="0" algn="l" rtl="0"/>
            <a:r>
              <a:rPr lang="en-US" sz="1400" dirty="0">
                <a:latin typeface="Times New Roman" pitchFamily="18" charset="0"/>
                <a:cs typeface="Times New Roman" pitchFamily="18" charset="0"/>
              </a:rPr>
              <a:t>For 𝜁 &gt; 0 and 0 &lt; </a:t>
            </a:r>
            <a:r>
              <a:rPr lang="en-US" sz="1400" i="1" dirty="0">
                <a:latin typeface="Times New Roman" pitchFamily="18" charset="0"/>
                <a:cs typeface="Times New Roman" pitchFamily="18" charset="0"/>
              </a:rPr>
              <a:t>r</a:t>
            </a:r>
            <a:r>
              <a:rPr lang="en-US" sz="1400" dirty="0">
                <a:latin typeface="Times New Roman" pitchFamily="18" charset="0"/>
                <a:cs typeface="Times New Roman" pitchFamily="18" charset="0"/>
              </a:rPr>
              <a:t> &lt; 1, the response lags the excitation, because  the phase angle is   0 &lt; </a:t>
            </a:r>
            <a:r>
              <a:rPr lang="en-US" sz="1400" i="1" dirty="0">
                <a:latin typeface="Times New Roman" pitchFamily="18" charset="0"/>
                <a:cs typeface="Times New Roman" pitchFamily="18" charset="0"/>
              </a:rPr>
              <a:t>ϕ</a:t>
            </a:r>
            <a:r>
              <a:rPr lang="en-US" sz="1400" dirty="0">
                <a:latin typeface="Times New Roman" pitchFamily="18" charset="0"/>
                <a:cs typeface="Times New Roman" pitchFamily="18" charset="0"/>
              </a:rPr>
              <a:t> &lt; 90˚.</a:t>
            </a:r>
          </a:p>
          <a:p>
            <a:pPr lvl="0" algn="l" rtl="0"/>
            <a:r>
              <a:rPr lang="en-US" sz="1400" dirty="0">
                <a:latin typeface="Times New Roman" pitchFamily="18" charset="0"/>
                <a:cs typeface="Times New Roman" pitchFamily="18" charset="0"/>
              </a:rPr>
              <a:t>For 𝜁 &gt; 0 and </a:t>
            </a:r>
            <a:r>
              <a:rPr lang="en-US" sz="1400" i="1" dirty="0">
                <a:latin typeface="Times New Roman" pitchFamily="18" charset="0"/>
                <a:cs typeface="Times New Roman" pitchFamily="18" charset="0"/>
              </a:rPr>
              <a:t>r</a:t>
            </a:r>
            <a:r>
              <a:rPr lang="en-US" sz="1400" dirty="0">
                <a:latin typeface="Times New Roman" pitchFamily="18" charset="0"/>
                <a:cs typeface="Times New Roman" pitchFamily="18" charset="0"/>
              </a:rPr>
              <a:t> &gt; 1, the response leads the excitation, because  the phase angle is    90˚ &lt; </a:t>
            </a:r>
            <a:r>
              <a:rPr lang="en-US" sz="1400" i="1" dirty="0">
                <a:latin typeface="Times New Roman" pitchFamily="18" charset="0"/>
                <a:cs typeface="Times New Roman" pitchFamily="18" charset="0"/>
              </a:rPr>
              <a:t>ϕ</a:t>
            </a:r>
            <a:r>
              <a:rPr lang="en-US" sz="1400" dirty="0">
                <a:latin typeface="Times New Roman" pitchFamily="18" charset="0"/>
                <a:cs typeface="Times New Roman" pitchFamily="18" charset="0"/>
              </a:rPr>
              <a:t> &lt; 180˚.</a:t>
            </a:r>
          </a:p>
          <a:p>
            <a:pPr lvl="0" algn="l" rtl="0"/>
            <a:r>
              <a:rPr lang="en-US" sz="1400" dirty="0">
                <a:latin typeface="Times New Roman" pitchFamily="18" charset="0"/>
                <a:cs typeface="Times New Roman" pitchFamily="18" charset="0"/>
              </a:rPr>
              <a:t>For 𝜁 &gt; 0 and </a:t>
            </a:r>
            <a:r>
              <a:rPr lang="en-US" sz="1400" i="1" dirty="0">
                <a:latin typeface="Times New Roman" pitchFamily="18" charset="0"/>
                <a:cs typeface="Times New Roman" pitchFamily="18" charset="0"/>
              </a:rPr>
              <a:t>r</a:t>
            </a:r>
            <a:r>
              <a:rPr lang="en-US" sz="1400" dirty="0">
                <a:latin typeface="Times New Roman" pitchFamily="18" charset="0"/>
                <a:cs typeface="Times New Roman" pitchFamily="18" charset="0"/>
              </a:rPr>
              <a:t> = 1, the phase difference between the excitation and the response is 90˚.</a:t>
            </a:r>
          </a:p>
          <a:p>
            <a:pPr lvl="0" algn="l" rtl="0"/>
            <a:r>
              <a:rPr lang="en-US" sz="1400" dirty="0">
                <a:latin typeface="Times New Roman" pitchFamily="18" charset="0"/>
                <a:cs typeface="Times New Roman" pitchFamily="18" charset="0"/>
              </a:rPr>
              <a:t>For 𝜁 &gt; 0 and </a:t>
            </a:r>
            <a:r>
              <a:rPr lang="en-US" sz="1400" i="1" dirty="0">
                <a:latin typeface="Times New Roman" pitchFamily="18" charset="0"/>
                <a:cs typeface="Times New Roman" pitchFamily="18" charset="0"/>
              </a:rPr>
              <a:t>r</a:t>
            </a:r>
            <a:r>
              <a:rPr lang="en-US" sz="1400" dirty="0">
                <a:latin typeface="Times New Roman" pitchFamily="18" charset="0"/>
                <a:cs typeface="Times New Roman" pitchFamily="18" charset="0"/>
              </a:rPr>
              <a:t> &gt;&gt; 1, the response and the excitation are out of phase, because the phase angle approaches 180˚.</a:t>
            </a:r>
          </a:p>
          <a:p>
            <a:pPr algn="l" rtl="0">
              <a:buNone/>
            </a:pPr>
            <a:endParaRPr lang="en-US" sz="1400" dirty="0">
              <a:latin typeface="Times New Roman" pitchFamily="18" charset="0"/>
              <a:cs typeface="Times New Roman" pitchFamily="18" charset="0"/>
            </a:endParaRPr>
          </a:p>
          <a:p>
            <a:pPr algn="l" rtl="0">
              <a:buNone/>
            </a:pPr>
            <a:endParaRPr lang="en-US" sz="1400" dirty="0">
              <a:latin typeface="Times New Roman" pitchFamily="18" charset="0"/>
              <a:cs typeface="Times New Roman" pitchFamily="18" charset="0"/>
            </a:endParaRPr>
          </a:p>
          <a:p>
            <a:pPr algn="l" rtl="0">
              <a:buNone/>
            </a:pPr>
            <a:endParaRPr lang="en-US" dirty="0" smtClean="0">
              <a:latin typeface="Times New Roman" pitchFamily="18" charset="0"/>
              <a:cs typeface="Times New Roman" pitchFamily="18" charset="0"/>
            </a:endParaRPr>
          </a:p>
        </p:txBody>
      </p:sp>
      <p:pic>
        <p:nvPicPr>
          <p:cNvPr id="5" name="صورة 4" descr="1.bmp"/>
          <p:cNvPicPr/>
          <p:nvPr/>
        </p:nvPicPr>
        <p:blipFill>
          <a:blip r:embed="rId2" cstate="print"/>
          <a:srcRect/>
          <a:stretch>
            <a:fillRect/>
          </a:stretch>
        </p:blipFill>
        <p:spPr bwMode="auto">
          <a:xfrm>
            <a:off x="3491880" y="476672"/>
            <a:ext cx="5274310" cy="2756193"/>
          </a:xfrm>
          <a:prstGeom prst="rect">
            <a:avLst/>
          </a:prstGeom>
          <a:noFill/>
          <a:ln w="9525">
            <a:noFill/>
            <a:miter lim="800000"/>
            <a:headEnd/>
            <a:tailEnd/>
          </a:ln>
        </p:spPr>
      </p:pic>
      <p:pic>
        <p:nvPicPr>
          <p:cNvPr id="20482" name="Picture 2"/>
          <p:cNvPicPr>
            <a:picLocks noChangeAspect="1" noChangeArrowheads="1"/>
          </p:cNvPicPr>
          <p:nvPr/>
        </p:nvPicPr>
        <p:blipFill>
          <a:blip r:embed="rId3" cstate="print"/>
          <a:srcRect/>
          <a:stretch>
            <a:fillRect/>
          </a:stretch>
        </p:blipFill>
        <p:spPr bwMode="auto">
          <a:xfrm>
            <a:off x="1907704" y="3501008"/>
            <a:ext cx="2828925" cy="323850"/>
          </a:xfrm>
          <a:prstGeom prst="rect">
            <a:avLst/>
          </a:prstGeom>
          <a:noFill/>
          <a:ln w="9525">
            <a:noFill/>
            <a:miter lim="800000"/>
            <a:headEnd/>
            <a:tailEnd/>
          </a:ln>
        </p:spPr>
      </p:pic>
      <p:pic>
        <p:nvPicPr>
          <p:cNvPr id="20483" name="Picture 3"/>
          <p:cNvPicPr>
            <a:picLocks noChangeAspect="1" noChangeArrowheads="1"/>
          </p:cNvPicPr>
          <p:nvPr/>
        </p:nvPicPr>
        <p:blipFill>
          <a:blip r:embed="rId4" cstate="print"/>
          <a:srcRect/>
          <a:stretch>
            <a:fillRect/>
          </a:stretch>
        </p:blipFill>
        <p:spPr bwMode="auto">
          <a:xfrm>
            <a:off x="7236296" y="3789040"/>
            <a:ext cx="1152525" cy="209550"/>
          </a:xfrm>
          <a:prstGeom prst="rect">
            <a:avLst/>
          </a:prstGeom>
          <a:noFill/>
          <a:ln w="9525">
            <a:noFill/>
            <a:miter lim="800000"/>
            <a:headEnd/>
            <a:tailEnd/>
          </a:ln>
        </p:spPr>
      </p:pic>
      <p:pic>
        <p:nvPicPr>
          <p:cNvPr id="20484" name="Picture 4"/>
          <p:cNvPicPr>
            <a:picLocks noChangeAspect="1" noChangeArrowheads="1"/>
          </p:cNvPicPr>
          <p:nvPr/>
        </p:nvPicPr>
        <p:blipFill>
          <a:blip r:embed="rId5" cstate="print"/>
          <a:srcRect/>
          <a:stretch>
            <a:fillRect/>
          </a:stretch>
        </p:blipFill>
        <p:spPr bwMode="auto">
          <a:xfrm>
            <a:off x="4427984" y="3861048"/>
            <a:ext cx="190500" cy="228600"/>
          </a:xfrm>
          <a:prstGeom prst="rect">
            <a:avLst/>
          </a:prstGeom>
          <a:noFill/>
          <a:ln w="9525">
            <a:noFill/>
            <a:miter lim="800000"/>
            <a:headEnd/>
            <a:tailEnd/>
          </a:ln>
        </p:spPr>
      </p:pic>
      <p:pic>
        <p:nvPicPr>
          <p:cNvPr id="20485" name="Picture 5"/>
          <p:cNvPicPr>
            <a:picLocks noChangeAspect="1" noChangeArrowheads="1"/>
          </p:cNvPicPr>
          <p:nvPr/>
        </p:nvPicPr>
        <p:blipFill>
          <a:blip r:embed="rId6" cstate="print"/>
          <a:srcRect/>
          <a:stretch>
            <a:fillRect/>
          </a:stretch>
        </p:blipFill>
        <p:spPr bwMode="auto">
          <a:xfrm>
            <a:off x="3635896" y="4077072"/>
            <a:ext cx="981075" cy="219075"/>
          </a:xfrm>
          <a:prstGeom prst="rect">
            <a:avLst/>
          </a:prstGeom>
          <a:noFill/>
          <a:ln w="9525">
            <a:noFill/>
            <a:miter lim="800000"/>
            <a:headEnd/>
            <a:tailEnd/>
          </a:ln>
        </p:spPr>
      </p:pic>
      <p:pic>
        <p:nvPicPr>
          <p:cNvPr id="20486" name="Picture 6"/>
          <p:cNvPicPr>
            <a:picLocks noChangeAspect="1" noChangeArrowheads="1"/>
          </p:cNvPicPr>
          <p:nvPr/>
        </p:nvPicPr>
        <p:blipFill>
          <a:blip r:embed="rId7" cstate="print"/>
          <a:srcRect/>
          <a:stretch>
            <a:fillRect/>
          </a:stretch>
        </p:blipFill>
        <p:spPr bwMode="auto">
          <a:xfrm>
            <a:off x="5436096" y="4077072"/>
            <a:ext cx="1133475" cy="285750"/>
          </a:xfrm>
          <a:prstGeom prst="rect">
            <a:avLst/>
          </a:prstGeom>
          <a:noFill/>
          <a:ln w="9525">
            <a:noFill/>
            <a:miter lim="800000"/>
            <a:headEnd/>
            <a:tailEnd/>
          </a:ln>
        </p:spPr>
      </p:pic>
      <p:pic>
        <p:nvPicPr>
          <p:cNvPr id="20487" name="Picture 7"/>
          <p:cNvPicPr>
            <a:picLocks noChangeAspect="1" noChangeArrowheads="1"/>
          </p:cNvPicPr>
          <p:nvPr/>
        </p:nvPicPr>
        <p:blipFill>
          <a:blip r:embed="rId8" cstate="print"/>
          <a:srcRect/>
          <a:stretch>
            <a:fillRect/>
          </a:stretch>
        </p:blipFill>
        <p:spPr bwMode="auto">
          <a:xfrm>
            <a:off x="1619672" y="4293096"/>
            <a:ext cx="1009650" cy="285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90066"/>
          </a:xfrm>
        </p:spPr>
        <p:txBody>
          <a:bodyPr>
            <a:normAutofit/>
          </a:bodyPr>
          <a:lstStyle/>
          <a:p>
            <a:pPr algn="l" rtl="0"/>
            <a:r>
              <a:rPr lang="en-US" sz="1600" b="1" dirty="0"/>
              <a:t>Force Transmitted</a:t>
            </a:r>
            <a:endParaRPr lang="ar-SA" sz="1600" dirty="0"/>
          </a:p>
        </p:txBody>
      </p:sp>
      <p:sp>
        <p:nvSpPr>
          <p:cNvPr id="3" name="عنصر نائب للمحتوى 2"/>
          <p:cNvSpPr>
            <a:spLocks noGrp="1"/>
          </p:cNvSpPr>
          <p:nvPr>
            <p:ph idx="1"/>
          </p:nvPr>
        </p:nvSpPr>
        <p:spPr>
          <a:xfrm>
            <a:off x="457200" y="692696"/>
            <a:ext cx="8229600" cy="5433467"/>
          </a:xfrm>
        </p:spPr>
        <p:txBody>
          <a:bodyPr>
            <a:normAutofit/>
          </a:bodyPr>
          <a:lstStyle/>
          <a:p>
            <a:pPr algn="l" rtl="0">
              <a:buNone/>
            </a:pPr>
            <a:endParaRPr lang="en-US" sz="1400" dirty="0" smtClean="0">
              <a:latin typeface="Times New Roman" pitchFamily="18" charset="0"/>
              <a:cs typeface="Times New Roman" pitchFamily="18" charset="0"/>
            </a:endParaRPr>
          </a:p>
          <a:p>
            <a:pPr algn="l" rtl="0">
              <a:buNone/>
            </a:pPr>
            <a:endParaRPr lang="en-US" sz="1400" dirty="0">
              <a:latin typeface="Times New Roman" pitchFamily="18" charset="0"/>
              <a:cs typeface="Times New Roman" pitchFamily="18" charset="0"/>
            </a:endParaRPr>
          </a:p>
          <a:p>
            <a:pPr algn="l" rtl="0">
              <a:buNone/>
            </a:pPr>
            <a:r>
              <a:rPr lang="en-US" sz="1400" dirty="0" smtClean="0">
                <a:latin typeface="Times New Roman" pitchFamily="18" charset="0"/>
                <a:cs typeface="Times New Roman" pitchFamily="18" charset="0"/>
              </a:rPr>
              <a:t>The </a:t>
            </a:r>
            <a:r>
              <a:rPr lang="en-US" sz="1400" dirty="0">
                <a:latin typeface="Times New Roman" pitchFamily="18" charset="0"/>
                <a:cs typeface="Times New Roman" pitchFamily="18" charset="0"/>
              </a:rPr>
              <a:t>force transmitted </a:t>
            </a:r>
            <a:r>
              <a:rPr lang="en-US" sz="1400" i="1" dirty="0">
                <a:latin typeface="Times New Roman" pitchFamily="18" charset="0"/>
                <a:cs typeface="Times New Roman" pitchFamily="18" charset="0"/>
              </a:rPr>
              <a:t>F</a:t>
            </a:r>
            <a:r>
              <a:rPr lang="en-US" sz="1400" i="1" baseline="-25000" dirty="0">
                <a:latin typeface="Times New Roman" pitchFamily="18" charset="0"/>
                <a:cs typeface="Times New Roman" pitchFamily="18" charset="0"/>
              </a:rPr>
              <a:t>T</a:t>
            </a:r>
            <a:r>
              <a:rPr lang="en-US" sz="1400" dirty="0">
                <a:latin typeface="Times New Roman" pitchFamily="18" charset="0"/>
                <a:cs typeface="Times New Roman" pitchFamily="18" charset="0"/>
              </a:rPr>
              <a:t> can be determined </a:t>
            </a:r>
            <a:r>
              <a:rPr lang="en-US" sz="1400" dirty="0" smtClean="0">
                <a:latin typeface="Times New Roman" pitchFamily="18" charset="0"/>
                <a:cs typeface="Times New Roman" pitchFamily="18" charset="0"/>
              </a:rPr>
              <a:t>as</a:t>
            </a:r>
          </a:p>
          <a:p>
            <a:pPr algn="l" rtl="0">
              <a:buNone/>
            </a:pPr>
            <a:endParaRPr lang="en-US" sz="1400" dirty="0">
              <a:latin typeface="Times New Roman" pitchFamily="18" charset="0"/>
              <a:cs typeface="Times New Roman" pitchFamily="18" charset="0"/>
            </a:endParaRPr>
          </a:p>
          <a:p>
            <a:pPr algn="l" rtl="0">
              <a:buNone/>
            </a:pPr>
            <a:r>
              <a:rPr lang="en-US" sz="1400" dirty="0" smtClean="0">
                <a:latin typeface="Times New Roman" pitchFamily="18" charset="0"/>
                <a:cs typeface="Times New Roman" pitchFamily="18" charset="0"/>
              </a:rPr>
              <a:t>where </a:t>
            </a:r>
          </a:p>
          <a:p>
            <a:pPr algn="l" rtl="0">
              <a:buNone/>
            </a:pPr>
            <a:endParaRPr lang="en-US" sz="1400" dirty="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a:p>
            <a:pPr algn="l" rtl="0">
              <a:buNone/>
            </a:pPr>
            <a:endParaRPr lang="en-US" sz="1400" dirty="0">
              <a:latin typeface="Times New Roman" pitchFamily="18" charset="0"/>
              <a:cs typeface="Times New Roman" pitchFamily="18" charset="0"/>
            </a:endParaRPr>
          </a:p>
          <a:p>
            <a:pPr algn="l" rtl="0">
              <a:buNone/>
            </a:pPr>
            <a:r>
              <a:rPr lang="en-US" sz="1400" dirty="0" smtClean="0">
                <a:latin typeface="Times New Roman" pitchFamily="18" charset="0"/>
                <a:cs typeface="Times New Roman" pitchFamily="18" charset="0"/>
              </a:rPr>
              <a:t>and</a:t>
            </a:r>
          </a:p>
          <a:p>
            <a:pPr algn="l" rtl="0">
              <a:buNone/>
            </a:pPr>
            <a:endParaRPr lang="en-US" sz="1400" dirty="0">
              <a:latin typeface="Times New Roman" pitchFamily="18" charset="0"/>
              <a:cs typeface="Times New Roman" pitchFamily="18" charset="0"/>
            </a:endParaRPr>
          </a:p>
          <a:p>
            <a:pPr algn="l" rtl="0">
              <a:buNone/>
            </a:pPr>
            <a:endParaRPr lang="en-US" sz="1400" dirty="0" smtClean="0">
              <a:latin typeface="Times New Roman" pitchFamily="18" charset="0"/>
              <a:cs typeface="Times New Roman" pitchFamily="18" charset="0"/>
            </a:endParaRPr>
          </a:p>
          <a:p>
            <a:pPr algn="l" rtl="0">
              <a:buNone/>
            </a:pPr>
            <a:endParaRPr lang="en-US" sz="1400" dirty="0">
              <a:latin typeface="Times New Roman" pitchFamily="18" charset="0"/>
              <a:cs typeface="Times New Roman" pitchFamily="18" charset="0"/>
            </a:endParaRPr>
          </a:p>
          <a:p>
            <a:pPr algn="l" rtl="0">
              <a:buNone/>
            </a:pPr>
            <a:r>
              <a:rPr lang="en-US" sz="1400" dirty="0" smtClean="0">
                <a:latin typeface="Times New Roman" pitchFamily="18" charset="0"/>
                <a:cs typeface="Times New Roman" pitchFamily="18" charset="0"/>
              </a:rPr>
              <a:t>The quantity                , is called the force transmissibility   </a:t>
            </a:r>
          </a:p>
          <a:p>
            <a:pPr algn="l" rtl="0">
              <a:buNone/>
            </a:pPr>
            <a:endParaRPr lang="en-US" sz="1400" dirty="0" smtClean="0">
              <a:latin typeface="Times New Roman" pitchFamily="18" charset="0"/>
              <a:cs typeface="Times New Roman" pitchFamily="18" charset="0"/>
            </a:endParaRPr>
          </a:p>
          <a:p>
            <a:pPr algn="l" rtl="0">
              <a:buNone/>
            </a:pPr>
            <a:endParaRPr lang="ar-SA" sz="1400" dirty="0">
              <a:latin typeface="Times New Roman" pitchFamily="18" charset="0"/>
              <a:cs typeface="Times New Roman" pitchFamily="18" charset="0"/>
            </a:endParaRPr>
          </a:p>
        </p:txBody>
      </p:sp>
      <p:pic>
        <p:nvPicPr>
          <p:cNvPr id="21506" name="Picture 2"/>
          <p:cNvPicPr>
            <a:picLocks noChangeAspect="1" noChangeArrowheads="1"/>
          </p:cNvPicPr>
          <p:nvPr/>
        </p:nvPicPr>
        <p:blipFill>
          <a:blip r:embed="rId2" cstate="print"/>
          <a:srcRect/>
          <a:stretch>
            <a:fillRect/>
          </a:stretch>
        </p:blipFill>
        <p:spPr bwMode="auto">
          <a:xfrm>
            <a:off x="5638800" y="620688"/>
            <a:ext cx="3505200" cy="1781175"/>
          </a:xfrm>
          <a:prstGeom prst="rect">
            <a:avLst/>
          </a:prstGeom>
          <a:noFill/>
          <a:ln w="9525">
            <a:noFill/>
            <a:miter lim="800000"/>
            <a:headEnd/>
            <a:tailEnd/>
          </a:ln>
        </p:spPr>
      </p:pic>
      <p:pic>
        <p:nvPicPr>
          <p:cNvPr id="21507" name="Picture 3"/>
          <p:cNvPicPr>
            <a:picLocks noChangeAspect="1" noChangeArrowheads="1"/>
          </p:cNvPicPr>
          <p:nvPr/>
        </p:nvPicPr>
        <p:blipFill>
          <a:blip r:embed="rId3" cstate="print"/>
          <a:srcRect/>
          <a:stretch>
            <a:fillRect/>
          </a:stretch>
        </p:blipFill>
        <p:spPr bwMode="auto">
          <a:xfrm>
            <a:off x="1619672" y="1484784"/>
            <a:ext cx="1390650" cy="342900"/>
          </a:xfrm>
          <a:prstGeom prst="rect">
            <a:avLst/>
          </a:prstGeom>
          <a:noFill/>
          <a:ln w="9525">
            <a:noFill/>
            <a:miter lim="800000"/>
            <a:headEnd/>
            <a:tailEnd/>
          </a:ln>
        </p:spPr>
      </p:pic>
      <p:pic>
        <p:nvPicPr>
          <p:cNvPr id="21508" name="Picture 4"/>
          <p:cNvPicPr>
            <a:picLocks noChangeAspect="1" noChangeArrowheads="1"/>
          </p:cNvPicPr>
          <p:nvPr/>
        </p:nvPicPr>
        <p:blipFill>
          <a:blip r:embed="rId4" cstate="print"/>
          <a:srcRect/>
          <a:stretch>
            <a:fillRect/>
          </a:stretch>
        </p:blipFill>
        <p:spPr bwMode="auto">
          <a:xfrm>
            <a:off x="1475656" y="2204864"/>
            <a:ext cx="2114550" cy="428625"/>
          </a:xfrm>
          <a:prstGeom prst="rect">
            <a:avLst/>
          </a:prstGeom>
          <a:noFill/>
          <a:ln w="9525">
            <a:noFill/>
            <a:miter lim="800000"/>
            <a:headEnd/>
            <a:tailEnd/>
          </a:ln>
        </p:spPr>
      </p:pic>
      <p:pic>
        <p:nvPicPr>
          <p:cNvPr id="21510" name="Picture 6"/>
          <p:cNvPicPr>
            <a:picLocks noChangeAspect="1" noChangeArrowheads="1"/>
          </p:cNvPicPr>
          <p:nvPr/>
        </p:nvPicPr>
        <p:blipFill>
          <a:blip r:embed="rId5" cstate="print"/>
          <a:srcRect/>
          <a:stretch>
            <a:fillRect/>
          </a:stretch>
        </p:blipFill>
        <p:spPr bwMode="auto">
          <a:xfrm>
            <a:off x="1547664" y="3140968"/>
            <a:ext cx="1447800" cy="409575"/>
          </a:xfrm>
          <a:prstGeom prst="rect">
            <a:avLst/>
          </a:prstGeom>
          <a:noFill/>
          <a:ln w="9525">
            <a:noFill/>
            <a:miter lim="800000"/>
            <a:headEnd/>
            <a:tailEnd/>
          </a:ln>
        </p:spPr>
      </p:pic>
      <p:pic>
        <p:nvPicPr>
          <p:cNvPr id="21511" name="Picture 7"/>
          <p:cNvPicPr>
            <a:picLocks noChangeAspect="1" noChangeArrowheads="1"/>
          </p:cNvPicPr>
          <p:nvPr/>
        </p:nvPicPr>
        <p:blipFill>
          <a:blip r:embed="rId6" cstate="print"/>
          <a:srcRect/>
          <a:stretch>
            <a:fillRect/>
          </a:stretch>
        </p:blipFill>
        <p:spPr bwMode="auto">
          <a:xfrm>
            <a:off x="1475656" y="3717032"/>
            <a:ext cx="581025" cy="400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2" descr="untitled.bmp"/>
          <p:cNvPicPr>
            <a:picLocks noGrp="1"/>
          </p:cNvPicPr>
          <p:nvPr>
            <p:ph idx="1"/>
          </p:nvPr>
        </p:nvPicPr>
        <p:blipFill>
          <a:blip r:embed="rId2" cstate="print"/>
          <a:stretch>
            <a:fillRect/>
          </a:stretch>
        </p:blipFill>
        <p:spPr>
          <a:xfrm>
            <a:off x="1547664" y="188640"/>
            <a:ext cx="5976664" cy="2808312"/>
          </a:xfrm>
          <a:prstGeom prst="rect">
            <a:avLst/>
          </a:prstGeom>
        </p:spPr>
      </p:pic>
      <p:sp>
        <p:nvSpPr>
          <p:cNvPr id="5" name="مربع نص 4"/>
          <p:cNvSpPr txBox="1"/>
          <p:nvPr/>
        </p:nvSpPr>
        <p:spPr>
          <a:xfrm>
            <a:off x="0" y="2996952"/>
            <a:ext cx="9144000" cy="1600438"/>
          </a:xfrm>
          <a:prstGeom prst="rect">
            <a:avLst/>
          </a:prstGeom>
          <a:noFill/>
        </p:spPr>
        <p:txBody>
          <a:bodyPr wrap="square" rtlCol="1">
            <a:spAutoFit/>
          </a:bodyPr>
          <a:lstStyle/>
          <a:p>
            <a:pPr marL="342900" lvl="0" indent="-342900" algn="l" rtl="0">
              <a:buFont typeface="+mj-lt"/>
              <a:buAutoNum type="arabicPeriod"/>
            </a:pPr>
            <a:r>
              <a:rPr lang="en-US" sz="1400" dirty="0">
                <a:latin typeface="Times New Roman" pitchFamily="18" charset="0"/>
                <a:cs typeface="Times New Roman" pitchFamily="18" charset="0"/>
              </a:rPr>
              <a:t>The value of  is unity at </a:t>
            </a:r>
            <a:r>
              <a:rPr lang="en-US" sz="1400" i="1" dirty="0">
                <a:latin typeface="Times New Roman" pitchFamily="18" charset="0"/>
                <a:cs typeface="Times New Roman" pitchFamily="18" charset="0"/>
              </a:rPr>
              <a:t>r = 0 </a:t>
            </a:r>
            <a:r>
              <a:rPr lang="en-US" sz="1400" dirty="0">
                <a:latin typeface="Times New Roman" pitchFamily="18" charset="0"/>
                <a:cs typeface="Times New Roman" pitchFamily="18" charset="0"/>
              </a:rPr>
              <a:t>and close to unity for small values of </a:t>
            </a:r>
            <a:r>
              <a:rPr lang="en-US" sz="1400" i="1" dirty="0">
                <a:latin typeface="Times New Roman" pitchFamily="18" charset="0"/>
                <a:cs typeface="Times New Roman" pitchFamily="18" charset="0"/>
              </a:rPr>
              <a:t>r,</a:t>
            </a:r>
            <a:r>
              <a:rPr lang="en-US" sz="1400" dirty="0">
                <a:latin typeface="Times New Roman" pitchFamily="18" charset="0"/>
                <a:cs typeface="Times New Roman" pitchFamily="18" charset="0"/>
              </a:rPr>
              <a:t> independent of the damping ratio</a:t>
            </a:r>
          </a:p>
          <a:p>
            <a:pPr marL="342900" lvl="0" indent="-342900" algn="l" rtl="0">
              <a:buFont typeface="+mj-lt"/>
              <a:buAutoNum type="arabicPeriod"/>
            </a:pPr>
            <a:r>
              <a:rPr lang="en-US" sz="1400" dirty="0">
                <a:latin typeface="Times New Roman" pitchFamily="18" charset="0"/>
                <a:cs typeface="Times New Roman" pitchFamily="18" charset="0"/>
              </a:rPr>
              <a:t>For an undamped system </a:t>
            </a:r>
            <a:r>
              <a:rPr lang="en-US" sz="1400" dirty="0" smtClean="0">
                <a:latin typeface="Times New Roman" pitchFamily="18" charset="0"/>
                <a:cs typeface="Times New Roman" pitchFamily="18" charset="0"/>
              </a:rPr>
              <a:t>                            at </a:t>
            </a:r>
            <a:r>
              <a:rPr lang="en-US" sz="1400" dirty="0">
                <a:latin typeface="Times New Roman" pitchFamily="18" charset="0"/>
                <a:cs typeface="Times New Roman" pitchFamily="18" charset="0"/>
              </a:rPr>
              <a:t>resonance (</a:t>
            </a:r>
            <a:r>
              <a:rPr lang="en-US" sz="1400" i="1" dirty="0">
                <a:latin typeface="Times New Roman" pitchFamily="18" charset="0"/>
                <a:cs typeface="Times New Roman" pitchFamily="18" charset="0"/>
              </a:rPr>
              <a:t>r = 1) </a:t>
            </a:r>
            <a:r>
              <a:rPr lang="en-US" sz="1400" dirty="0">
                <a:latin typeface="Times New Roman" pitchFamily="18" charset="0"/>
                <a:cs typeface="Times New Roman" pitchFamily="18" charset="0"/>
              </a:rPr>
              <a:t>.</a:t>
            </a:r>
          </a:p>
          <a:p>
            <a:pPr marL="342900" indent="-342900" algn="l" rtl="0">
              <a:buFont typeface="+mj-lt"/>
              <a:buAutoNum type="arabicPeriod"/>
            </a:pPr>
            <a:r>
              <a:rPr lang="en-US" sz="1400" dirty="0">
                <a:latin typeface="Times New Roman" pitchFamily="18" charset="0"/>
                <a:cs typeface="Times New Roman" pitchFamily="18" charset="0"/>
              </a:rPr>
              <a:t>The force transmissibility</a:t>
            </a:r>
            <a:r>
              <a:rPr lang="en-US" sz="1400" dirty="0" smtClean="0">
                <a:latin typeface="Times New Roman" pitchFamily="18" charset="0"/>
                <a:cs typeface="Times New Roman" pitchFamily="18" charset="0"/>
              </a:rPr>
              <a:t>,    , </a:t>
            </a:r>
            <a:r>
              <a:rPr lang="en-US" sz="1400" dirty="0">
                <a:latin typeface="Times New Roman" pitchFamily="18" charset="0"/>
                <a:cs typeface="Times New Roman" pitchFamily="18" charset="0"/>
              </a:rPr>
              <a:t>attains a maximum </a:t>
            </a:r>
            <a:r>
              <a:rPr lang="en-US" sz="1400" dirty="0" smtClean="0">
                <a:latin typeface="Times New Roman" pitchFamily="18" charset="0"/>
                <a:cs typeface="Times New Roman" pitchFamily="18" charset="0"/>
              </a:rPr>
              <a:t>for                    </a:t>
            </a:r>
            <a:r>
              <a:rPr lang="en-US" sz="1400" dirty="0">
                <a:latin typeface="Times New Roman" pitchFamily="18" charset="0"/>
                <a:cs typeface="Times New Roman" pitchFamily="18" charset="0"/>
              </a:rPr>
              <a:t>at the frequency </a:t>
            </a:r>
            <a:r>
              <a:rPr lang="en-US" sz="1400" dirty="0" smtClean="0">
                <a:latin typeface="Times New Roman" pitchFamily="18" charset="0"/>
                <a:cs typeface="Times New Roman" pitchFamily="18" charset="0"/>
              </a:rPr>
              <a:t>ratio</a:t>
            </a:r>
          </a:p>
          <a:p>
            <a:pPr marL="342900" indent="-342900" algn="l" rtl="0">
              <a:buFont typeface="+mj-lt"/>
              <a:buAutoNum type="arabicPeriod"/>
            </a:pPr>
            <a:endParaRPr lang="en-US" sz="1400" dirty="0" smtClean="0">
              <a:latin typeface="Times New Roman" pitchFamily="18" charset="0"/>
              <a:cs typeface="Times New Roman" pitchFamily="18" charset="0"/>
            </a:endParaRPr>
          </a:p>
          <a:p>
            <a:pPr marL="342900" indent="-342900" algn="l" rtl="0">
              <a:buFont typeface="+mj-lt"/>
              <a:buAutoNum type="arabicPeriod"/>
            </a:pPr>
            <a:endParaRPr lang="en-US" sz="1400" dirty="0">
              <a:latin typeface="Times New Roman" pitchFamily="18" charset="0"/>
              <a:cs typeface="Times New Roman" pitchFamily="18" charset="0"/>
            </a:endParaRPr>
          </a:p>
          <a:p>
            <a:pPr marL="342900" indent="-342900" algn="l" rtl="0">
              <a:buFont typeface="+mj-lt"/>
              <a:buAutoNum type="arabicPeriod"/>
            </a:pPr>
            <a:r>
              <a:rPr lang="en-US" sz="1400" dirty="0">
                <a:latin typeface="Times New Roman" pitchFamily="18" charset="0"/>
                <a:cs typeface="Times New Roman" pitchFamily="18" charset="0"/>
              </a:rPr>
              <a:t>The force transmitted is equal to the driving force at</a:t>
            </a:r>
            <a:r>
              <a:rPr lang="en-US" sz="1400" dirty="0" smtClean="0">
                <a:latin typeface="Times New Roman" pitchFamily="18" charset="0"/>
                <a:cs typeface="Times New Roman" pitchFamily="18" charset="0"/>
              </a:rPr>
              <a:t> </a:t>
            </a:r>
            <a:r>
              <a:rPr lang="el-GR" sz="1400" dirty="0" smtClean="0">
                <a:latin typeface="Times New Roman" pitchFamily="18" charset="0"/>
                <a:cs typeface="Times New Roman" pitchFamily="18" charset="0"/>
              </a:rPr>
              <a:t>ω</a:t>
            </a:r>
            <a:r>
              <a:rPr lang="en-US" sz="1400" dirty="0" smtClean="0">
                <a:latin typeface="Times New Roman" pitchFamily="18" charset="0"/>
                <a:cs typeface="Times New Roman" pitchFamily="18" charset="0"/>
              </a:rPr>
              <a:t>/</a:t>
            </a:r>
            <a:r>
              <a:rPr lang="el-GR" sz="1400" dirty="0" smtClean="0">
                <a:latin typeface="Times New Roman" pitchFamily="18" charset="0"/>
                <a:cs typeface="Times New Roman" pitchFamily="18" charset="0"/>
              </a:rPr>
              <a:t>ω</a:t>
            </a:r>
            <a:r>
              <a:rPr lang="en-US" sz="1400" baseline="-25000" dirty="0" smtClean="0">
                <a:latin typeface="Times New Roman" pitchFamily="18" charset="0"/>
                <a:cs typeface="Times New Roman" pitchFamily="18" charset="0"/>
              </a:rPr>
              <a:t>n </a:t>
            </a:r>
            <a:r>
              <a:rPr lang="en-US" sz="1400" dirty="0" smtClean="0">
                <a:latin typeface="Times New Roman" pitchFamily="18" charset="0"/>
                <a:cs typeface="Times New Roman" pitchFamily="18" charset="0"/>
              </a:rPr>
              <a:t> =      </a:t>
            </a:r>
          </a:p>
          <a:p>
            <a:pPr marL="342900" indent="-342900" algn="l" rtl="0">
              <a:buFont typeface="+mj-lt"/>
              <a:buAutoNum type="arabicPeriod"/>
            </a:pPr>
            <a:r>
              <a:rPr lang="en-US" sz="1400" dirty="0">
                <a:latin typeface="Times New Roman" pitchFamily="18" charset="0"/>
                <a:cs typeface="Times New Roman" pitchFamily="18" charset="0"/>
              </a:rPr>
              <a:t>As the damping in the system is increased, the magnitude of the force transmitted gets smaller as long as</a:t>
            </a:r>
            <a:endParaRPr lang="ar-SA" sz="1400" dirty="0">
              <a:latin typeface="Times New Roman" pitchFamily="18" charset="0"/>
              <a:cs typeface="Times New Roman" pitchFamily="18" charset="0"/>
            </a:endParaRPr>
          </a:p>
        </p:txBody>
      </p:sp>
      <p:pic>
        <p:nvPicPr>
          <p:cNvPr id="22530" name="Picture 2"/>
          <p:cNvPicPr>
            <a:picLocks noChangeAspect="1" noChangeArrowheads="1"/>
          </p:cNvPicPr>
          <p:nvPr/>
        </p:nvPicPr>
        <p:blipFill>
          <a:blip r:embed="rId3" cstate="print"/>
          <a:srcRect/>
          <a:stretch>
            <a:fillRect/>
          </a:stretch>
        </p:blipFill>
        <p:spPr bwMode="auto">
          <a:xfrm>
            <a:off x="2267744" y="3284984"/>
            <a:ext cx="1133475" cy="209550"/>
          </a:xfrm>
          <a:prstGeom prst="rect">
            <a:avLst/>
          </a:prstGeom>
          <a:noFill/>
          <a:ln w="9525">
            <a:noFill/>
            <a:miter lim="800000"/>
            <a:headEnd/>
            <a:tailEnd/>
          </a:ln>
        </p:spPr>
      </p:pic>
      <p:pic>
        <p:nvPicPr>
          <p:cNvPr id="22531" name="Picture 3"/>
          <p:cNvPicPr>
            <a:picLocks noChangeAspect="1" noChangeArrowheads="1"/>
          </p:cNvPicPr>
          <p:nvPr/>
        </p:nvPicPr>
        <p:blipFill>
          <a:blip r:embed="rId4" cstate="print"/>
          <a:srcRect/>
          <a:stretch>
            <a:fillRect/>
          </a:stretch>
        </p:blipFill>
        <p:spPr bwMode="auto">
          <a:xfrm>
            <a:off x="4211960" y="3501008"/>
            <a:ext cx="657225" cy="209550"/>
          </a:xfrm>
          <a:prstGeom prst="rect">
            <a:avLst/>
          </a:prstGeom>
          <a:noFill/>
          <a:ln w="9525">
            <a:noFill/>
            <a:miter lim="800000"/>
            <a:headEnd/>
            <a:tailEnd/>
          </a:ln>
        </p:spPr>
      </p:pic>
      <p:pic>
        <p:nvPicPr>
          <p:cNvPr id="22532" name="Picture 4"/>
          <p:cNvPicPr>
            <a:picLocks noChangeAspect="1" noChangeArrowheads="1"/>
          </p:cNvPicPr>
          <p:nvPr/>
        </p:nvPicPr>
        <p:blipFill>
          <a:blip r:embed="rId5" cstate="print"/>
          <a:srcRect/>
          <a:stretch>
            <a:fillRect/>
          </a:stretch>
        </p:blipFill>
        <p:spPr bwMode="auto">
          <a:xfrm>
            <a:off x="1115616" y="3645024"/>
            <a:ext cx="2657475" cy="352425"/>
          </a:xfrm>
          <a:prstGeom prst="rect">
            <a:avLst/>
          </a:prstGeom>
          <a:noFill/>
          <a:ln w="9525">
            <a:noFill/>
            <a:miter lim="800000"/>
            <a:headEnd/>
            <a:tailEnd/>
          </a:ln>
        </p:spPr>
      </p:pic>
      <p:pic>
        <p:nvPicPr>
          <p:cNvPr id="22533" name="Picture 5"/>
          <p:cNvPicPr>
            <a:picLocks noChangeAspect="1" noChangeArrowheads="1"/>
          </p:cNvPicPr>
          <p:nvPr/>
        </p:nvPicPr>
        <p:blipFill>
          <a:blip r:embed="rId6" cstate="print"/>
          <a:srcRect/>
          <a:stretch>
            <a:fillRect/>
          </a:stretch>
        </p:blipFill>
        <p:spPr bwMode="auto">
          <a:xfrm>
            <a:off x="2267744" y="3501008"/>
            <a:ext cx="209550" cy="209550"/>
          </a:xfrm>
          <a:prstGeom prst="rect">
            <a:avLst/>
          </a:prstGeom>
          <a:noFill/>
          <a:ln w="9525">
            <a:noFill/>
            <a:miter lim="800000"/>
            <a:headEnd/>
            <a:tailEnd/>
          </a:ln>
        </p:spPr>
      </p:pic>
      <p:pic>
        <p:nvPicPr>
          <p:cNvPr id="22534" name="Picture 6"/>
          <p:cNvPicPr>
            <a:picLocks noChangeAspect="1" noChangeArrowheads="1"/>
          </p:cNvPicPr>
          <p:nvPr/>
        </p:nvPicPr>
        <p:blipFill>
          <a:blip r:embed="rId7" cstate="print"/>
          <a:srcRect/>
          <a:stretch>
            <a:fillRect/>
          </a:stretch>
        </p:blipFill>
        <p:spPr bwMode="auto">
          <a:xfrm>
            <a:off x="4788024" y="4149080"/>
            <a:ext cx="219075" cy="209550"/>
          </a:xfrm>
          <a:prstGeom prst="rect">
            <a:avLst/>
          </a:prstGeom>
          <a:noFill/>
          <a:ln w="9525">
            <a:noFill/>
            <a:miter lim="800000"/>
            <a:headEnd/>
            <a:tailEnd/>
          </a:ln>
        </p:spPr>
      </p:pic>
      <p:pic>
        <p:nvPicPr>
          <p:cNvPr id="22535" name="Picture 7"/>
          <p:cNvPicPr>
            <a:picLocks noChangeAspect="1" noChangeArrowheads="1"/>
          </p:cNvPicPr>
          <p:nvPr/>
        </p:nvPicPr>
        <p:blipFill>
          <a:blip r:embed="rId8" cstate="print"/>
          <a:srcRect/>
          <a:stretch>
            <a:fillRect/>
          </a:stretch>
        </p:blipFill>
        <p:spPr bwMode="auto">
          <a:xfrm>
            <a:off x="1187624" y="4581128"/>
            <a:ext cx="723900" cy="238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524</TotalTime>
  <Words>1881</Words>
  <Application>Microsoft Office PowerPoint</Application>
  <PresentationFormat>عرض على الشاشة (3:4)‏</PresentationFormat>
  <Paragraphs>316</Paragraphs>
  <Slides>20</Slides>
  <Notes>0</Notes>
  <HiddenSlides>0</HiddenSlides>
  <MMClips>0</MMClips>
  <ScaleCrop>false</ScaleCrop>
  <HeadingPairs>
    <vt:vector size="4" baseType="variant">
      <vt:variant>
        <vt:lpstr>سمة</vt:lpstr>
      </vt:variant>
      <vt:variant>
        <vt:i4>1</vt:i4>
      </vt:variant>
      <vt:variant>
        <vt:lpstr>عناوين الشرائح</vt:lpstr>
      </vt:variant>
      <vt:variant>
        <vt:i4>20</vt:i4>
      </vt:variant>
    </vt:vector>
  </HeadingPairs>
  <TitlesOfParts>
    <vt:vector size="21" baseType="lpstr">
      <vt:lpstr>تدفق</vt:lpstr>
      <vt:lpstr>What is the Damping ?</vt:lpstr>
      <vt:lpstr>Viscous Damping</vt:lpstr>
      <vt:lpstr>Depending on the values of ζ we have three damped cases:</vt:lpstr>
      <vt:lpstr>الشريحة 4</vt:lpstr>
      <vt:lpstr>Measurement of Viscous Damping </vt:lpstr>
      <vt:lpstr> </vt:lpstr>
      <vt:lpstr>الشريحة 7</vt:lpstr>
      <vt:lpstr>Force Transmitted</vt:lpstr>
      <vt:lpstr>الشريحة 9</vt:lpstr>
      <vt:lpstr>Effect of the Damping on the Vibration Amplitudes by Base Motion Excitation</vt:lpstr>
      <vt:lpstr>The Coulomb Damping:</vt:lpstr>
      <vt:lpstr>الشريحة 12</vt:lpstr>
      <vt:lpstr>Forced Vibration with Coulomb Damping</vt:lpstr>
      <vt:lpstr>The Structural (Hysteresis) Damping</vt:lpstr>
      <vt:lpstr>Free Vibration with Hysteresis Damping </vt:lpstr>
      <vt:lpstr>      Complex Stiffness  </vt:lpstr>
      <vt:lpstr>الشريحة 17</vt:lpstr>
      <vt:lpstr>Measurement of Damping</vt:lpstr>
      <vt:lpstr>Models of Hysteresis Damping (Structural Damping ): </vt:lpstr>
      <vt:lpstr>Magnetic Damping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the damping ?</dc:title>
  <dc:creator>city comp</dc:creator>
  <cp:lastModifiedBy>city comp</cp:lastModifiedBy>
  <cp:revision>59</cp:revision>
  <dcterms:created xsi:type="dcterms:W3CDTF">2011-05-23T20:12:44Z</dcterms:created>
  <dcterms:modified xsi:type="dcterms:W3CDTF">2011-05-24T13:14:35Z</dcterms:modified>
</cp:coreProperties>
</file>