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x="18288000" cy="10287000"/>
  <p:notesSz cx="6858000" cy="9144000"/>
  <p:embeddedFontLst>
    <p:embeddedFont>
      <p:font typeface="Candal" charset="1" panose="02000503000000020004"/>
      <p:regular r:id="rId41"/>
    </p:embeddedFont>
    <p:embeddedFont>
      <p:font typeface="Glacial Indifference" charset="1" panose="00000000000000000000"/>
      <p:regular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fonts/font41.fntdata" Type="http://schemas.openxmlformats.org/officeDocument/2006/relationships/font"/><Relationship Id="rId42" Target="fonts/font42.fntdata" Type="http://schemas.openxmlformats.org/officeDocument/2006/relationships/font"/><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2.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3.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4.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5.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6.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7.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8.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1.png" Type="http://schemas.openxmlformats.org/officeDocument/2006/relationships/image"/><Relationship Id="rId9" Target="../media/image12.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9.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0.png" Type="http://schemas.openxmlformats.org/officeDocument/2006/relationships/image"/><Relationship Id="rId7" Target="../media/image5.png" Type="http://schemas.openxmlformats.org/officeDocument/2006/relationships/image"/><Relationship Id="rId8" Target="../media/image6.svg" Type="http://schemas.openxmlformats.org/officeDocument/2006/relationships/image"/><Relationship Id="rId9" Target="../media/image51.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52.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53.png" Type="http://schemas.openxmlformats.org/officeDocument/2006/relationships/image"/><Relationship Id="rId9" Target="../media/image54.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55.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56.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57.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58.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59.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png" Type="http://schemas.openxmlformats.org/officeDocument/2006/relationships/image"/><Relationship Id="rId11" Target="../media/image20.svg" Type="http://schemas.openxmlformats.org/officeDocument/2006/relationships/image"/><Relationship Id="rId2" Target="../media/image13.png" Type="http://schemas.openxmlformats.org/officeDocument/2006/relationships/image"/><Relationship Id="rId3" Target="../media/image14.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15.png" Type="http://schemas.openxmlformats.org/officeDocument/2006/relationships/image"/><Relationship Id="rId7" Target="../media/image16.svg" Type="http://schemas.openxmlformats.org/officeDocument/2006/relationships/image"/><Relationship Id="rId8" Target="../media/image17.png" Type="http://schemas.openxmlformats.org/officeDocument/2006/relationships/image"/><Relationship Id="rId9" Target="../media/image18.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60.png" Type="http://schemas.openxmlformats.org/officeDocument/2006/relationships/image"/><Relationship Id="rId9" Target="../media/image61.sv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png" Type="http://schemas.openxmlformats.org/officeDocument/2006/relationships/image"/><Relationship Id="rId11" Target="../media/image36.svg" Type="http://schemas.openxmlformats.org/officeDocument/2006/relationships/image"/><Relationship Id="rId12" Target="../media/image66.png" Type="http://schemas.openxmlformats.org/officeDocument/2006/relationships/image"/><Relationship Id="rId13" Target="../media/image67.sv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62.png" Type="http://schemas.openxmlformats.org/officeDocument/2006/relationships/image"/><Relationship Id="rId5" Target="../media/image63.svg" Type="http://schemas.openxmlformats.org/officeDocument/2006/relationships/image"/><Relationship Id="rId6" Target="../media/image64.png" Type="http://schemas.openxmlformats.org/officeDocument/2006/relationships/image"/><Relationship Id="rId7" Target="../media/image65.svg" Type="http://schemas.openxmlformats.org/officeDocument/2006/relationships/image"/><Relationship Id="rId8" Target="../media/image15.png" Type="http://schemas.openxmlformats.org/officeDocument/2006/relationships/image"/><Relationship Id="rId9" Target="../media/image16.sv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68.png" Type="http://schemas.openxmlformats.org/officeDocument/2006/relationships/image"/><Relationship Id="rId9" Target="../media/image69.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3.png" Type="http://schemas.openxmlformats.org/officeDocument/2006/relationships/image"/><Relationship Id="rId7" Target="../media/image24.svg" Type="http://schemas.openxmlformats.org/officeDocument/2006/relationships/image"/><Relationship Id="rId8" Target="../media/image25.png" Type="http://schemas.openxmlformats.org/officeDocument/2006/relationships/image"/><Relationship Id="rId9" Target="../media/image26.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8.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29.png" Type="http://schemas.openxmlformats.org/officeDocument/2006/relationships/image"/><Relationship Id="rId7" Target="../media/image30.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1.pn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3.png" Type="http://schemas.openxmlformats.org/officeDocument/2006/relationships/image"/><Relationship Id="rId7" Target="../media/image24.svg" Type="http://schemas.openxmlformats.org/officeDocument/2006/relationships/image"/><Relationship Id="rId8" Target="../media/image25.png" Type="http://schemas.openxmlformats.org/officeDocument/2006/relationships/image"/><Relationship Id="rId9" Target="../media/image26.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2.pn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21.png" Type="http://schemas.openxmlformats.org/officeDocument/2006/relationships/image"/><Relationship Id="rId5" Target="../media/image22.svg" Type="http://schemas.openxmlformats.org/officeDocument/2006/relationships/image"/><Relationship Id="rId6" Target="../media/image23.png" Type="http://schemas.openxmlformats.org/officeDocument/2006/relationships/image"/><Relationship Id="rId7" Target="../media/image24.svg" Type="http://schemas.openxmlformats.org/officeDocument/2006/relationships/image"/><Relationship Id="rId8" Target="../media/image25.png" Type="http://schemas.openxmlformats.org/officeDocument/2006/relationships/image"/><Relationship Id="rId9" Target="../media/image26.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 Id="rId3" Target="../media/image34.svg" Type="http://schemas.openxmlformats.org/officeDocument/2006/relationships/image"/><Relationship Id="rId4" Target="../media/image35.png" Type="http://schemas.openxmlformats.org/officeDocument/2006/relationships/image"/><Relationship Id="rId5" Target="../media/image36.svg" Type="http://schemas.openxmlformats.org/officeDocument/2006/relationships/image"/><Relationship Id="rId6" Target="../media/image37.png" Type="http://schemas.openxmlformats.org/officeDocument/2006/relationships/image"/><Relationship Id="rId7" Target="../media/image38.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41.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3914003" y="5631718"/>
            <a:ext cx="8154379" cy="8154379"/>
          </a:xfrm>
          <a:custGeom>
            <a:avLst/>
            <a:gdLst/>
            <a:ahLst/>
            <a:cxnLst/>
            <a:rect r="r" b="b" t="t" l="l"/>
            <a:pathLst>
              <a:path h="8154379" w="8154379">
                <a:moveTo>
                  <a:pt x="0" y="0"/>
                </a:moveTo>
                <a:lnTo>
                  <a:pt x="8154379" y="0"/>
                </a:lnTo>
                <a:lnTo>
                  <a:pt x="8154379" y="8154379"/>
                </a:lnTo>
                <a:lnTo>
                  <a:pt x="0" y="815437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964929" y="-728801"/>
            <a:ext cx="4809082" cy="1757501"/>
          </a:xfrm>
          <a:custGeom>
            <a:avLst/>
            <a:gdLst/>
            <a:ahLst/>
            <a:cxnLst/>
            <a:rect r="r" b="b" t="t" l="l"/>
            <a:pathLst>
              <a:path h="1757501" w="4809082">
                <a:moveTo>
                  <a:pt x="0" y="0"/>
                </a:moveTo>
                <a:lnTo>
                  <a:pt x="4809082" y="0"/>
                </a:lnTo>
                <a:lnTo>
                  <a:pt x="4809082" y="1757501"/>
                </a:lnTo>
                <a:lnTo>
                  <a:pt x="0" y="175750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439516" y="-3223491"/>
            <a:ext cx="8154379" cy="8154379"/>
          </a:xfrm>
          <a:custGeom>
            <a:avLst/>
            <a:gdLst/>
            <a:ahLst/>
            <a:cxnLst/>
            <a:rect r="r" b="b" t="t" l="l"/>
            <a:pathLst>
              <a:path h="8154379" w="8154379">
                <a:moveTo>
                  <a:pt x="0" y="0"/>
                </a:moveTo>
                <a:lnTo>
                  <a:pt x="8154379" y="0"/>
                </a:lnTo>
                <a:lnTo>
                  <a:pt x="8154379" y="8154379"/>
                </a:lnTo>
                <a:lnTo>
                  <a:pt x="0" y="815437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3260980" y="2033755"/>
            <a:ext cx="11766040" cy="1940340"/>
          </a:xfrm>
          <a:prstGeom prst="rect">
            <a:avLst/>
          </a:prstGeom>
        </p:spPr>
        <p:txBody>
          <a:bodyPr anchor="t" rtlCol="false" tIns="0" lIns="0" bIns="0" rIns="0">
            <a:spAutoFit/>
          </a:bodyPr>
          <a:lstStyle/>
          <a:p>
            <a:pPr algn="ctr">
              <a:lnSpc>
                <a:spcPts val="14516"/>
              </a:lnSpc>
            </a:pPr>
            <a:r>
              <a:rPr lang="en-US" sz="14516">
                <a:solidFill>
                  <a:srgbClr val="343434"/>
                </a:solidFill>
                <a:latin typeface="Candal"/>
                <a:ea typeface="Candal"/>
                <a:cs typeface="Candal"/>
                <a:sym typeface="Candal"/>
              </a:rPr>
              <a:t>ATM</a:t>
            </a:r>
          </a:p>
        </p:txBody>
      </p:sp>
      <p:sp>
        <p:nvSpPr>
          <p:cNvPr name="Freeform 6" id="6"/>
          <p:cNvSpPr/>
          <p:nvPr/>
        </p:nvSpPr>
        <p:spPr>
          <a:xfrm flipH="false" flipV="false" rot="0">
            <a:off x="-627170" y="-445724"/>
            <a:ext cx="4425558" cy="4425558"/>
          </a:xfrm>
          <a:custGeom>
            <a:avLst/>
            <a:gdLst/>
            <a:ahLst/>
            <a:cxnLst/>
            <a:rect r="r" b="b" t="t" l="l"/>
            <a:pathLst>
              <a:path h="4425558" w="4425558">
                <a:moveTo>
                  <a:pt x="0" y="0"/>
                </a:moveTo>
                <a:lnTo>
                  <a:pt x="4425558" y="0"/>
                </a:lnTo>
                <a:lnTo>
                  <a:pt x="4425558" y="4425559"/>
                </a:lnTo>
                <a:lnTo>
                  <a:pt x="0" y="44255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true" flipV="true" rot="0">
            <a:off x="14903633" y="6628123"/>
            <a:ext cx="4425558" cy="4425558"/>
          </a:xfrm>
          <a:custGeom>
            <a:avLst/>
            <a:gdLst/>
            <a:ahLst/>
            <a:cxnLst/>
            <a:rect r="r" b="b" t="t" l="l"/>
            <a:pathLst>
              <a:path h="4425558" w="4425558">
                <a:moveTo>
                  <a:pt x="4425559" y="4425559"/>
                </a:moveTo>
                <a:lnTo>
                  <a:pt x="0" y="4425559"/>
                </a:lnTo>
                <a:lnTo>
                  <a:pt x="0" y="0"/>
                </a:lnTo>
                <a:lnTo>
                  <a:pt x="4425559" y="0"/>
                </a:lnTo>
                <a:lnTo>
                  <a:pt x="4425559" y="4425559"/>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3182110" y="-728801"/>
            <a:ext cx="4809082" cy="1757501"/>
          </a:xfrm>
          <a:custGeom>
            <a:avLst/>
            <a:gdLst/>
            <a:ahLst/>
            <a:cxnLst/>
            <a:rect r="r" b="b" t="t" l="l"/>
            <a:pathLst>
              <a:path h="1757501" w="4809082">
                <a:moveTo>
                  <a:pt x="0" y="0"/>
                </a:moveTo>
                <a:lnTo>
                  <a:pt x="4809083" y="0"/>
                </a:lnTo>
                <a:lnTo>
                  <a:pt x="4809083" y="1757501"/>
                </a:lnTo>
                <a:lnTo>
                  <a:pt x="0" y="175750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9" id="9"/>
          <p:cNvSpPr/>
          <p:nvPr/>
        </p:nvSpPr>
        <p:spPr>
          <a:xfrm flipH="false" flipV="false" rot="0">
            <a:off x="8073520" y="-728801"/>
            <a:ext cx="4809082" cy="1757501"/>
          </a:xfrm>
          <a:custGeom>
            <a:avLst/>
            <a:gdLst/>
            <a:ahLst/>
            <a:cxnLst/>
            <a:rect r="r" b="b" t="t" l="l"/>
            <a:pathLst>
              <a:path h="1757501" w="4809082">
                <a:moveTo>
                  <a:pt x="0" y="0"/>
                </a:moveTo>
                <a:lnTo>
                  <a:pt x="4809082" y="0"/>
                </a:lnTo>
                <a:lnTo>
                  <a:pt x="4809082" y="1757501"/>
                </a:lnTo>
                <a:lnTo>
                  <a:pt x="0" y="175750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0" id="10"/>
          <p:cNvSpPr txBox="true"/>
          <p:nvPr/>
        </p:nvSpPr>
        <p:spPr>
          <a:xfrm rot="0">
            <a:off x="1683804" y="4277366"/>
            <a:ext cx="14920391" cy="1980828"/>
          </a:xfrm>
          <a:prstGeom prst="rect">
            <a:avLst/>
          </a:prstGeom>
        </p:spPr>
        <p:txBody>
          <a:bodyPr anchor="t" rtlCol="false" tIns="0" lIns="0" bIns="0" rIns="0">
            <a:spAutoFit/>
          </a:bodyPr>
          <a:lstStyle/>
          <a:p>
            <a:pPr algn="ctr">
              <a:lnSpc>
                <a:spcPts val="5270"/>
              </a:lnSpc>
            </a:pPr>
            <a:r>
              <a:rPr lang="en-US" sz="3764">
                <a:solidFill>
                  <a:srgbClr val="343434"/>
                </a:solidFill>
                <a:latin typeface="Candal"/>
                <a:ea typeface="Candal"/>
                <a:cs typeface="Candal"/>
                <a:sym typeface="Candal"/>
              </a:rPr>
              <a:t>Rashed Ammouri &amp; Ibrahim Tayeh &amp; Yousef Salman</a:t>
            </a:r>
          </a:p>
          <a:p>
            <a:pPr algn="ctr" rtl="true">
              <a:lnSpc>
                <a:spcPts val="5270"/>
              </a:lnSpc>
              <a:spcBef>
                <a:spcPct val="0"/>
              </a:spcBef>
            </a:pPr>
            <a:r>
              <a:rPr lang="en-US" sz="3764">
                <a:solidFill>
                  <a:srgbClr val="343434"/>
                </a:solidFill>
                <a:latin typeface="Candal"/>
                <a:ea typeface="Candal"/>
                <a:cs typeface="Candal"/>
                <a:sym typeface="Candal"/>
              </a:rPr>
              <a:t>Supervisor: Dr. Hanal Abuzant ​&amp; Muhannad</a:t>
            </a:r>
            <a:r>
              <a:rPr lang="en-US" sz="3764">
                <a:solidFill>
                  <a:srgbClr val="343434"/>
                </a:solidFill>
                <a:latin typeface="Candal"/>
                <a:ea typeface="Candal"/>
                <a:cs typeface="Candal"/>
                <a:sym typeface="Candal"/>
              </a:rPr>
              <a:t> Al-Jabi</a:t>
            </a:r>
          </a:p>
          <a:p>
            <a:pPr algn="ctr" rtl="true">
              <a:lnSpc>
                <a:spcPts val="5270"/>
              </a:lnSpc>
              <a:spcBef>
                <a:spcPct val="0"/>
              </a:spcBef>
            </a:pPr>
          </a:p>
        </p:txBody>
      </p:sp>
      <p:sp>
        <p:nvSpPr>
          <p:cNvPr name="TextBox 11" id="11"/>
          <p:cNvSpPr txBox="true"/>
          <p:nvPr/>
        </p:nvSpPr>
        <p:spPr>
          <a:xfrm rot="0">
            <a:off x="2827477" y="6178192"/>
            <a:ext cx="12450961" cy="566003"/>
          </a:xfrm>
          <a:prstGeom prst="rect">
            <a:avLst/>
          </a:prstGeom>
        </p:spPr>
        <p:txBody>
          <a:bodyPr anchor="t" rtlCol="false" tIns="0" lIns="0" bIns="0" rIns="0">
            <a:spAutoFit/>
          </a:bodyPr>
          <a:lstStyle/>
          <a:p>
            <a:pPr algn="ctr" rtl="true">
              <a:lnSpc>
                <a:spcPts val="4502"/>
              </a:lnSpc>
              <a:spcBef>
                <a:spcPct val="0"/>
              </a:spcBef>
            </a:pPr>
            <a:r>
              <a:rPr lang="en-US" sz="3216">
                <a:solidFill>
                  <a:srgbClr val="343434"/>
                </a:solidFill>
                <a:latin typeface="Candal"/>
                <a:ea typeface="Candal"/>
                <a:cs typeface="Candal"/>
                <a:sym typeface="Candal"/>
              </a:rPr>
              <a:t>An-Najah</a:t>
            </a:r>
            <a:r>
              <a:rPr lang="en-US" sz="3216">
                <a:solidFill>
                  <a:srgbClr val="343434"/>
                </a:solidFill>
                <a:latin typeface="Candal"/>
                <a:ea typeface="Candal"/>
                <a:cs typeface="Candal"/>
                <a:sym typeface="Candal"/>
              </a:rPr>
              <a:t> National University, Faculty of Engineering</a:t>
            </a:r>
            <a:r>
              <a:rPr lang="ar-EG" sz="3216">
                <a:solidFill>
                  <a:srgbClr val="343434"/>
                </a:solidFill>
                <a:latin typeface="Candal"/>
                <a:ea typeface="Candal"/>
                <a:cs typeface="Candal"/>
                <a:sym typeface="Candal"/>
                <a:rtl val="true"/>
              </a:rPr>
              <a:t> ​</a:t>
            </a:r>
          </a:p>
        </p:txBody>
      </p:sp>
      <p:sp>
        <p:nvSpPr>
          <p:cNvPr name="TextBox 12" id="12"/>
          <p:cNvSpPr txBox="true"/>
          <p:nvPr/>
        </p:nvSpPr>
        <p:spPr>
          <a:xfrm rot="0">
            <a:off x="4581525" y="7048995"/>
            <a:ext cx="9124950" cy="1137503"/>
          </a:xfrm>
          <a:prstGeom prst="rect">
            <a:avLst/>
          </a:prstGeom>
        </p:spPr>
        <p:txBody>
          <a:bodyPr anchor="t" rtlCol="false" tIns="0" lIns="0" bIns="0" rIns="0">
            <a:spAutoFit/>
          </a:bodyPr>
          <a:lstStyle/>
          <a:p>
            <a:pPr algn="ctr">
              <a:lnSpc>
                <a:spcPts val="4502"/>
              </a:lnSpc>
            </a:pPr>
            <a:r>
              <a:rPr lang="en-US" sz="3216">
                <a:solidFill>
                  <a:srgbClr val="343434"/>
                </a:solidFill>
                <a:latin typeface="Candal"/>
                <a:ea typeface="Candal"/>
                <a:cs typeface="Candal"/>
                <a:sym typeface="Candal"/>
              </a:rPr>
              <a:t>Department of Computer Engineering, ​</a:t>
            </a:r>
          </a:p>
          <a:p>
            <a:pPr algn="ctr" rtl="true">
              <a:lnSpc>
                <a:spcPts val="4502"/>
              </a:lnSpc>
              <a:spcBef>
                <a:spcPct val="0"/>
              </a:spcBef>
            </a:pPr>
            <a:r>
              <a:rPr lang="en-US" sz="3216">
                <a:solidFill>
                  <a:srgbClr val="343434"/>
                </a:solidFill>
                <a:latin typeface="Candal"/>
                <a:ea typeface="Candal"/>
                <a:cs typeface="Candal"/>
                <a:sym typeface="Candal"/>
              </a:rPr>
              <a:t>June</a:t>
            </a:r>
            <a:r>
              <a:rPr lang="en-US" sz="3216">
                <a:solidFill>
                  <a:srgbClr val="343434"/>
                </a:solidFill>
                <a:latin typeface="Candal"/>
                <a:ea typeface="Candal"/>
                <a:cs typeface="Candal"/>
                <a:sym typeface="Candal"/>
              </a:rPr>
              <a:t> 2026</a:t>
            </a:r>
            <a:r>
              <a:rPr lang="ar-EG" sz="3216">
                <a:solidFill>
                  <a:srgbClr val="343434"/>
                </a:solidFill>
                <a:latin typeface="Candal"/>
                <a:ea typeface="Candal"/>
                <a:cs typeface="Candal"/>
                <a:sym typeface="Candal"/>
                <a:rtl val="true"/>
              </a:rPr>
              <a:t> ​</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281498" y="2766859"/>
            <a:ext cx="9725005" cy="6491441"/>
          </a:xfrm>
          <a:custGeom>
            <a:avLst/>
            <a:gdLst/>
            <a:ahLst/>
            <a:cxnLst/>
            <a:rect r="r" b="b" t="t" l="l"/>
            <a:pathLst>
              <a:path h="6491441" w="9725005">
                <a:moveTo>
                  <a:pt x="0" y="0"/>
                </a:moveTo>
                <a:lnTo>
                  <a:pt x="9725004" y="0"/>
                </a:lnTo>
                <a:lnTo>
                  <a:pt x="9725004" y="6491441"/>
                </a:lnTo>
                <a:lnTo>
                  <a:pt x="0" y="6491441"/>
                </a:lnTo>
                <a:lnTo>
                  <a:pt x="0" y="0"/>
                </a:lnTo>
                <a:close/>
              </a:path>
            </a:pathLst>
          </a:custGeom>
          <a:blipFill>
            <a:blip r:embed="rId8"/>
            <a:stretch>
              <a:fillRect l="0" t="0" r="0" b="0"/>
            </a:stretch>
          </a:blipFill>
        </p:spPr>
      </p:sp>
      <p:sp>
        <p:nvSpPr>
          <p:cNvPr name="TextBox 6" id="6"/>
          <p:cNvSpPr txBox="true"/>
          <p:nvPr/>
        </p:nvSpPr>
        <p:spPr>
          <a:xfrm rot="0">
            <a:off x="4258405" y="1272985"/>
            <a:ext cx="9771190" cy="241348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SERVO SG90 </a:t>
            </a:r>
          </a:p>
          <a:p>
            <a:pPr algn="ctr">
              <a:lnSpc>
                <a:spcPts val="9712"/>
              </a:lnSpc>
            </a:pPr>
          </a:p>
        </p:txBody>
      </p:sp>
    </p:spTree>
  </p:cSld>
  <p:clrMapOvr>
    <a:masterClrMapping/>
  </p:clrMapOvr>
  <p:transition spd="slow">
    <p:push dir="l"/>
  </p:transition>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965521" y="2598074"/>
            <a:ext cx="6356958" cy="6356958"/>
          </a:xfrm>
          <a:custGeom>
            <a:avLst/>
            <a:gdLst/>
            <a:ahLst/>
            <a:cxnLst/>
            <a:rect r="r" b="b" t="t" l="l"/>
            <a:pathLst>
              <a:path h="6356958" w="6356958">
                <a:moveTo>
                  <a:pt x="0" y="0"/>
                </a:moveTo>
                <a:lnTo>
                  <a:pt x="6356958" y="0"/>
                </a:lnTo>
                <a:lnTo>
                  <a:pt x="6356958" y="6356958"/>
                </a:lnTo>
                <a:lnTo>
                  <a:pt x="0" y="6356958"/>
                </a:lnTo>
                <a:lnTo>
                  <a:pt x="0" y="0"/>
                </a:lnTo>
                <a:close/>
              </a:path>
            </a:pathLst>
          </a:custGeom>
          <a:blipFill>
            <a:blip r:embed="rId8"/>
            <a:stretch>
              <a:fillRect l="0" t="0" r="0" b="0"/>
            </a:stretch>
          </a:blipFill>
        </p:spPr>
      </p:sp>
      <p:sp>
        <p:nvSpPr>
          <p:cNvPr name="TextBox 6" id="6"/>
          <p:cNvSpPr txBox="true"/>
          <p:nvPr/>
        </p:nvSpPr>
        <p:spPr>
          <a:xfrm rot="0">
            <a:off x="4258405" y="895350"/>
            <a:ext cx="9771190"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CION ACCEPTOR</a:t>
            </a:r>
          </a:p>
        </p:txBody>
      </p:sp>
    </p:spTree>
  </p:cSld>
  <p:clrMapOvr>
    <a:masterClrMapping/>
  </p:clrMapOvr>
  <p:transition spd="slow">
    <p:push dir="l"/>
  </p:transition>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98151" y="-187007"/>
            <a:ext cx="4499059" cy="4499059"/>
          </a:xfrm>
          <a:custGeom>
            <a:avLst/>
            <a:gdLst/>
            <a:ahLst/>
            <a:cxnLst/>
            <a:rect r="r" b="b" t="t" l="l"/>
            <a:pathLst>
              <a:path h="4499059" w="4499059">
                <a:moveTo>
                  <a:pt x="0" y="0"/>
                </a:moveTo>
                <a:lnTo>
                  <a:pt x="4499058" y="0"/>
                </a:lnTo>
                <a:lnTo>
                  <a:pt x="4499058" y="4499059"/>
                </a:lnTo>
                <a:lnTo>
                  <a:pt x="0" y="449905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634920" y="-144231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5486400" y="3450590"/>
            <a:ext cx="6458399" cy="3204844"/>
          </a:xfrm>
          <a:prstGeom prst="rect">
            <a:avLst/>
          </a:prstGeom>
        </p:spPr>
        <p:txBody>
          <a:bodyPr anchor="t" rtlCol="false" tIns="0" lIns="0" bIns="0" rIns="0">
            <a:spAutoFit/>
          </a:bodyPr>
          <a:lstStyle/>
          <a:p>
            <a:pPr algn="ctr">
              <a:lnSpc>
                <a:spcPts val="12880"/>
              </a:lnSpc>
            </a:pPr>
            <a:r>
              <a:rPr lang="en-US" sz="9200" spc="-230">
                <a:solidFill>
                  <a:srgbClr val="343434"/>
                </a:solidFill>
                <a:latin typeface="Candal"/>
                <a:ea typeface="Candal"/>
                <a:cs typeface="Candal"/>
                <a:sym typeface="Candal"/>
              </a:rPr>
              <a:t>CASH</a:t>
            </a:r>
          </a:p>
          <a:p>
            <a:pPr algn="ctr">
              <a:lnSpc>
                <a:spcPts val="12880"/>
              </a:lnSpc>
            </a:pPr>
            <a:r>
              <a:rPr lang="en-US" sz="9200">
                <a:solidFill>
                  <a:srgbClr val="343434"/>
                </a:solidFill>
                <a:latin typeface="Candal"/>
                <a:ea typeface="Candal"/>
                <a:cs typeface="Candal"/>
                <a:sym typeface="Candal"/>
              </a:rPr>
              <a:t>WORK</a:t>
            </a:r>
          </a:p>
        </p:txBody>
      </p:sp>
      <p:sp>
        <p:nvSpPr>
          <p:cNvPr name="Freeform 5" id="5"/>
          <p:cNvSpPr/>
          <p:nvPr/>
        </p:nvSpPr>
        <p:spPr>
          <a:xfrm flipH="false" flipV="false" rot="0">
            <a:off x="133747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486400"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24019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transition spd="slow">
    <p:push dir="l"/>
  </p:transition>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039371" y="2636281"/>
            <a:ext cx="10209258" cy="7206535"/>
          </a:xfrm>
          <a:custGeom>
            <a:avLst/>
            <a:gdLst/>
            <a:ahLst/>
            <a:cxnLst/>
            <a:rect r="r" b="b" t="t" l="l"/>
            <a:pathLst>
              <a:path h="7206535" w="10209258">
                <a:moveTo>
                  <a:pt x="0" y="0"/>
                </a:moveTo>
                <a:lnTo>
                  <a:pt x="10209258" y="0"/>
                </a:lnTo>
                <a:lnTo>
                  <a:pt x="10209258" y="7206535"/>
                </a:lnTo>
                <a:lnTo>
                  <a:pt x="0" y="7206535"/>
                </a:lnTo>
                <a:lnTo>
                  <a:pt x="0" y="0"/>
                </a:lnTo>
                <a:close/>
              </a:path>
            </a:pathLst>
          </a:custGeom>
          <a:blipFill>
            <a:blip r:embed="rId8"/>
            <a:stretch>
              <a:fillRect l="0" t="0" r="0" b="0"/>
            </a:stretch>
          </a:blipFill>
        </p:spPr>
      </p:sp>
      <p:sp>
        <p:nvSpPr>
          <p:cNvPr name="TextBox 6" id="6"/>
          <p:cNvSpPr txBox="true"/>
          <p:nvPr/>
        </p:nvSpPr>
        <p:spPr>
          <a:xfrm rot="0">
            <a:off x="4258405" y="211595"/>
            <a:ext cx="9771190" cy="3641655"/>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 3D PRINTED  STORAGE SLOTS</a:t>
            </a:r>
          </a:p>
          <a:p>
            <a:pPr algn="ctr">
              <a:lnSpc>
                <a:spcPts val="9712"/>
              </a:lnSpc>
            </a:pPr>
          </a:p>
        </p:txBody>
      </p:sp>
    </p:spTree>
  </p:cSld>
  <p:clrMapOvr>
    <a:masterClrMapping/>
  </p:clrMapOvr>
  <p:transition spd="slow">
    <p:push dir="l"/>
  </p:transition>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4724628" y="895350"/>
            <a:ext cx="8838743"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STEPPER </a:t>
            </a:r>
            <a:r>
              <a:rPr lang="en-US" sz="6937" spc="-173">
                <a:solidFill>
                  <a:srgbClr val="343434"/>
                </a:solidFill>
                <a:latin typeface="Candal"/>
                <a:ea typeface="Candal"/>
                <a:cs typeface="Candal"/>
                <a:sym typeface="Candal"/>
              </a:rPr>
              <a:t>ARM</a:t>
            </a:r>
          </a:p>
        </p:txBody>
      </p:sp>
    </p:spTree>
  </p:cSld>
  <p:clrMapOvr>
    <a:masterClrMapping/>
  </p:clrMapOvr>
  <p:transition spd="slow">
    <p:push dir="l"/>
  </p:transition>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965521" y="2901342"/>
            <a:ext cx="6356958" cy="6356958"/>
          </a:xfrm>
          <a:custGeom>
            <a:avLst/>
            <a:gdLst/>
            <a:ahLst/>
            <a:cxnLst/>
            <a:rect r="r" b="b" t="t" l="l"/>
            <a:pathLst>
              <a:path h="6356958" w="6356958">
                <a:moveTo>
                  <a:pt x="0" y="0"/>
                </a:moveTo>
                <a:lnTo>
                  <a:pt x="6356958" y="0"/>
                </a:lnTo>
                <a:lnTo>
                  <a:pt x="6356958" y="6356958"/>
                </a:lnTo>
                <a:lnTo>
                  <a:pt x="0" y="6356958"/>
                </a:lnTo>
                <a:lnTo>
                  <a:pt x="0" y="0"/>
                </a:lnTo>
                <a:close/>
              </a:path>
            </a:pathLst>
          </a:custGeom>
          <a:blipFill>
            <a:blip r:embed="rId8"/>
            <a:stretch>
              <a:fillRect l="0" t="0" r="0" b="0"/>
            </a:stretch>
          </a:blipFill>
        </p:spPr>
      </p:sp>
      <p:sp>
        <p:nvSpPr>
          <p:cNvPr name="TextBox 6" id="6"/>
          <p:cNvSpPr txBox="true"/>
          <p:nvPr/>
        </p:nvSpPr>
        <p:spPr>
          <a:xfrm rot="0">
            <a:off x="4724628" y="1272985"/>
            <a:ext cx="8838743" cy="241348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LIMIT SWITCH</a:t>
            </a:r>
          </a:p>
          <a:p>
            <a:pPr algn="ctr">
              <a:lnSpc>
                <a:spcPts val="9712"/>
              </a:lnSpc>
            </a:pPr>
          </a:p>
        </p:txBody>
      </p:sp>
    </p:spTree>
  </p:cSld>
  <p:clrMapOvr>
    <a:masterClrMapping/>
  </p:clrMapOvr>
  <p:transition spd="slow">
    <p:push dir="l"/>
  </p:transition>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6974688" y="2901342"/>
            <a:ext cx="4338624" cy="6356958"/>
          </a:xfrm>
          <a:custGeom>
            <a:avLst/>
            <a:gdLst/>
            <a:ahLst/>
            <a:cxnLst/>
            <a:rect r="r" b="b" t="t" l="l"/>
            <a:pathLst>
              <a:path h="6356958" w="4338624">
                <a:moveTo>
                  <a:pt x="0" y="0"/>
                </a:moveTo>
                <a:lnTo>
                  <a:pt x="4338624" y="0"/>
                </a:lnTo>
                <a:lnTo>
                  <a:pt x="4338624" y="6356958"/>
                </a:lnTo>
                <a:lnTo>
                  <a:pt x="0" y="6356958"/>
                </a:lnTo>
                <a:lnTo>
                  <a:pt x="0" y="0"/>
                </a:lnTo>
                <a:close/>
              </a:path>
            </a:pathLst>
          </a:custGeom>
          <a:blipFill>
            <a:blip r:embed="rId8"/>
            <a:stretch>
              <a:fillRect l="0" t="0" r="0" b="0"/>
            </a:stretch>
          </a:blipFill>
        </p:spPr>
      </p:sp>
      <p:sp>
        <p:nvSpPr>
          <p:cNvPr name="TextBox 6" id="6"/>
          <p:cNvSpPr txBox="true"/>
          <p:nvPr/>
        </p:nvSpPr>
        <p:spPr>
          <a:xfrm rot="0">
            <a:off x="4724628" y="1272985"/>
            <a:ext cx="8838743"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DC VACUUM</a:t>
            </a:r>
          </a:p>
        </p:txBody>
      </p:sp>
    </p:spTree>
  </p:cSld>
  <p:clrMapOvr>
    <a:masterClrMapping/>
  </p:clrMapOvr>
  <p:transition spd="slow">
    <p:push dir="l"/>
  </p:transition>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719696" y="3027353"/>
            <a:ext cx="6848608" cy="6223673"/>
          </a:xfrm>
          <a:custGeom>
            <a:avLst/>
            <a:gdLst/>
            <a:ahLst/>
            <a:cxnLst/>
            <a:rect r="r" b="b" t="t" l="l"/>
            <a:pathLst>
              <a:path h="6223673" w="6848608">
                <a:moveTo>
                  <a:pt x="0" y="0"/>
                </a:moveTo>
                <a:lnTo>
                  <a:pt x="6848608" y="0"/>
                </a:lnTo>
                <a:lnTo>
                  <a:pt x="6848608" y="6223673"/>
                </a:lnTo>
                <a:lnTo>
                  <a:pt x="0" y="6223673"/>
                </a:lnTo>
                <a:lnTo>
                  <a:pt x="0" y="0"/>
                </a:lnTo>
                <a:close/>
              </a:path>
            </a:pathLst>
          </a:custGeom>
          <a:blipFill>
            <a:blip r:embed="rId8"/>
            <a:stretch>
              <a:fillRect l="0" t="0" r="0" b="0"/>
            </a:stretch>
          </a:blipFill>
        </p:spPr>
      </p:sp>
      <p:sp>
        <p:nvSpPr>
          <p:cNvPr name="TextBox 6" id="6"/>
          <p:cNvSpPr txBox="true"/>
          <p:nvPr/>
        </p:nvSpPr>
        <p:spPr>
          <a:xfrm rot="0">
            <a:off x="4724628" y="1272985"/>
            <a:ext cx="8838743"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SOLENOID VALVES</a:t>
            </a:r>
          </a:p>
        </p:txBody>
      </p:sp>
    </p:spTree>
  </p:cSld>
  <p:clrMapOvr>
    <a:masterClrMapping/>
  </p:clrMapOvr>
  <p:transition spd="slow">
    <p:push dir="l"/>
  </p:transition>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695414" y="2665072"/>
            <a:ext cx="10897172" cy="5911716"/>
          </a:xfrm>
          <a:custGeom>
            <a:avLst/>
            <a:gdLst/>
            <a:ahLst/>
            <a:cxnLst/>
            <a:rect r="r" b="b" t="t" l="l"/>
            <a:pathLst>
              <a:path h="5911716" w="10897172">
                <a:moveTo>
                  <a:pt x="0" y="0"/>
                </a:moveTo>
                <a:lnTo>
                  <a:pt x="10897172" y="0"/>
                </a:lnTo>
                <a:lnTo>
                  <a:pt x="10897172" y="5911716"/>
                </a:lnTo>
                <a:lnTo>
                  <a:pt x="0" y="5911716"/>
                </a:lnTo>
                <a:lnTo>
                  <a:pt x="0" y="0"/>
                </a:lnTo>
                <a:close/>
              </a:path>
            </a:pathLst>
          </a:custGeom>
          <a:blipFill>
            <a:blip r:embed="rId8"/>
            <a:stretch>
              <a:fillRect l="0" t="0" r="0" b="0"/>
            </a:stretch>
          </a:blipFill>
        </p:spPr>
      </p:sp>
      <p:sp>
        <p:nvSpPr>
          <p:cNvPr name="TextBox 6" id="6"/>
          <p:cNvSpPr txBox="true"/>
          <p:nvPr/>
        </p:nvSpPr>
        <p:spPr>
          <a:xfrm rot="0">
            <a:off x="3897457" y="1753936"/>
            <a:ext cx="10493085" cy="241348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PNEUMATIC TUBES</a:t>
            </a:r>
          </a:p>
          <a:p>
            <a:pPr algn="ctr">
              <a:lnSpc>
                <a:spcPts val="9712"/>
              </a:lnSpc>
            </a:pPr>
          </a:p>
        </p:txBody>
      </p:sp>
    </p:spTree>
  </p:cSld>
  <p:clrMapOvr>
    <a:masterClrMapping/>
  </p:clrMapOvr>
  <p:transition spd="slow">
    <p:push dir="l"/>
  </p:transition>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98151" y="-187007"/>
            <a:ext cx="4499059" cy="4499059"/>
          </a:xfrm>
          <a:custGeom>
            <a:avLst/>
            <a:gdLst/>
            <a:ahLst/>
            <a:cxnLst/>
            <a:rect r="r" b="b" t="t" l="l"/>
            <a:pathLst>
              <a:path h="4499059" w="4499059">
                <a:moveTo>
                  <a:pt x="0" y="0"/>
                </a:moveTo>
                <a:lnTo>
                  <a:pt x="4499058" y="0"/>
                </a:lnTo>
                <a:lnTo>
                  <a:pt x="4499058" y="4499059"/>
                </a:lnTo>
                <a:lnTo>
                  <a:pt x="0" y="449905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634920" y="-144231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3102419" y="2491512"/>
            <a:ext cx="12504268" cy="6462394"/>
          </a:xfrm>
          <a:prstGeom prst="rect">
            <a:avLst/>
          </a:prstGeom>
        </p:spPr>
        <p:txBody>
          <a:bodyPr anchor="t" rtlCol="false" tIns="0" lIns="0" bIns="0" rIns="0">
            <a:spAutoFit/>
          </a:bodyPr>
          <a:lstStyle/>
          <a:p>
            <a:pPr algn="ctr">
              <a:lnSpc>
                <a:spcPts val="12880"/>
              </a:lnSpc>
            </a:pPr>
            <a:r>
              <a:rPr lang="en-US" sz="9200" spc="-230">
                <a:solidFill>
                  <a:srgbClr val="343434"/>
                </a:solidFill>
                <a:latin typeface="Candal"/>
                <a:ea typeface="Candal"/>
                <a:cs typeface="Candal"/>
                <a:sym typeface="Candal"/>
              </a:rPr>
              <a:t>Electronic &amp; Control Architecture</a:t>
            </a:r>
          </a:p>
          <a:p>
            <a:pPr algn="ctr">
              <a:lnSpc>
                <a:spcPts val="12880"/>
              </a:lnSpc>
            </a:pPr>
          </a:p>
        </p:txBody>
      </p:sp>
      <p:sp>
        <p:nvSpPr>
          <p:cNvPr name="Freeform 5" id="5"/>
          <p:cNvSpPr/>
          <p:nvPr/>
        </p:nvSpPr>
        <p:spPr>
          <a:xfrm flipH="false" flipV="false" rot="0">
            <a:off x="133747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486400"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24019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transition spd="slow">
    <p:push dir="l"/>
  </p:transition>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037230" y="6172200"/>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5400000">
            <a:off x="-460744" y="12966"/>
            <a:ext cx="4982245" cy="4464824"/>
          </a:xfrm>
          <a:custGeom>
            <a:avLst/>
            <a:gdLst/>
            <a:ahLst/>
            <a:cxnLst/>
            <a:rect r="r" b="b" t="t" l="l"/>
            <a:pathLst>
              <a:path h="4464824" w="4982245">
                <a:moveTo>
                  <a:pt x="0" y="0"/>
                </a:moveTo>
                <a:lnTo>
                  <a:pt x="4982245" y="0"/>
                </a:lnTo>
                <a:lnTo>
                  <a:pt x="4982245" y="4464823"/>
                </a:lnTo>
                <a:lnTo>
                  <a:pt x="0" y="44648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1708613" y="3815446"/>
            <a:ext cx="14935752" cy="2343656"/>
          </a:xfrm>
          <a:prstGeom prst="rect">
            <a:avLst/>
          </a:prstGeom>
        </p:spPr>
        <p:txBody>
          <a:bodyPr anchor="t" rtlCol="false" tIns="0" lIns="0" bIns="0" rIns="0">
            <a:spAutoFit/>
          </a:bodyPr>
          <a:lstStyle/>
          <a:p>
            <a:pPr algn="just">
              <a:lnSpc>
                <a:spcPts val="4697"/>
              </a:lnSpc>
            </a:pPr>
            <a:r>
              <a:rPr lang="en-US" sz="3355">
                <a:solidFill>
                  <a:srgbClr val="343434"/>
                </a:solidFill>
                <a:latin typeface="Glacial Indifference"/>
                <a:ea typeface="Glacial Indifference"/>
                <a:cs typeface="Glacial Indifference"/>
                <a:sym typeface="Glacial Indifference"/>
              </a:rPr>
              <a:t>Automated cash handling is increasingly important due to the demand for secure, efficient, and cost‑effective currency exchange. This project presents a smart ATM prototype dedicated to intelligent denomination exchange, supporting both accumulation and change‑dispensing for banknotes and coins.</a:t>
            </a:r>
          </a:p>
        </p:txBody>
      </p:sp>
      <p:sp>
        <p:nvSpPr>
          <p:cNvPr name="Freeform 5" id="5"/>
          <p:cNvSpPr/>
          <p:nvPr/>
        </p:nvSpPr>
        <p:spPr>
          <a:xfrm flipH="false" flipV="false" rot="-5400000">
            <a:off x="-2699747" y="4268823"/>
            <a:ext cx="6860854" cy="6087449"/>
          </a:xfrm>
          <a:custGeom>
            <a:avLst/>
            <a:gdLst/>
            <a:ahLst/>
            <a:cxnLst/>
            <a:rect r="r" b="b" t="t" l="l"/>
            <a:pathLst>
              <a:path h="6087449" w="6860854">
                <a:moveTo>
                  <a:pt x="0" y="0"/>
                </a:moveTo>
                <a:lnTo>
                  <a:pt x="6860854" y="0"/>
                </a:lnTo>
                <a:lnTo>
                  <a:pt x="6860854" y="6087449"/>
                </a:lnTo>
                <a:lnTo>
                  <a:pt x="0" y="608744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4842589" y="6899916"/>
            <a:ext cx="4017541" cy="4114800"/>
          </a:xfrm>
          <a:custGeom>
            <a:avLst/>
            <a:gdLst/>
            <a:ahLst/>
            <a:cxnLst/>
            <a:rect r="r" b="b" t="t" l="l"/>
            <a:pathLst>
              <a:path h="4114800" w="4017541">
                <a:moveTo>
                  <a:pt x="0" y="0"/>
                </a:moveTo>
                <a:lnTo>
                  <a:pt x="4017541" y="0"/>
                </a:lnTo>
                <a:lnTo>
                  <a:pt x="4017541"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7" id="7"/>
          <p:cNvSpPr txBox="true"/>
          <p:nvPr/>
        </p:nvSpPr>
        <p:spPr>
          <a:xfrm rot="0">
            <a:off x="3994650" y="1096418"/>
            <a:ext cx="10298701" cy="1576069"/>
          </a:xfrm>
          <a:prstGeom prst="rect">
            <a:avLst/>
          </a:prstGeom>
        </p:spPr>
        <p:txBody>
          <a:bodyPr anchor="t" rtlCol="false" tIns="0" lIns="0" bIns="0" rIns="0">
            <a:spAutoFit/>
          </a:bodyPr>
          <a:lstStyle/>
          <a:p>
            <a:pPr algn="ctr">
              <a:lnSpc>
                <a:spcPts val="12880"/>
              </a:lnSpc>
            </a:pPr>
            <a:r>
              <a:rPr lang="en-US" sz="9200">
                <a:solidFill>
                  <a:srgbClr val="343434"/>
                </a:solidFill>
                <a:latin typeface="Candal"/>
                <a:ea typeface="Candal"/>
                <a:cs typeface="Candal"/>
                <a:sym typeface="Candal"/>
              </a:rPr>
              <a:t>Introduction</a:t>
            </a:r>
          </a:p>
        </p:txBody>
      </p:sp>
    </p:spTree>
  </p:cSld>
  <p:clrMapOvr>
    <a:masterClrMapping/>
  </p:clrMapOvr>
  <p:transition spd="slow">
    <p:push dir="l"/>
  </p:transition>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894361" y="3491681"/>
            <a:ext cx="10496181" cy="5085107"/>
          </a:xfrm>
          <a:custGeom>
            <a:avLst/>
            <a:gdLst/>
            <a:ahLst/>
            <a:cxnLst/>
            <a:rect r="r" b="b" t="t" l="l"/>
            <a:pathLst>
              <a:path h="5085107" w="10496181">
                <a:moveTo>
                  <a:pt x="0" y="0"/>
                </a:moveTo>
                <a:lnTo>
                  <a:pt x="10496182" y="0"/>
                </a:lnTo>
                <a:lnTo>
                  <a:pt x="10496182" y="5085107"/>
                </a:lnTo>
                <a:lnTo>
                  <a:pt x="0" y="5085107"/>
                </a:lnTo>
                <a:lnTo>
                  <a:pt x="0" y="0"/>
                </a:lnTo>
                <a:close/>
              </a:path>
            </a:pathLst>
          </a:custGeom>
          <a:blipFill>
            <a:blip r:embed="rId8"/>
            <a:stretch>
              <a:fillRect l="0" t="0" r="0" b="0"/>
            </a:stretch>
          </a:blipFill>
        </p:spPr>
      </p:sp>
      <p:sp>
        <p:nvSpPr>
          <p:cNvPr name="TextBox 6" id="6"/>
          <p:cNvSpPr txBox="true"/>
          <p:nvPr/>
        </p:nvSpPr>
        <p:spPr>
          <a:xfrm rot="0">
            <a:off x="3897457" y="1753936"/>
            <a:ext cx="10493085"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Arduino Mega 2560</a:t>
            </a:r>
          </a:p>
        </p:txBody>
      </p:sp>
    </p:spTree>
  </p:cSld>
  <p:clrMapOvr>
    <a:masterClrMapping/>
  </p:clrMapOvr>
  <p:transition spd="slow">
    <p:push dir="l"/>
  </p:transition>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58694" y="2049830"/>
            <a:ext cx="10570628" cy="7453446"/>
          </a:xfrm>
          <a:custGeom>
            <a:avLst/>
            <a:gdLst/>
            <a:ahLst/>
            <a:cxnLst/>
            <a:rect r="r" b="b" t="t" l="l"/>
            <a:pathLst>
              <a:path h="7453446" w="10570628">
                <a:moveTo>
                  <a:pt x="0" y="0"/>
                </a:moveTo>
                <a:lnTo>
                  <a:pt x="10570629" y="0"/>
                </a:lnTo>
                <a:lnTo>
                  <a:pt x="10570629" y="7453446"/>
                </a:lnTo>
                <a:lnTo>
                  <a:pt x="0" y="7453446"/>
                </a:lnTo>
                <a:lnTo>
                  <a:pt x="0" y="0"/>
                </a:lnTo>
                <a:close/>
              </a:path>
            </a:pathLst>
          </a:custGeom>
          <a:blipFill>
            <a:blip r:embed="rId6"/>
            <a:stretch>
              <a:fillRect l="-25352" t="0" r="0" b="0"/>
            </a:stretch>
          </a:blipFill>
        </p:spPr>
      </p:sp>
      <p:sp>
        <p:nvSpPr>
          <p:cNvPr name="Freeform 5" id="5"/>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7666063" y="2795846"/>
            <a:ext cx="11301259" cy="5961414"/>
          </a:xfrm>
          <a:custGeom>
            <a:avLst/>
            <a:gdLst/>
            <a:ahLst/>
            <a:cxnLst/>
            <a:rect r="r" b="b" t="t" l="l"/>
            <a:pathLst>
              <a:path h="5961414" w="11301259">
                <a:moveTo>
                  <a:pt x="0" y="0"/>
                </a:moveTo>
                <a:lnTo>
                  <a:pt x="11301259" y="0"/>
                </a:lnTo>
                <a:lnTo>
                  <a:pt x="11301259" y="5961414"/>
                </a:lnTo>
                <a:lnTo>
                  <a:pt x="0" y="5961414"/>
                </a:lnTo>
                <a:lnTo>
                  <a:pt x="0" y="0"/>
                </a:lnTo>
                <a:close/>
              </a:path>
            </a:pathLst>
          </a:custGeom>
          <a:blipFill>
            <a:blip r:embed="rId9"/>
            <a:stretch>
              <a:fillRect l="0" t="0" r="0" b="0"/>
            </a:stretch>
          </a:blipFill>
        </p:spPr>
      </p:sp>
      <p:sp>
        <p:nvSpPr>
          <p:cNvPr name="TextBox 7" id="7"/>
          <p:cNvSpPr txBox="true"/>
          <p:nvPr/>
        </p:nvSpPr>
        <p:spPr>
          <a:xfrm rot="0">
            <a:off x="558694" y="1272985"/>
            <a:ext cx="17170611"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NEMA23 Stepper | TB6600 Driver</a:t>
            </a:r>
          </a:p>
        </p:txBody>
      </p:sp>
    </p:spTree>
  </p:cSld>
  <p:clrMapOvr>
    <a:masterClrMapping/>
  </p:clrMapOvr>
  <p:transition spd="slow">
    <p:push dir="l"/>
  </p:transition>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000846" y="-1684853"/>
            <a:ext cx="28289692" cy="14922813"/>
          </a:xfrm>
          <a:custGeom>
            <a:avLst/>
            <a:gdLst/>
            <a:ahLst/>
            <a:cxnLst/>
            <a:rect r="r" b="b" t="t" l="l"/>
            <a:pathLst>
              <a:path h="14922813" w="28289692">
                <a:moveTo>
                  <a:pt x="0" y="0"/>
                </a:moveTo>
                <a:lnTo>
                  <a:pt x="28289692" y="0"/>
                </a:lnTo>
                <a:lnTo>
                  <a:pt x="28289692" y="14922813"/>
                </a:lnTo>
                <a:lnTo>
                  <a:pt x="0" y="14922813"/>
                </a:lnTo>
                <a:lnTo>
                  <a:pt x="0" y="0"/>
                </a:lnTo>
                <a:close/>
              </a:path>
            </a:pathLst>
          </a:custGeom>
          <a:blipFill>
            <a:blip r:embed="rId8"/>
            <a:stretch>
              <a:fillRect l="0" t="0" r="0" b="0"/>
            </a:stretch>
          </a:blipFill>
        </p:spPr>
      </p:sp>
      <p:sp>
        <p:nvSpPr>
          <p:cNvPr name="TextBox 6" id="6"/>
          <p:cNvSpPr txBox="true"/>
          <p:nvPr/>
        </p:nvSpPr>
        <p:spPr>
          <a:xfrm rot="0">
            <a:off x="3897457" y="1753936"/>
            <a:ext cx="10493085"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DC VACUUM</a:t>
            </a:r>
          </a:p>
        </p:txBody>
      </p:sp>
    </p:spTree>
  </p:cSld>
  <p:clrMapOvr>
    <a:masterClrMapping/>
  </p:clrMapOvr>
  <p:transition spd="slow">
    <p:push dir="l"/>
  </p:transition>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1513630" y="-4366999"/>
            <a:ext cx="36058765" cy="19020998"/>
          </a:xfrm>
          <a:custGeom>
            <a:avLst/>
            <a:gdLst/>
            <a:ahLst/>
            <a:cxnLst/>
            <a:rect r="r" b="b" t="t" l="l"/>
            <a:pathLst>
              <a:path h="19020998" w="36058765">
                <a:moveTo>
                  <a:pt x="0" y="0"/>
                </a:moveTo>
                <a:lnTo>
                  <a:pt x="36058765" y="0"/>
                </a:lnTo>
                <a:lnTo>
                  <a:pt x="36058765" y="19020998"/>
                </a:lnTo>
                <a:lnTo>
                  <a:pt x="0" y="19020998"/>
                </a:lnTo>
                <a:lnTo>
                  <a:pt x="0" y="0"/>
                </a:lnTo>
                <a:close/>
              </a:path>
            </a:pathLst>
          </a:custGeom>
          <a:blipFill>
            <a:blip r:embed="rId8"/>
            <a:stretch>
              <a:fillRect l="0" t="0" r="0" b="0"/>
            </a:stretch>
          </a:blipFill>
        </p:spPr>
      </p:sp>
      <p:sp>
        <p:nvSpPr>
          <p:cNvPr name="Freeform 6" id="6"/>
          <p:cNvSpPr/>
          <p:nvPr/>
        </p:nvSpPr>
        <p:spPr>
          <a:xfrm flipH="false" flipV="false" rot="0">
            <a:off x="5117327" y="1883433"/>
            <a:ext cx="14760645" cy="7786240"/>
          </a:xfrm>
          <a:custGeom>
            <a:avLst/>
            <a:gdLst/>
            <a:ahLst/>
            <a:cxnLst/>
            <a:rect r="r" b="b" t="t" l="l"/>
            <a:pathLst>
              <a:path h="7786240" w="14760645">
                <a:moveTo>
                  <a:pt x="0" y="0"/>
                </a:moveTo>
                <a:lnTo>
                  <a:pt x="14760645" y="0"/>
                </a:lnTo>
                <a:lnTo>
                  <a:pt x="14760645" y="7786240"/>
                </a:lnTo>
                <a:lnTo>
                  <a:pt x="0" y="7786240"/>
                </a:lnTo>
                <a:lnTo>
                  <a:pt x="0" y="0"/>
                </a:lnTo>
                <a:close/>
              </a:path>
            </a:pathLst>
          </a:custGeom>
          <a:blipFill>
            <a:blip r:embed="rId9"/>
            <a:stretch>
              <a:fillRect l="0" t="0" r="0" b="0"/>
            </a:stretch>
          </a:blipFill>
        </p:spPr>
      </p:sp>
      <p:sp>
        <p:nvSpPr>
          <p:cNvPr name="TextBox 7" id="7"/>
          <p:cNvSpPr txBox="true"/>
          <p:nvPr/>
        </p:nvSpPr>
        <p:spPr>
          <a:xfrm rot="0">
            <a:off x="3906449" y="1543383"/>
            <a:ext cx="10493085"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USER INTERFACE</a:t>
            </a:r>
          </a:p>
        </p:txBody>
      </p:sp>
    </p:spTree>
  </p:cSld>
  <p:clrMapOvr>
    <a:masterClrMapping/>
  </p:clrMapOvr>
  <p:transition spd="slow">
    <p:push dir="l"/>
  </p:transition>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897457" y="1406335"/>
            <a:ext cx="9311229" cy="8471395"/>
          </a:xfrm>
          <a:custGeom>
            <a:avLst/>
            <a:gdLst/>
            <a:ahLst/>
            <a:cxnLst/>
            <a:rect r="r" b="b" t="t" l="l"/>
            <a:pathLst>
              <a:path h="8471395" w="9311229">
                <a:moveTo>
                  <a:pt x="0" y="0"/>
                </a:moveTo>
                <a:lnTo>
                  <a:pt x="9311229" y="0"/>
                </a:lnTo>
                <a:lnTo>
                  <a:pt x="9311229" y="8471394"/>
                </a:lnTo>
                <a:lnTo>
                  <a:pt x="0" y="8471394"/>
                </a:lnTo>
                <a:lnTo>
                  <a:pt x="0" y="0"/>
                </a:lnTo>
                <a:close/>
              </a:path>
            </a:pathLst>
          </a:custGeom>
          <a:blipFill>
            <a:blip r:embed="rId8"/>
            <a:stretch>
              <a:fillRect l="0" t="0" r="-221898" b="-86635"/>
            </a:stretch>
          </a:blipFill>
        </p:spPr>
      </p:sp>
      <p:sp>
        <p:nvSpPr>
          <p:cNvPr name="TextBox 6" id="6"/>
          <p:cNvSpPr txBox="true"/>
          <p:nvPr/>
        </p:nvSpPr>
        <p:spPr>
          <a:xfrm rot="0">
            <a:off x="3897457" y="1753936"/>
            <a:ext cx="10493085"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Raspberry Pi</a:t>
            </a:r>
          </a:p>
        </p:txBody>
      </p:sp>
    </p:spTree>
  </p:cSld>
  <p:clrMapOvr>
    <a:masterClrMapping/>
  </p:clrMapOvr>
  <p:transition spd="slow">
    <p:push dir="l"/>
  </p:transition>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871226" y="3291664"/>
            <a:ext cx="6545547" cy="5966636"/>
          </a:xfrm>
          <a:custGeom>
            <a:avLst/>
            <a:gdLst/>
            <a:ahLst/>
            <a:cxnLst/>
            <a:rect r="r" b="b" t="t" l="l"/>
            <a:pathLst>
              <a:path h="5966636" w="6545547">
                <a:moveTo>
                  <a:pt x="0" y="0"/>
                </a:moveTo>
                <a:lnTo>
                  <a:pt x="6545548" y="0"/>
                </a:lnTo>
                <a:lnTo>
                  <a:pt x="6545548" y="5966636"/>
                </a:lnTo>
                <a:lnTo>
                  <a:pt x="0" y="5966636"/>
                </a:lnTo>
                <a:lnTo>
                  <a:pt x="0" y="0"/>
                </a:lnTo>
                <a:close/>
              </a:path>
            </a:pathLst>
          </a:custGeom>
          <a:blipFill>
            <a:blip r:embed="rId8"/>
            <a:stretch>
              <a:fillRect l="-52911" t="-52884" r="-478002" b="-212212"/>
            </a:stretch>
          </a:blipFill>
        </p:spPr>
      </p:sp>
      <p:sp>
        <p:nvSpPr>
          <p:cNvPr name="TextBox 6" id="6"/>
          <p:cNvSpPr txBox="true"/>
          <p:nvPr/>
        </p:nvSpPr>
        <p:spPr>
          <a:xfrm rot="0">
            <a:off x="3897457" y="1753936"/>
            <a:ext cx="10493085"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CORONA SERVO</a:t>
            </a:r>
          </a:p>
        </p:txBody>
      </p:sp>
    </p:spTree>
  </p:cSld>
  <p:clrMapOvr>
    <a:masterClrMapping/>
  </p:clrMapOvr>
  <p:transition spd="slow">
    <p:push dir="l"/>
  </p:transition>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715525" y="2630334"/>
            <a:ext cx="8856950" cy="6292438"/>
          </a:xfrm>
          <a:custGeom>
            <a:avLst/>
            <a:gdLst/>
            <a:ahLst/>
            <a:cxnLst/>
            <a:rect r="r" b="b" t="t" l="l"/>
            <a:pathLst>
              <a:path h="6292438" w="8856950">
                <a:moveTo>
                  <a:pt x="0" y="0"/>
                </a:moveTo>
                <a:lnTo>
                  <a:pt x="8856950" y="0"/>
                </a:lnTo>
                <a:lnTo>
                  <a:pt x="8856950" y="6292438"/>
                </a:lnTo>
                <a:lnTo>
                  <a:pt x="0" y="6292438"/>
                </a:lnTo>
                <a:lnTo>
                  <a:pt x="0" y="0"/>
                </a:lnTo>
                <a:close/>
              </a:path>
            </a:pathLst>
          </a:custGeom>
          <a:blipFill>
            <a:blip r:embed="rId8"/>
            <a:stretch>
              <a:fillRect l="-89897" t="-117497" r="-614299" b="-379606"/>
            </a:stretch>
          </a:blipFill>
        </p:spPr>
      </p:sp>
      <p:sp>
        <p:nvSpPr>
          <p:cNvPr name="TextBox 6" id="6"/>
          <p:cNvSpPr txBox="true"/>
          <p:nvPr/>
        </p:nvSpPr>
        <p:spPr>
          <a:xfrm rot="0">
            <a:off x="3897457" y="1753936"/>
            <a:ext cx="10493085"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 ESP8266</a:t>
            </a:r>
          </a:p>
        </p:txBody>
      </p:sp>
    </p:spTree>
  </p:cSld>
  <p:clrMapOvr>
    <a:masterClrMapping/>
  </p:clrMapOvr>
  <p:transition spd="slow">
    <p:push dir="l"/>
  </p:transition>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952230" y="3027353"/>
            <a:ext cx="7101079" cy="6230947"/>
          </a:xfrm>
          <a:custGeom>
            <a:avLst/>
            <a:gdLst/>
            <a:ahLst/>
            <a:cxnLst/>
            <a:rect r="r" b="b" t="t" l="l"/>
            <a:pathLst>
              <a:path h="6230947" w="7101079">
                <a:moveTo>
                  <a:pt x="0" y="0"/>
                </a:moveTo>
                <a:lnTo>
                  <a:pt x="7101079" y="0"/>
                </a:lnTo>
                <a:lnTo>
                  <a:pt x="7101079" y="6230947"/>
                </a:lnTo>
                <a:lnTo>
                  <a:pt x="0" y="6230947"/>
                </a:lnTo>
                <a:lnTo>
                  <a:pt x="0" y="0"/>
                </a:lnTo>
                <a:close/>
              </a:path>
            </a:pathLst>
          </a:custGeom>
          <a:blipFill>
            <a:blip r:embed="rId8"/>
            <a:stretch>
              <a:fillRect l="0" t="0" r="-196496" b="-78242"/>
            </a:stretch>
          </a:blipFill>
        </p:spPr>
      </p:sp>
      <p:sp>
        <p:nvSpPr>
          <p:cNvPr name="TextBox 6" id="6"/>
          <p:cNvSpPr txBox="true"/>
          <p:nvPr/>
        </p:nvSpPr>
        <p:spPr>
          <a:xfrm rot="0">
            <a:off x="3897457" y="1753936"/>
            <a:ext cx="10493085" cy="118531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POWER SUPPLY</a:t>
            </a:r>
          </a:p>
        </p:txBody>
      </p:sp>
    </p:spTree>
  </p:cSld>
  <p:clrMapOvr>
    <a:masterClrMapping/>
  </p:clrMapOvr>
  <p:transition spd="slow">
    <p:push dir="l"/>
  </p:transition>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7713684" y="3027353"/>
            <a:ext cx="2860631" cy="6356958"/>
          </a:xfrm>
          <a:custGeom>
            <a:avLst/>
            <a:gdLst/>
            <a:ahLst/>
            <a:cxnLst/>
            <a:rect r="r" b="b" t="t" l="l"/>
            <a:pathLst>
              <a:path h="6356958" w="2860631">
                <a:moveTo>
                  <a:pt x="0" y="0"/>
                </a:moveTo>
                <a:lnTo>
                  <a:pt x="2860632" y="0"/>
                </a:lnTo>
                <a:lnTo>
                  <a:pt x="2860632" y="6356958"/>
                </a:lnTo>
                <a:lnTo>
                  <a:pt x="0" y="6356958"/>
                </a:lnTo>
                <a:lnTo>
                  <a:pt x="0" y="0"/>
                </a:lnTo>
                <a:close/>
              </a:path>
            </a:pathLst>
          </a:custGeom>
          <a:blipFill>
            <a:blip r:embed="rId8"/>
            <a:stretch>
              <a:fillRect l="0" t="0" r="0" b="0"/>
            </a:stretch>
          </a:blipFill>
        </p:spPr>
      </p:sp>
      <p:sp>
        <p:nvSpPr>
          <p:cNvPr name="TextBox 6" id="6"/>
          <p:cNvSpPr txBox="true"/>
          <p:nvPr/>
        </p:nvSpPr>
        <p:spPr>
          <a:xfrm rot="0">
            <a:off x="3897457" y="1753936"/>
            <a:ext cx="10493085" cy="241348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Mobile Application</a:t>
            </a:r>
          </a:p>
          <a:p>
            <a:pPr algn="ctr">
              <a:lnSpc>
                <a:spcPts val="9712"/>
              </a:lnSpc>
            </a:pPr>
          </a:p>
        </p:txBody>
      </p:sp>
    </p:spTree>
  </p:cSld>
  <p:clrMapOvr>
    <a:masterClrMapping/>
  </p:clrMapOvr>
  <p:transition spd="slow">
    <p:push dir="l"/>
  </p:transition>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98151" y="-187007"/>
            <a:ext cx="4499059" cy="4499059"/>
          </a:xfrm>
          <a:custGeom>
            <a:avLst/>
            <a:gdLst/>
            <a:ahLst/>
            <a:cxnLst/>
            <a:rect r="r" b="b" t="t" l="l"/>
            <a:pathLst>
              <a:path h="4499059" w="4499059">
                <a:moveTo>
                  <a:pt x="0" y="0"/>
                </a:moveTo>
                <a:lnTo>
                  <a:pt x="4499058" y="0"/>
                </a:lnTo>
                <a:lnTo>
                  <a:pt x="4499058" y="4499059"/>
                </a:lnTo>
                <a:lnTo>
                  <a:pt x="0" y="449905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634920" y="-144231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3585204" y="1107208"/>
            <a:ext cx="11117593" cy="3204844"/>
          </a:xfrm>
          <a:prstGeom prst="rect">
            <a:avLst/>
          </a:prstGeom>
        </p:spPr>
        <p:txBody>
          <a:bodyPr anchor="t" rtlCol="false" tIns="0" lIns="0" bIns="0" rIns="0">
            <a:spAutoFit/>
          </a:bodyPr>
          <a:lstStyle/>
          <a:p>
            <a:pPr algn="ctr">
              <a:lnSpc>
                <a:spcPts val="12880"/>
              </a:lnSpc>
            </a:pPr>
            <a:r>
              <a:rPr lang="en-US" sz="9200" spc="-230">
                <a:solidFill>
                  <a:srgbClr val="343434"/>
                </a:solidFill>
                <a:latin typeface="Candal"/>
                <a:ea typeface="Candal"/>
                <a:cs typeface="Candal"/>
                <a:sym typeface="Candal"/>
              </a:rPr>
              <a:t>SYSTEM STARTUP</a:t>
            </a:r>
          </a:p>
          <a:p>
            <a:pPr algn="ctr">
              <a:lnSpc>
                <a:spcPts val="12880"/>
              </a:lnSpc>
            </a:pPr>
          </a:p>
        </p:txBody>
      </p:sp>
      <p:sp>
        <p:nvSpPr>
          <p:cNvPr name="TextBox 5" id="5"/>
          <p:cNvSpPr txBox="true"/>
          <p:nvPr/>
        </p:nvSpPr>
        <p:spPr>
          <a:xfrm rot="0">
            <a:off x="2934887" y="3426457"/>
            <a:ext cx="12418227" cy="5517929"/>
          </a:xfrm>
          <a:prstGeom prst="rect">
            <a:avLst/>
          </a:prstGeom>
        </p:spPr>
        <p:txBody>
          <a:bodyPr anchor="t" rtlCol="false" tIns="0" lIns="0" bIns="0" rIns="0">
            <a:spAutoFit/>
          </a:bodyPr>
          <a:lstStyle/>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Select accumulation → coins</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Select target denomination/amount</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Insert coins (pulse counting)</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Sum updates on LCD</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Confirm when target reached</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Dispense required coin(s) + update inventory</a:t>
            </a:r>
          </a:p>
          <a:p>
            <a:pPr algn="just">
              <a:lnSpc>
                <a:spcPts val="6353"/>
              </a:lnSpc>
            </a:pPr>
          </a:p>
        </p:txBody>
      </p:sp>
      <p:sp>
        <p:nvSpPr>
          <p:cNvPr name="Freeform 6" id="6"/>
          <p:cNvSpPr/>
          <p:nvPr/>
        </p:nvSpPr>
        <p:spPr>
          <a:xfrm flipH="false" flipV="false" rot="0">
            <a:off x="133747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5486400"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24019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transition spd="slow">
    <p:push dir="l"/>
  </p:transition>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true" flipV="true" rot="0">
            <a:off x="-281714" y="-232679"/>
            <a:ext cx="6629145" cy="3784639"/>
          </a:xfrm>
          <a:custGeom>
            <a:avLst/>
            <a:gdLst/>
            <a:ahLst/>
            <a:cxnLst/>
            <a:rect r="r" b="b" t="t" l="l"/>
            <a:pathLst>
              <a:path h="3784639" w="6629145">
                <a:moveTo>
                  <a:pt x="6629144" y="3784639"/>
                </a:moveTo>
                <a:lnTo>
                  <a:pt x="0" y="3784639"/>
                </a:lnTo>
                <a:lnTo>
                  <a:pt x="0" y="0"/>
                </a:lnTo>
                <a:lnTo>
                  <a:pt x="6629144" y="0"/>
                </a:lnTo>
                <a:lnTo>
                  <a:pt x="6629144" y="3784639"/>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1866416" y="6387980"/>
            <a:ext cx="7433579" cy="7433579"/>
          </a:xfrm>
          <a:custGeom>
            <a:avLst/>
            <a:gdLst/>
            <a:ahLst/>
            <a:cxnLst/>
            <a:rect r="r" b="b" t="t" l="l"/>
            <a:pathLst>
              <a:path h="7433579" w="7433579">
                <a:moveTo>
                  <a:pt x="0" y="0"/>
                </a:moveTo>
                <a:lnTo>
                  <a:pt x="7433579" y="0"/>
                </a:lnTo>
                <a:lnTo>
                  <a:pt x="7433579" y="7433579"/>
                </a:lnTo>
                <a:lnTo>
                  <a:pt x="0" y="743357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10800000">
            <a:off x="12527199" y="7592182"/>
            <a:ext cx="6112013" cy="3056006"/>
          </a:xfrm>
          <a:custGeom>
            <a:avLst/>
            <a:gdLst/>
            <a:ahLst/>
            <a:cxnLst/>
            <a:rect r="r" b="b" t="t" l="l"/>
            <a:pathLst>
              <a:path h="3056006" w="6112013">
                <a:moveTo>
                  <a:pt x="0" y="0"/>
                </a:moveTo>
                <a:lnTo>
                  <a:pt x="6112013" y="0"/>
                </a:lnTo>
                <a:lnTo>
                  <a:pt x="6112013" y="3056006"/>
                </a:lnTo>
                <a:lnTo>
                  <a:pt x="0" y="305600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37553" y="9518165"/>
            <a:ext cx="2806840" cy="385941"/>
          </a:xfrm>
          <a:custGeom>
            <a:avLst/>
            <a:gdLst/>
            <a:ahLst/>
            <a:cxnLst/>
            <a:rect r="r" b="b" t="t" l="l"/>
            <a:pathLst>
              <a:path h="385941" w="2806840">
                <a:moveTo>
                  <a:pt x="0" y="0"/>
                </a:moveTo>
                <a:lnTo>
                  <a:pt x="2806841" y="0"/>
                </a:lnTo>
                <a:lnTo>
                  <a:pt x="2806841" y="385941"/>
                </a:lnTo>
                <a:lnTo>
                  <a:pt x="0" y="38594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3316553" y="9518165"/>
            <a:ext cx="2806840" cy="385941"/>
          </a:xfrm>
          <a:custGeom>
            <a:avLst/>
            <a:gdLst/>
            <a:ahLst/>
            <a:cxnLst/>
            <a:rect r="r" b="b" t="t" l="l"/>
            <a:pathLst>
              <a:path h="385941" w="2806840">
                <a:moveTo>
                  <a:pt x="0" y="0"/>
                </a:moveTo>
                <a:lnTo>
                  <a:pt x="2806841" y="0"/>
                </a:lnTo>
                <a:lnTo>
                  <a:pt x="2806841" y="385941"/>
                </a:lnTo>
                <a:lnTo>
                  <a:pt x="0" y="38594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6395553" y="9518165"/>
            <a:ext cx="2806840" cy="385941"/>
          </a:xfrm>
          <a:custGeom>
            <a:avLst/>
            <a:gdLst/>
            <a:ahLst/>
            <a:cxnLst/>
            <a:rect r="r" b="b" t="t" l="l"/>
            <a:pathLst>
              <a:path h="385941" w="2806840">
                <a:moveTo>
                  <a:pt x="0" y="0"/>
                </a:moveTo>
                <a:lnTo>
                  <a:pt x="2806840" y="0"/>
                </a:lnTo>
                <a:lnTo>
                  <a:pt x="2806840" y="385941"/>
                </a:lnTo>
                <a:lnTo>
                  <a:pt x="0" y="38594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9474553" y="9518165"/>
            <a:ext cx="2806840" cy="385941"/>
          </a:xfrm>
          <a:custGeom>
            <a:avLst/>
            <a:gdLst/>
            <a:ahLst/>
            <a:cxnLst/>
            <a:rect r="r" b="b" t="t" l="l"/>
            <a:pathLst>
              <a:path h="385941" w="2806840">
                <a:moveTo>
                  <a:pt x="0" y="0"/>
                </a:moveTo>
                <a:lnTo>
                  <a:pt x="2806840" y="0"/>
                </a:lnTo>
                <a:lnTo>
                  <a:pt x="2806840" y="385941"/>
                </a:lnTo>
                <a:lnTo>
                  <a:pt x="0" y="38594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12922426" y="8094926"/>
            <a:ext cx="5321560" cy="5321560"/>
          </a:xfrm>
          <a:custGeom>
            <a:avLst/>
            <a:gdLst/>
            <a:ahLst/>
            <a:cxnLst/>
            <a:rect r="r" b="b" t="t" l="l"/>
            <a:pathLst>
              <a:path h="5321560" w="5321560">
                <a:moveTo>
                  <a:pt x="0" y="0"/>
                </a:moveTo>
                <a:lnTo>
                  <a:pt x="5321559" y="0"/>
                </a:lnTo>
                <a:lnTo>
                  <a:pt x="5321559" y="5321559"/>
                </a:lnTo>
                <a:lnTo>
                  <a:pt x="0" y="5321559"/>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0" id="10"/>
          <p:cNvSpPr txBox="true"/>
          <p:nvPr/>
        </p:nvSpPr>
        <p:spPr>
          <a:xfrm rot="0">
            <a:off x="2053785" y="3959060"/>
            <a:ext cx="14180431" cy="3258677"/>
          </a:xfrm>
          <a:prstGeom prst="rect">
            <a:avLst/>
          </a:prstGeom>
        </p:spPr>
        <p:txBody>
          <a:bodyPr anchor="t" rtlCol="false" tIns="0" lIns="0" bIns="0" rIns="0">
            <a:spAutoFit/>
          </a:bodyPr>
          <a:lstStyle/>
          <a:p>
            <a:pPr algn="just">
              <a:lnSpc>
                <a:spcPts val="5187"/>
              </a:lnSpc>
            </a:pPr>
            <a:r>
              <a:rPr lang="en-US" sz="3705">
                <a:solidFill>
                  <a:srgbClr val="343434"/>
                </a:solidFill>
                <a:latin typeface="Glacial Indifference"/>
                <a:ea typeface="Glacial Indifference"/>
                <a:cs typeface="Glacial Indifference"/>
                <a:sym typeface="Glacial Indifference"/>
              </a:rPr>
              <a:t>Many businesses need a compact machine that can break large denominations into smaller ones accurately. Commercial ATMs are expensive and complex for single‑purpose exchange, while simple change machines often lack intelligent recognition, optimized dispensing logic, and real‑time inventory monitoring.</a:t>
            </a:r>
          </a:p>
        </p:txBody>
      </p:sp>
      <p:sp>
        <p:nvSpPr>
          <p:cNvPr name="TextBox 11" id="11"/>
          <p:cNvSpPr txBox="true"/>
          <p:nvPr/>
        </p:nvSpPr>
        <p:spPr>
          <a:xfrm rot="0">
            <a:off x="5110298" y="1096418"/>
            <a:ext cx="8067405" cy="1576069"/>
          </a:xfrm>
          <a:prstGeom prst="rect">
            <a:avLst/>
          </a:prstGeom>
        </p:spPr>
        <p:txBody>
          <a:bodyPr anchor="t" rtlCol="false" tIns="0" lIns="0" bIns="0" rIns="0">
            <a:spAutoFit/>
          </a:bodyPr>
          <a:lstStyle/>
          <a:p>
            <a:pPr algn="ctr">
              <a:lnSpc>
                <a:spcPts val="12880"/>
              </a:lnSpc>
            </a:pPr>
            <a:r>
              <a:rPr lang="en-US" sz="9200">
                <a:solidFill>
                  <a:srgbClr val="343434"/>
                </a:solidFill>
                <a:latin typeface="Candal"/>
                <a:ea typeface="Candal"/>
                <a:cs typeface="Candal"/>
                <a:sym typeface="Candal"/>
              </a:rPr>
              <a:t>Problem</a:t>
            </a:r>
          </a:p>
        </p:txBody>
      </p:sp>
    </p:spTree>
  </p:cSld>
  <p:clrMapOvr>
    <a:masterClrMapping/>
  </p:clrMapOvr>
  <p:transition spd="slow">
    <p:push dir="l"/>
  </p:transition>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98151" y="-187007"/>
            <a:ext cx="4499059" cy="4499059"/>
          </a:xfrm>
          <a:custGeom>
            <a:avLst/>
            <a:gdLst/>
            <a:ahLst/>
            <a:cxnLst/>
            <a:rect r="r" b="b" t="t" l="l"/>
            <a:pathLst>
              <a:path h="4499059" w="4499059">
                <a:moveTo>
                  <a:pt x="0" y="0"/>
                </a:moveTo>
                <a:lnTo>
                  <a:pt x="4499058" y="0"/>
                </a:lnTo>
                <a:lnTo>
                  <a:pt x="4499058" y="4499059"/>
                </a:lnTo>
                <a:lnTo>
                  <a:pt x="0" y="449905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634920" y="-144231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4285677" y="914400"/>
            <a:ext cx="9716646" cy="3328451"/>
          </a:xfrm>
          <a:prstGeom prst="rect">
            <a:avLst/>
          </a:prstGeom>
        </p:spPr>
        <p:txBody>
          <a:bodyPr anchor="t" rtlCol="false" tIns="0" lIns="0" bIns="0" rIns="0">
            <a:spAutoFit/>
          </a:bodyPr>
          <a:lstStyle/>
          <a:p>
            <a:pPr algn="ctr">
              <a:lnSpc>
                <a:spcPts val="8897"/>
              </a:lnSpc>
            </a:pPr>
            <a:r>
              <a:rPr lang="en-US" sz="6355" spc="-158">
                <a:solidFill>
                  <a:srgbClr val="343434"/>
                </a:solidFill>
                <a:latin typeface="Candal"/>
                <a:ea typeface="Candal"/>
                <a:cs typeface="Candal"/>
                <a:sym typeface="Candal"/>
              </a:rPr>
              <a:t>ACCUMULATION MODE</a:t>
            </a:r>
          </a:p>
          <a:p>
            <a:pPr algn="ctr">
              <a:lnSpc>
                <a:spcPts val="8897"/>
              </a:lnSpc>
            </a:pPr>
            <a:r>
              <a:rPr lang="en-US" sz="6355" spc="-158">
                <a:solidFill>
                  <a:srgbClr val="343434"/>
                </a:solidFill>
                <a:latin typeface="Candal"/>
                <a:ea typeface="Candal"/>
                <a:cs typeface="Candal"/>
                <a:sym typeface="Candal"/>
              </a:rPr>
              <a:t>COINS</a:t>
            </a:r>
          </a:p>
          <a:p>
            <a:pPr algn="ctr">
              <a:lnSpc>
                <a:spcPts val="8897"/>
              </a:lnSpc>
            </a:pPr>
          </a:p>
        </p:txBody>
      </p:sp>
      <p:sp>
        <p:nvSpPr>
          <p:cNvPr name="TextBox 5" id="5"/>
          <p:cNvSpPr txBox="true"/>
          <p:nvPr/>
        </p:nvSpPr>
        <p:spPr>
          <a:xfrm rot="0">
            <a:off x="2934887" y="3426457"/>
            <a:ext cx="12418227" cy="5517929"/>
          </a:xfrm>
          <a:prstGeom prst="rect">
            <a:avLst/>
          </a:prstGeom>
        </p:spPr>
        <p:txBody>
          <a:bodyPr anchor="t" rtlCol="false" tIns="0" lIns="0" bIns="0" rIns="0">
            <a:spAutoFit/>
          </a:bodyPr>
          <a:lstStyle/>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Select accumulation → coins</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a:t>
            </a:r>
            <a:r>
              <a:rPr lang="en-US" sz="4538">
                <a:solidFill>
                  <a:srgbClr val="343434"/>
                </a:solidFill>
                <a:latin typeface="Glacial Indifference"/>
                <a:ea typeface="Glacial Indifference"/>
                <a:cs typeface="Glacial Indifference"/>
                <a:sym typeface="Glacial Indifference"/>
              </a:rPr>
              <a:t>elect target denomination/amount</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Insert coins (pulse counting)</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Sum updates on LCD</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Confirm when target reached</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Dispense required coin(s) + update inventory</a:t>
            </a:r>
          </a:p>
          <a:p>
            <a:pPr algn="just">
              <a:lnSpc>
                <a:spcPts val="6353"/>
              </a:lnSpc>
            </a:pPr>
          </a:p>
        </p:txBody>
      </p:sp>
      <p:sp>
        <p:nvSpPr>
          <p:cNvPr name="Freeform 6" id="6"/>
          <p:cNvSpPr/>
          <p:nvPr/>
        </p:nvSpPr>
        <p:spPr>
          <a:xfrm flipH="false" flipV="false" rot="0">
            <a:off x="133747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5486400"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24019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transition spd="slow">
    <p:push dir="l"/>
  </p:transition>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98151" y="-187007"/>
            <a:ext cx="4499059" cy="4499059"/>
          </a:xfrm>
          <a:custGeom>
            <a:avLst/>
            <a:gdLst/>
            <a:ahLst/>
            <a:cxnLst/>
            <a:rect r="r" b="b" t="t" l="l"/>
            <a:pathLst>
              <a:path h="4499059" w="4499059">
                <a:moveTo>
                  <a:pt x="0" y="0"/>
                </a:moveTo>
                <a:lnTo>
                  <a:pt x="4499058" y="0"/>
                </a:lnTo>
                <a:lnTo>
                  <a:pt x="4499058" y="4499059"/>
                </a:lnTo>
                <a:lnTo>
                  <a:pt x="0" y="449905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634920" y="-144231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4285677" y="914400"/>
            <a:ext cx="9716646" cy="3328451"/>
          </a:xfrm>
          <a:prstGeom prst="rect">
            <a:avLst/>
          </a:prstGeom>
        </p:spPr>
        <p:txBody>
          <a:bodyPr anchor="t" rtlCol="false" tIns="0" lIns="0" bIns="0" rIns="0">
            <a:spAutoFit/>
          </a:bodyPr>
          <a:lstStyle/>
          <a:p>
            <a:pPr algn="ctr">
              <a:lnSpc>
                <a:spcPts val="8897"/>
              </a:lnSpc>
            </a:pPr>
            <a:r>
              <a:rPr lang="en-US" sz="6355" spc="-158">
                <a:solidFill>
                  <a:srgbClr val="343434"/>
                </a:solidFill>
                <a:latin typeface="Candal"/>
                <a:ea typeface="Candal"/>
                <a:cs typeface="Candal"/>
                <a:sym typeface="Candal"/>
              </a:rPr>
              <a:t>ACCUMULATION MODE</a:t>
            </a:r>
          </a:p>
          <a:p>
            <a:pPr algn="ctr">
              <a:lnSpc>
                <a:spcPts val="8897"/>
              </a:lnSpc>
            </a:pPr>
            <a:r>
              <a:rPr lang="en-US" sz="6355" spc="-158">
                <a:solidFill>
                  <a:srgbClr val="343434"/>
                </a:solidFill>
                <a:latin typeface="Candal"/>
                <a:ea typeface="Candal"/>
                <a:cs typeface="Candal"/>
                <a:sym typeface="Candal"/>
              </a:rPr>
              <a:t>CASH</a:t>
            </a:r>
          </a:p>
          <a:p>
            <a:pPr algn="ctr">
              <a:lnSpc>
                <a:spcPts val="8897"/>
              </a:lnSpc>
            </a:pPr>
          </a:p>
        </p:txBody>
      </p:sp>
      <p:sp>
        <p:nvSpPr>
          <p:cNvPr name="TextBox 5" id="5"/>
          <p:cNvSpPr txBox="true"/>
          <p:nvPr/>
        </p:nvSpPr>
        <p:spPr>
          <a:xfrm rot="0">
            <a:off x="2934887" y="3426457"/>
            <a:ext cx="12418227" cy="5517929"/>
          </a:xfrm>
          <a:prstGeom prst="rect">
            <a:avLst/>
          </a:prstGeom>
        </p:spPr>
        <p:txBody>
          <a:bodyPr anchor="t" rtlCol="false" tIns="0" lIns="0" bIns="0" rIns="0">
            <a:spAutoFit/>
          </a:bodyPr>
          <a:lstStyle/>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Select accumulation → cash</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Insert banknote</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Servo positions note under camera + LEDs ON</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Raspberry Pi recognizes value</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Confirm → store note</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When target reached → dispensing initiated</a:t>
            </a:r>
          </a:p>
          <a:p>
            <a:pPr algn="just">
              <a:lnSpc>
                <a:spcPts val="6353"/>
              </a:lnSpc>
            </a:pPr>
          </a:p>
        </p:txBody>
      </p:sp>
      <p:sp>
        <p:nvSpPr>
          <p:cNvPr name="Freeform 6" id="6"/>
          <p:cNvSpPr/>
          <p:nvPr/>
        </p:nvSpPr>
        <p:spPr>
          <a:xfrm flipH="false" flipV="false" rot="0">
            <a:off x="133747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5486400"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24019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transition spd="slow">
    <p:push dir="l"/>
  </p:transition>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98151" y="-187007"/>
            <a:ext cx="4499059" cy="4499059"/>
          </a:xfrm>
          <a:custGeom>
            <a:avLst/>
            <a:gdLst/>
            <a:ahLst/>
            <a:cxnLst/>
            <a:rect r="r" b="b" t="t" l="l"/>
            <a:pathLst>
              <a:path h="4499059" w="4499059">
                <a:moveTo>
                  <a:pt x="0" y="0"/>
                </a:moveTo>
                <a:lnTo>
                  <a:pt x="4499058" y="0"/>
                </a:lnTo>
                <a:lnTo>
                  <a:pt x="4499058" y="4499059"/>
                </a:lnTo>
                <a:lnTo>
                  <a:pt x="0" y="449905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634920" y="-144231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4285677" y="914400"/>
            <a:ext cx="9716646" cy="2203257"/>
          </a:xfrm>
          <a:prstGeom prst="rect">
            <a:avLst/>
          </a:prstGeom>
        </p:spPr>
        <p:txBody>
          <a:bodyPr anchor="t" rtlCol="false" tIns="0" lIns="0" bIns="0" rIns="0">
            <a:spAutoFit/>
          </a:bodyPr>
          <a:lstStyle/>
          <a:p>
            <a:pPr algn="ctr">
              <a:lnSpc>
                <a:spcPts val="8897"/>
              </a:lnSpc>
            </a:pPr>
            <a:r>
              <a:rPr lang="en-US" sz="6355" spc="-158">
                <a:solidFill>
                  <a:srgbClr val="343434"/>
                </a:solidFill>
                <a:latin typeface="Candal"/>
                <a:ea typeface="Candal"/>
                <a:cs typeface="Candal"/>
                <a:sym typeface="Candal"/>
              </a:rPr>
              <a:t>DISPENSING MODE</a:t>
            </a:r>
          </a:p>
          <a:p>
            <a:pPr algn="ctr">
              <a:lnSpc>
                <a:spcPts val="8897"/>
              </a:lnSpc>
            </a:pPr>
          </a:p>
        </p:txBody>
      </p:sp>
      <p:sp>
        <p:nvSpPr>
          <p:cNvPr name="TextBox 5" id="5"/>
          <p:cNvSpPr txBox="true"/>
          <p:nvPr/>
        </p:nvSpPr>
        <p:spPr>
          <a:xfrm rot="0">
            <a:off x="2934887" y="3426457"/>
            <a:ext cx="12418227" cy="5517929"/>
          </a:xfrm>
          <a:prstGeom prst="rect">
            <a:avLst/>
          </a:prstGeom>
        </p:spPr>
        <p:txBody>
          <a:bodyPr anchor="t" rtlCol="false" tIns="0" lIns="0" bIns="0" rIns="0">
            <a:spAutoFit/>
          </a:bodyPr>
          <a:lstStyle/>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Select dispensing mode + target amount</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System shows available combinations</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Inventory checked before execution</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Dispense banknotes (arc + vacuum)</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Dispense coins (servo gates)</a:t>
            </a:r>
          </a:p>
          <a:p>
            <a:pPr algn="just" marL="979814" indent="-489907" lvl="1">
              <a:lnSpc>
                <a:spcPts val="6353"/>
              </a:lnSpc>
              <a:buAutoNum type="arabicPeriod" startAt="1"/>
            </a:pPr>
            <a:r>
              <a:rPr lang="en-US" sz="4538">
                <a:solidFill>
                  <a:srgbClr val="343434"/>
                </a:solidFill>
                <a:latin typeface="Glacial Indifference"/>
                <a:ea typeface="Glacial Indifference"/>
                <a:cs typeface="Glacial Indifference"/>
                <a:sym typeface="Glacial Indifference"/>
              </a:rPr>
              <a:t>Sync inventory + return home</a:t>
            </a:r>
          </a:p>
          <a:p>
            <a:pPr algn="just">
              <a:lnSpc>
                <a:spcPts val="6353"/>
              </a:lnSpc>
            </a:pPr>
          </a:p>
        </p:txBody>
      </p:sp>
      <p:sp>
        <p:nvSpPr>
          <p:cNvPr name="Freeform 6" id="6"/>
          <p:cNvSpPr/>
          <p:nvPr/>
        </p:nvSpPr>
        <p:spPr>
          <a:xfrm flipH="false" flipV="false" rot="0">
            <a:off x="133747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5486400"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24019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transition spd="slow">
    <p:push dir="l"/>
  </p:transition>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5400000">
            <a:off x="1778126" y="-1449036"/>
            <a:ext cx="3219396" cy="6462292"/>
          </a:xfrm>
          <a:custGeom>
            <a:avLst/>
            <a:gdLst/>
            <a:ahLst/>
            <a:cxnLst/>
            <a:rect r="r" b="b" t="t" l="l"/>
            <a:pathLst>
              <a:path h="6462292" w="3219396">
                <a:moveTo>
                  <a:pt x="0" y="0"/>
                </a:moveTo>
                <a:lnTo>
                  <a:pt x="3219396" y="0"/>
                </a:lnTo>
                <a:lnTo>
                  <a:pt x="3219396" y="6462292"/>
                </a:lnTo>
                <a:lnTo>
                  <a:pt x="0" y="6462292"/>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6" id="6"/>
          <p:cNvSpPr txBox="true"/>
          <p:nvPr/>
        </p:nvSpPr>
        <p:spPr>
          <a:xfrm rot="0">
            <a:off x="5762951" y="1096418"/>
            <a:ext cx="6762097" cy="1576069"/>
          </a:xfrm>
          <a:prstGeom prst="rect">
            <a:avLst/>
          </a:prstGeom>
        </p:spPr>
        <p:txBody>
          <a:bodyPr anchor="t" rtlCol="false" tIns="0" lIns="0" bIns="0" rIns="0">
            <a:spAutoFit/>
          </a:bodyPr>
          <a:lstStyle/>
          <a:p>
            <a:pPr algn="ctr">
              <a:lnSpc>
                <a:spcPts val="12880"/>
              </a:lnSpc>
            </a:pPr>
            <a:r>
              <a:rPr lang="en-US" sz="9200">
                <a:solidFill>
                  <a:srgbClr val="343434"/>
                </a:solidFill>
                <a:latin typeface="Candal"/>
                <a:ea typeface="Candal"/>
                <a:cs typeface="Candal"/>
                <a:sym typeface="Candal"/>
              </a:rPr>
              <a:t>Result</a:t>
            </a:r>
          </a:p>
        </p:txBody>
      </p:sp>
      <p:sp>
        <p:nvSpPr>
          <p:cNvPr name="TextBox 7" id="7"/>
          <p:cNvSpPr txBox="true"/>
          <p:nvPr/>
        </p:nvSpPr>
        <p:spPr>
          <a:xfrm rot="0">
            <a:off x="2995933" y="3315609"/>
            <a:ext cx="13445611" cy="5756942"/>
          </a:xfrm>
          <a:prstGeom prst="rect">
            <a:avLst/>
          </a:prstGeom>
        </p:spPr>
        <p:txBody>
          <a:bodyPr anchor="t" rtlCol="false" tIns="0" lIns="0" bIns="0" rIns="0">
            <a:spAutoFit/>
          </a:bodyPr>
          <a:lstStyle/>
          <a:p>
            <a:pPr algn="just" marL="894191" indent="-447095" lvl="1">
              <a:lnSpc>
                <a:spcPts val="5798"/>
              </a:lnSpc>
              <a:buFont typeface="Arial"/>
              <a:buChar char="•"/>
            </a:pPr>
            <a:r>
              <a:rPr lang="en-US" sz="4141">
                <a:solidFill>
                  <a:srgbClr val="343434"/>
                </a:solidFill>
                <a:latin typeface="Glacial Indifference"/>
                <a:ea typeface="Glacial Indifference"/>
                <a:cs typeface="Glacial Indifference"/>
                <a:sym typeface="Glacial Indifference"/>
              </a:rPr>
              <a:t>Validated banknotes using computer vision</a:t>
            </a:r>
          </a:p>
          <a:p>
            <a:pPr algn="just" marL="894191" indent="-447095" lvl="1">
              <a:lnSpc>
                <a:spcPts val="5798"/>
              </a:lnSpc>
              <a:buFont typeface="Arial"/>
              <a:buChar char="•"/>
            </a:pPr>
            <a:r>
              <a:rPr lang="en-US" sz="4141">
                <a:solidFill>
                  <a:srgbClr val="343434"/>
                </a:solidFill>
                <a:latin typeface="Glacial Indifference"/>
                <a:ea typeface="Glacial Indifference"/>
                <a:cs typeface="Glacial Indifference"/>
                <a:sym typeface="Glacial Indifference"/>
              </a:rPr>
              <a:t>Accumulated and tracked inserted values accurately</a:t>
            </a:r>
          </a:p>
          <a:p>
            <a:pPr algn="just" marL="894191" indent="-447095" lvl="1">
              <a:lnSpc>
                <a:spcPts val="5798"/>
              </a:lnSpc>
              <a:buFont typeface="Arial"/>
              <a:buChar char="•"/>
            </a:pPr>
            <a:r>
              <a:rPr lang="en-US" sz="4141">
                <a:solidFill>
                  <a:srgbClr val="343434"/>
                </a:solidFill>
                <a:latin typeface="Glacial Indifference"/>
                <a:ea typeface="Glacial Indifference"/>
                <a:cs typeface="Glacial Indifference"/>
                <a:sym typeface="Glacial Indifference"/>
              </a:rPr>
              <a:t>Dispensed multi‑denomination change using integrated motion + pneumatics</a:t>
            </a:r>
          </a:p>
          <a:p>
            <a:pPr algn="just" marL="894191" indent="-447095" lvl="1">
              <a:lnSpc>
                <a:spcPts val="5798"/>
              </a:lnSpc>
              <a:buFont typeface="Arial"/>
              <a:buChar char="•"/>
            </a:pPr>
            <a:r>
              <a:rPr lang="en-US" sz="4141">
                <a:solidFill>
                  <a:srgbClr val="343434"/>
                </a:solidFill>
                <a:latin typeface="Glacial Indifference"/>
                <a:ea typeface="Glacial Indifference"/>
                <a:cs typeface="Glacial Indifference"/>
                <a:sym typeface="Glacial Indifference"/>
              </a:rPr>
              <a:t>Dispensed coins reliably using servo gates</a:t>
            </a:r>
          </a:p>
          <a:p>
            <a:pPr algn="just" marL="894191" indent="-447095" lvl="1">
              <a:lnSpc>
                <a:spcPts val="5798"/>
              </a:lnSpc>
              <a:buFont typeface="Arial"/>
              <a:buChar char="•"/>
            </a:pPr>
            <a:r>
              <a:rPr lang="en-US" sz="4141">
                <a:solidFill>
                  <a:srgbClr val="343434"/>
                </a:solidFill>
                <a:latin typeface="Glacial Indifference"/>
                <a:ea typeface="Glacial Indifference"/>
                <a:cs typeface="Glacial Indifference"/>
                <a:sym typeface="Glacial Indifference"/>
              </a:rPr>
              <a:t>Updated inventory in real time on the mobile admin application</a:t>
            </a:r>
          </a:p>
          <a:p>
            <a:pPr algn="just">
              <a:lnSpc>
                <a:spcPts val="5798"/>
              </a:lnSpc>
            </a:pPr>
          </a:p>
        </p:txBody>
      </p:sp>
    </p:spTree>
  </p:cSld>
  <p:clrMapOvr>
    <a:masterClrMapping/>
  </p:clrMapOvr>
  <p:transition spd="slow">
    <p:push dir="l"/>
  </p:transition>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4037929" y="6183861"/>
            <a:ext cx="7715839" cy="7715839"/>
          </a:xfrm>
          <a:custGeom>
            <a:avLst/>
            <a:gdLst/>
            <a:ahLst/>
            <a:cxnLst/>
            <a:rect r="r" b="b" t="t" l="l"/>
            <a:pathLst>
              <a:path h="7715839" w="7715839">
                <a:moveTo>
                  <a:pt x="0" y="0"/>
                </a:moveTo>
                <a:lnTo>
                  <a:pt x="7715839" y="0"/>
                </a:lnTo>
                <a:lnTo>
                  <a:pt x="7715839" y="7715839"/>
                </a:lnTo>
                <a:lnTo>
                  <a:pt x="0" y="771583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0783727" y="8118493"/>
            <a:ext cx="7315200" cy="1923288"/>
          </a:xfrm>
          <a:custGeom>
            <a:avLst/>
            <a:gdLst/>
            <a:ahLst/>
            <a:cxnLst/>
            <a:rect r="r" b="b" t="t" l="l"/>
            <a:pathLst>
              <a:path h="1923288" w="7315200">
                <a:moveTo>
                  <a:pt x="0" y="0"/>
                </a:moveTo>
                <a:lnTo>
                  <a:pt x="7315200" y="0"/>
                </a:lnTo>
                <a:lnTo>
                  <a:pt x="7315200" y="1923288"/>
                </a:lnTo>
                <a:lnTo>
                  <a:pt x="0" y="19232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87906" y="167837"/>
            <a:ext cx="6929190" cy="2685061"/>
          </a:xfrm>
          <a:custGeom>
            <a:avLst/>
            <a:gdLst/>
            <a:ahLst/>
            <a:cxnLst/>
            <a:rect r="r" b="b" t="t" l="l"/>
            <a:pathLst>
              <a:path h="2685061" w="6929190">
                <a:moveTo>
                  <a:pt x="0" y="0"/>
                </a:moveTo>
                <a:lnTo>
                  <a:pt x="6929190" y="0"/>
                </a:lnTo>
                <a:lnTo>
                  <a:pt x="6929190" y="2685061"/>
                </a:lnTo>
                <a:lnTo>
                  <a:pt x="0" y="268506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true" rot="0">
            <a:off x="4488686" y="7376555"/>
            <a:ext cx="6814326" cy="3407163"/>
          </a:xfrm>
          <a:custGeom>
            <a:avLst/>
            <a:gdLst/>
            <a:ahLst/>
            <a:cxnLst/>
            <a:rect r="r" b="b" t="t" l="l"/>
            <a:pathLst>
              <a:path h="3407163" w="6814326">
                <a:moveTo>
                  <a:pt x="0" y="3407163"/>
                </a:moveTo>
                <a:lnTo>
                  <a:pt x="6814325" y="3407163"/>
                </a:lnTo>
                <a:lnTo>
                  <a:pt x="6814325" y="0"/>
                </a:lnTo>
                <a:lnTo>
                  <a:pt x="0" y="0"/>
                </a:lnTo>
                <a:lnTo>
                  <a:pt x="0" y="3407163"/>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4993883" y="7828074"/>
            <a:ext cx="5803931" cy="5803931"/>
          </a:xfrm>
          <a:custGeom>
            <a:avLst/>
            <a:gdLst/>
            <a:ahLst/>
            <a:cxnLst/>
            <a:rect r="r" b="b" t="t" l="l"/>
            <a:pathLst>
              <a:path h="5803931" w="5803931">
                <a:moveTo>
                  <a:pt x="0" y="0"/>
                </a:moveTo>
                <a:lnTo>
                  <a:pt x="5803931" y="0"/>
                </a:lnTo>
                <a:lnTo>
                  <a:pt x="5803931" y="5803931"/>
                </a:lnTo>
                <a:lnTo>
                  <a:pt x="0" y="580393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3984127" y="-188956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8" id="8"/>
          <p:cNvSpPr txBox="true"/>
          <p:nvPr/>
        </p:nvSpPr>
        <p:spPr>
          <a:xfrm rot="0">
            <a:off x="4303873" y="1096418"/>
            <a:ext cx="9680253" cy="1576069"/>
          </a:xfrm>
          <a:prstGeom prst="rect">
            <a:avLst/>
          </a:prstGeom>
        </p:spPr>
        <p:txBody>
          <a:bodyPr anchor="t" rtlCol="false" tIns="0" lIns="0" bIns="0" rIns="0">
            <a:spAutoFit/>
          </a:bodyPr>
          <a:lstStyle/>
          <a:p>
            <a:pPr algn="ctr">
              <a:lnSpc>
                <a:spcPts val="12880"/>
              </a:lnSpc>
            </a:pPr>
            <a:r>
              <a:rPr lang="en-US" sz="9200">
                <a:solidFill>
                  <a:srgbClr val="343434"/>
                </a:solidFill>
                <a:latin typeface="Candal"/>
                <a:ea typeface="Candal"/>
                <a:cs typeface="Candal"/>
                <a:sym typeface="Candal"/>
              </a:rPr>
              <a:t>FUTURE WORK</a:t>
            </a:r>
          </a:p>
        </p:txBody>
      </p:sp>
      <p:sp>
        <p:nvSpPr>
          <p:cNvPr name="TextBox 9" id="9"/>
          <p:cNvSpPr txBox="true"/>
          <p:nvPr/>
        </p:nvSpPr>
        <p:spPr>
          <a:xfrm rot="0">
            <a:off x="1543040" y="3945684"/>
            <a:ext cx="15716260" cy="4201450"/>
          </a:xfrm>
          <a:prstGeom prst="rect">
            <a:avLst/>
          </a:prstGeom>
        </p:spPr>
        <p:txBody>
          <a:bodyPr anchor="t" rtlCol="false" tIns="0" lIns="0" bIns="0" rIns="0">
            <a:spAutoFit/>
          </a:bodyPr>
          <a:lstStyle/>
          <a:p>
            <a:pPr algn="just" marL="744077" indent="-372038" lvl="1">
              <a:lnSpc>
                <a:spcPts val="4824"/>
              </a:lnSpc>
              <a:buFont typeface="Arial"/>
              <a:buChar char="•"/>
            </a:pPr>
            <a:r>
              <a:rPr lang="en-US" sz="3446">
                <a:solidFill>
                  <a:srgbClr val="343434"/>
                </a:solidFill>
                <a:latin typeface="Glacial Indifference"/>
                <a:ea typeface="Glacial Indifference"/>
                <a:cs typeface="Glacial Indifference"/>
                <a:sym typeface="Glacial Indifference"/>
              </a:rPr>
              <a:t>Expanding the image processing algorithm to improve recognition robustness under varying lighting conditions.</a:t>
            </a:r>
          </a:p>
          <a:p>
            <a:pPr algn="just" marL="744077" indent="-372038" lvl="1">
              <a:lnSpc>
                <a:spcPts val="4824"/>
              </a:lnSpc>
              <a:buFont typeface="Arial"/>
              <a:buChar char="•"/>
            </a:pPr>
            <a:r>
              <a:rPr lang="en-US" sz="3446">
                <a:solidFill>
                  <a:srgbClr val="343434"/>
                </a:solidFill>
                <a:latin typeface="Glacial Indifference"/>
                <a:ea typeface="Glacial Indifference"/>
                <a:cs typeface="Glacial Indifference"/>
                <a:sym typeface="Glacial Indifference"/>
              </a:rPr>
              <a:t>Developing a more advanced mobile application with detailed transaction logs.</a:t>
            </a:r>
          </a:p>
          <a:p>
            <a:pPr algn="just" marL="744077" indent="-372038" lvl="1">
              <a:lnSpc>
                <a:spcPts val="4824"/>
              </a:lnSpc>
              <a:buFont typeface="Arial"/>
              <a:buChar char="•"/>
            </a:pPr>
            <a:r>
              <a:rPr lang="en-US" sz="3446">
                <a:solidFill>
                  <a:srgbClr val="343434"/>
                </a:solidFill>
                <a:latin typeface="Glacial Indifference"/>
                <a:ea typeface="Glacial Indifference"/>
                <a:cs typeface="Glacial Indifference"/>
                <a:sym typeface="Glacial Indifference"/>
              </a:rPr>
              <a:t>Improving the external enclosure using industrial-grade materials for increased durability</a:t>
            </a:r>
          </a:p>
          <a:p>
            <a:pPr algn="just">
              <a:lnSpc>
                <a:spcPts val="4824"/>
              </a:lnSpc>
            </a:pPr>
          </a:p>
        </p:txBody>
      </p:sp>
    </p:spTree>
  </p:cSld>
  <p:clrMapOvr>
    <a:masterClrMapping/>
  </p:clrMapOvr>
  <p:transition spd="slow">
    <p:push dir="l"/>
  </p:transition>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3182110" y="5181110"/>
            <a:ext cx="8154379" cy="8154379"/>
          </a:xfrm>
          <a:custGeom>
            <a:avLst/>
            <a:gdLst/>
            <a:ahLst/>
            <a:cxnLst/>
            <a:rect r="r" b="b" t="t" l="l"/>
            <a:pathLst>
              <a:path h="8154379" w="8154379">
                <a:moveTo>
                  <a:pt x="0" y="0"/>
                </a:moveTo>
                <a:lnTo>
                  <a:pt x="8154380" y="0"/>
                </a:lnTo>
                <a:lnTo>
                  <a:pt x="8154380" y="8154380"/>
                </a:lnTo>
                <a:lnTo>
                  <a:pt x="0" y="815438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964929" y="-728801"/>
            <a:ext cx="4809082" cy="1757501"/>
          </a:xfrm>
          <a:custGeom>
            <a:avLst/>
            <a:gdLst/>
            <a:ahLst/>
            <a:cxnLst/>
            <a:rect r="r" b="b" t="t" l="l"/>
            <a:pathLst>
              <a:path h="1757501" w="4809082">
                <a:moveTo>
                  <a:pt x="0" y="0"/>
                </a:moveTo>
                <a:lnTo>
                  <a:pt x="4809082" y="0"/>
                </a:lnTo>
                <a:lnTo>
                  <a:pt x="4809082" y="1757501"/>
                </a:lnTo>
                <a:lnTo>
                  <a:pt x="0" y="175750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048490" y="-2973269"/>
            <a:ext cx="8154379" cy="8154379"/>
          </a:xfrm>
          <a:custGeom>
            <a:avLst/>
            <a:gdLst/>
            <a:ahLst/>
            <a:cxnLst/>
            <a:rect r="r" b="b" t="t" l="l"/>
            <a:pathLst>
              <a:path h="8154379" w="8154379">
                <a:moveTo>
                  <a:pt x="0" y="0"/>
                </a:moveTo>
                <a:lnTo>
                  <a:pt x="8154380" y="0"/>
                </a:lnTo>
                <a:lnTo>
                  <a:pt x="8154380" y="8154379"/>
                </a:lnTo>
                <a:lnTo>
                  <a:pt x="0" y="815437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3329559" y="3972187"/>
            <a:ext cx="11766040" cy="1940340"/>
          </a:xfrm>
          <a:prstGeom prst="rect">
            <a:avLst/>
          </a:prstGeom>
        </p:spPr>
        <p:txBody>
          <a:bodyPr anchor="t" rtlCol="false" tIns="0" lIns="0" bIns="0" rIns="0">
            <a:spAutoFit/>
          </a:bodyPr>
          <a:lstStyle/>
          <a:p>
            <a:pPr algn="ctr">
              <a:lnSpc>
                <a:spcPts val="14516"/>
              </a:lnSpc>
            </a:pPr>
            <a:r>
              <a:rPr lang="en-US" sz="14516">
                <a:solidFill>
                  <a:srgbClr val="343434"/>
                </a:solidFill>
                <a:latin typeface="Candal"/>
                <a:ea typeface="Candal"/>
                <a:cs typeface="Candal"/>
                <a:sym typeface="Candal"/>
              </a:rPr>
              <a:t>THANK YOU</a:t>
            </a:r>
          </a:p>
        </p:txBody>
      </p:sp>
      <p:sp>
        <p:nvSpPr>
          <p:cNvPr name="Freeform 6" id="6"/>
          <p:cNvSpPr/>
          <p:nvPr/>
        </p:nvSpPr>
        <p:spPr>
          <a:xfrm flipH="false" flipV="false" rot="0">
            <a:off x="-236144" y="-195501"/>
            <a:ext cx="4425558" cy="4425558"/>
          </a:xfrm>
          <a:custGeom>
            <a:avLst/>
            <a:gdLst/>
            <a:ahLst/>
            <a:cxnLst/>
            <a:rect r="r" b="b" t="t" l="l"/>
            <a:pathLst>
              <a:path h="4425558" w="4425558">
                <a:moveTo>
                  <a:pt x="0" y="0"/>
                </a:moveTo>
                <a:lnTo>
                  <a:pt x="4425558" y="0"/>
                </a:lnTo>
                <a:lnTo>
                  <a:pt x="4425558" y="4425558"/>
                </a:lnTo>
                <a:lnTo>
                  <a:pt x="0" y="442555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true" flipV="true" rot="0">
            <a:off x="14171741" y="6177516"/>
            <a:ext cx="4425558" cy="4425558"/>
          </a:xfrm>
          <a:custGeom>
            <a:avLst/>
            <a:gdLst/>
            <a:ahLst/>
            <a:cxnLst/>
            <a:rect r="r" b="b" t="t" l="l"/>
            <a:pathLst>
              <a:path h="4425558" w="4425558">
                <a:moveTo>
                  <a:pt x="4425558" y="4425559"/>
                </a:moveTo>
                <a:lnTo>
                  <a:pt x="0" y="4425559"/>
                </a:lnTo>
                <a:lnTo>
                  <a:pt x="0" y="0"/>
                </a:lnTo>
                <a:lnTo>
                  <a:pt x="4425558" y="0"/>
                </a:lnTo>
                <a:lnTo>
                  <a:pt x="4425558" y="4425559"/>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205233" y="8131414"/>
            <a:ext cx="7315200" cy="1923288"/>
          </a:xfrm>
          <a:custGeom>
            <a:avLst/>
            <a:gdLst/>
            <a:ahLst/>
            <a:cxnLst/>
            <a:rect r="r" b="b" t="t" l="l"/>
            <a:pathLst>
              <a:path h="1923288" w="7315200">
                <a:moveTo>
                  <a:pt x="0" y="0"/>
                </a:moveTo>
                <a:lnTo>
                  <a:pt x="7315200" y="0"/>
                </a:lnTo>
                <a:lnTo>
                  <a:pt x="7315200" y="1923288"/>
                </a:lnTo>
                <a:lnTo>
                  <a:pt x="0" y="192328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13182110" y="-728801"/>
            <a:ext cx="4809082" cy="1757501"/>
          </a:xfrm>
          <a:custGeom>
            <a:avLst/>
            <a:gdLst/>
            <a:ahLst/>
            <a:cxnLst/>
            <a:rect r="r" b="b" t="t" l="l"/>
            <a:pathLst>
              <a:path h="1757501" w="4809082">
                <a:moveTo>
                  <a:pt x="0" y="0"/>
                </a:moveTo>
                <a:lnTo>
                  <a:pt x="4809083" y="0"/>
                </a:lnTo>
                <a:lnTo>
                  <a:pt x="4809083" y="1757501"/>
                </a:lnTo>
                <a:lnTo>
                  <a:pt x="0" y="175750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0" id="10"/>
          <p:cNvSpPr/>
          <p:nvPr/>
        </p:nvSpPr>
        <p:spPr>
          <a:xfrm flipH="false" flipV="false" rot="0">
            <a:off x="8073520" y="-728801"/>
            <a:ext cx="4809082" cy="1757501"/>
          </a:xfrm>
          <a:custGeom>
            <a:avLst/>
            <a:gdLst/>
            <a:ahLst/>
            <a:cxnLst/>
            <a:rect r="r" b="b" t="t" l="l"/>
            <a:pathLst>
              <a:path h="1757501" w="4809082">
                <a:moveTo>
                  <a:pt x="0" y="0"/>
                </a:moveTo>
                <a:lnTo>
                  <a:pt x="4809082" y="0"/>
                </a:lnTo>
                <a:lnTo>
                  <a:pt x="4809082" y="1757501"/>
                </a:lnTo>
                <a:lnTo>
                  <a:pt x="0" y="175750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transition spd="slow">
    <p:push dir="l"/>
  </p:transition>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209550" y="7119153"/>
            <a:ext cx="5115420" cy="5115420"/>
          </a:xfrm>
          <a:custGeom>
            <a:avLst/>
            <a:gdLst/>
            <a:ahLst/>
            <a:cxnLst/>
            <a:rect r="r" b="b" t="t" l="l"/>
            <a:pathLst>
              <a:path h="5115420" w="5115420">
                <a:moveTo>
                  <a:pt x="0" y="0"/>
                </a:moveTo>
                <a:lnTo>
                  <a:pt x="5115420" y="0"/>
                </a:lnTo>
                <a:lnTo>
                  <a:pt x="5115420" y="5115420"/>
                </a:lnTo>
                <a:lnTo>
                  <a:pt x="0" y="51154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5400000">
            <a:off x="-3022934" y="2418898"/>
            <a:ext cx="9608356" cy="4070449"/>
          </a:xfrm>
          <a:custGeom>
            <a:avLst/>
            <a:gdLst/>
            <a:ahLst/>
            <a:cxnLst/>
            <a:rect r="r" b="b" t="t" l="l"/>
            <a:pathLst>
              <a:path h="4070449" w="9608356">
                <a:moveTo>
                  <a:pt x="0" y="0"/>
                </a:moveTo>
                <a:lnTo>
                  <a:pt x="9608356" y="0"/>
                </a:lnTo>
                <a:lnTo>
                  <a:pt x="9608356" y="4070449"/>
                </a:lnTo>
                <a:lnTo>
                  <a:pt x="0" y="407044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4219510" y="-997475"/>
            <a:ext cx="3846149" cy="2692304"/>
          </a:xfrm>
          <a:custGeom>
            <a:avLst/>
            <a:gdLst/>
            <a:ahLst/>
            <a:cxnLst/>
            <a:rect r="r" b="b" t="t" l="l"/>
            <a:pathLst>
              <a:path h="2692304" w="3846149">
                <a:moveTo>
                  <a:pt x="0" y="0"/>
                </a:moveTo>
                <a:lnTo>
                  <a:pt x="3846149" y="0"/>
                </a:lnTo>
                <a:lnTo>
                  <a:pt x="3846149" y="2692304"/>
                </a:lnTo>
                <a:lnTo>
                  <a:pt x="0" y="269230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85306" y="7772864"/>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6" id="6"/>
          <p:cNvSpPr txBox="true"/>
          <p:nvPr/>
        </p:nvSpPr>
        <p:spPr>
          <a:xfrm rot="0">
            <a:off x="4864281" y="1096418"/>
            <a:ext cx="8559438" cy="1576069"/>
          </a:xfrm>
          <a:prstGeom prst="rect">
            <a:avLst/>
          </a:prstGeom>
        </p:spPr>
        <p:txBody>
          <a:bodyPr anchor="t" rtlCol="false" tIns="0" lIns="0" bIns="0" rIns="0">
            <a:spAutoFit/>
          </a:bodyPr>
          <a:lstStyle/>
          <a:p>
            <a:pPr algn="ctr">
              <a:lnSpc>
                <a:spcPts val="12880"/>
              </a:lnSpc>
            </a:pPr>
            <a:r>
              <a:rPr lang="en-US" sz="9200">
                <a:solidFill>
                  <a:srgbClr val="343434"/>
                </a:solidFill>
                <a:latin typeface="Candal"/>
                <a:ea typeface="Candal"/>
                <a:cs typeface="Candal"/>
                <a:sym typeface="Candal"/>
              </a:rPr>
              <a:t>Objective</a:t>
            </a:r>
          </a:p>
        </p:txBody>
      </p:sp>
      <p:sp>
        <p:nvSpPr>
          <p:cNvPr name="TextBox 7" id="7"/>
          <p:cNvSpPr txBox="true"/>
          <p:nvPr/>
        </p:nvSpPr>
        <p:spPr>
          <a:xfrm rot="0">
            <a:off x="3584215" y="3985599"/>
            <a:ext cx="13675085" cy="4940157"/>
          </a:xfrm>
          <a:prstGeom prst="rect">
            <a:avLst/>
          </a:prstGeom>
        </p:spPr>
        <p:txBody>
          <a:bodyPr anchor="t" rtlCol="false" tIns="0" lIns="0" bIns="0" rIns="0">
            <a:spAutoFit/>
          </a:bodyPr>
          <a:lstStyle/>
          <a:p>
            <a:pPr algn="just" marL="756865" indent="-378432" lvl="1">
              <a:lnSpc>
                <a:spcPts val="4907"/>
              </a:lnSpc>
              <a:buFont typeface="Arial"/>
              <a:buChar char="•"/>
            </a:pPr>
            <a:r>
              <a:rPr lang="en-US" sz="3505">
                <a:solidFill>
                  <a:srgbClr val="343434"/>
                </a:solidFill>
                <a:latin typeface="Glacial Indifference"/>
                <a:ea typeface="Glacial Indifference"/>
                <a:cs typeface="Glacial Indifference"/>
                <a:sym typeface="Glacial Indifference"/>
              </a:rPr>
              <a:t>Recognize inserted banknotes using Raspberry Pi image processing</a:t>
            </a:r>
          </a:p>
          <a:p>
            <a:pPr algn="just" marL="756865" indent="-378432" lvl="1">
              <a:lnSpc>
                <a:spcPts val="4907"/>
              </a:lnSpc>
              <a:buFont typeface="Arial"/>
              <a:buChar char="•"/>
            </a:pPr>
            <a:r>
              <a:rPr lang="en-US" sz="3505">
                <a:solidFill>
                  <a:srgbClr val="343434"/>
                </a:solidFill>
                <a:latin typeface="Glacial Indifference"/>
                <a:ea typeface="Glacial Indifference"/>
                <a:cs typeface="Glacial Indifference"/>
                <a:sym typeface="Glacial Indifference"/>
              </a:rPr>
              <a:t>Detect coin denominations using pulse‑based validation</a:t>
            </a:r>
          </a:p>
          <a:p>
            <a:pPr algn="just" marL="756865" indent="-378432" lvl="1">
              <a:lnSpc>
                <a:spcPts val="4907"/>
              </a:lnSpc>
              <a:buFont typeface="Arial"/>
              <a:buChar char="•"/>
            </a:pPr>
            <a:r>
              <a:rPr lang="en-US" sz="3505">
                <a:solidFill>
                  <a:srgbClr val="343434"/>
                </a:solidFill>
                <a:latin typeface="Glacial Indifference"/>
                <a:ea typeface="Glacial Indifference"/>
                <a:cs typeface="Glacial Indifference"/>
                <a:sym typeface="Glacial Indifference"/>
              </a:rPr>
              <a:t>Support accumulation modes (coins / cash / hybrid)</a:t>
            </a:r>
          </a:p>
          <a:p>
            <a:pPr algn="just" marL="756865" indent="-378432" lvl="1">
              <a:lnSpc>
                <a:spcPts val="4907"/>
              </a:lnSpc>
              <a:buFont typeface="Arial"/>
              <a:buChar char="•"/>
            </a:pPr>
            <a:r>
              <a:rPr lang="en-US" sz="3505">
                <a:solidFill>
                  <a:srgbClr val="343434"/>
                </a:solidFill>
                <a:latin typeface="Glacial Indifference"/>
                <a:ea typeface="Glacial Indifference"/>
                <a:cs typeface="Glacial Indifference"/>
                <a:sym typeface="Glacial Indifference"/>
              </a:rPr>
              <a:t>Dispense banknotes using arc positioning + vacuum routing + rollers</a:t>
            </a:r>
          </a:p>
          <a:p>
            <a:pPr algn="just" marL="756865" indent="-378432" lvl="1">
              <a:lnSpc>
                <a:spcPts val="4907"/>
              </a:lnSpc>
              <a:buFont typeface="Arial"/>
              <a:buChar char="•"/>
            </a:pPr>
            <a:r>
              <a:rPr lang="en-US" sz="3505">
                <a:solidFill>
                  <a:srgbClr val="343434"/>
                </a:solidFill>
                <a:latin typeface="Glacial Indifference"/>
                <a:ea typeface="Glacial Indifference"/>
                <a:cs typeface="Glacial Indifference"/>
                <a:sym typeface="Glacial Indifference"/>
              </a:rPr>
              <a:t>Dispense coins using servo‑controlled gates</a:t>
            </a:r>
          </a:p>
          <a:p>
            <a:pPr algn="just" marL="756865" indent="-378432" lvl="1">
              <a:lnSpc>
                <a:spcPts val="4907"/>
              </a:lnSpc>
              <a:buFont typeface="Arial"/>
              <a:buChar char="•"/>
            </a:pPr>
            <a:r>
              <a:rPr lang="en-US" sz="3505">
                <a:solidFill>
                  <a:srgbClr val="343434"/>
                </a:solidFill>
                <a:latin typeface="Glacial Indifference"/>
                <a:ea typeface="Glacial Indifference"/>
                <a:cs typeface="Glacial Indifference"/>
                <a:sym typeface="Glacial Indifference"/>
              </a:rPr>
              <a:t>Synchronize inventory wirelessly using ESP8266 + admin mobile app</a:t>
            </a:r>
          </a:p>
          <a:p>
            <a:pPr algn="just" marL="756865" indent="-378432" lvl="1">
              <a:lnSpc>
                <a:spcPts val="4907"/>
              </a:lnSpc>
              <a:buFont typeface="Arial"/>
              <a:buChar char="•"/>
            </a:pPr>
            <a:r>
              <a:rPr lang="en-US" sz="3505">
                <a:solidFill>
                  <a:srgbClr val="343434"/>
                </a:solidFill>
                <a:latin typeface="Glacial Indifference"/>
                <a:ea typeface="Glacial Indifference"/>
                <a:cs typeface="Glacial Indifference"/>
                <a:sym typeface="Glacial Indifference"/>
              </a:rPr>
              <a:t>Improve mechanical accuracy using a homing limit switch</a:t>
            </a:r>
          </a:p>
          <a:p>
            <a:pPr algn="just">
              <a:lnSpc>
                <a:spcPts val="4907"/>
              </a:lnSpc>
            </a:pPr>
          </a:p>
        </p:txBody>
      </p:sp>
    </p:spTree>
  </p:cSld>
  <p:clrMapOvr>
    <a:masterClrMapping/>
  </p:clrMapOvr>
  <p:transition spd="slow">
    <p:push dir="l"/>
  </p:transition>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521758" y="9258300"/>
            <a:ext cx="4070393" cy="1487544"/>
          </a:xfrm>
          <a:custGeom>
            <a:avLst/>
            <a:gdLst/>
            <a:ahLst/>
            <a:cxnLst/>
            <a:rect r="r" b="b" t="t" l="l"/>
            <a:pathLst>
              <a:path h="1487544" w="4070393">
                <a:moveTo>
                  <a:pt x="0" y="0"/>
                </a:moveTo>
                <a:lnTo>
                  <a:pt x="4070393" y="0"/>
                </a:lnTo>
                <a:lnTo>
                  <a:pt x="4070393" y="1487544"/>
                </a:lnTo>
                <a:lnTo>
                  <a:pt x="0" y="148754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93523" y="9258300"/>
            <a:ext cx="4070393" cy="1487544"/>
          </a:xfrm>
          <a:custGeom>
            <a:avLst/>
            <a:gdLst/>
            <a:ahLst/>
            <a:cxnLst/>
            <a:rect r="r" b="b" t="t" l="l"/>
            <a:pathLst>
              <a:path h="1487544" w="4070393">
                <a:moveTo>
                  <a:pt x="0" y="0"/>
                </a:moveTo>
                <a:lnTo>
                  <a:pt x="4070393" y="0"/>
                </a:lnTo>
                <a:lnTo>
                  <a:pt x="4070393" y="1487544"/>
                </a:lnTo>
                <a:lnTo>
                  <a:pt x="0" y="148754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7108803" y="9258300"/>
            <a:ext cx="4070393" cy="1487544"/>
          </a:xfrm>
          <a:custGeom>
            <a:avLst/>
            <a:gdLst/>
            <a:ahLst/>
            <a:cxnLst/>
            <a:rect r="r" b="b" t="t" l="l"/>
            <a:pathLst>
              <a:path h="1487544" w="4070393">
                <a:moveTo>
                  <a:pt x="0" y="0"/>
                </a:moveTo>
                <a:lnTo>
                  <a:pt x="4070394" y="0"/>
                </a:lnTo>
                <a:lnTo>
                  <a:pt x="4070394" y="1487544"/>
                </a:lnTo>
                <a:lnTo>
                  <a:pt x="0" y="148754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1424084" y="9258300"/>
            <a:ext cx="4070393" cy="1487544"/>
          </a:xfrm>
          <a:custGeom>
            <a:avLst/>
            <a:gdLst/>
            <a:ahLst/>
            <a:cxnLst/>
            <a:rect r="r" b="b" t="t" l="l"/>
            <a:pathLst>
              <a:path h="1487544" w="4070393">
                <a:moveTo>
                  <a:pt x="0" y="0"/>
                </a:moveTo>
                <a:lnTo>
                  <a:pt x="4070393" y="0"/>
                </a:lnTo>
                <a:lnTo>
                  <a:pt x="4070393" y="1487544"/>
                </a:lnTo>
                <a:lnTo>
                  <a:pt x="0" y="148754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5739365" y="9258300"/>
            <a:ext cx="4070393" cy="1487544"/>
          </a:xfrm>
          <a:custGeom>
            <a:avLst/>
            <a:gdLst/>
            <a:ahLst/>
            <a:cxnLst/>
            <a:rect r="r" b="b" t="t" l="l"/>
            <a:pathLst>
              <a:path h="1487544" w="4070393">
                <a:moveTo>
                  <a:pt x="0" y="0"/>
                </a:moveTo>
                <a:lnTo>
                  <a:pt x="4070393" y="0"/>
                </a:lnTo>
                <a:lnTo>
                  <a:pt x="4070393" y="1487544"/>
                </a:lnTo>
                <a:lnTo>
                  <a:pt x="0" y="148754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035805" y="7733864"/>
            <a:ext cx="3792914" cy="3792914"/>
          </a:xfrm>
          <a:custGeom>
            <a:avLst/>
            <a:gdLst/>
            <a:ahLst/>
            <a:cxnLst/>
            <a:rect r="r" b="b" t="t" l="l"/>
            <a:pathLst>
              <a:path h="3792914" w="3792914">
                <a:moveTo>
                  <a:pt x="0" y="0"/>
                </a:moveTo>
                <a:lnTo>
                  <a:pt x="3792914" y="0"/>
                </a:lnTo>
                <a:lnTo>
                  <a:pt x="3792914" y="3792915"/>
                </a:lnTo>
                <a:lnTo>
                  <a:pt x="0" y="379291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1773361" y="8188295"/>
            <a:ext cx="4381849" cy="2884054"/>
          </a:xfrm>
          <a:custGeom>
            <a:avLst/>
            <a:gdLst/>
            <a:ahLst/>
            <a:cxnLst/>
            <a:rect r="r" b="b" t="t" l="l"/>
            <a:pathLst>
              <a:path h="2884054" w="4381849">
                <a:moveTo>
                  <a:pt x="0" y="0"/>
                </a:moveTo>
                <a:lnTo>
                  <a:pt x="4381849" y="0"/>
                </a:lnTo>
                <a:lnTo>
                  <a:pt x="4381849" y="2884053"/>
                </a:lnTo>
                <a:lnTo>
                  <a:pt x="0" y="288405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9" id="9"/>
          <p:cNvSpPr txBox="true"/>
          <p:nvPr/>
        </p:nvSpPr>
        <p:spPr>
          <a:xfrm rot="0">
            <a:off x="4828719" y="1340885"/>
            <a:ext cx="9223522" cy="2813922"/>
          </a:xfrm>
          <a:prstGeom prst="rect">
            <a:avLst/>
          </a:prstGeom>
        </p:spPr>
        <p:txBody>
          <a:bodyPr anchor="t" rtlCol="false" tIns="0" lIns="0" bIns="0" rIns="0">
            <a:spAutoFit/>
          </a:bodyPr>
          <a:lstStyle/>
          <a:p>
            <a:pPr algn="ctr">
              <a:lnSpc>
                <a:spcPts val="11377"/>
              </a:lnSpc>
            </a:pPr>
            <a:r>
              <a:rPr lang="en-US" sz="8126" spc="-203">
                <a:solidFill>
                  <a:srgbClr val="343434"/>
                </a:solidFill>
                <a:latin typeface="Candal"/>
                <a:ea typeface="Candal"/>
                <a:cs typeface="Candal"/>
                <a:sym typeface="Candal"/>
              </a:rPr>
              <a:t>PROJECT STEPS</a:t>
            </a:r>
          </a:p>
          <a:p>
            <a:pPr algn="ctr">
              <a:lnSpc>
                <a:spcPts val="11377"/>
              </a:lnSpc>
            </a:pPr>
          </a:p>
        </p:txBody>
      </p:sp>
      <p:sp>
        <p:nvSpPr>
          <p:cNvPr name="Freeform 10" id="10"/>
          <p:cNvSpPr/>
          <p:nvPr/>
        </p:nvSpPr>
        <p:spPr>
          <a:xfrm flipH="false" flipV="false" rot="0">
            <a:off x="12558553" y="-1210108"/>
            <a:ext cx="3612766" cy="3612766"/>
          </a:xfrm>
          <a:custGeom>
            <a:avLst/>
            <a:gdLst/>
            <a:ahLst/>
            <a:cxnLst/>
            <a:rect r="r" b="b" t="t" l="l"/>
            <a:pathLst>
              <a:path h="3612766" w="3612766">
                <a:moveTo>
                  <a:pt x="0" y="0"/>
                </a:moveTo>
                <a:lnTo>
                  <a:pt x="3612766" y="0"/>
                </a:lnTo>
                <a:lnTo>
                  <a:pt x="3612766" y="3612766"/>
                </a:lnTo>
                <a:lnTo>
                  <a:pt x="0" y="361276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true" rot="0">
            <a:off x="13146586" y="-845752"/>
            <a:ext cx="4381849" cy="2884054"/>
          </a:xfrm>
          <a:custGeom>
            <a:avLst/>
            <a:gdLst/>
            <a:ahLst/>
            <a:cxnLst/>
            <a:rect r="r" b="b" t="t" l="l"/>
            <a:pathLst>
              <a:path h="2884054" w="4381849">
                <a:moveTo>
                  <a:pt x="0" y="2884054"/>
                </a:moveTo>
                <a:lnTo>
                  <a:pt x="4381849" y="2884054"/>
                </a:lnTo>
                <a:lnTo>
                  <a:pt x="4381849" y="0"/>
                </a:lnTo>
                <a:lnTo>
                  <a:pt x="0" y="0"/>
                </a:lnTo>
                <a:lnTo>
                  <a:pt x="0" y="2884054"/>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2" id="12"/>
          <p:cNvSpPr txBox="true"/>
          <p:nvPr/>
        </p:nvSpPr>
        <p:spPr>
          <a:xfrm rot="0">
            <a:off x="2186283" y="3749324"/>
            <a:ext cx="4639155" cy="776333"/>
          </a:xfrm>
          <a:prstGeom prst="rect">
            <a:avLst/>
          </a:prstGeom>
        </p:spPr>
        <p:txBody>
          <a:bodyPr anchor="t" rtlCol="false" tIns="0" lIns="0" bIns="0" rIns="0">
            <a:spAutoFit/>
          </a:bodyPr>
          <a:lstStyle/>
          <a:p>
            <a:pPr algn="ctr">
              <a:lnSpc>
                <a:spcPts val="6375"/>
              </a:lnSpc>
            </a:pPr>
            <a:r>
              <a:rPr lang="en-US" sz="4554">
                <a:solidFill>
                  <a:srgbClr val="F6F3EB"/>
                </a:solidFill>
                <a:latin typeface="Candal"/>
                <a:ea typeface="Candal"/>
                <a:cs typeface="Candal"/>
                <a:sym typeface="Candal"/>
              </a:rPr>
              <a:t>      Step 1    </a:t>
            </a:r>
          </a:p>
        </p:txBody>
      </p:sp>
      <p:sp>
        <p:nvSpPr>
          <p:cNvPr name="TextBox 13" id="13"/>
          <p:cNvSpPr txBox="true"/>
          <p:nvPr/>
        </p:nvSpPr>
        <p:spPr>
          <a:xfrm rot="0">
            <a:off x="7392169" y="3749324"/>
            <a:ext cx="4639155" cy="776333"/>
          </a:xfrm>
          <a:prstGeom prst="rect">
            <a:avLst/>
          </a:prstGeom>
        </p:spPr>
        <p:txBody>
          <a:bodyPr anchor="t" rtlCol="false" tIns="0" lIns="0" bIns="0" rIns="0">
            <a:spAutoFit/>
          </a:bodyPr>
          <a:lstStyle/>
          <a:p>
            <a:pPr algn="ctr">
              <a:lnSpc>
                <a:spcPts val="6375"/>
              </a:lnSpc>
            </a:pPr>
            <a:r>
              <a:rPr lang="en-US" sz="4554">
                <a:solidFill>
                  <a:srgbClr val="F6F3EB"/>
                </a:solidFill>
                <a:latin typeface="Candal"/>
                <a:ea typeface="Candal"/>
                <a:cs typeface="Candal"/>
                <a:sym typeface="Candal"/>
              </a:rPr>
              <a:t>      Step 2    </a:t>
            </a:r>
          </a:p>
        </p:txBody>
      </p:sp>
      <p:sp>
        <p:nvSpPr>
          <p:cNvPr name="TextBox 14" id="14"/>
          <p:cNvSpPr txBox="true"/>
          <p:nvPr/>
        </p:nvSpPr>
        <p:spPr>
          <a:xfrm rot="0">
            <a:off x="2932262" y="4935857"/>
            <a:ext cx="3222948" cy="1720131"/>
          </a:xfrm>
          <a:prstGeom prst="rect">
            <a:avLst/>
          </a:prstGeom>
        </p:spPr>
        <p:txBody>
          <a:bodyPr anchor="t" rtlCol="false" tIns="0" lIns="0" bIns="0" rIns="0">
            <a:spAutoFit/>
          </a:bodyPr>
          <a:lstStyle/>
          <a:p>
            <a:pPr algn="ctr" rtl="true">
              <a:lnSpc>
                <a:spcPts val="4558"/>
              </a:lnSpc>
              <a:spcBef>
                <a:spcPct val="0"/>
              </a:spcBef>
            </a:pPr>
            <a:r>
              <a:rPr lang="en-US" sz="3256">
                <a:solidFill>
                  <a:srgbClr val="000000"/>
                </a:solidFill>
                <a:latin typeface="Glacial Indifference"/>
                <a:ea typeface="Glacial Indifference"/>
                <a:cs typeface="Glacial Indifference"/>
                <a:sym typeface="Glacial Indifference"/>
              </a:rPr>
              <a:t>User</a:t>
            </a:r>
            <a:r>
              <a:rPr lang="en-US" sz="3256">
                <a:solidFill>
                  <a:srgbClr val="000000"/>
                </a:solidFill>
                <a:latin typeface="Glacial Indifference"/>
                <a:ea typeface="Glacial Indifference"/>
                <a:cs typeface="Glacial Indifference"/>
                <a:sym typeface="Glacial Indifference"/>
              </a:rPr>
              <a:t> selects mode and inserts banknotes/coins</a:t>
            </a:r>
          </a:p>
        </p:txBody>
      </p:sp>
      <p:sp>
        <p:nvSpPr>
          <p:cNvPr name="TextBox 15" id="15"/>
          <p:cNvSpPr txBox="true"/>
          <p:nvPr/>
        </p:nvSpPr>
        <p:spPr>
          <a:xfrm rot="0">
            <a:off x="7993841" y="5086350"/>
            <a:ext cx="3430243" cy="2851911"/>
          </a:xfrm>
          <a:prstGeom prst="rect">
            <a:avLst/>
          </a:prstGeom>
        </p:spPr>
        <p:txBody>
          <a:bodyPr anchor="t" rtlCol="false" tIns="0" lIns="0" bIns="0" rIns="0">
            <a:spAutoFit/>
          </a:bodyPr>
          <a:lstStyle/>
          <a:p>
            <a:pPr algn="ctr" rtl="true">
              <a:lnSpc>
                <a:spcPts val="4577"/>
              </a:lnSpc>
              <a:spcBef>
                <a:spcPct val="0"/>
              </a:spcBef>
            </a:pPr>
            <a:r>
              <a:rPr lang="en-US" sz="3269">
                <a:solidFill>
                  <a:srgbClr val="000000"/>
                </a:solidFill>
                <a:latin typeface="Glacial Indifference"/>
                <a:ea typeface="Glacial Indifference"/>
                <a:cs typeface="Glacial Indifference"/>
                <a:sym typeface="Glacial Indifference"/>
              </a:rPr>
              <a:t>System validates currency</a:t>
            </a:r>
            <a:r>
              <a:rPr lang="en-US" sz="3269">
                <a:solidFill>
                  <a:srgbClr val="000000"/>
                </a:solidFill>
                <a:latin typeface="Glacial Indifference"/>
                <a:ea typeface="Glacial Indifference"/>
                <a:cs typeface="Glacial Indifference"/>
                <a:sym typeface="Glacial Indifference"/>
              </a:rPr>
              <a:t> and computes available change combinations</a:t>
            </a:r>
          </a:p>
        </p:txBody>
      </p:sp>
      <p:sp>
        <p:nvSpPr>
          <p:cNvPr name="TextBox 16" id="16"/>
          <p:cNvSpPr txBox="true"/>
          <p:nvPr/>
        </p:nvSpPr>
        <p:spPr>
          <a:xfrm rot="0">
            <a:off x="12620145" y="3749324"/>
            <a:ext cx="4639155" cy="776333"/>
          </a:xfrm>
          <a:prstGeom prst="rect">
            <a:avLst/>
          </a:prstGeom>
        </p:spPr>
        <p:txBody>
          <a:bodyPr anchor="t" rtlCol="false" tIns="0" lIns="0" bIns="0" rIns="0">
            <a:spAutoFit/>
          </a:bodyPr>
          <a:lstStyle/>
          <a:p>
            <a:pPr algn="ctr">
              <a:lnSpc>
                <a:spcPts val="6375"/>
              </a:lnSpc>
            </a:pPr>
            <a:r>
              <a:rPr lang="en-US" sz="4554">
                <a:solidFill>
                  <a:srgbClr val="F6F3EB"/>
                </a:solidFill>
                <a:latin typeface="Candal"/>
                <a:ea typeface="Candal"/>
                <a:cs typeface="Candal"/>
                <a:sym typeface="Candal"/>
              </a:rPr>
              <a:t>      Step 3    </a:t>
            </a:r>
          </a:p>
        </p:txBody>
      </p:sp>
      <p:sp>
        <p:nvSpPr>
          <p:cNvPr name="TextBox 17" id="17"/>
          <p:cNvSpPr txBox="true"/>
          <p:nvPr/>
        </p:nvSpPr>
        <p:spPr>
          <a:xfrm rot="0">
            <a:off x="13051675" y="5050302"/>
            <a:ext cx="3776096" cy="2887959"/>
          </a:xfrm>
          <a:prstGeom prst="rect">
            <a:avLst/>
          </a:prstGeom>
        </p:spPr>
        <p:txBody>
          <a:bodyPr anchor="t" rtlCol="false" tIns="0" lIns="0" bIns="0" rIns="0">
            <a:spAutoFit/>
          </a:bodyPr>
          <a:lstStyle/>
          <a:p>
            <a:pPr algn="ctr" rtl="true">
              <a:lnSpc>
                <a:spcPts val="4621"/>
              </a:lnSpc>
              <a:spcBef>
                <a:spcPct val="0"/>
              </a:spcBef>
            </a:pPr>
            <a:r>
              <a:rPr lang="en-US" sz="3300">
                <a:solidFill>
                  <a:srgbClr val="000000"/>
                </a:solidFill>
                <a:latin typeface="Glacial Indifference"/>
                <a:ea typeface="Glacial Indifference"/>
                <a:cs typeface="Glacial Indifference"/>
                <a:sym typeface="Glacial Indifference"/>
              </a:rPr>
              <a:t>System</a:t>
            </a:r>
            <a:r>
              <a:rPr lang="en-US" sz="3300">
                <a:solidFill>
                  <a:srgbClr val="000000"/>
                </a:solidFill>
                <a:latin typeface="Glacial Indifference"/>
                <a:ea typeface="Glacial Indifference"/>
                <a:cs typeface="Glacial Indifference"/>
                <a:sym typeface="Glacial Indifference"/>
              </a:rPr>
              <a:t> dispenses banknotes/coins and syncs inventory to the mobile admin app</a:t>
            </a:r>
          </a:p>
        </p:txBody>
      </p:sp>
    </p:spTree>
  </p:cSld>
  <p:clrMapOvr>
    <a:masterClrMapping/>
  </p:clrMapOvr>
  <p:transition spd="slow">
    <p:push dir="l"/>
  </p:transition>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209550" y="7119153"/>
            <a:ext cx="5115420" cy="5115420"/>
          </a:xfrm>
          <a:custGeom>
            <a:avLst/>
            <a:gdLst/>
            <a:ahLst/>
            <a:cxnLst/>
            <a:rect r="r" b="b" t="t" l="l"/>
            <a:pathLst>
              <a:path h="5115420" w="5115420">
                <a:moveTo>
                  <a:pt x="0" y="0"/>
                </a:moveTo>
                <a:lnTo>
                  <a:pt x="5115420" y="0"/>
                </a:lnTo>
                <a:lnTo>
                  <a:pt x="5115420" y="5115420"/>
                </a:lnTo>
                <a:lnTo>
                  <a:pt x="0" y="51154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5400000">
            <a:off x="-3022934" y="2418898"/>
            <a:ext cx="9608356" cy="4070449"/>
          </a:xfrm>
          <a:custGeom>
            <a:avLst/>
            <a:gdLst/>
            <a:ahLst/>
            <a:cxnLst/>
            <a:rect r="r" b="b" t="t" l="l"/>
            <a:pathLst>
              <a:path h="4070449" w="9608356">
                <a:moveTo>
                  <a:pt x="0" y="0"/>
                </a:moveTo>
                <a:lnTo>
                  <a:pt x="9608356" y="0"/>
                </a:lnTo>
                <a:lnTo>
                  <a:pt x="9608356" y="4070449"/>
                </a:lnTo>
                <a:lnTo>
                  <a:pt x="0" y="407044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4219510" y="-997475"/>
            <a:ext cx="3846149" cy="2692304"/>
          </a:xfrm>
          <a:custGeom>
            <a:avLst/>
            <a:gdLst/>
            <a:ahLst/>
            <a:cxnLst/>
            <a:rect r="r" b="b" t="t" l="l"/>
            <a:pathLst>
              <a:path h="2692304" w="3846149">
                <a:moveTo>
                  <a:pt x="0" y="0"/>
                </a:moveTo>
                <a:lnTo>
                  <a:pt x="3846149" y="0"/>
                </a:lnTo>
                <a:lnTo>
                  <a:pt x="3846149" y="2692304"/>
                </a:lnTo>
                <a:lnTo>
                  <a:pt x="0" y="269230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85306" y="7772864"/>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5682564" y="2567272"/>
            <a:ext cx="6983030" cy="6691028"/>
          </a:xfrm>
          <a:custGeom>
            <a:avLst/>
            <a:gdLst/>
            <a:ahLst/>
            <a:cxnLst/>
            <a:rect r="r" b="b" t="t" l="l"/>
            <a:pathLst>
              <a:path h="6691028" w="6983030">
                <a:moveTo>
                  <a:pt x="0" y="0"/>
                </a:moveTo>
                <a:lnTo>
                  <a:pt x="6983030" y="0"/>
                </a:lnTo>
                <a:lnTo>
                  <a:pt x="6983030" y="6691028"/>
                </a:lnTo>
                <a:lnTo>
                  <a:pt x="0" y="6691028"/>
                </a:lnTo>
                <a:lnTo>
                  <a:pt x="0" y="0"/>
                </a:lnTo>
                <a:close/>
              </a:path>
            </a:pathLst>
          </a:custGeom>
          <a:blipFill>
            <a:blip r:embed="rId10"/>
            <a:stretch>
              <a:fillRect l="-861" t="0" r="0" b="0"/>
            </a:stretch>
          </a:blipFill>
        </p:spPr>
      </p:sp>
      <p:sp>
        <p:nvSpPr>
          <p:cNvPr name="TextBox 7" id="7"/>
          <p:cNvSpPr txBox="true"/>
          <p:nvPr/>
        </p:nvSpPr>
        <p:spPr>
          <a:xfrm rot="0">
            <a:off x="4864281" y="1134518"/>
            <a:ext cx="9355229" cy="2722633"/>
          </a:xfrm>
          <a:prstGeom prst="rect">
            <a:avLst/>
          </a:prstGeom>
        </p:spPr>
        <p:txBody>
          <a:bodyPr anchor="t" rtlCol="false" tIns="0" lIns="0" bIns="0" rIns="0">
            <a:spAutoFit/>
          </a:bodyPr>
          <a:lstStyle/>
          <a:p>
            <a:pPr algn="ctr">
              <a:lnSpc>
                <a:spcPts val="10988"/>
              </a:lnSpc>
            </a:pPr>
            <a:r>
              <a:rPr lang="en-US" sz="7848" spc="-196">
                <a:solidFill>
                  <a:srgbClr val="343434"/>
                </a:solidFill>
                <a:latin typeface="Candal"/>
                <a:ea typeface="Candal"/>
                <a:cs typeface="Candal"/>
                <a:sym typeface="Candal"/>
              </a:rPr>
              <a:t>EXTERNAL DEVICE</a:t>
            </a:r>
          </a:p>
          <a:p>
            <a:pPr algn="ctr">
              <a:lnSpc>
                <a:spcPts val="10988"/>
              </a:lnSpc>
            </a:pPr>
          </a:p>
        </p:txBody>
      </p:sp>
    </p:spTree>
  </p:cSld>
  <p:clrMapOvr>
    <a:masterClrMapping/>
  </p:clrMapOvr>
  <p:transition spd="slow">
    <p:push dir="l"/>
  </p:transition>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209550" y="7119153"/>
            <a:ext cx="5115420" cy="5115420"/>
          </a:xfrm>
          <a:custGeom>
            <a:avLst/>
            <a:gdLst/>
            <a:ahLst/>
            <a:cxnLst/>
            <a:rect r="r" b="b" t="t" l="l"/>
            <a:pathLst>
              <a:path h="5115420" w="5115420">
                <a:moveTo>
                  <a:pt x="0" y="0"/>
                </a:moveTo>
                <a:lnTo>
                  <a:pt x="5115420" y="0"/>
                </a:lnTo>
                <a:lnTo>
                  <a:pt x="5115420" y="5115420"/>
                </a:lnTo>
                <a:lnTo>
                  <a:pt x="0" y="51154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5400000">
            <a:off x="-3022934" y="2418898"/>
            <a:ext cx="9608356" cy="4070449"/>
          </a:xfrm>
          <a:custGeom>
            <a:avLst/>
            <a:gdLst/>
            <a:ahLst/>
            <a:cxnLst/>
            <a:rect r="r" b="b" t="t" l="l"/>
            <a:pathLst>
              <a:path h="4070449" w="9608356">
                <a:moveTo>
                  <a:pt x="0" y="0"/>
                </a:moveTo>
                <a:lnTo>
                  <a:pt x="9608356" y="0"/>
                </a:lnTo>
                <a:lnTo>
                  <a:pt x="9608356" y="4070449"/>
                </a:lnTo>
                <a:lnTo>
                  <a:pt x="0" y="407044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4219510" y="-997475"/>
            <a:ext cx="3846149" cy="2692304"/>
          </a:xfrm>
          <a:custGeom>
            <a:avLst/>
            <a:gdLst/>
            <a:ahLst/>
            <a:cxnLst/>
            <a:rect r="r" b="b" t="t" l="l"/>
            <a:pathLst>
              <a:path h="2692304" w="3846149">
                <a:moveTo>
                  <a:pt x="0" y="0"/>
                </a:moveTo>
                <a:lnTo>
                  <a:pt x="3846149" y="0"/>
                </a:lnTo>
                <a:lnTo>
                  <a:pt x="3846149" y="2692304"/>
                </a:lnTo>
                <a:lnTo>
                  <a:pt x="0" y="269230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85306" y="7772864"/>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5400000">
            <a:off x="6103257" y="1560609"/>
            <a:ext cx="6956789" cy="9275718"/>
          </a:xfrm>
          <a:custGeom>
            <a:avLst/>
            <a:gdLst/>
            <a:ahLst/>
            <a:cxnLst/>
            <a:rect r="r" b="b" t="t" l="l"/>
            <a:pathLst>
              <a:path h="9275718" w="6956789">
                <a:moveTo>
                  <a:pt x="0" y="0"/>
                </a:moveTo>
                <a:lnTo>
                  <a:pt x="6956789" y="0"/>
                </a:lnTo>
                <a:lnTo>
                  <a:pt x="6956789" y="9275719"/>
                </a:lnTo>
                <a:lnTo>
                  <a:pt x="0" y="9275719"/>
                </a:lnTo>
                <a:lnTo>
                  <a:pt x="0" y="0"/>
                </a:lnTo>
                <a:close/>
              </a:path>
            </a:pathLst>
          </a:custGeom>
          <a:blipFill>
            <a:blip r:embed="rId10"/>
            <a:stretch>
              <a:fillRect l="0" t="0" r="0" b="0"/>
            </a:stretch>
          </a:blipFill>
        </p:spPr>
      </p:sp>
      <p:sp>
        <p:nvSpPr>
          <p:cNvPr name="TextBox 7" id="7"/>
          <p:cNvSpPr txBox="true"/>
          <p:nvPr/>
        </p:nvSpPr>
        <p:spPr>
          <a:xfrm rot="0">
            <a:off x="4864281" y="1134518"/>
            <a:ext cx="9355229" cy="2722633"/>
          </a:xfrm>
          <a:prstGeom prst="rect">
            <a:avLst/>
          </a:prstGeom>
        </p:spPr>
        <p:txBody>
          <a:bodyPr anchor="t" rtlCol="false" tIns="0" lIns="0" bIns="0" rIns="0">
            <a:spAutoFit/>
          </a:bodyPr>
          <a:lstStyle/>
          <a:p>
            <a:pPr algn="ctr">
              <a:lnSpc>
                <a:spcPts val="10988"/>
              </a:lnSpc>
            </a:pPr>
            <a:r>
              <a:rPr lang="en-US" sz="7848" spc="-196">
                <a:solidFill>
                  <a:srgbClr val="343434"/>
                </a:solidFill>
                <a:latin typeface="Candal"/>
                <a:ea typeface="Candal"/>
                <a:cs typeface="Candal"/>
                <a:sym typeface="Candal"/>
              </a:rPr>
              <a:t>INTERNAL DEVICE</a:t>
            </a:r>
          </a:p>
          <a:p>
            <a:pPr algn="ctr">
              <a:lnSpc>
                <a:spcPts val="10988"/>
              </a:lnSpc>
            </a:pPr>
          </a:p>
        </p:txBody>
      </p:sp>
    </p:spTree>
  </p:cSld>
  <p:clrMapOvr>
    <a:masterClrMapping/>
  </p:clrMapOvr>
  <p:transition spd="slow">
    <p:push dir="l"/>
  </p:transition>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98151" y="-187007"/>
            <a:ext cx="4499059" cy="4499059"/>
          </a:xfrm>
          <a:custGeom>
            <a:avLst/>
            <a:gdLst/>
            <a:ahLst/>
            <a:cxnLst/>
            <a:rect r="r" b="b" t="t" l="l"/>
            <a:pathLst>
              <a:path h="4499059" w="4499059">
                <a:moveTo>
                  <a:pt x="0" y="0"/>
                </a:moveTo>
                <a:lnTo>
                  <a:pt x="4499058" y="0"/>
                </a:lnTo>
                <a:lnTo>
                  <a:pt x="4499058" y="4499059"/>
                </a:lnTo>
                <a:lnTo>
                  <a:pt x="0" y="449905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634920" y="-1442313"/>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5486400" y="3450590"/>
            <a:ext cx="6458399" cy="3204844"/>
          </a:xfrm>
          <a:prstGeom prst="rect">
            <a:avLst/>
          </a:prstGeom>
        </p:spPr>
        <p:txBody>
          <a:bodyPr anchor="t" rtlCol="false" tIns="0" lIns="0" bIns="0" rIns="0">
            <a:spAutoFit/>
          </a:bodyPr>
          <a:lstStyle/>
          <a:p>
            <a:pPr algn="ctr">
              <a:lnSpc>
                <a:spcPts val="12880"/>
              </a:lnSpc>
            </a:pPr>
            <a:r>
              <a:rPr lang="en-US" sz="9200" spc="-230">
                <a:solidFill>
                  <a:srgbClr val="343434"/>
                </a:solidFill>
                <a:latin typeface="Candal"/>
                <a:ea typeface="Candal"/>
                <a:cs typeface="Candal"/>
                <a:sym typeface="Candal"/>
              </a:rPr>
              <a:t>COINS</a:t>
            </a:r>
          </a:p>
          <a:p>
            <a:pPr algn="ctr">
              <a:lnSpc>
                <a:spcPts val="12880"/>
              </a:lnSpc>
            </a:pPr>
            <a:r>
              <a:rPr lang="en-US" sz="9200">
                <a:solidFill>
                  <a:srgbClr val="343434"/>
                </a:solidFill>
                <a:latin typeface="Candal"/>
                <a:ea typeface="Candal"/>
                <a:cs typeface="Candal"/>
                <a:sym typeface="Candal"/>
              </a:rPr>
              <a:t>WORK</a:t>
            </a:r>
          </a:p>
        </p:txBody>
      </p:sp>
      <p:sp>
        <p:nvSpPr>
          <p:cNvPr name="Freeform 5" id="5"/>
          <p:cNvSpPr/>
          <p:nvPr/>
        </p:nvSpPr>
        <p:spPr>
          <a:xfrm flipH="false" flipV="false" rot="0">
            <a:off x="133747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486400"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2401993" y="9784080"/>
            <a:ext cx="7315200" cy="1005840"/>
          </a:xfrm>
          <a:custGeom>
            <a:avLst/>
            <a:gdLst/>
            <a:ahLst/>
            <a:cxnLst/>
            <a:rect r="r" b="b" t="t" l="l"/>
            <a:pathLst>
              <a:path h="1005840" w="7315200">
                <a:moveTo>
                  <a:pt x="0" y="0"/>
                </a:moveTo>
                <a:lnTo>
                  <a:pt x="7315200" y="0"/>
                </a:lnTo>
                <a:lnTo>
                  <a:pt x="7315200" y="1005840"/>
                </a:lnTo>
                <a:lnTo>
                  <a:pt x="0" y="100584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transition spd="slow">
    <p:push dir="l"/>
  </p:transition>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6F3EB"/>
        </a:solidFill>
      </p:bgPr>
    </p:bg>
    <p:spTree>
      <p:nvGrpSpPr>
        <p:cNvPr id="1" name=""/>
        <p:cNvGrpSpPr/>
        <p:nvPr/>
      </p:nvGrpSpPr>
      <p:grpSpPr>
        <a:xfrm>
          <a:off x="0" y="0"/>
          <a:ext cx="0" cy="0"/>
          <a:chOff x="0" y="0"/>
          <a:chExt cx="0" cy="0"/>
        </a:xfrm>
      </p:grpSpPr>
      <p:sp>
        <p:nvSpPr>
          <p:cNvPr name="Freeform 2" id="2"/>
          <p:cNvSpPr/>
          <p:nvPr/>
        </p:nvSpPr>
        <p:spPr>
          <a:xfrm flipH="false" flipV="false" rot="0">
            <a:off x="14399534" y="-214684"/>
            <a:ext cx="4084018" cy="3242037"/>
          </a:xfrm>
          <a:custGeom>
            <a:avLst/>
            <a:gdLst/>
            <a:ahLst/>
            <a:cxnLst/>
            <a:rect r="r" b="b" t="t" l="l"/>
            <a:pathLst>
              <a:path h="3242037" w="4084018">
                <a:moveTo>
                  <a:pt x="0" y="0"/>
                </a:moveTo>
                <a:lnTo>
                  <a:pt x="4084018" y="0"/>
                </a:lnTo>
                <a:lnTo>
                  <a:pt x="4084018" y="3242037"/>
                </a:lnTo>
                <a:lnTo>
                  <a:pt x="0" y="324203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79789" y="5776553"/>
            <a:ext cx="7283827" cy="7283827"/>
          </a:xfrm>
          <a:custGeom>
            <a:avLst/>
            <a:gdLst/>
            <a:ahLst/>
            <a:cxnLst/>
            <a:rect r="r" b="b" t="t" l="l"/>
            <a:pathLst>
              <a:path h="7283827" w="7283827">
                <a:moveTo>
                  <a:pt x="0" y="0"/>
                </a:moveTo>
                <a:lnTo>
                  <a:pt x="7283827" y="0"/>
                </a:lnTo>
                <a:lnTo>
                  <a:pt x="7283827" y="7283827"/>
                </a:lnTo>
                <a:lnTo>
                  <a:pt x="0" y="7283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true" rot="0">
            <a:off x="-434735" y="6519388"/>
            <a:ext cx="4114800" cy="4114800"/>
          </a:xfrm>
          <a:custGeom>
            <a:avLst/>
            <a:gdLst/>
            <a:ahLst/>
            <a:cxnLst/>
            <a:rect r="r" b="b" t="t" l="l"/>
            <a:pathLst>
              <a:path h="4114800" w="4114800">
                <a:moveTo>
                  <a:pt x="0" y="4114800"/>
                </a:moveTo>
                <a:lnTo>
                  <a:pt x="4114800" y="4114800"/>
                </a:lnTo>
                <a:lnTo>
                  <a:pt x="4114800" y="0"/>
                </a:lnTo>
                <a:lnTo>
                  <a:pt x="0" y="0"/>
                </a:lnTo>
                <a:lnTo>
                  <a:pt x="0" y="411480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639309" y="2168767"/>
            <a:ext cx="7009383" cy="7747213"/>
          </a:xfrm>
          <a:custGeom>
            <a:avLst/>
            <a:gdLst/>
            <a:ahLst/>
            <a:cxnLst/>
            <a:rect r="r" b="b" t="t" l="l"/>
            <a:pathLst>
              <a:path h="7747213" w="7009383">
                <a:moveTo>
                  <a:pt x="0" y="0"/>
                </a:moveTo>
                <a:lnTo>
                  <a:pt x="7009382" y="0"/>
                </a:lnTo>
                <a:lnTo>
                  <a:pt x="7009382" y="7747213"/>
                </a:lnTo>
                <a:lnTo>
                  <a:pt x="0" y="7747213"/>
                </a:lnTo>
                <a:lnTo>
                  <a:pt x="0" y="0"/>
                </a:lnTo>
                <a:close/>
              </a:path>
            </a:pathLst>
          </a:custGeom>
          <a:blipFill>
            <a:blip r:embed="rId8"/>
            <a:stretch>
              <a:fillRect l="0" t="0" r="0" b="0"/>
            </a:stretch>
          </a:blipFill>
        </p:spPr>
      </p:sp>
      <p:sp>
        <p:nvSpPr>
          <p:cNvPr name="TextBox 6" id="6"/>
          <p:cNvSpPr txBox="true"/>
          <p:nvPr/>
        </p:nvSpPr>
        <p:spPr>
          <a:xfrm rot="0">
            <a:off x="4258405" y="895350"/>
            <a:ext cx="9771190" cy="2413484"/>
          </a:xfrm>
          <a:prstGeom prst="rect">
            <a:avLst/>
          </a:prstGeom>
        </p:spPr>
        <p:txBody>
          <a:bodyPr anchor="t" rtlCol="false" tIns="0" lIns="0" bIns="0" rIns="0">
            <a:spAutoFit/>
          </a:bodyPr>
          <a:lstStyle/>
          <a:p>
            <a:pPr algn="ctr">
              <a:lnSpc>
                <a:spcPts val="9712"/>
              </a:lnSpc>
            </a:pPr>
            <a:r>
              <a:rPr lang="en-US" sz="6937" spc="-173">
                <a:solidFill>
                  <a:srgbClr val="343434"/>
                </a:solidFill>
                <a:latin typeface="Candal"/>
                <a:ea typeface="Candal"/>
                <a:cs typeface="Candal"/>
                <a:sym typeface="Candal"/>
              </a:rPr>
              <a:t>SERVO BASE</a:t>
            </a:r>
          </a:p>
          <a:p>
            <a:pPr algn="ctr">
              <a:lnSpc>
                <a:spcPts val="9712"/>
              </a:lnSpc>
            </a:pPr>
          </a:p>
        </p:txBody>
      </p:sp>
    </p:spTree>
  </p:cSld>
  <p:clrMapOvr>
    <a:masterClrMapping/>
  </p:clrMapOvr>
  <p:transition spd="slow">
    <p:push dir="l"/>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DAHMFn-FuI4</dc:identifier>
  <dcterms:modified xsi:type="dcterms:W3CDTF">2011-08-01T06:04:30Z</dcterms:modified>
  <cp:revision>1</cp:revision>
  <dc:title>Beige Blue Simple Geometric Research Project Presentation</dc:title>
</cp:coreProperties>
</file>