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89" r:id="rId2"/>
    <p:sldId id="257" r:id="rId3"/>
    <p:sldId id="258" r:id="rId4"/>
    <p:sldId id="259" r:id="rId5"/>
    <p:sldId id="260" r:id="rId6"/>
    <p:sldId id="263" r:id="rId7"/>
    <p:sldId id="265" r:id="rId8"/>
    <p:sldId id="271" r:id="rId9"/>
    <p:sldId id="272" r:id="rId10"/>
    <p:sldId id="275" r:id="rId11"/>
    <p:sldId id="276" r:id="rId12"/>
    <p:sldId id="278" r:id="rId13"/>
    <p:sldId id="282" r:id="rId14"/>
    <p:sldId id="283" r:id="rId15"/>
    <p:sldId id="285" r:id="rId16"/>
    <p:sldId id="286" r:id="rId17"/>
    <p:sldId id="287" r:id="rId18"/>
    <p:sldId id="290" r:id="rId19"/>
    <p:sldId id="292" r:id="rId20"/>
    <p:sldId id="291" r:id="rId21"/>
    <p:sldId id="305" r:id="rId22"/>
    <p:sldId id="306" r:id="rId23"/>
    <p:sldId id="307" r:id="rId24"/>
    <p:sldId id="299" r:id="rId25"/>
    <p:sldId id="298" r:id="rId26"/>
    <p:sldId id="297" r:id="rId27"/>
    <p:sldId id="296" r:id="rId28"/>
    <p:sldId id="295" r:id="rId29"/>
    <p:sldId id="294" r:id="rId30"/>
    <p:sldId id="293" r:id="rId31"/>
    <p:sldId id="301" r:id="rId32"/>
    <p:sldId id="302" r:id="rId33"/>
    <p:sldId id="303" r:id="rId34"/>
    <p:sldId id="304" r:id="rId35"/>
    <p:sldId id="28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8172" autoAdjust="0"/>
  </p:normalViewPr>
  <p:slideViewPr>
    <p:cSldViewPr>
      <p:cViewPr>
        <p:scale>
          <a:sx n="71" d="100"/>
          <a:sy n="71" d="100"/>
        </p:scale>
        <p:origin x="-127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A0AA2-0F4F-4F4C-B370-D7A87E668A23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370D4-ABBC-45F0-858E-65F9447726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370D4-ABBC-45F0-858E-65F9447726A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370D4-ABBC-45F0-858E-65F9447726A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370D4-ABBC-45F0-858E-65F9447726A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B132B-0D9C-4BA3-8C87-F61874521E04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86FD6-79A4-4FB2-8F96-9EDA455EA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t\Desktop\Ibrahi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0"/>
            <a:ext cx="9143999" cy="790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lphaLcPeriod"/>
            </a:pP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Main beams:</a:t>
            </a:r>
          </a:p>
          <a:p>
            <a:pPr marL="514350" indent="-51435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1D model  for main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interior beams:</a:t>
            </a:r>
          </a:p>
          <a:p>
            <a:pPr marL="514350" indent="-514350"/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1. T- beams sections :</a:t>
            </a:r>
          </a:p>
          <a:p>
            <a:pPr marL="514350" indent="-51435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11213" indent="176213">
              <a:buFont typeface="Wingdings" pitchFamily="2" charset="2"/>
              <a:buChar char="Ø"/>
              <a:tabLst>
                <a:tab pos="1076325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Beams  thickness: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 beam with 70 cm in depth.</a:t>
            </a:r>
          </a:p>
          <a:p>
            <a:pPr marL="811213" indent="176213">
              <a:buFont typeface="Wingdings" pitchFamily="2" charset="2"/>
              <a:buChar char="Ø"/>
              <a:tabLst>
                <a:tab pos="1076325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Flange width based on ACI318 – 2008 code: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Use b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1.6 m = 1600 mm.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03275" indent="8255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Beams dimensions  are :</a:t>
            </a:r>
          </a:p>
          <a:p>
            <a:pPr marL="1441450" indent="-27781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Web : thickness 0.45 m , width 0.5 m</a:t>
            </a:r>
          </a:p>
          <a:p>
            <a:pPr marL="1441450" indent="-27781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Flange : thickness 0.25 m , width 1.6 m   </a:t>
            </a:r>
            <a:endParaRPr lang="en-US" sz="2400" dirty="0" smtClean="0">
              <a:solidFill>
                <a:srgbClr val="FF0000"/>
              </a:solidFill>
            </a:endParaRPr>
          </a:p>
          <a:p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514350" indent="-514350"/>
            <a:r>
              <a:rPr lang="en-US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514350" indent="-514350"/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800" u="sng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0"/>
            <a:ext cx="5715008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0225" indent="-530225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2. L- beams sections dimensions :</a:t>
            </a:r>
          </a:p>
          <a:p>
            <a:pPr marL="811213" indent="176213">
              <a:buFont typeface="Wingdings" pitchFamily="2" charset="2"/>
              <a:buChar char="Ø"/>
              <a:tabLst>
                <a:tab pos="1076325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Beams  dimensions  are :</a:t>
            </a:r>
          </a:p>
          <a:p>
            <a:pPr marL="134461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Web : thickness 0.45 m , width 0.5 m</a:t>
            </a:r>
          </a:p>
          <a:p>
            <a:pPr marL="134461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Flange : thickness 0.25 m , width 1.0 m</a:t>
            </a:r>
          </a:p>
          <a:p>
            <a:pPr marL="1344613"/>
            <a:r>
              <a:rPr lang="en-C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11213" indent="176213">
              <a:tabLst>
                <a:tab pos="1076325" algn="l"/>
              </a:tabLst>
            </a:pP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11213" indent="176213">
              <a:tabLst>
                <a:tab pos="1076325" algn="l"/>
              </a:tabLst>
            </a:pP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0225" indent="-530225"/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0" y="2143116"/>
            <a:ext cx="9144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Secondary beams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1D model for secondary beams: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11213" indent="176213">
              <a:buFont typeface="Wingdings" pitchFamily="2" charset="2"/>
              <a:buChar char="Ø"/>
              <a:tabLst>
                <a:tab pos="1076325" algn="l"/>
              </a:tabLst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 dimensions (25 cm depth * 50 cm width) .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071810"/>
            <a:ext cx="90011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4857760"/>
            <a:ext cx="914399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076325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c.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Tie beams</a:t>
            </a:r>
          </a:p>
          <a:p>
            <a:pPr marL="900113" indent="84138">
              <a:buFont typeface="Wingdings" pitchFamily="2" charset="2"/>
              <a:buChar char="Ø"/>
              <a:tabLst>
                <a:tab pos="1076325" algn="l"/>
              </a:tabLst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 beam with 70cm depth and 50 cm width.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429132"/>
            <a:ext cx="3357554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076325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 Columns :</a:t>
            </a:r>
          </a:p>
          <a:p>
            <a:pPr>
              <a:buFont typeface="Wingdings" pitchFamily="2" charset="2"/>
              <a:buChar char="Ø"/>
              <a:tabLst>
                <a:tab pos="1076325" algn="l"/>
              </a:tabLs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Taking an interior column</a:t>
            </a:r>
          </a:p>
          <a:p>
            <a:pPr>
              <a:buFont typeface="Wingdings" pitchFamily="2" charset="2"/>
              <a:buChar char="Ø"/>
              <a:tabLst>
                <a:tab pos="1076325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Loads on column :</a:t>
            </a:r>
          </a:p>
          <a:p>
            <a:pPr marL="536575" indent="188913">
              <a:buFont typeface="Arial" pitchFamily="34" charset="0"/>
              <a:buChar char="•"/>
              <a:tabLst>
                <a:tab pos="1076325" algn="l"/>
              </a:tabLs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Total dead load = 626.62 KN</a:t>
            </a:r>
          </a:p>
          <a:p>
            <a:pPr marL="536575" indent="188913">
              <a:buFont typeface="Arial" pitchFamily="34" charset="0"/>
              <a:buChar char="•"/>
              <a:tabLst>
                <a:tab pos="1076325" algn="l"/>
              </a:tabLst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Live load = 152 KN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657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Column dimensions are 50 *50 cm .</a:t>
            </a:r>
          </a:p>
          <a:p>
            <a:pPr marL="536575">
              <a:buFont typeface="Arial" pitchFamily="34" charset="0"/>
              <a:buChar char="•"/>
            </a:pP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10" y="0"/>
            <a:ext cx="392909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2887682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4. Footing  :</a:t>
            </a:r>
          </a:p>
          <a:p>
            <a:pPr marL="36195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footings are classified into five groups.</a:t>
            </a:r>
          </a:p>
          <a:p>
            <a:pPr marL="36195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Footing G4:</a:t>
            </a:r>
          </a:p>
          <a:p>
            <a:pPr marL="36195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Allowable bearing capacity q 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all.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3 kg/cm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( 300 kN/m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619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Footing dimensions are  2*2 m .</a:t>
            </a:r>
          </a:p>
          <a:p>
            <a:pPr marL="361950"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Thickness based on wide beam shear : </a:t>
            </a:r>
          </a:p>
          <a:p>
            <a:pPr marL="625475"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ǾV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V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, d = 0.25 m.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C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 d= 0.3m</a:t>
            </a:r>
          </a:p>
          <a:p>
            <a:pPr marL="625475"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Check footing  for punching shear  is OK .</a:t>
            </a:r>
          </a:p>
          <a:p>
            <a:pPr marL="4445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Footing dimensions are  2*2*0.35  m .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" y="0"/>
            <a:ext cx="9144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847725" algn="l"/>
              </a:tabLst>
            </a:pP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950" indent="-361950" fontAlgn="base">
              <a:spcBef>
                <a:spcPct val="0"/>
              </a:spcBef>
              <a:spcAft>
                <a:spcPct val="0"/>
              </a:spcAft>
              <a:tabLst>
                <a:tab pos="847725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b) Steel structural system :</a:t>
            </a:r>
          </a:p>
          <a:p>
            <a:pPr marL="3619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847725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spectator seating’s will be covered by steel structure system , take representative slab number 7 to design .</a:t>
            </a:r>
          </a:p>
          <a:p>
            <a:pPr marL="361950" indent="363538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tabLst>
                <a:tab pos="847725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figure below show distribution of trusses ,  columns 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purlins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bracing.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00306"/>
            <a:ext cx="9144000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2D model for interior truss is shown below 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78619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Joints loads :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Table of joints loads are shown below: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4282" y="4643446"/>
          <a:ext cx="8572561" cy="18288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714645"/>
                <a:gridCol w="1709902"/>
                <a:gridCol w="2074007"/>
                <a:gridCol w="2074007"/>
              </a:tblGrid>
              <a:tr h="2302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Joint number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Live Load (KN)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Wind load (KN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Covering load (KN ) </a:t>
                      </a:r>
                      <a:endParaRPr lang="en-US" dirty="0"/>
                    </a:p>
                  </a:txBody>
                  <a:tcPr/>
                </a:tc>
              </a:tr>
              <a:tr h="230293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13 , 17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2.45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0.7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0.06 </a:t>
                      </a:r>
                      <a:endParaRPr lang="en-US" dirty="0"/>
                    </a:p>
                  </a:txBody>
                  <a:tcPr/>
                </a:tc>
              </a:tr>
              <a:tr h="230293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14, 15 , 16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4.9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1.42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0.12 </a:t>
                      </a:r>
                      <a:endParaRPr lang="en-US" dirty="0"/>
                    </a:p>
                  </a:txBody>
                  <a:tcPr/>
                </a:tc>
              </a:tr>
              <a:tr h="230293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1 , 17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2.45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0.67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0.06</a:t>
                      </a:r>
                      <a:endParaRPr lang="en-US" dirty="0"/>
                    </a:p>
                  </a:txBody>
                  <a:tcPr/>
                </a:tc>
              </a:tr>
              <a:tr h="293273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18, 19, 20, 21, 22, 23 ,24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4.90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1.35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592935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857232"/>
            <a:ext cx="31432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3D model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steel structure will be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designed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by SAP  program  to determine the lightest members cross sections 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Members cross sections  :</a:t>
            </a:r>
          </a:p>
          <a:p>
            <a:pPr marL="1163638" indent="-3603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63638" indent="-3603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63638" indent="-3603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63638" indent="-3603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63638" indent="-3603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63638" indent="-3603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63638" indent="-3603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63638" indent="-360363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163638" indent="-3603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163638" indent="-3603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2550" indent="-8255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Check members for adequacy , each member is checked on tension and compression </a:t>
            </a:r>
          </a:p>
          <a:p>
            <a:pPr marL="984250">
              <a:buFont typeface="Wingdings" pitchFamily="2" charset="2"/>
              <a:buChar char="Ø"/>
            </a:pP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All members are adequate            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03275">
              <a:buFont typeface="Wingdings" pitchFamily="2" charset="2"/>
              <a:buChar char="Ø"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85786" y="1643050"/>
          <a:ext cx="7929618" cy="32461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43206"/>
                <a:gridCol w="2714644"/>
                <a:gridCol w="2571768"/>
              </a:tblGrid>
              <a:tr h="6429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Members  Groups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SAP Design Sections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Times New Roman"/>
                          <a:cs typeface="Times New Roman"/>
                        </a:rPr>
                        <a:t>Sections </a:t>
                      </a:r>
                      <a:r>
                        <a:rPr lang="en-US" sz="2400" dirty="0" smtClean="0">
                          <a:latin typeface="+mn-lt"/>
                          <a:ea typeface="Times New Roman"/>
                          <a:cs typeface="Times New Roman"/>
                        </a:rPr>
                        <a:t>used 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Exterior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140X140X10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140X140X10</a:t>
                      </a:r>
                      <a:endParaRPr lang="en-US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Interior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80X80X5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80X80X10</a:t>
                      </a:r>
                      <a:endParaRPr lang="en-US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Column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IPE300R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IPE330R</a:t>
                      </a:r>
                      <a:endParaRPr lang="en-US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Braces(group a)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70X49X3.6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70X70X10</a:t>
                      </a:r>
                      <a:endParaRPr lang="en-US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Braces(group b)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140X140X10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140X140X10</a:t>
                      </a:r>
                      <a:endParaRPr lang="en-US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/>
                        <a:t>Purlins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70X70X3.6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70X70X3.6</a:t>
                      </a:r>
                      <a:endParaRPr lang="en-US" sz="2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Check members for local 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torsional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buckling are satisfied 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2D model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structure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shown below: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928670"/>
            <a:ext cx="635798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4929199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c) SAP verification Checks :</a:t>
            </a:r>
          </a:p>
          <a:p>
            <a:pPr marL="444500" indent="347663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Compatibility, Equilibrium and Stress – strain relationship checks</a:t>
            </a:r>
          </a:p>
          <a:p>
            <a:pPr marL="444500" indent="347663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are OK .</a:t>
            </a:r>
          </a:p>
          <a:p>
            <a:pPr marL="360363" indent="825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For 3D steel and concrete structure (% error &lt; 10 % 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57166"/>
            <a:ext cx="3714744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d) Column capacity check.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select column 3 to be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checked 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• Based on axial load only: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Total ultimate load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on C3 = 1141.0 KN</a:t>
            </a:r>
          </a:p>
          <a:p>
            <a:r>
              <a:rPr lang="en-US" sz="2400" dirty="0" smtClean="0"/>
              <a:t>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Dimensions of square column (50*50cm)  are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adequate based on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load 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44500" indent="-4445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•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The Interaction diagram for this column from 3D model is shown            below.</a:t>
            </a: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/>
              <a:t>Ultimate applied loads on column from SAP program are : </a:t>
            </a:r>
          </a:p>
          <a:p>
            <a:r>
              <a:rPr lang="en-US" sz="2400" dirty="0" smtClean="0"/>
              <a:t>                     Axial force = 673 KN , Bending moment = 377 </a:t>
            </a:r>
            <a:r>
              <a:rPr lang="en-US" sz="2400" dirty="0" err="1" smtClean="0"/>
              <a:t>KN.m</a:t>
            </a:r>
            <a:endParaRPr lang="en-US" sz="2400" dirty="0" smtClean="0"/>
          </a:p>
          <a:p>
            <a:r>
              <a:rPr lang="en-US" sz="2400" dirty="0" smtClean="0"/>
              <a:t>                                                                      </a:t>
            </a:r>
          </a:p>
        </p:txBody>
      </p:sp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214686"/>
            <a:ext cx="400052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143248"/>
            <a:ext cx="357186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e) Dynamic analysis </a:t>
            </a:r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and check.</a:t>
            </a:r>
          </a:p>
          <a:p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The structure will be analyzed under dynamic loads , modal</a:t>
            </a:r>
          </a:p>
          <a:p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  vector analysis and response spectrum will be used.</a:t>
            </a: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Two checks will be considered .</a:t>
            </a:r>
          </a:p>
          <a:p>
            <a:pPr marL="514350" indent="23813">
              <a:buFont typeface="+mj-lt"/>
              <a:buAutoNum type="arabicPeriod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Displacement at the construction joints.</a:t>
            </a:r>
          </a:p>
          <a:p>
            <a:pPr marL="514350" indent="23813"/>
            <a:endParaRPr lang="en-C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23813"/>
            <a:endParaRPr lang="en-C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23813"/>
            <a:endParaRPr lang="en-C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23813"/>
            <a:endParaRPr lang="en-C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23813"/>
            <a:endParaRPr lang="en-C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23813"/>
            <a:endParaRPr lang="en-C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23813"/>
            <a:endParaRPr lang="en-C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23813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Result :The lateral displacements for each part is less than the width of construction joints.</a:t>
            </a: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23813"/>
            <a:endParaRPr lang="en-C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71744"/>
            <a:ext cx="75057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14818"/>
            <a:ext cx="6972300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23813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2.Period of structure.</a:t>
            </a:r>
          </a:p>
          <a:p>
            <a:pPr marL="514350" indent="23813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06450" indent="-93663"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The period from SAP program of structure is 0.51 second .</a:t>
            </a:r>
          </a:p>
          <a:p>
            <a:pPr marL="806450" indent="-93663"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Value of period is small which mean the structure is ductile .</a:t>
            </a:r>
          </a:p>
          <a:p>
            <a:pPr marL="806450" indent="-93663">
              <a:buFont typeface="Wingdings" pitchFamily="2" charset="2"/>
              <a:buChar char="v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When Earthquake occurs (response spectrum method ) the</a:t>
            </a:r>
          </a:p>
          <a:p>
            <a:pPr marL="806450" indent="-93663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  structure will move within 0.51 second , this mean the structure</a:t>
            </a:r>
          </a:p>
          <a:p>
            <a:pPr marL="806450" indent="-93663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  is safe and ductile.</a:t>
            </a:r>
          </a:p>
          <a:p>
            <a:pPr marL="806450" indent="-93663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CA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3D Design of steel structure.</a:t>
            </a:r>
          </a:p>
          <a:p>
            <a:pPr marL="712788" indent="-268288">
              <a:buFont typeface="Wingdings" pitchFamily="2" charset="2"/>
              <a:buChar char="Ø"/>
            </a:pPr>
            <a:r>
              <a:rPr lang="en-C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Connections of members are weld.</a:t>
            </a:r>
          </a:p>
          <a:p>
            <a:pPr marL="712788" indent="-268288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   Joint labels are shown below.</a:t>
            </a:r>
          </a:p>
          <a:p>
            <a:pPr marL="712788" indent="-268288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712788" indent="-268288"/>
            <a:endParaRPr lang="en-CA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CA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42900" indent="-342900"/>
            <a:r>
              <a:rPr lang="en-CA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06450" indent="-93663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06450" indent="-93663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28604"/>
            <a:ext cx="91440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Introduction: 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a ) General description of project         b)  Materials 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c)  Loads       d ) Design codes and program used 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342900" indent="-342900">
              <a:buAutoNum type="arabicPeriod" startAt="2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Preliminary dimensions: 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a) Concrete structural system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1. Slabs  </a:t>
            </a: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 Beams  </a:t>
            </a: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 Columns  </a:t>
            </a: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4. Footings      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b) Steel structural system 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c) SAP verification checks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d) Column capacity check.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e) Dynamic analysis </a:t>
            </a:r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and check </a:t>
            </a:r>
          </a:p>
          <a:p>
            <a:pPr marL="342900" indent="-342900"/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3. 3D static analysis and design of steel structure. </a:t>
            </a:r>
          </a:p>
          <a:p>
            <a:pPr marL="342900" indent="-342900"/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4. 3D static analysis and design of concrete structure.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                  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Outline: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85793"/>
            <a:ext cx="5786478" cy="214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joint 2877: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Ultimate loads in members at this connection are shown blow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applying weld metal strength  equation (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u</a:t>
            </a:r>
            <a:r>
              <a:rPr lang="en-US" sz="2400" baseline="-25000" dirty="0" smtClean="0"/>
              <a:t>- weld </a:t>
            </a:r>
            <a:r>
              <a:rPr lang="en-US" sz="2400" dirty="0" smtClean="0"/>
              <a:t>(KN) = Ǿ( 0.707 a  </a:t>
            </a:r>
            <a:r>
              <a:rPr lang="en-US" sz="2400" dirty="0" err="1" smtClean="0"/>
              <a:t>L</a:t>
            </a:r>
            <a:r>
              <a:rPr lang="en-US" sz="2400" baseline="-25000" dirty="0" err="1" smtClean="0"/>
              <a:t>weld</a:t>
            </a:r>
            <a:r>
              <a:rPr lang="en-US" sz="2400" baseline="-25000" dirty="0" smtClean="0"/>
              <a:t> 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w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 )/ 1000) on member section TUBO80*80*10 with axial loads = 344.5 KN </a:t>
            </a:r>
          </a:p>
          <a:p>
            <a:r>
              <a:rPr lang="en-CA" sz="2400" dirty="0" smtClean="0"/>
              <a:t>    </a:t>
            </a:r>
            <a:r>
              <a:rPr lang="en-CA" sz="2400" dirty="0" smtClean="0">
                <a:latin typeface="Times New Roman"/>
                <a:cs typeface="Times New Roman"/>
              </a:rPr>
              <a:t>▲</a:t>
            </a:r>
            <a:r>
              <a:rPr lang="en-US" sz="2400" dirty="0" smtClean="0"/>
              <a:t>The size of weld equal to 7.05 mm  , this is greater than minimum limit ( 5mm ) and less than the maximum limit (8 mm)</a:t>
            </a:r>
          </a:p>
          <a:p>
            <a:r>
              <a:rPr lang="en-CA" sz="2400" dirty="0" smtClean="0"/>
              <a:t>      • So use weld size equal to 7.1 mm  for all welded connections . </a:t>
            </a:r>
            <a:endParaRPr lang="en-US" sz="2400" dirty="0" smtClean="0"/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700092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14285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cs typeface="Times New Roman" pitchFamily="18" charset="0"/>
              </a:rPr>
              <a:t>The plan for connection is shown in Figure below 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342900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2788" indent="-268288">
              <a:buFont typeface="Wingdings" pitchFamily="2" charset="2"/>
              <a:buChar char="Ø"/>
            </a:pPr>
            <a:r>
              <a:rPr lang="en-US" sz="2400" dirty="0" smtClean="0">
                <a:latin typeface="+mj-lt"/>
                <a:cs typeface="Times New Roman" pitchFamily="18" charset="0"/>
              </a:rPr>
              <a:t>Base Plate:</a:t>
            </a:r>
          </a:p>
          <a:p>
            <a:pPr marL="712788">
              <a:buFont typeface="Wingdings" pitchFamily="2" charset="2"/>
              <a:buChar char="q"/>
            </a:pPr>
            <a:r>
              <a:rPr lang="en-US" sz="2400" dirty="0" smtClean="0">
                <a:latin typeface="+mj-lt"/>
                <a:cs typeface="Times New Roman" pitchFamily="18" charset="0"/>
              </a:rPr>
              <a:t>   For joint 28</a:t>
            </a:r>
            <a:r>
              <a:rPr lang="en-US" sz="2400" dirty="0" smtClean="0">
                <a:latin typeface="+mj-lt"/>
                <a:cs typeface="Times New Roman" pitchFamily="18" charset="0"/>
              </a:rPr>
              <a:t>.     </a:t>
            </a:r>
            <a:endParaRPr lang="en-US" sz="2400" dirty="0" smtClean="0">
              <a:latin typeface="+mj-lt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+mj-lt"/>
                <a:cs typeface="Times New Roman" pitchFamily="18" charset="0"/>
              </a:rPr>
              <a:t> The dimension</a:t>
            </a:r>
            <a:r>
              <a:rPr lang="en-CA" sz="2400" dirty="0" smtClean="0">
                <a:latin typeface="+mj-lt"/>
                <a:cs typeface="Times New Roman" pitchFamily="18" charset="0"/>
              </a:rPr>
              <a:t>s</a:t>
            </a:r>
            <a:r>
              <a:rPr lang="en-US" sz="2400" dirty="0" smtClean="0">
                <a:latin typeface="+mj-lt"/>
                <a:cs typeface="Times New Roman" pitchFamily="18" charset="0"/>
              </a:rPr>
              <a:t> of base plate are calculated based on this equation</a:t>
            </a:r>
            <a:r>
              <a:rPr lang="en-US" sz="2400" dirty="0" smtClean="0">
                <a:cs typeface="Times New Roman" pitchFamily="18" charset="0"/>
              </a:rPr>
              <a:t>(</a:t>
            </a:r>
            <a:r>
              <a:rPr lang="en-US" sz="2400" dirty="0" smtClean="0"/>
              <a:t>Pp=</a:t>
            </a:r>
            <a:r>
              <a:rPr lang="en-US" sz="2400" baseline="-25000" dirty="0" smtClean="0"/>
              <a:t>c </a:t>
            </a:r>
            <a:r>
              <a:rPr lang="en-US" sz="2400" dirty="0" smtClean="0"/>
              <a:t>(0.85f'c) A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√(A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/A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 ≤ 1.7 </a:t>
            </a:r>
            <a:r>
              <a:rPr lang="en-US" sz="2400" dirty="0" err="1" smtClean="0"/>
              <a:t>f'c</a:t>
            </a:r>
            <a:r>
              <a:rPr lang="en-US" sz="2400" dirty="0" smtClean="0"/>
              <a:t> X A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)</a:t>
            </a:r>
            <a:r>
              <a:rPr lang="en-US" sz="2400" dirty="0" smtClean="0">
                <a:latin typeface="+mj-lt"/>
                <a:cs typeface="Times New Roman" pitchFamily="18" charset="0"/>
              </a:rPr>
              <a:t> on</a:t>
            </a:r>
          </a:p>
          <a:p>
            <a:pPr marL="712788"/>
            <a:r>
              <a:rPr lang="en-US" sz="2400" dirty="0" smtClean="0">
                <a:latin typeface="+mj-lt"/>
                <a:cs typeface="Times New Roman" pitchFamily="18" charset="0"/>
              </a:rPr>
              <a:t>       AISC/LRFD -2005(</a:t>
            </a:r>
            <a:r>
              <a:rPr lang="en-US" sz="2400" dirty="0" smtClean="0"/>
              <a:t>see </a:t>
            </a:r>
            <a:r>
              <a:rPr lang="en-US" sz="2400" dirty="0" err="1" smtClean="0"/>
              <a:t>Equ</a:t>
            </a:r>
            <a:r>
              <a:rPr lang="en-US" sz="2400" dirty="0" smtClean="0"/>
              <a:t>. J8-2 )</a:t>
            </a:r>
            <a:r>
              <a:rPr lang="en-US" sz="2400" dirty="0" smtClean="0">
                <a:latin typeface="+mj-lt"/>
                <a:cs typeface="Times New Roman" pitchFamily="18" charset="0"/>
              </a:rPr>
              <a:t>.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+mj-lt"/>
                <a:cs typeface="Times New Roman" pitchFamily="18" charset="0"/>
              </a:rPr>
              <a:t> Use base plate with dimensions of 350X500 mm.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+mj-lt"/>
              </a:rPr>
              <a:t> </a:t>
            </a:r>
            <a:r>
              <a:rPr lang="en-US" sz="2400" dirty="0" smtClean="0">
                <a:latin typeface="+mj-lt"/>
                <a:cs typeface="Times New Roman" pitchFamily="18" charset="0"/>
              </a:rPr>
              <a:t>The plate thickness is equal 15 mm based on the following</a:t>
            </a:r>
          </a:p>
          <a:p>
            <a:pPr marL="981075"/>
            <a:r>
              <a:rPr lang="en-US" sz="2400" dirty="0" smtClean="0">
                <a:latin typeface="+mj-lt"/>
                <a:cs typeface="Times New Roman" pitchFamily="18" charset="0"/>
              </a:rPr>
              <a:t> equation :  </a:t>
            </a:r>
            <a:r>
              <a:rPr lang="en-US" sz="2400" dirty="0" smtClean="0"/>
              <a:t>t = L</a:t>
            </a:r>
            <a:endParaRPr lang="en-US" sz="2400" dirty="0" smtClean="0">
              <a:latin typeface="+mj-lt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6072206"/>
            <a:ext cx="1095375" cy="571500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928802"/>
            <a:ext cx="16002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285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2788" indent="-268288">
              <a:buFont typeface="Wingdings" pitchFamily="2" charset="2"/>
              <a:buChar char="Ø"/>
            </a:pPr>
            <a:r>
              <a:rPr lang="en-US" sz="2400" dirty="0" smtClean="0">
                <a:cs typeface="Times New Roman" pitchFamily="18" charset="0"/>
              </a:rPr>
              <a:t>The base plate under steel column is shown below.</a:t>
            </a: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21523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2788">
              <a:buFont typeface="Wingdings" pitchFamily="2" charset="2"/>
              <a:buChar char="q"/>
            </a:pPr>
            <a:r>
              <a:rPr lang="en-US" sz="2400" dirty="0" smtClean="0">
                <a:cs typeface="Times New Roman" pitchFamily="18" charset="0"/>
              </a:rPr>
              <a:t> For joint 2885</a:t>
            </a:r>
            <a:r>
              <a:rPr lang="en-US" sz="2400" dirty="0" smtClean="0">
                <a:cs typeface="Times New Roman" pitchFamily="18" charset="0"/>
              </a:rPr>
              <a:t>.</a:t>
            </a:r>
          </a:p>
          <a:p>
            <a:pPr marL="712788"/>
            <a:endParaRPr lang="en-CA" sz="2400" dirty="0" smtClean="0">
              <a:cs typeface="Times New Roman" pitchFamily="18" charset="0"/>
            </a:endParaRPr>
          </a:p>
          <a:p>
            <a:pPr marL="712788"/>
            <a:endParaRPr lang="en-US" sz="2400" dirty="0" smtClean="0">
              <a:cs typeface="Times New Roman" pitchFamily="18" charset="0"/>
            </a:endParaRPr>
          </a:p>
          <a:p>
            <a:pPr marL="1169988"/>
            <a:r>
              <a:rPr lang="en-CA" sz="2400" dirty="0" smtClean="0">
                <a:cs typeface="Times New Roman" pitchFamily="18" charset="0"/>
              </a:rPr>
              <a:t>• Tension and shear is applied on This joint (</a:t>
            </a:r>
            <a:r>
              <a:rPr lang="en-US" sz="2400" dirty="0" smtClean="0"/>
              <a:t>tension = 165KN , shear = 124KN )</a:t>
            </a:r>
            <a:r>
              <a:rPr lang="en-CA" sz="2400" dirty="0" smtClean="0">
                <a:cs typeface="Times New Roman" pitchFamily="18" charset="0"/>
              </a:rPr>
              <a:t>, this is loads is checked based on the following equation : </a:t>
            </a:r>
          </a:p>
          <a:p>
            <a:pPr marL="1169988"/>
            <a:r>
              <a:rPr lang="en-US" sz="2400" dirty="0" smtClean="0">
                <a:latin typeface="Calibri"/>
                <a:cs typeface="Calibri"/>
              </a:rPr>
              <a:t>→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nt</a:t>
            </a:r>
            <a:r>
              <a:rPr lang="en-US" sz="2400" baseline="-25000" dirty="0" smtClean="0"/>
              <a:t>. ̃ </a:t>
            </a:r>
            <a:r>
              <a:rPr lang="en-US" sz="2400" dirty="0" smtClean="0"/>
              <a:t> = 1.3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nt</a:t>
            </a:r>
            <a:r>
              <a:rPr lang="en-US" sz="2400" baseline="-25000" dirty="0" smtClean="0"/>
              <a:t>. </a:t>
            </a:r>
            <a:r>
              <a:rPr lang="en-US" sz="2400" dirty="0" smtClean="0"/>
              <a:t>– (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nt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/ Ǿ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nv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) F</a:t>
            </a:r>
            <a:r>
              <a:rPr lang="en-US" sz="2400" baseline="-25000" dirty="0" smtClean="0"/>
              <a:t>v </a:t>
            </a:r>
            <a:r>
              <a:rPr lang="en-US" sz="2400" dirty="0" smtClean="0"/>
              <a:t>≤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nt</a:t>
            </a:r>
            <a:r>
              <a:rPr lang="en-US" sz="2400" baseline="-25000" dirty="0" smtClean="0"/>
              <a:t>  </a:t>
            </a:r>
            <a:r>
              <a:rPr lang="en-US" sz="2400" dirty="0" smtClean="0"/>
              <a:t>…….. see equation C-J3-6a</a:t>
            </a:r>
            <a:endParaRPr lang="en-CA" sz="2400" dirty="0" smtClean="0">
              <a:cs typeface="Times New Roman" pitchFamily="18" charset="0"/>
            </a:endParaRPr>
          </a:p>
          <a:p>
            <a:pPr marL="1169988"/>
            <a:r>
              <a:rPr lang="en-US" sz="2400" dirty="0" smtClean="0">
                <a:latin typeface="Calibri"/>
                <a:cs typeface="Calibri"/>
              </a:rPr>
              <a:t>→ the check is …OK .</a:t>
            </a:r>
            <a:endParaRPr lang="en-US" sz="2400" dirty="0" smtClean="0">
              <a:cs typeface="Times New Roman" pitchFamily="18" charset="0"/>
            </a:endParaRPr>
          </a:p>
          <a:p>
            <a:pPr marL="712788"/>
            <a:r>
              <a:rPr lang="en-US" sz="2400" dirty="0" smtClean="0">
                <a:cs typeface="Times New Roman" pitchFamily="18" charset="0"/>
              </a:rPr>
              <a:t>         The dimensions for this base plate are 230X230 mm with</a:t>
            </a:r>
          </a:p>
          <a:p>
            <a:pPr marL="712788"/>
            <a:r>
              <a:rPr lang="en-US" sz="2400" dirty="0" smtClean="0">
                <a:cs typeface="Times New Roman" pitchFamily="18" charset="0"/>
              </a:rPr>
              <a:t>      thickness 15mm , the plan is shown below .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929042"/>
            <a:ext cx="828680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"/>
            <a:ext cx="1914525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692948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920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CA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3D static analysis and design of concrete structure.</a:t>
            </a:r>
          </a:p>
          <a:p>
            <a:pPr marL="342900" indent="-342900"/>
            <a:r>
              <a:rPr lang="en-CA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Design of structural elements:</a:t>
            </a:r>
          </a:p>
          <a:p>
            <a:pPr marL="631825">
              <a:buFont typeface="Wingdings" pitchFamily="2" charset="2"/>
              <a:buChar char="q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Slabs. </a:t>
            </a:r>
          </a:p>
          <a:p>
            <a:pPr marL="631825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The moment diagram on the slab is shown below.</a:t>
            </a: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The area of steel are taken from SAP at each columns and at middle of spans for slap part 7 .</a:t>
            </a:r>
          </a:p>
          <a:p>
            <a:pPr marL="712788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exterior top,  As = 427.6 mm2</a:t>
            </a:r>
          </a:p>
          <a:p>
            <a:pPr marL="712788" indent="268288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interior top , As = 728  mm2</a:t>
            </a:r>
          </a:p>
          <a:p>
            <a:pPr marL="712788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exterior bottom , As = 432.6 mm2</a:t>
            </a:r>
          </a:p>
          <a:p>
            <a:pPr marL="712788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interior bottom , As = 393.6 mm2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31825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142852"/>
            <a:ext cx="8848833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 exterior top, exterior bottom, interior bottom reinforcement steel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use A</a:t>
            </a:r>
            <a:r>
              <a:rPr lang="en-US" sz="2400" baseline="-25000" dirty="0" smtClean="0"/>
              <a:t>S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450 mm² , use 4</a:t>
            </a:r>
            <a:r>
              <a:rPr lang="en-US" sz="2400" dirty="0" smtClean="0"/>
              <a:t>Ø</a:t>
            </a: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12/m 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Interior top reinforcement use A</a:t>
            </a:r>
            <a:r>
              <a:rPr lang="en-US" sz="2400" baseline="-25000" dirty="0" smtClean="0"/>
              <a:t>S </a:t>
            </a:r>
            <a:r>
              <a:rPr lang="en-US" sz="2400" dirty="0" smtClean="0"/>
              <a:t>= 728 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use 5Ø14</a:t>
            </a:r>
            <a:r>
              <a:rPr lang="en-US" sz="2400" b="1" dirty="0" smtClean="0"/>
              <a:t>/</a:t>
            </a:r>
            <a:r>
              <a:rPr lang="en-US" sz="2400" dirty="0" smtClean="0"/>
              <a:t>m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 The distribution of reinforcement steel on part from slab are shown 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below.</a:t>
            </a:r>
          </a:p>
          <a:p>
            <a:pPr lvl="0">
              <a:buFont typeface="Arial" pitchFamily="34" charset="0"/>
              <a:buChar char="•"/>
            </a:pPr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Hooks will be used for top reinforcement </a:t>
            </a:r>
            <a:r>
              <a:rPr lang="en-US" sz="2400" dirty="0" smtClean="0"/>
              <a:t>as </a:t>
            </a:r>
            <a:r>
              <a:rPr lang="en-US" sz="2400" dirty="0" smtClean="0"/>
              <a:t>shown below.</a:t>
            </a:r>
          </a:p>
          <a:p>
            <a:pPr lvl="0"/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91440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636"/>
            <a:ext cx="750099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>
              <a:buFont typeface="Wingdings" pitchFamily="2" charset="2"/>
              <a:buChar char="q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Beams.</a:t>
            </a:r>
          </a:p>
          <a:p>
            <a:pPr marL="981075"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Take one type of beams to explain (T-beams) that has largest</a:t>
            </a:r>
          </a:p>
          <a:p>
            <a:pPr marL="981075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 loads.</a:t>
            </a:r>
          </a:p>
          <a:p>
            <a:pPr marL="981075"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The moment diagram and longitudinal rebar for the beam are shown below.</a:t>
            </a: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The area of reinforcement steels are checked for minimum and</a:t>
            </a:r>
          </a:p>
          <a:p>
            <a:pPr marL="981075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maximum reinforcement steels .</a:t>
            </a:r>
          </a:p>
          <a:p>
            <a:pPr marL="981075"/>
            <a:endParaRPr lang="en-US" sz="2400" dirty="0"/>
          </a:p>
        </p:txBody>
      </p:sp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464343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857364"/>
            <a:ext cx="442912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2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1075">
              <a:buFont typeface="Arial" pitchFamily="34" charset="0"/>
              <a:buChar char="•"/>
            </a:pPr>
            <a:r>
              <a:rPr lang="en-US" sz="2400" dirty="0" smtClean="0"/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Bottom reinforcement steel are distributed in web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Top steel are divided in web  and flange as (2/3 , 1/3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respectively )</a:t>
            </a:r>
            <a:r>
              <a:rPr lang="en-US" sz="2400" dirty="0" smtClean="0"/>
              <a:t>.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Distribution of longitudinal rebar for beam are shown in the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next slide.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Design for shear , the shear diagram and shear reinforcement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steel ratios of beam is shown below.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Check shear reinforcement ratios for minimum limit is OK.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71810"/>
            <a:ext cx="421484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71810"/>
            <a:ext cx="478631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Diameter of stirrups that used are 10 mm .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distribution of longitudinal bars and stirrups are shown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below.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000108"/>
            <a:ext cx="385765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Section on beams are shown below.</a:t>
            </a:r>
          </a:p>
          <a:p>
            <a:pPr marL="981075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621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71462"/>
            <a:ext cx="914400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Introduction:</a:t>
            </a:r>
          </a:p>
          <a:p>
            <a:pPr marL="514350" indent="-514350" algn="just">
              <a:tabLst>
                <a:tab pos="173038" algn="l"/>
              </a:tabLst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General description of project:</a:t>
            </a:r>
          </a:p>
          <a:p>
            <a:pPr marL="514350" indent="-514350" algn="just">
              <a:tabLst>
                <a:tab pos="173038" algn="l"/>
              </a:tabLst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•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project is a structural analysis and design of 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Bireh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International Stadium located in 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Bireh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City contains different structural systems.</a:t>
            </a:r>
          </a:p>
          <a:p>
            <a:pPr marL="514350" indent="-153988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2444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•  It consists of covered spectator seating on two adjacent  sides of the playground only with seating capacity of 3600  are shown in the  next slide.</a:t>
            </a:r>
          </a:p>
          <a:p>
            <a:pPr marL="514350" indent="-51435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514350" indent="-514350"/>
            <a:endParaRPr lang="en-US" sz="32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714752"/>
            <a:ext cx="32766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0" y="21429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>
              <a:buFont typeface="Wingdings" pitchFamily="2" charset="2"/>
              <a:buChar char="q"/>
            </a:pP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Columns.</a:t>
            </a:r>
          </a:p>
          <a:p>
            <a:pPr marL="631825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  <a:tabLst>
                <a:tab pos="981075" algn="l"/>
              </a:tabLst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The structure is considered sway ( unraced ) which checked with below equation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ACI code.</a:t>
            </a:r>
          </a:p>
          <a:p>
            <a:pPr marL="63182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Q for structure part  7 = 10.7 &gt; 5%  , the story is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unbraced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Check column slenderness in sway structure.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Slenderness can be neglected If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KLu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/r ) ≤ 22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Column (AB) that checked for slenderness is shown below.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KLu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/r )  =  (1.42*2.69/0.15) = 25.5 ≥ 22 the column is slender.</a:t>
            </a:r>
          </a:p>
          <a:p>
            <a:pPr marL="981075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1357298"/>
            <a:ext cx="3167058" cy="428628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8469947" cy="821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Two group of column will be designed depend on amount </a:t>
            </a: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 reinforcement steel.</a:t>
            </a: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Area of longitudinal rebar in columns are shown below.</a:t>
            </a: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5095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25095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GC1.</a:t>
            </a:r>
          </a:p>
          <a:p>
            <a:pPr marL="143827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Check for </a:t>
            </a:r>
            <a:r>
              <a:rPr lang="en-US" sz="2400" dirty="0" smtClean="0"/>
              <a:t>minimum moment is OK.</a:t>
            </a:r>
          </a:p>
          <a:p>
            <a:pPr marL="143827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 sz="2400" dirty="0" smtClean="0"/>
              <a:t>  Stirrups diameter are 10 mm</a:t>
            </a:r>
          </a:p>
          <a:p>
            <a:pPr marL="143827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n-US" sz="2400" dirty="0" smtClean="0"/>
              <a:t> Use 16Ø20, AS = 5024 mm2 &gt; 4338 mm2…. OK. </a:t>
            </a:r>
          </a:p>
          <a:p>
            <a:pPr marL="1438275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/>
          </a:p>
          <a:p>
            <a:pPr marL="125095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/>
              <a:t>      </a:t>
            </a:r>
          </a:p>
          <a:p>
            <a:pPr marL="125095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981075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14422"/>
            <a:ext cx="664373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785795"/>
            <a:ext cx="4143372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0950"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GC2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61290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Use 16Ø16 , As = 3261 mm² &gt; 2500 mm² …. OK.</a:t>
            </a:r>
          </a:p>
          <a:p>
            <a:pPr marL="125095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For column neck.</a:t>
            </a:r>
          </a:p>
          <a:p>
            <a:pPr marL="1612900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Use 16Ø16 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stirrups are 2Ø10 for all column.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Stirrups spacing at ends column 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and middle of column are 100,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150 mm respectively.</a:t>
            </a:r>
          </a:p>
          <a:p>
            <a:pPr marL="981075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Distribution of steel in columns are 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shown below.</a:t>
            </a:r>
          </a:p>
          <a:p>
            <a:pPr marL="98107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81075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85" y="3786190"/>
            <a:ext cx="5359703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>
              <a:buFont typeface="Wingdings" pitchFamily="2" charset="2"/>
              <a:buChar char="q"/>
            </a:pPr>
            <a:r>
              <a:rPr lang="en-C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Footings.</a:t>
            </a:r>
          </a:p>
          <a:p>
            <a:pPr marL="901700">
              <a:buFont typeface="Wingdings" pitchFamily="2" charset="2"/>
              <a:buChar char="§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For GF4 which dimensions are 2*2*0.35 m</a:t>
            </a:r>
          </a:p>
          <a:p>
            <a:pPr marL="901700">
              <a:buFont typeface="Wingdings" pitchFamily="2" charset="2"/>
              <a:buChar char="§"/>
            </a:pP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The shear and moment diagram in x- direction of footing are</a:t>
            </a:r>
          </a:p>
          <a:p>
            <a:pPr marL="901700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 shown below.</a:t>
            </a:r>
          </a:p>
          <a:p>
            <a:pPr marL="901700"/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01700"/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95450"/>
            <a:ext cx="91440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>
              <a:buFont typeface="Wingdings" pitchFamily="2" charset="2"/>
              <a:buChar char="§"/>
            </a:pPr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Take the value of moment from diagram and design it </a:t>
            </a:r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31825">
              <a:buFont typeface="Wingdings" pitchFamily="2" charset="2"/>
              <a:buChar char="§"/>
            </a:pPr>
            <a:r>
              <a:rPr lang="en-C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In two directions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As&lt;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630 mm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/m.</a:t>
            </a:r>
          </a:p>
          <a:p>
            <a:pPr marL="631825">
              <a:buFont typeface="Wingdings" pitchFamily="2" charset="2"/>
              <a:buChar char="§"/>
            </a:pPr>
            <a:r>
              <a:rPr lang="en-US" sz="2400" b="1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1Ø16/200 (11Ø16) in each direction at bottom of footing .</a:t>
            </a:r>
          </a:p>
          <a:p>
            <a:pPr marL="631825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Use 2Ø14 in each direction at top of footing for fixing .</a:t>
            </a:r>
          </a:p>
          <a:p>
            <a:pPr marL="631825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Distribution of steel in footing are shown below. </a:t>
            </a:r>
          </a:p>
          <a:p>
            <a:pPr marL="631825">
              <a:buFont typeface="Wingdings" pitchFamily="2" charset="2"/>
              <a:buChar char="§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31825"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9144000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531813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Concrete structure </a:t>
            </a:r>
          </a:p>
          <a:p>
            <a:pPr marL="1077913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077913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07791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31813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Steel structure :</a:t>
            </a:r>
          </a:p>
          <a:p>
            <a:pPr marL="1077913"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Cantilever system .</a:t>
            </a:r>
          </a:p>
          <a:p>
            <a:pPr marL="107791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357430"/>
            <a:ext cx="9144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73038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b) Materials :</a:t>
            </a:r>
          </a:p>
          <a:p>
            <a:pPr marL="627063">
              <a:buFont typeface="Wingdings" pitchFamily="2" charset="2"/>
              <a:buChar char="v"/>
              <a:tabLst>
                <a:tab pos="177800" algn="l"/>
                <a:tab pos="7239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Concrete structure :</a:t>
            </a:r>
          </a:p>
          <a:p>
            <a:pPr marL="1076325" lvl="0">
              <a:buFont typeface="Wingdings" pitchFamily="2" charset="2"/>
              <a:buChar char="§"/>
              <a:tabLst>
                <a:tab pos="1778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B350 Kg/cm2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CA" sz="2400" dirty="0" err="1" smtClean="0"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= 28 </a:t>
            </a:r>
            <a:r>
              <a:rPr lang="en-CA" sz="24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420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076325">
              <a:buFont typeface="Wingdings" pitchFamily="2" charset="2"/>
              <a:buChar char="§"/>
              <a:tabLst>
                <a:tab pos="1778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Table of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density and thickness of Materials is shown  below  .</a:t>
            </a:r>
          </a:p>
          <a:p>
            <a:pPr marL="1076325" lvl="0">
              <a:buFont typeface="Wingdings" pitchFamily="2" charset="2"/>
              <a:buChar char="§"/>
              <a:tabLst>
                <a:tab pos="177800" algn="l"/>
              </a:tabLst>
            </a:pP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55713" lvl="0">
              <a:tabLst>
                <a:tab pos="177800" algn="l"/>
              </a:tabLs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857232"/>
            <a:ext cx="285752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71546"/>
            <a:ext cx="407196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285852" y="4000501"/>
          <a:ext cx="7358114" cy="2708342"/>
        </p:xfrm>
        <a:graphic>
          <a:graphicData uri="http://schemas.openxmlformats.org/drawingml/2006/table">
            <a:tbl>
              <a:tblPr/>
              <a:tblGrid>
                <a:gridCol w="2262406"/>
                <a:gridCol w="2616343"/>
                <a:gridCol w="2479365"/>
              </a:tblGrid>
              <a:tr h="440237"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Materials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Density (KN/m</a:t>
                      </a:r>
                      <a:r>
                        <a:rPr lang="en-US" sz="18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Thickness (mm)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24015"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Plastering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15"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Tiling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15"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Mortar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15"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Gravel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18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15"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Masonry stone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15"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Plain concrete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15"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Block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285729"/>
            <a:ext cx="8858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8763" indent="-273050">
              <a:tabLst>
                <a:tab pos="177800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sz="2800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7063"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Steel structure :</a:t>
            </a:r>
          </a:p>
          <a:p>
            <a:pPr marL="1077913" lv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A992 grade 50 will be  used . </a:t>
            </a:r>
          </a:p>
          <a:p>
            <a:pPr marL="1349375" indent="-271463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welds will be used in design of connections (use Electrode 70XX which has ultimate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tensile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strength equal 480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. </a:t>
            </a:r>
          </a:p>
          <a:p>
            <a:pPr marL="1349375" indent="-271463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covering plates will be assumed to be EPs Sandwich panel (assume density equal 15 Kg/m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thickness equal 0.151 m ) .</a:t>
            </a:r>
          </a:p>
          <a:p>
            <a:pPr marL="1349375" indent="-271463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07181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73038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c)  Loads :</a:t>
            </a:r>
          </a:p>
          <a:p>
            <a:pPr marL="725488">
              <a:buFont typeface="Wingdings" pitchFamily="2" charset="2"/>
              <a:buChar char="v"/>
              <a:tabLst>
                <a:tab pos="173038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Concrete structure :</a:t>
            </a:r>
          </a:p>
          <a:p>
            <a:pPr marL="1260475">
              <a:buFont typeface="Wingdings" pitchFamily="2" charset="2"/>
              <a:buChar char="§"/>
              <a:tabLst>
                <a:tab pos="173038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Gravity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loads :</a:t>
            </a:r>
          </a:p>
          <a:p>
            <a:pPr marL="2065338" indent="-361950">
              <a:buFont typeface="Wingdings" pitchFamily="2" charset="2"/>
              <a:buChar char="Ø"/>
              <a:tabLst>
                <a:tab pos="173038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Live loads is 5 KN/m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, from code ASCE7_05 code for loads .</a:t>
            </a:r>
          </a:p>
          <a:p>
            <a:pPr marL="2065338" indent="-361950">
              <a:buFont typeface="Wingdings" pitchFamily="2" charset="2"/>
              <a:buChar char="Ø"/>
              <a:tabLst>
                <a:tab pos="173038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Dead loads are composed from slab and spectator seating, tiling , etc….. own weights .</a:t>
            </a:r>
          </a:p>
          <a:p>
            <a:pPr marL="1260475" defTabSz="179388">
              <a:buFont typeface="Wingdings" pitchFamily="2" charset="2"/>
              <a:buChar char="§"/>
              <a:tabLst>
                <a:tab pos="173038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Lateral loads : </a:t>
            </a:r>
          </a:p>
          <a:p>
            <a:pPr marL="1703388">
              <a:buFont typeface="Wingdings" pitchFamily="2" charset="2"/>
              <a:buChar char="Ø"/>
              <a:tabLst>
                <a:tab pos="173038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Earthquakes loads 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critical on this structure.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8572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73038" algn="l"/>
              </a:tabLst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0" y="-18098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5488">
              <a:buFont typeface="Wingdings" pitchFamily="2" charset="2"/>
              <a:buChar char="v"/>
              <a:tabLst>
                <a:tab pos="173038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Steel  structure :</a:t>
            </a: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725488">
              <a:tabLst>
                <a:tab pos="173038" algn="l"/>
              </a:tabLst>
            </a:pP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166813">
              <a:buFont typeface="Wingdings" pitchFamily="2" charset="2"/>
              <a:buChar char="§"/>
              <a:tabLst>
                <a:tab pos="173038" algn="l"/>
              </a:tabLst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Gravity loads :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166813">
              <a:buFont typeface="Wingdings" pitchFamily="2" charset="2"/>
              <a:buChar char="Ø"/>
              <a:tabLst>
                <a:tab pos="173038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Live loads(snow) is 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KN/ m2</a:t>
            </a:r>
          </a:p>
          <a:p>
            <a:pPr marL="1166813" indent="174625">
              <a:buFont typeface="Wingdings" pitchFamily="2" charset="2"/>
              <a:buChar char="Ø"/>
              <a:tabLst>
                <a:tab pos="173038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Dead loads consist of structural elements weight .</a:t>
            </a:r>
          </a:p>
          <a:p>
            <a:pPr marL="1166813">
              <a:buFont typeface="Wingdings" pitchFamily="2" charset="2"/>
              <a:buChar char="Ø"/>
              <a:tabLst>
                <a:tab pos="173038" algn="l"/>
              </a:tabLst>
            </a:pPr>
            <a:r>
              <a:rPr lang="en-C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Superimposed dead loads (EPs sandwich panel weight ) which equal  0.023kN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/m².</a:t>
            </a:r>
          </a:p>
          <a:p>
            <a:pPr marL="1166813">
              <a:tabLst>
                <a:tab pos="173038" algn="l"/>
              </a:tabLst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166813">
              <a:buFont typeface="Wingdings" pitchFamily="2" charset="2"/>
              <a:buChar char="§"/>
              <a:tabLst>
                <a:tab pos="173038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Lateral  loads :</a:t>
            </a:r>
          </a:p>
          <a:p>
            <a:pPr marL="1166813">
              <a:buFont typeface="Wingdings" pitchFamily="2" charset="2"/>
              <a:buChar char="Ø"/>
              <a:tabLst>
                <a:tab pos="173038" algn="l"/>
              </a:tabLst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Wind loads : 0.27 KN/m² , based on ASCE code </a:t>
            </a:r>
          </a:p>
          <a:p>
            <a:pPr marL="1166813">
              <a:tabLst>
                <a:tab pos="173038" algn="l"/>
              </a:tabLst>
            </a:pPr>
            <a:endParaRPr lang="en-US" sz="2400" dirty="0" err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d)  Design codes and program used 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 ACI 318 – 08 for concrete design.            b) ASCE7-05 Code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c) AISC/LRFD - 2005 for steel design.         d) IBC2006 Code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e)  SAP2000 (V 14.2.2) program is used .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Preliminary design:</a:t>
            </a:r>
          </a:p>
          <a:p>
            <a:pPr marL="342900" indent="-342900"/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Concrete structural system</a:t>
            </a: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Distribution of structural elements are shown below in figure .</a:t>
            </a:r>
          </a:p>
          <a:p>
            <a:pPr marL="342900" indent="-3429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42900" indent="-342900"/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Slabs :(One way solid slab ).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54125" indent="-1778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 7 is used as representative slab for all slabs, 1D model for slab is shown below :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54125" indent="-177800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54125" indent="-177800"/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54125" indent="-17780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54125" indent="-1778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Thickness of slab is determined based on Table 9.5(a) in ACI code.</a:t>
            </a:r>
          </a:p>
          <a:p>
            <a:pPr marL="1254125" indent="-177800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Use 25 cm as thickness for slabs</a:t>
            </a:r>
          </a:p>
          <a:p>
            <a:pPr marL="1163638" indent="96838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Check slab thickness for wide beam shear is OK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63638" indent="96838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695450" indent="280988"/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695450" indent="280988"/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695450" indent="280988"/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695450" indent="280988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530225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30225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0225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30225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4000504"/>
            <a:ext cx="9144000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8638"/>
            <a:endParaRPr lang="en-US" sz="28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 Beams :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Types of beams :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a.  Main beams 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b. Secondary beams.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c. Tie beams 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US" sz="28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2400</TotalTime>
  <Words>2173</Words>
  <Application>Microsoft Office PowerPoint</Application>
  <PresentationFormat>On-screen Show (4:3)</PresentationFormat>
  <Paragraphs>452</Paragraphs>
  <Slides>35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clt</dc:creator>
  <cp:lastModifiedBy>clt</cp:lastModifiedBy>
  <cp:revision>381</cp:revision>
  <dcterms:created xsi:type="dcterms:W3CDTF">2013-01-08T23:49:08Z</dcterms:created>
  <dcterms:modified xsi:type="dcterms:W3CDTF">2013-05-20T10:11:17Z</dcterms:modified>
</cp:coreProperties>
</file>