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94"/>
  </p:notesMasterIdLst>
  <p:sldIdLst>
    <p:sldId id="371" r:id="rId2"/>
    <p:sldId id="257" r:id="rId3"/>
    <p:sldId id="258" r:id="rId4"/>
    <p:sldId id="372" r:id="rId5"/>
    <p:sldId id="266" r:id="rId6"/>
    <p:sldId id="260" r:id="rId7"/>
    <p:sldId id="374" r:id="rId8"/>
    <p:sldId id="382" r:id="rId9"/>
    <p:sldId id="375" r:id="rId10"/>
    <p:sldId id="376" r:id="rId11"/>
    <p:sldId id="377" r:id="rId12"/>
    <p:sldId id="378" r:id="rId13"/>
    <p:sldId id="379" r:id="rId14"/>
    <p:sldId id="380" r:id="rId15"/>
    <p:sldId id="381" r:id="rId16"/>
    <p:sldId id="383" r:id="rId17"/>
    <p:sldId id="384" r:id="rId18"/>
    <p:sldId id="385" r:id="rId19"/>
    <p:sldId id="386" r:id="rId20"/>
    <p:sldId id="387" r:id="rId21"/>
    <p:sldId id="388" r:id="rId22"/>
    <p:sldId id="389" r:id="rId23"/>
    <p:sldId id="390" r:id="rId24"/>
    <p:sldId id="278" r:id="rId25"/>
    <p:sldId id="391" r:id="rId26"/>
    <p:sldId id="392" r:id="rId27"/>
    <p:sldId id="393" r:id="rId28"/>
    <p:sldId id="394" r:id="rId29"/>
    <p:sldId id="395" r:id="rId30"/>
    <p:sldId id="396" r:id="rId31"/>
    <p:sldId id="397" r:id="rId32"/>
    <p:sldId id="398" r:id="rId33"/>
    <p:sldId id="399" r:id="rId34"/>
    <p:sldId id="400" r:id="rId35"/>
    <p:sldId id="401" r:id="rId36"/>
    <p:sldId id="334" r:id="rId37"/>
    <p:sldId id="402" r:id="rId38"/>
    <p:sldId id="336" r:id="rId39"/>
    <p:sldId id="337" r:id="rId40"/>
    <p:sldId id="338" r:id="rId41"/>
    <p:sldId id="403" r:id="rId42"/>
    <p:sldId id="404" r:id="rId43"/>
    <p:sldId id="341" r:id="rId44"/>
    <p:sldId id="343" r:id="rId45"/>
    <p:sldId id="345" r:id="rId46"/>
    <p:sldId id="346" r:id="rId47"/>
    <p:sldId id="405" r:id="rId48"/>
    <p:sldId id="349" r:id="rId49"/>
    <p:sldId id="406" r:id="rId50"/>
    <p:sldId id="407" r:id="rId51"/>
    <p:sldId id="408" r:id="rId52"/>
    <p:sldId id="409" r:id="rId53"/>
    <p:sldId id="410" r:id="rId54"/>
    <p:sldId id="411" r:id="rId55"/>
    <p:sldId id="412" r:id="rId56"/>
    <p:sldId id="413" r:id="rId57"/>
    <p:sldId id="414" r:id="rId58"/>
    <p:sldId id="415" r:id="rId59"/>
    <p:sldId id="417" r:id="rId60"/>
    <p:sldId id="443" r:id="rId61"/>
    <p:sldId id="444" r:id="rId62"/>
    <p:sldId id="445" r:id="rId63"/>
    <p:sldId id="446" r:id="rId64"/>
    <p:sldId id="447" r:id="rId65"/>
    <p:sldId id="418" r:id="rId66"/>
    <p:sldId id="293" r:id="rId67"/>
    <p:sldId id="419" r:id="rId68"/>
    <p:sldId id="420" r:id="rId69"/>
    <p:sldId id="421" r:id="rId70"/>
    <p:sldId id="424" r:id="rId71"/>
    <p:sldId id="422" r:id="rId72"/>
    <p:sldId id="423" r:id="rId73"/>
    <p:sldId id="428" r:id="rId74"/>
    <p:sldId id="315" r:id="rId75"/>
    <p:sldId id="425" r:id="rId76"/>
    <p:sldId id="426" r:id="rId77"/>
    <p:sldId id="427" r:id="rId78"/>
    <p:sldId id="429" r:id="rId79"/>
    <p:sldId id="430" r:id="rId80"/>
    <p:sldId id="431" r:id="rId81"/>
    <p:sldId id="432" r:id="rId82"/>
    <p:sldId id="433" r:id="rId83"/>
    <p:sldId id="434" r:id="rId84"/>
    <p:sldId id="435" r:id="rId85"/>
    <p:sldId id="438" r:id="rId86"/>
    <p:sldId id="329" r:id="rId87"/>
    <p:sldId id="442" r:id="rId88"/>
    <p:sldId id="439" r:id="rId89"/>
    <p:sldId id="440" r:id="rId90"/>
    <p:sldId id="441" r:id="rId91"/>
    <p:sldId id="448" r:id="rId92"/>
    <p:sldId id="449" r:id="rId93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50" y="-6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332A7C7-3BA4-4F14-A2DE-BE058362D06F}" type="datetimeFigureOut">
              <a:rPr lang="ar-SA" smtClean="0"/>
              <a:t>10/07/34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DE41389-D32A-4E28-B8BB-E4586514F7D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85912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299915"/>
            <a:ext cx="7406640" cy="1226820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541720"/>
            <a:ext cx="7406640" cy="14605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8249AE-881D-484E-8FA8-33AB12477E49}" type="datetime1">
              <a:rPr lang="en-US" smtClean="0"/>
              <a:t>5/19/2013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178168"/>
            <a:ext cx="210312" cy="175260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120847"/>
            <a:ext cx="64008" cy="5334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137ABF-6812-4BD7-B562-E90C437C12C7}" type="datetime1">
              <a:rPr lang="en-US" smtClean="0"/>
              <a:t>5/19/2013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28866"/>
            <a:ext cx="1828800" cy="487627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28867"/>
            <a:ext cx="5562600" cy="48762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2C0624-41BA-4B14-82A5-EAB638CB5596}" type="datetime1">
              <a:rPr lang="en-US" smtClean="0"/>
              <a:t>5/19/2013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AFD227-E757-476C-9B8E-E4219FBAFB3B}" type="datetime1">
              <a:rPr lang="en-US" smtClean="0"/>
              <a:t>5/19/2013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45"/>
            <a:ext cx="6858000" cy="571504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166937"/>
            <a:ext cx="6400800" cy="1905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889000"/>
            <a:ext cx="6400800" cy="1258093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CCC669-F265-43BF-BAE8-BE57892A5F98}" type="datetime1">
              <a:rPr lang="en-US" smtClean="0"/>
              <a:t>5/19/2013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571504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345547"/>
            <a:ext cx="210312" cy="175260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288225"/>
            <a:ext cx="64008" cy="5334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28600"/>
            <a:ext cx="7498080" cy="9525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270000"/>
            <a:ext cx="3657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270000"/>
            <a:ext cx="3657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B61616-4AF8-46D2-8E3D-CDA67F3564BE}" type="datetime1">
              <a:rPr lang="en-US" smtClean="0"/>
              <a:t>5/19/2013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00280"/>
            <a:ext cx="8229600" cy="9525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565"/>
            <a:ext cx="4023360" cy="53340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273565"/>
            <a:ext cx="4023360" cy="53340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807780"/>
            <a:ext cx="4023360" cy="34290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807780"/>
            <a:ext cx="4023360" cy="34290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66F74F-AEBF-4DDD-B670-DD94D8A11C85}" type="datetime1">
              <a:rPr lang="en-US" smtClean="0"/>
              <a:t>5/19/2013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28600"/>
            <a:ext cx="7498080" cy="9525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A6B23F-8CFF-4AA7-BEF0-0A092DEF5FAC}" type="datetime1">
              <a:rPr lang="en-US" smtClean="0"/>
              <a:t>5/19/2013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5715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0D3D46-E8DC-47CF-8DD0-85F378A06C47}" type="datetime1">
              <a:rPr lang="en-US" smtClean="0"/>
              <a:t>5/19/2013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45"/>
            <a:ext cx="73152" cy="571504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0648"/>
            <a:ext cx="3810000" cy="968375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72470"/>
            <a:ext cx="3810000" cy="582083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778000"/>
            <a:ext cx="8153400" cy="33271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D1FED1-F731-40F2-B3E5-E160DB9530F5}" type="datetime1">
              <a:rPr lang="en-US" smtClean="0"/>
              <a:t>5/19/2013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889000"/>
            <a:ext cx="2743200" cy="16510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46D038-F195-43D4-8922-3A0C6DF78ECC}" type="datetime1">
              <a:rPr lang="en-US" smtClean="0"/>
              <a:t>5/19/2013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889000"/>
            <a:ext cx="4572000" cy="3810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952503"/>
            <a:ext cx="4419600" cy="2928776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795284"/>
            <a:ext cx="685800" cy="17025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780655"/>
            <a:ext cx="649224" cy="17025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000500"/>
            <a:ext cx="4419600" cy="635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679935"/>
            <a:ext cx="1638887" cy="1365739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7" y="17585"/>
            <a:ext cx="1702191" cy="1418493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2" y="879231"/>
            <a:ext cx="1125717" cy="918853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4" y="-45"/>
            <a:ext cx="8131127" cy="571504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28865"/>
            <a:ext cx="7498080" cy="9525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206500"/>
            <a:ext cx="7498080" cy="40005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5254625"/>
            <a:ext cx="2133600" cy="396875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56B2DD8-4CB4-4FF6-B351-13397DBEC9B9}" type="datetime1">
              <a:rPr lang="en-US" smtClean="0"/>
              <a:t>5/19/2013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5254625"/>
            <a:ext cx="2895600" cy="396875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5254625"/>
            <a:ext cx="457200" cy="396875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45"/>
            <a:ext cx="73152" cy="571504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jpeg"/><Relationship Id="rId4" Type="http://schemas.openxmlformats.org/officeDocument/2006/relationships/image" Target="../media/image61.jp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7" Type="http://schemas.openxmlformats.org/officeDocument/2006/relationships/image" Target="../media/image88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7" Type="http://schemas.openxmlformats.org/officeDocument/2006/relationships/image" Target="../media/image94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jpeg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66700"/>
            <a:ext cx="4133850" cy="5181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990600" y="266700"/>
            <a:ext cx="3733800" cy="864577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 rtl="0">
              <a:lnSpc>
                <a:spcPct val="120000"/>
              </a:lnSpc>
              <a:buNone/>
            </a:pPr>
            <a:r>
              <a:rPr lang="en-US" sz="1400" dirty="0" smtClean="0"/>
              <a:t>An-Najah National University </a:t>
            </a:r>
            <a:br>
              <a:rPr lang="en-US" sz="1400" dirty="0" smtClean="0"/>
            </a:br>
            <a:r>
              <a:rPr lang="en-US" sz="1400" dirty="0" smtClean="0"/>
              <a:t>Faculty of Engineering </a:t>
            </a:r>
            <a:br>
              <a:rPr lang="en-US" sz="1400" dirty="0" smtClean="0"/>
            </a:br>
            <a:r>
              <a:rPr lang="en-US" sz="1400" dirty="0" smtClean="0"/>
              <a:t>Building Engineering Department</a:t>
            </a:r>
            <a:endParaRPr lang="ar-SA" sz="1200" dirty="0"/>
          </a:p>
        </p:txBody>
      </p:sp>
      <p:pic>
        <p:nvPicPr>
          <p:cNvPr id="1026" name="Picture 2" descr="Description: C:\Documents and Settings\admin\Desktop\NNU_Seal_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705" y="1131277"/>
            <a:ext cx="1093589" cy="1072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996462" y="2204168"/>
            <a:ext cx="3727938" cy="3244132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lnSpc>
                <a:spcPct val="120000"/>
              </a:lnSpc>
              <a:buNone/>
            </a:pPr>
            <a:r>
              <a:rPr lang="en-US" sz="2900" dirty="0"/>
              <a:t>Graduation Project – 2</a:t>
            </a:r>
            <a:endParaRPr lang="en-US" sz="2900" dirty="0" smtClean="0"/>
          </a:p>
          <a:p>
            <a:pPr marL="82296" indent="0" algn="ctr">
              <a:lnSpc>
                <a:spcPct val="120000"/>
              </a:lnSpc>
              <a:buNone/>
            </a:pPr>
            <a:r>
              <a:rPr lang="en-US" sz="4500" dirty="0" smtClean="0">
                <a:solidFill>
                  <a:srgbClr val="FF0000"/>
                </a:solidFill>
              </a:rPr>
              <a:t>Integrated </a:t>
            </a:r>
            <a:r>
              <a:rPr lang="en-US" sz="4500" dirty="0">
                <a:solidFill>
                  <a:srgbClr val="FF0000"/>
                </a:solidFill>
              </a:rPr>
              <a:t>Design for Hotel with </a:t>
            </a:r>
            <a:r>
              <a:rPr lang="en-US" sz="4500" dirty="0" smtClean="0">
                <a:solidFill>
                  <a:srgbClr val="FF0000"/>
                </a:solidFill>
              </a:rPr>
              <a:t>Revolving </a:t>
            </a:r>
            <a:r>
              <a:rPr lang="en-US" sz="4500" dirty="0">
                <a:solidFill>
                  <a:srgbClr val="FF0000"/>
                </a:solidFill>
              </a:rPr>
              <a:t>Restaurant </a:t>
            </a:r>
          </a:p>
          <a:p>
            <a:pPr marL="82296" indent="0" algn="ctr">
              <a:lnSpc>
                <a:spcPct val="120000"/>
              </a:lnSpc>
              <a:buNone/>
            </a:pPr>
            <a:r>
              <a:rPr lang="en-US" sz="3600" dirty="0"/>
              <a:t/>
            </a:r>
            <a:br>
              <a:rPr lang="en-US" sz="3600" dirty="0"/>
            </a:br>
            <a:r>
              <a:rPr lang="en-US" sz="2900" dirty="0"/>
              <a:t>Prepared By: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400" dirty="0"/>
              <a:t>Alaa Jamal Sabri</a:t>
            </a:r>
            <a:br>
              <a:rPr lang="en-US" sz="3400" dirty="0"/>
            </a:br>
            <a:r>
              <a:rPr lang="en-US" sz="3400" dirty="0"/>
              <a:t>Ahmad Monir Je’an</a:t>
            </a:r>
            <a:br>
              <a:rPr lang="en-US" sz="3400" dirty="0"/>
            </a:br>
            <a:r>
              <a:rPr lang="en-US" sz="3400" dirty="0"/>
              <a:t>Ali Maher Abu Khalil</a:t>
            </a:r>
          </a:p>
          <a:p>
            <a:pPr marL="82296" indent="0" algn="ctr">
              <a:lnSpc>
                <a:spcPct val="120000"/>
              </a:lnSpc>
              <a:buNone/>
            </a:pPr>
            <a:r>
              <a:rPr lang="en-US" sz="3600" dirty="0"/>
              <a:t/>
            </a:r>
            <a:br>
              <a:rPr lang="en-US" sz="3600" dirty="0"/>
            </a:br>
            <a:r>
              <a:rPr lang="en-US" sz="2900" dirty="0"/>
              <a:t>Project supervisor: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400" dirty="0">
                <a:solidFill>
                  <a:srgbClr val="FF0000"/>
                </a:solidFill>
              </a:rPr>
              <a:t>Dr. Mutasim F. Ba’ba</a:t>
            </a:r>
            <a:r>
              <a:rPr lang="en-US" sz="3600" dirty="0">
                <a:solidFill>
                  <a:srgbClr val="FF0000"/>
                </a:solidFill>
              </a:rPr>
              <a:t/>
            </a:r>
            <a:br>
              <a:rPr lang="en-US" sz="3600" dirty="0">
                <a:solidFill>
                  <a:srgbClr val="FF0000"/>
                </a:solidFill>
              </a:rPr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2900" dirty="0"/>
              <a:t>2012 - 2013 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74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Second Floor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(Area = 1278.5 square meter)</a:t>
            </a:r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951779"/>
            <a:ext cx="4378911" cy="44203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48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Third Floor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(Area = 1278.5 square meter)</a:t>
            </a:r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028700"/>
            <a:ext cx="4640781" cy="44366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29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Fourth Floor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(Area = 1278.5 square meter)</a:t>
            </a:r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952500"/>
            <a:ext cx="4495800" cy="44444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15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Fifth Floor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(Area = 1278.5 square meter)</a:t>
            </a:r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028700"/>
            <a:ext cx="4419600" cy="43694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20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Sixth Floor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(Area = 466 square meter)</a:t>
            </a:r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952500"/>
            <a:ext cx="4419600" cy="44572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02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Seventh Floor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(Area = 390.5 square meter)</a:t>
            </a:r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296" y="952500"/>
            <a:ext cx="4529839" cy="4419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71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North Elevation: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485900"/>
            <a:ext cx="7499350" cy="34518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97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South Elevation: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515" y="1333501"/>
            <a:ext cx="7677935" cy="3661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64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West Elevation: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338" y="1333500"/>
            <a:ext cx="7750112" cy="36290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46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East Elevation: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387" y="1333500"/>
            <a:ext cx="7689063" cy="36562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41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177443"/>
            <a:ext cx="6553200" cy="4419963"/>
          </a:xfrm>
        </p:spPr>
        <p:txBody>
          <a:bodyPr>
            <a:normAutofit fontScale="62500" lnSpcReduction="20000"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Site of the project</a:t>
            </a:r>
          </a:p>
          <a:p>
            <a:pPr marL="82296" indent="0" algn="l" rtl="0">
              <a:buNone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Architectural Design</a:t>
            </a:r>
          </a:p>
          <a:p>
            <a:pPr algn="l" rtl="0">
              <a:buFont typeface="Wingdings" pitchFamily="2" charset="2"/>
              <a:buChar char="ü"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Environmental Design.</a:t>
            </a:r>
          </a:p>
          <a:p>
            <a:pPr algn="l" rtl="0">
              <a:buFont typeface="Wingdings" pitchFamily="2" charset="2"/>
              <a:buChar char="ü"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Structural and Seismic Design</a:t>
            </a:r>
          </a:p>
          <a:p>
            <a:pPr marL="82296" indent="0" algn="l" rtl="0">
              <a:buNone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Electrical 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algn="l" rtl="0">
              <a:buFont typeface="Wingdings" pitchFamily="2" charset="2"/>
              <a:buChar char="ü"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</a:p>
          <a:p>
            <a:pPr marL="82296" indent="0" algn="l" rtl="0">
              <a:buNone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Safety 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algn="l" rtl="0">
              <a:buFont typeface="Wingdings" pitchFamily="2" charset="2"/>
              <a:buChar char="ü"/>
            </a:pPr>
            <a:endParaRPr lang="en-US" sz="2600" b="1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Conclusion.</a:t>
            </a: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47800" y="273540"/>
            <a:ext cx="388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O</a:t>
            </a:r>
            <a:r>
              <a:rPr lang="en-US" sz="4000" b="1" dirty="0" smtClean="0">
                <a:solidFill>
                  <a:srgbClr val="FF0000"/>
                </a:solidFill>
              </a:rPr>
              <a:t>utline</a:t>
            </a:r>
            <a:r>
              <a:rPr lang="en-US" sz="4800" dirty="0" smtClean="0">
                <a:solidFill>
                  <a:srgbClr val="FF0000"/>
                </a:solidFill>
              </a:rPr>
              <a:t>: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Section A-A: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097" y="952500"/>
            <a:ext cx="7660178" cy="4343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47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Section B-B: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900" y="1104901"/>
            <a:ext cx="7723550" cy="40851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92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419100"/>
            <a:ext cx="7498080" cy="47117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Design</a:t>
            </a:r>
            <a:endParaRPr lang="en-US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14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Orientation of the building: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925039"/>
            <a:ext cx="5105400" cy="44522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90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0"/>
            <a:ext cx="7498080" cy="800100"/>
          </a:xfrm>
        </p:spPr>
        <p:txBody>
          <a:bodyPr/>
          <a:lstStyle/>
          <a:p>
            <a:r>
              <a:rPr lang="ar-SA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:</a:t>
            </a:r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Ecotect</a:t>
            </a:r>
            <a:r>
              <a:rPr lang="en-US" dirty="0" smtClean="0"/>
              <a:t> </a:t>
            </a:r>
            <a:r>
              <a:rPr lang="en-US" sz="3100" dirty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Program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952500"/>
            <a:ext cx="4420097" cy="4449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11458" y="2931"/>
            <a:ext cx="7498080" cy="952500"/>
          </a:xfrm>
        </p:spPr>
        <p:txBody>
          <a:bodyPr/>
          <a:lstStyle/>
          <a:p>
            <a:r>
              <a:rPr lang="ar-SA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:</a:t>
            </a:r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layers for external walls </a:t>
            </a:r>
            <a:r>
              <a:rPr lang="en-US" sz="2400" dirty="0" smtClean="0">
                <a:effectLst/>
              </a:rPr>
              <a:t>(U = 0.560 </a:t>
            </a:r>
            <a:r>
              <a:rPr lang="en-US" sz="2400" dirty="0">
                <a:effectLst/>
              </a:rPr>
              <a:t>W/m</a:t>
            </a:r>
            <a:r>
              <a:rPr lang="en-US" sz="2400" baseline="30000" dirty="0">
                <a:effectLst/>
              </a:rPr>
              <a:t>2</a:t>
            </a:r>
            <a:r>
              <a:rPr lang="en-US" sz="2400" dirty="0">
                <a:effectLst/>
              </a:rPr>
              <a:t>.k</a:t>
            </a:r>
            <a:r>
              <a:rPr lang="en-US" sz="2400" dirty="0" smtClean="0">
                <a:effectLst/>
              </a:rPr>
              <a:t>.)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8621088"/>
              </p:ext>
            </p:extLst>
          </p:nvPr>
        </p:nvGraphicFramePr>
        <p:xfrm>
          <a:off x="1219200" y="1260231"/>
          <a:ext cx="2374900" cy="3520440"/>
        </p:xfrm>
        <a:graphic>
          <a:graphicData uri="http://schemas.openxmlformats.org/drawingml/2006/table">
            <a:tbl>
              <a:tblPr rtl="1" firstRow="1" firstCol="1" bandRow="1">
                <a:tableStyleId>{D7AC3CCA-C797-4891-BE02-D94E43425B78}</a:tableStyleId>
              </a:tblPr>
              <a:tblGrid>
                <a:gridCol w="774700"/>
                <a:gridCol w="732692"/>
                <a:gridCol w="867508"/>
              </a:tblGrid>
              <a:tr h="156972">
                <a:tc>
                  <a:txBody>
                    <a:bodyPr/>
                    <a:lstStyle/>
                    <a:p>
                      <a:pPr algn="ctr" rtl="0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Conduct.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Width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Layer Name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2.23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7</a:t>
                      </a:r>
                      <a:r>
                        <a:rPr lang="en-US" sz="1100" baseline="0" dirty="0" smtClean="0">
                          <a:effectLst/>
                        </a:rPr>
                        <a:t> cm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Hard Stone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12</a:t>
                      </a:r>
                      <a:r>
                        <a:rPr lang="en-US" sz="1100" baseline="0" dirty="0" smtClean="0">
                          <a:effectLst/>
                        </a:rPr>
                        <a:t> cm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Concrete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0.028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4</a:t>
                      </a:r>
                      <a:r>
                        <a:rPr lang="en-US" sz="1100" baseline="0" dirty="0" smtClean="0">
                          <a:effectLst/>
                        </a:rPr>
                        <a:t> cm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Polystyrene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10</a:t>
                      </a:r>
                      <a:r>
                        <a:rPr lang="en-US" sz="1100" baseline="0" dirty="0" smtClean="0">
                          <a:effectLst/>
                        </a:rPr>
                        <a:t> cm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H.C.B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2</a:t>
                      </a:r>
                      <a:r>
                        <a:rPr lang="en-US" sz="1100" baseline="0" dirty="0" smtClean="0">
                          <a:effectLst/>
                        </a:rPr>
                        <a:t> cm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Plaster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pic>
        <p:nvPicPr>
          <p:cNvPr id="2049" name="Picture 1" descr="lay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257300"/>
            <a:ext cx="5181600" cy="3505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2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South wall </a:t>
            </a:r>
            <a:b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</a:b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(Recessed windows with </a:t>
            </a:r>
            <a:r>
              <a:rPr lang="en-US" sz="2800" dirty="0">
                <a:effectLst/>
              </a:rPr>
              <a:t>U = </a:t>
            </a:r>
            <a:r>
              <a:rPr lang="en-US" sz="2800" dirty="0" smtClean="0">
                <a:effectLst/>
              </a:rPr>
              <a:t>2.260 </a:t>
            </a:r>
            <a:r>
              <a:rPr lang="en-US" sz="2800" dirty="0">
                <a:effectLst/>
              </a:rPr>
              <a:t>W/m</a:t>
            </a:r>
            <a:r>
              <a:rPr lang="en-US" sz="2800" baseline="30000" dirty="0">
                <a:effectLst/>
              </a:rPr>
              <a:t>2</a:t>
            </a:r>
            <a:r>
              <a:rPr lang="en-US" sz="2800" dirty="0">
                <a:effectLst/>
              </a:rPr>
              <a:t>.k.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 )</a:t>
            </a:r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297530"/>
            <a:ext cx="5416498" cy="4138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45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South wall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(Recessed windows)</a:t>
            </a:r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219200"/>
            <a:ext cx="4291302" cy="4000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612" y="1222131"/>
            <a:ext cx="3152775" cy="3962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64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West and East walls </a:t>
            </a:r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/>
            </a:r>
            <a:b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</a:b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(Recessed windows and internal vertical shutters)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07803"/>
            <a:ext cx="4319922" cy="40576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333500"/>
            <a:ext cx="3200400" cy="21555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695700"/>
            <a:ext cx="3200400" cy="1695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25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North wall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(Double skin facade)</a:t>
            </a:r>
            <a:endParaRPr lang="en-US" sz="36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181100"/>
            <a:ext cx="7162800" cy="42112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97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Site of the project: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dirty="0"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Location and Site: Area = 7770 square meter.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333500"/>
            <a:ext cx="5715712" cy="4000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Sixth floor – Kitchen: </a:t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</a:b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(Double skin facade, Internal shutters and Horizontal shading)</a:t>
            </a:r>
            <a:endParaRPr lang="en-US" sz="27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333500"/>
            <a:ext cx="7499350" cy="39311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77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Seventh floor – Revolving Restaurant: </a:t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</a:b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(Double skin facade and horizontal shading)</a:t>
            </a:r>
            <a:endParaRPr lang="en-US" sz="36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562100"/>
            <a:ext cx="3652012" cy="36000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339" y="1547446"/>
            <a:ext cx="3758327" cy="3629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56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32238"/>
            <a:ext cx="7498080" cy="1561836"/>
          </a:xfrm>
        </p:spPr>
        <p:txBody>
          <a:bodyPr>
            <a:normAutofit/>
          </a:bodyPr>
          <a:lstStyle/>
          <a:p>
            <a:pPr rtl="0"/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Thermal calculations: </a:t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</a:b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Total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(Heating and Cooling) load per meter = 64605 Wh = 64.6 KWh</a:t>
            </a:r>
            <a:br>
              <a:rPr lang="en-US" sz="18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</a:b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The acceptable range from 30 to 80 KWh  </a:t>
            </a:r>
            <a:endParaRPr lang="en-US" sz="36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638300"/>
            <a:ext cx="7750175" cy="3962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12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5400" y="266700"/>
            <a:ext cx="7498080" cy="838200"/>
          </a:xfrm>
        </p:spPr>
        <p:txBody>
          <a:bodyPr>
            <a:normAutofit/>
          </a:bodyPr>
          <a:lstStyle/>
          <a:p>
            <a:pPr rtl="0"/>
            <a:r>
              <a:rPr lang="en-US" sz="30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Acoustical Design (Walls): </a:t>
            </a:r>
            <a:endParaRPr lang="en-US" sz="30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95400" y="1181100"/>
            <a:ext cx="7498080" cy="402590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FF0000"/>
                </a:solidFill>
              </a:rPr>
              <a:t>Bedroom to Bedroom (STC = 52 required):</a:t>
            </a:r>
          </a:p>
          <a:p>
            <a:pPr marL="82296" indent="0" algn="l" rtl="0">
              <a:buNone/>
            </a:pPr>
            <a:r>
              <a:rPr lang="en-US" sz="1800" dirty="0" smtClean="0"/>
              <a:t>        </a:t>
            </a:r>
          </a:p>
          <a:p>
            <a:pPr marL="82296" indent="0" algn="l" rtl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    Wall type one: Hollow cement block 20 cm thickness:</a:t>
            </a:r>
          </a:p>
          <a:p>
            <a:pPr marL="82296" indent="0" algn="l" rtl="0">
              <a:buNone/>
            </a:pPr>
            <a:endParaRPr lang="en-US" sz="1800" dirty="0" smtClean="0"/>
          </a:p>
          <a:p>
            <a:pPr marL="82296" indent="0" algn="l" rtl="0">
              <a:buNone/>
            </a:pPr>
            <a:endParaRPr lang="en-US" sz="1800" dirty="0"/>
          </a:p>
          <a:p>
            <a:pPr marL="82296" indent="0" algn="l" rtl="0">
              <a:buNone/>
            </a:pPr>
            <a:endParaRPr lang="en-US" sz="1800" dirty="0" smtClean="0"/>
          </a:p>
          <a:p>
            <a:pPr marL="82296" indent="0" algn="l" rtl="0">
              <a:buNone/>
            </a:pPr>
            <a:endParaRPr lang="en-US" sz="1800" dirty="0" smtClean="0"/>
          </a:p>
          <a:p>
            <a:pPr marL="82296" indent="0" algn="l" rtl="0">
              <a:buNone/>
            </a:pPr>
            <a:r>
              <a:rPr lang="en-US" sz="1800" dirty="0" smtClean="0"/>
              <a:t>            Wall </a:t>
            </a:r>
            <a:r>
              <a:rPr lang="en-US" sz="1800" dirty="0"/>
              <a:t>type </a:t>
            </a:r>
            <a:r>
              <a:rPr lang="en-US" sz="1800" dirty="0" smtClean="0"/>
              <a:t>two: Shear walls 25 </a:t>
            </a:r>
            <a:r>
              <a:rPr lang="en-US" sz="1800" dirty="0"/>
              <a:t>cm thickness</a:t>
            </a:r>
            <a:r>
              <a:rPr lang="en-US" sz="1800" dirty="0" smtClean="0"/>
              <a:t>:</a:t>
            </a:r>
          </a:p>
          <a:p>
            <a:pPr marL="82296" indent="0" algn="l" rtl="0">
              <a:buNone/>
            </a:pPr>
            <a:r>
              <a:rPr lang="en-US" sz="1800" dirty="0" smtClean="0"/>
              <a:t>   </a:t>
            </a:r>
            <a:endParaRPr lang="ar-SA" sz="18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097741"/>
              </p:ext>
            </p:extLst>
          </p:nvPr>
        </p:nvGraphicFramePr>
        <p:xfrm>
          <a:off x="2971800" y="2476500"/>
          <a:ext cx="3502025" cy="1121664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054100"/>
                <a:gridCol w="2447925"/>
              </a:tblGrid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STC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Layers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8-in. Dense hollow block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Plus 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Add plaster to both sides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Total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859977"/>
              </p:ext>
            </p:extLst>
          </p:nvPr>
        </p:nvGraphicFramePr>
        <p:xfrm>
          <a:off x="2971800" y="4305300"/>
          <a:ext cx="3484245" cy="1121664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125855"/>
                <a:gridCol w="2358390"/>
              </a:tblGrid>
              <a:tr h="10991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STC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Layers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10-in. Solid concrete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Plus 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Add plaster to both sides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57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Total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46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5400" y="266700"/>
            <a:ext cx="7498080" cy="838200"/>
          </a:xfrm>
        </p:spPr>
        <p:txBody>
          <a:bodyPr>
            <a:normAutofit/>
          </a:bodyPr>
          <a:lstStyle/>
          <a:p>
            <a:pPr rtl="0"/>
            <a:r>
              <a:rPr lang="en-US" sz="30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Acoustical Design (Walls): </a:t>
            </a:r>
            <a:endParaRPr lang="en-US" sz="30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95400" y="1181100"/>
            <a:ext cx="7498080" cy="402590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FF0000"/>
                </a:solidFill>
              </a:rPr>
              <a:t>Corridor to Bedroom (STC = 52 required):</a:t>
            </a:r>
          </a:p>
          <a:p>
            <a:pPr marL="82296" indent="0" algn="l" rtl="0">
              <a:buNone/>
            </a:pPr>
            <a:r>
              <a:rPr lang="en-US" sz="1800" dirty="0" smtClean="0"/>
              <a:t>        </a:t>
            </a:r>
          </a:p>
          <a:p>
            <a:pPr marL="82296" indent="0" algn="l" rtl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    Wall layers: Hollow cement block 20 cm thickness:</a:t>
            </a:r>
          </a:p>
          <a:p>
            <a:pPr marL="82296" indent="0" algn="l" rtl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    Furring </a:t>
            </a:r>
            <a:r>
              <a:rPr lang="en-US" sz="1800" dirty="0"/>
              <a:t>strips, lath and plaster to both sides</a:t>
            </a:r>
            <a:endParaRPr lang="en-US" sz="1800" dirty="0">
              <a:latin typeface="Calibri"/>
              <a:ea typeface="Calibri"/>
              <a:cs typeface="Arial"/>
            </a:endParaRPr>
          </a:p>
          <a:p>
            <a:pPr marL="82296" indent="0" algn="l" rtl="0">
              <a:buNone/>
            </a:pPr>
            <a:endParaRPr lang="en-US" sz="1800" dirty="0" smtClean="0"/>
          </a:p>
          <a:p>
            <a:pPr marL="82296" indent="0" algn="l" rtl="0">
              <a:buNone/>
            </a:pPr>
            <a:endParaRPr lang="en-US" sz="1800" dirty="0"/>
          </a:p>
          <a:p>
            <a:pPr marL="82296" indent="0" algn="l" rtl="0">
              <a:buNone/>
            </a:pPr>
            <a:endParaRPr lang="en-US" sz="1800" dirty="0" smtClean="0"/>
          </a:p>
          <a:p>
            <a:pPr marL="82296" indent="0" algn="l" rtl="0">
              <a:buNone/>
            </a:pPr>
            <a:endParaRPr lang="en-US" sz="1800" dirty="0" smtClean="0"/>
          </a:p>
          <a:p>
            <a:pPr marL="82296" indent="0" algn="l" rtl="0">
              <a:buNone/>
            </a:pPr>
            <a:r>
              <a:rPr lang="en-US" sz="1800" dirty="0" smtClean="0"/>
              <a:t>   </a:t>
            </a:r>
            <a:endParaRPr lang="ar-SA" sz="1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742334"/>
              </p:ext>
            </p:extLst>
          </p:nvPr>
        </p:nvGraphicFramePr>
        <p:xfrm>
          <a:off x="2209800" y="3086100"/>
          <a:ext cx="5488940" cy="1237839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066549"/>
                <a:gridCol w="4422391"/>
              </a:tblGrid>
              <a:tr h="6994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STC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Layers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1914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48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8-in. Dense hollow block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1914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Plus 10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Add furring strips, lath and plaster to both sides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1914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58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Total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79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419100"/>
            <a:ext cx="7498080" cy="4711700"/>
          </a:xfrm>
        </p:spPr>
        <p:txBody>
          <a:bodyPr>
            <a:normAutofit/>
          </a:bodyPr>
          <a:lstStyle/>
          <a:p>
            <a:pPr marL="82296" indent="0" algn="ctr" rtl="0">
              <a:buNone/>
            </a:pPr>
            <a:endParaRPr lang="en-US" sz="7200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 algn="ctr" rtl="0">
              <a:buNone/>
            </a:pP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</a:t>
            </a:r>
            <a:r>
              <a:rPr lang="en-US" sz="7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Seismic </a:t>
            </a: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32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050786"/>
            <a:ext cx="7498080" cy="9525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Design Codes</a:t>
            </a:r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095500"/>
            <a:ext cx="7498080" cy="2667000"/>
          </a:xfrm>
        </p:spPr>
        <p:txBody>
          <a:bodyPr>
            <a:normAutofit fontScale="85000" lnSpcReduction="10000"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The American Concrete Institute code ACI 318-08.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The seismic design according to UBC-97.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 The analysis and design were done using SAP2000 program.</a:t>
            </a:r>
          </a:p>
          <a:p>
            <a:pPr algn="l">
              <a:buNone/>
            </a:pPr>
            <a:endParaRPr lang="ar-SA" b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1475656" y="342900"/>
            <a:ext cx="61926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000" dirty="0" smtClean="0">
                <a:solidFill>
                  <a:srgbClr val="FF0000"/>
                </a:solidFill>
              </a:rPr>
              <a:t>Structural Design</a:t>
            </a:r>
            <a:endParaRPr lang="ar-SA" sz="40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42900"/>
            <a:ext cx="7239000" cy="4926293"/>
          </a:xfrm>
        </p:spPr>
        <p:txBody>
          <a:bodyPr>
            <a:normAutofit lnSpcReduction="10000"/>
          </a:bodyPr>
          <a:lstStyle/>
          <a:p>
            <a:r>
              <a:rPr lang="en-US" sz="3500" b="1" dirty="0" smtClean="0">
                <a:solidFill>
                  <a:srgbClr val="FF0000"/>
                </a:solidFill>
              </a:rPr>
              <a:t>* Design data :</a:t>
            </a:r>
            <a:r>
              <a:rPr lang="en-US" b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1. Concrete compressive strength :  </a:t>
            </a:r>
          </a:p>
          <a:p>
            <a:pPr>
              <a:lnSpc>
                <a:spcPct val="150000"/>
              </a:lnSpc>
            </a:pPr>
            <a:r>
              <a:rPr lang="en-US" sz="21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f’c =24 MPa </a:t>
            </a:r>
            <a:r>
              <a:rPr lang="en-US" sz="2100" dirty="0" smtClean="0">
                <a:solidFill>
                  <a:schemeClr val="tx2"/>
                </a:solidFill>
              </a:rPr>
              <a:t>for slabs.</a:t>
            </a:r>
          </a:p>
          <a:p>
            <a:pPr>
              <a:lnSpc>
                <a:spcPct val="150000"/>
              </a:lnSpc>
            </a:pPr>
            <a:r>
              <a:rPr lang="en-US" sz="2100" dirty="0" smtClean="0">
                <a:solidFill>
                  <a:schemeClr val="tx2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f’c =28MPa </a:t>
            </a:r>
            <a:r>
              <a:rPr lang="en-US" sz="2100" dirty="0" smtClean="0">
                <a:solidFill>
                  <a:schemeClr val="tx2"/>
                </a:solidFill>
              </a:rPr>
              <a:t>for beams, shear walls, columns and footings. 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2.Yielding strength of steel</a:t>
            </a:r>
          </a:p>
          <a:p>
            <a:pPr>
              <a:lnSpc>
                <a:spcPct val="150000"/>
              </a:lnSpc>
            </a:pPr>
            <a:r>
              <a:rPr lang="en-US" sz="2100" dirty="0" smtClean="0">
                <a:solidFill>
                  <a:schemeClr val="tx2"/>
                </a:solidFill>
              </a:rPr>
              <a:t>The yield strength of steel </a:t>
            </a:r>
            <a:r>
              <a:rPr lang="en-US" sz="2400" dirty="0">
                <a:solidFill>
                  <a:srgbClr val="FF0000"/>
                </a:solidFill>
              </a:rPr>
              <a:t>Fy= </a:t>
            </a:r>
            <a:r>
              <a:rPr lang="en-US" sz="2400" dirty="0" smtClean="0">
                <a:solidFill>
                  <a:srgbClr val="FF0000"/>
                </a:solidFill>
              </a:rPr>
              <a:t>420MPa</a:t>
            </a:r>
            <a:r>
              <a:rPr lang="en-US" sz="2100" b="1" dirty="0" smtClean="0">
                <a:solidFill>
                  <a:srgbClr val="FF0000"/>
                </a:solidFill>
              </a:rPr>
              <a:t> </a:t>
            </a:r>
            <a:endParaRPr lang="en-US" sz="21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/>
              <a:t>3.</a:t>
            </a:r>
            <a:r>
              <a:rPr lang="en-US" b="1" dirty="0" smtClean="0"/>
              <a:t> Bearing capacity of soil</a:t>
            </a:r>
          </a:p>
          <a:p>
            <a:pPr rtl="0">
              <a:lnSpc>
                <a:spcPct val="150000"/>
              </a:lnSpc>
            </a:pPr>
            <a:r>
              <a:rPr lang="en-US" sz="2400" dirty="0" smtClean="0">
                <a:solidFill>
                  <a:schemeClr val="tx2"/>
                </a:solidFill>
              </a:rPr>
              <a:t>the bearing capacity of soil = </a:t>
            </a:r>
            <a:r>
              <a:rPr lang="en-US" sz="2400" dirty="0">
                <a:solidFill>
                  <a:srgbClr val="FF0000"/>
                </a:solidFill>
              </a:rPr>
              <a:t>350 </a:t>
            </a:r>
            <a:r>
              <a:rPr lang="en-US" sz="2400" dirty="0" smtClean="0">
                <a:solidFill>
                  <a:srgbClr val="FF0000"/>
                </a:solidFill>
              </a:rPr>
              <a:t>KN/m</a:t>
            </a:r>
            <a:r>
              <a:rPr lang="en-US" sz="2400" baseline="30000" dirty="0" smtClean="0">
                <a:solidFill>
                  <a:srgbClr val="FF0000"/>
                </a:solidFill>
              </a:rPr>
              <a:t>2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65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"/>
            <a:ext cx="7391400" cy="4876800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/>
              <a:t> </a:t>
            </a:r>
          </a:p>
          <a:p>
            <a:pPr rtl="0"/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system:</a:t>
            </a:r>
          </a:p>
          <a:p>
            <a:pPr rtl="0"/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One </a:t>
            </a:r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way ribbed slab with drop beams</a:t>
            </a:r>
          </a:p>
          <a:p>
            <a:pPr rtl="0"/>
            <a:endParaRPr lang="en-US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Thickness of slab: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rtl="0"/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The longest span(one end continues) = 430 cm.</a:t>
            </a:r>
          </a:p>
          <a:p>
            <a:pPr rtl="0"/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The thickness of slab (h) = Ln/18.5 = 430/18.5 = 23 cm</a:t>
            </a:r>
          </a:p>
          <a:p>
            <a:pPr rtl="0"/>
            <a:endParaRPr lang="en-US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thickness of slab (h) = 25 cm  </a:t>
            </a:r>
            <a:endParaRPr lang="en-US" dirty="0" smtClean="0">
              <a:solidFill>
                <a:srgbClr val="FF0000"/>
              </a:solidFill>
            </a:endParaRPr>
          </a:p>
          <a:p>
            <a:pPr rtl="0"/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48031"/>
            <a:ext cx="7746064" cy="5100269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 Beams dimension</a:t>
            </a:r>
          </a:p>
          <a:p>
            <a:pPr algn="l">
              <a:buNone/>
            </a:pPr>
            <a:endParaRPr lang="en-US" sz="2400" dirty="0" smtClean="0"/>
          </a:p>
          <a:p>
            <a:pPr algn="l">
              <a:buNone/>
            </a:pPr>
            <a:endParaRPr lang="en-US" sz="2400" dirty="0"/>
          </a:p>
          <a:p>
            <a:pPr algn="l">
              <a:buNone/>
            </a:pPr>
            <a:endParaRPr lang="en-US" sz="2400" dirty="0" smtClean="0"/>
          </a:p>
          <a:p>
            <a:pPr algn="l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columns dimension</a:t>
            </a:r>
          </a:p>
          <a:p>
            <a:pPr algn="l">
              <a:buNone/>
            </a:pPr>
            <a:endParaRPr lang="en-US" sz="2400" dirty="0" smtClean="0"/>
          </a:p>
          <a:p>
            <a:pPr algn="l">
              <a:buNone/>
            </a:pPr>
            <a:endParaRPr lang="en-US" sz="2400" dirty="0" smtClean="0"/>
          </a:p>
          <a:p>
            <a:pPr algn="l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Footings </a:t>
            </a:r>
            <a:r>
              <a:rPr lang="en-US" sz="2400" dirty="0">
                <a:solidFill>
                  <a:srgbClr val="FF0000"/>
                </a:solidFill>
              </a:rPr>
              <a:t>dimension</a:t>
            </a:r>
          </a:p>
          <a:p>
            <a:pPr algn="l">
              <a:buNone/>
            </a:pPr>
            <a:endParaRPr lang="en-US" sz="2400" dirty="0" smtClean="0"/>
          </a:p>
          <a:p>
            <a:pPr algn="l">
              <a:buNone/>
            </a:pPr>
            <a:endParaRPr lang="ar-SA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652296"/>
              </p:ext>
            </p:extLst>
          </p:nvPr>
        </p:nvGraphicFramePr>
        <p:xfrm>
          <a:off x="2667000" y="952500"/>
          <a:ext cx="4724400" cy="914401"/>
        </p:xfrm>
        <a:graphic>
          <a:graphicData uri="http://schemas.openxmlformats.org/drawingml/2006/table">
            <a:tbl>
              <a:tblPr rtl="1" firstRow="1" bandRow="1">
                <a:tableStyleId>{0505E3EF-67EA-436B-97B2-0124C06EBD24}</a:tableStyleId>
              </a:tblPr>
              <a:tblGrid>
                <a:gridCol w="2242828"/>
                <a:gridCol w="2481572"/>
              </a:tblGrid>
              <a:tr h="334537"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Dimension (mm)</a:t>
                      </a:r>
                      <a:endParaRPr lang="ar-SA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Type</a:t>
                      </a:r>
                      <a:endParaRPr lang="ar-SA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8100" marB="38100"/>
                </a:tc>
              </a:tr>
              <a:tr h="289932">
                <a:tc>
                  <a:txBody>
                    <a:bodyPr/>
                    <a:lstStyle/>
                    <a:p>
                      <a:pPr algn="ctr" rtl="1"/>
                      <a:r>
                        <a:rPr lang="en-US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350*600</a:t>
                      </a:r>
                      <a:endParaRPr lang="ar-SA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Main beams</a:t>
                      </a:r>
                      <a:endParaRPr lang="ar-SA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8100" marB="38100"/>
                </a:tc>
              </a:tr>
              <a:tr h="289932">
                <a:tc>
                  <a:txBody>
                    <a:bodyPr/>
                    <a:lstStyle/>
                    <a:p>
                      <a:pPr algn="ctr" rtl="1"/>
                      <a:r>
                        <a:rPr lang="en-US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300*400</a:t>
                      </a:r>
                      <a:endParaRPr lang="ar-SA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Secondary beams</a:t>
                      </a:r>
                      <a:endParaRPr lang="ar-SA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8100" marB="3810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368794"/>
              </p:ext>
            </p:extLst>
          </p:nvPr>
        </p:nvGraphicFramePr>
        <p:xfrm>
          <a:off x="2667001" y="2628900"/>
          <a:ext cx="4724400" cy="744369"/>
        </p:xfrm>
        <a:graphic>
          <a:graphicData uri="http://schemas.openxmlformats.org/drawingml/2006/table">
            <a:tbl>
              <a:tblPr/>
              <a:tblGrid>
                <a:gridCol w="2471678"/>
                <a:gridCol w="2252722"/>
              </a:tblGrid>
              <a:tr h="31764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Type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endParaRPr lang="en-US" sz="1800" b="1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Dimension (mm)</a:t>
                      </a:r>
                      <a:endParaRPr lang="en-US" sz="1600" b="1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06936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Square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Columns</a:t>
                      </a:r>
                      <a:endParaRPr lang="en-US" sz="14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500*500</a:t>
                      </a:r>
                      <a:endParaRPr lang="en-US" sz="14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06936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Circular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Columns</a:t>
                      </a:r>
                      <a:endParaRPr lang="en-US" sz="14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700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mm diameter</a:t>
                      </a:r>
                      <a:endParaRPr lang="en-US" sz="14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874707"/>
              </p:ext>
            </p:extLst>
          </p:nvPr>
        </p:nvGraphicFramePr>
        <p:xfrm>
          <a:off x="2590800" y="4152900"/>
          <a:ext cx="4787377" cy="957729"/>
        </p:xfrm>
        <a:graphic>
          <a:graphicData uri="http://schemas.openxmlformats.org/drawingml/2006/table">
            <a:tbl>
              <a:tblPr/>
              <a:tblGrid>
                <a:gridCol w="2504626"/>
                <a:gridCol w="2282751"/>
              </a:tblGrid>
              <a:tr h="31764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Type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endParaRPr lang="en-US" sz="1800" b="1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Dimension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(cm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)</a:t>
                      </a:r>
                      <a:endParaRPr lang="en-US" sz="1600" b="1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06936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Isolated Footing</a:t>
                      </a:r>
                      <a:endParaRPr lang="en-US" sz="14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240*240*600</a:t>
                      </a:r>
                      <a:endParaRPr lang="en-US" sz="14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06936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Combined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Footing</a:t>
                      </a:r>
                      <a:endParaRPr lang="en-US" sz="14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190*550*520</a:t>
                      </a:r>
                      <a:endParaRPr lang="en-US" sz="14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06936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Wall Footing</a:t>
                      </a:r>
                      <a:endParaRPr lang="en-US" sz="14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230*580*500</a:t>
                      </a:r>
                      <a:endParaRPr lang="en-US" sz="14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Site of the project: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dirty="0"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Location and Site: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333500"/>
            <a:ext cx="5090746" cy="4000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26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865"/>
            <a:ext cx="7714488" cy="9525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+mn-lt"/>
              </a:rPr>
              <a:t>The distribution of columns and shear walls in the building:</a:t>
            </a:r>
            <a:endParaRPr lang="ar-SA" sz="22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104900"/>
            <a:ext cx="4267200" cy="44196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14300"/>
            <a:ext cx="7562088" cy="9525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+mn-lt"/>
              </a:rPr>
              <a:t>3D Modeling from SAP2000 Program:</a:t>
            </a:r>
            <a:endParaRPr lang="ar-SA" sz="22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952500"/>
            <a:ext cx="4267199" cy="45363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58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14300"/>
            <a:ext cx="7562088" cy="952500"/>
          </a:xfrm>
        </p:spPr>
        <p:txBody>
          <a:bodyPr>
            <a:normAutofit/>
          </a:bodyPr>
          <a:lstStyle/>
          <a:p>
            <a:pPr rtl="0"/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Check Model: </a:t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Compatibility check</a:t>
            </a:r>
            <a:endParaRPr lang="ar-SA" sz="28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952500"/>
            <a:ext cx="5638800" cy="45609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94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90500"/>
            <a:ext cx="7674056" cy="99729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+mn-lt"/>
              </a:rPr>
              <a:t>Equilibrium checks: </a:t>
            </a:r>
            <a:endParaRPr lang="ar-SA" sz="3600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368902"/>
              </p:ext>
            </p:extLst>
          </p:nvPr>
        </p:nvGraphicFramePr>
        <p:xfrm>
          <a:off x="1371600" y="1943100"/>
          <a:ext cx="7239000" cy="922866"/>
        </p:xfrm>
        <a:graphic>
          <a:graphicData uri="http://schemas.openxmlformats.org/drawingml/2006/table">
            <a:tbl>
              <a:tblPr rtl="1" firstRow="1" bandRow="1">
                <a:tableStyleId>{0505E3EF-67EA-436B-97B2-0124C06EBD24}</a:tableStyleId>
              </a:tblPr>
              <a:tblGrid>
                <a:gridCol w="1809750"/>
                <a:gridCol w="1809750"/>
                <a:gridCol w="1809750"/>
                <a:gridCol w="1809750"/>
              </a:tblGrid>
              <a:tr h="309033">
                <a:tc>
                  <a:txBody>
                    <a:bodyPr/>
                    <a:lstStyle/>
                    <a:p>
                      <a:pPr algn="ctr" rtl="1"/>
                      <a:r>
                        <a:rPr lang="en-US" sz="1500" dirty="0" smtClean="0"/>
                        <a:t>Error%</a:t>
                      </a:r>
                      <a:endParaRPr lang="ar-SA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500" dirty="0" smtClean="0"/>
                        <a:t>SAP</a:t>
                      </a:r>
                      <a:endParaRPr lang="ar-SA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500" dirty="0" smtClean="0"/>
                        <a:t>Manual</a:t>
                      </a:r>
                      <a:endParaRPr lang="ar-SA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1"/>
                      <a:endParaRPr lang="ar-SA" sz="1500" dirty="0"/>
                    </a:p>
                  </a:txBody>
                  <a:tcPr marT="38100" marB="38100"/>
                </a:tc>
              </a:tr>
              <a:tr h="300567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smtClean="0"/>
                        <a:t>2.60 % </a:t>
                      </a:r>
                      <a:endParaRPr lang="ar-SA" sz="1500" dirty="0" smtClean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500" dirty="0" smtClean="0"/>
                        <a:t>91472</a:t>
                      </a:r>
                      <a:endParaRPr lang="ar-SA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500" dirty="0" smtClean="0"/>
                        <a:t>89023</a:t>
                      </a:r>
                      <a:endParaRPr lang="ar-SA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sz="1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Dead load + S.I.D.L</a:t>
                      </a:r>
                      <a:endParaRPr lang="ar-SA" sz="1500" dirty="0"/>
                    </a:p>
                  </a:txBody>
                  <a:tcPr marT="38100" marB="38100"/>
                </a:tc>
              </a:tr>
              <a:tr h="309033">
                <a:tc>
                  <a:txBody>
                    <a:bodyPr/>
                    <a:lstStyle/>
                    <a:p>
                      <a:pPr algn="ctr" rtl="1"/>
                      <a:r>
                        <a:rPr lang="en-US" sz="1500" b="1" dirty="0" smtClean="0"/>
                        <a:t>1.10 % </a:t>
                      </a:r>
                      <a:endParaRPr lang="ar-SA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500" dirty="0" smtClean="0"/>
                        <a:t>23208</a:t>
                      </a:r>
                      <a:endParaRPr lang="ar-SA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500" dirty="0" smtClean="0"/>
                        <a:t>23470</a:t>
                      </a:r>
                      <a:endParaRPr lang="ar-SA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500" b="1" dirty="0" smtClean="0"/>
                        <a:t>Live load</a:t>
                      </a:r>
                      <a:endParaRPr lang="ar-SA" sz="1500" dirty="0"/>
                    </a:p>
                  </a:txBody>
                  <a:tcPr marT="38100" marB="3810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896" y="114300"/>
            <a:ext cx="7638288" cy="952500"/>
          </a:xfrm>
        </p:spPr>
        <p:txBody>
          <a:bodyPr>
            <a:normAutofit/>
          </a:bodyPr>
          <a:lstStyle/>
          <a:p>
            <a:pPr rtl="0"/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Seismic design using Response Spectrum – UBC 97: </a:t>
            </a:r>
            <a:endParaRPr lang="ar-SA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295400" y="1159357"/>
            <a:ext cx="3124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W = </a:t>
            </a:r>
            <a:r>
              <a:rPr lang="en-US" altLang="zh-CN" sz="2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91472 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KN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Soil type S</a:t>
            </a:r>
            <a:r>
              <a:rPr lang="en-US" altLang="zh-CN" sz="12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B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 = 1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R = </a:t>
            </a:r>
            <a:r>
              <a:rPr lang="en-US" altLang="zh-CN" sz="2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4.5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C</a:t>
            </a:r>
            <a:r>
              <a:rPr kumimoji="0" lang="en-US" altLang="zh-CN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v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= 0.20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C</a:t>
            </a:r>
            <a:r>
              <a:rPr kumimoji="0" lang="en-US" altLang="zh-CN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= 0.20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T = 0.594 sec.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V = 686.05 KN</a:t>
            </a:r>
            <a:endParaRPr lang="en-US" altLang="zh-CN" sz="2000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185734"/>
            <a:ext cx="4517158" cy="42577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Natural Period (T) for the building:</a:t>
            </a:r>
            <a:endParaRPr lang="ar-SA" sz="3200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6970140"/>
              </p:ext>
            </p:extLst>
          </p:nvPr>
        </p:nvGraphicFramePr>
        <p:xfrm>
          <a:off x="2438400" y="1943100"/>
          <a:ext cx="4750071" cy="1320147"/>
        </p:xfrm>
        <a:graphic>
          <a:graphicData uri="http://schemas.openxmlformats.org/drawingml/2006/table">
            <a:tbl>
              <a:tblPr rtl="1" firstRow="1" bandRow="1">
                <a:tableStyleId>{0505E3EF-67EA-436B-97B2-0124C06EBD24}</a:tableStyleId>
              </a:tblPr>
              <a:tblGrid>
                <a:gridCol w="2018681"/>
                <a:gridCol w="2731390"/>
              </a:tblGrid>
              <a:tr h="440049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T(sec)</a:t>
                      </a:r>
                      <a:endParaRPr lang="ar-SA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1"/>
                      <a:endParaRPr lang="ar-SA" sz="1500" dirty="0"/>
                    </a:p>
                  </a:txBody>
                  <a:tcPr marT="38100" marB="38100"/>
                </a:tc>
              </a:tr>
              <a:tr h="440049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0.65</a:t>
                      </a:r>
                      <a:endParaRPr lang="ar-SA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From SAP</a:t>
                      </a:r>
                      <a:endParaRPr lang="ar-SA" sz="1500" dirty="0"/>
                    </a:p>
                  </a:txBody>
                  <a:tcPr marT="38100" marB="38100"/>
                </a:tc>
              </a:tr>
              <a:tr h="440049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0.594</a:t>
                      </a:r>
                      <a:endParaRPr lang="ar-SA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Manual</a:t>
                      </a:r>
                      <a:endParaRPr lang="ar-SA" sz="1500" dirty="0"/>
                    </a:p>
                  </a:txBody>
                  <a:tcPr marT="38100" marB="3810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2392" y="184665"/>
            <a:ext cx="7498080" cy="625001"/>
          </a:xfrm>
        </p:spPr>
        <p:txBody>
          <a:bodyPr>
            <a:normAutofit fontScale="90000"/>
          </a:bodyPr>
          <a:lstStyle/>
          <a:p>
            <a:r>
              <a:rPr lang="ar-SA" sz="3600" dirty="0" smtClean="0">
                <a:solidFill>
                  <a:srgbClr val="FF0000"/>
                </a:solidFill>
                <a:latin typeface="+mn-lt"/>
              </a:rPr>
              <a:t>:</a:t>
            </a:r>
            <a:r>
              <a:rPr lang="en-US" sz="3600" dirty="0" smtClean="0">
                <a:solidFill>
                  <a:srgbClr val="FF0000"/>
                </a:solidFill>
                <a:latin typeface="+mn-lt"/>
              </a:rPr>
              <a:t>Structural System Design</a:t>
            </a:r>
            <a:endParaRPr lang="ar-SA" sz="3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219200" y="1028700"/>
            <a:ext cx="7498080" cy="40005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2" indent="-283464" algn="l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1.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Slab design: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83464" algn="l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83464" algn="l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ar-SA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98" y="1790700"/>
            <a:ext cx="6529387" cy="35551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225062" y="184666"/>
            <a:ext cx="7498080" cy="526363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2" indent="-283464" algn="l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1.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Slab design: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83464" algn="l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83464" algn="l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ar-SA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215" y="433401"/>
            <a:ext cx="4876800" cy="47720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598" y="2066558"/>
            <a:ext cx="4293281" cy="338174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29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/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2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Main Beam Design</a:t>
            </a:r>
            <a:r>
              <a:rPr lang="en-US" sz="3200" b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723900"/>
            <a:ext cx="7499350" cy="170496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462" y="2148252"/>
            <a:ext cx="7239000" cy="334795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/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2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Columns Design </a:t>
            </a:r>
            <a:r>
              <a:rPr lang="en-US" sz="24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(Square Column)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876300"/>
            <a:ext cx="4724400" cy="47338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58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419100"/>
            <a:ext cx="7498080" cy="47117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7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</a:t>
            </a: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/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2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Columns Design </a:t>
            </a:r>
            <a:r>
              <a:rPr lang="en-US" sz="24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(Square Column)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952500"/>
            <a:ext cx="7536727" cy="4382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24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/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2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Columns Design </a:t>
            </a:r>
            <a:r>
              <a:rPr lang="en-US" sz="24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(Circular Column)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952500"/>
            <a:ext cx="5267985" cy="44958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952500"/>
            <a:ext cx="2754923" cy="210923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78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/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2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Footings Design:</a:t>
            </a:r>
            <a:endParaRPr lang="en-US" sz="3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876300"/>
            <a:ext cx="4495800" cy="45416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98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/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2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Footings Design </a:t>
            </a:r>
            <a:r>
              <a:rPr lang="en-US" sz="24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(Isolated Footing)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409700"/>
            <a:ext cx="7814401" cy="3657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03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/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2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Footings Design </a:t>
            </a:r>
            <a:r>
              <a:rPr lang="en-US" sz="24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(Combined Footing)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028700"/>
            <a:ext cx="7441103" cy="4254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10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/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2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Footings Design </a:t>
            </a:r>
            <a:r>
              <a:rPr lang="en-US" sz="24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(Combined Footing)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104900"/>
            <a:ext cx="7778575" cy="40580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06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/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2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2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Footings Design </a:t>
            </a:r>
            <a:r>
              <a:rPr lang="en-US" sz="24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(Wall Footing)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333500"/>
            <a:ext cx="7499350" cy="35098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54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/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2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2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Footings Design </a:t>
            </a:r>
            <a:r>
              <a:rPr lang="en-US" sz="24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(Wall Footing)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952500"/>
            <a:ext cx="4953000" cy="44532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46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/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2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32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b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Shear Walls Design:</a:t>
            </a:r>
            <a:endParaRPr lang="en-US" sz="3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876300"/>
            <a:ext cx="6781800" cy="4554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89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>
            <a:normAutofit/>
          </a:bodyPr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0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30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0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Reinforcement details around openings:</a:t>
            </a:r>
            <a:endParaRPr lang="en-US" sz="30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876300"/>
            <a:ext cx="6055812" cy="457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60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The Site Plan for the project: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952500"/>
            <a:ext cx="4907046" cy="4585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>
            <a:normAutofit/>
          </a:bodyPr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0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0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0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Stair Design:</a:t>
            </a:r>
            <a:endParaRPr lang="en-US" sz="30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028700"/>
            <a:ext cx="7499350" cy="4114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48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419100"/>
            <a:ext cx="7498080" cy="47117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Electrical</a:t>
            </a:r>
          </a:p>
          <a:p>
            <a:pPr marL="82296" indent="0" algn="ctr" rtl="0">
              <a:buNone/>
            </a:pP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4076700"/>
            <a:ext cx="2286000" cy="1137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94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864"/>
            <a:ext cx="3136776" cy="1942835"/>
          </a:xfrm>
        </p:spPr>
        <p:txBody>
          <a:bodyPr>
            <a:noAutofit/>
          </a:bodyPr>
          <a:lstStyle/>
          <a:p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Revolving Restaurant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3600" dirty="0" smtClean="0">
                <a:latin typeface="+mn-lt"/>
              </a:rPr>
              <a:t>  </a:t>
            </a:r>
            <a:r>
              <a:rPr lang="en-US" sz="1800" dirty="0" smtClean="0">
                <a:latin typeface="+mn-lt"/>
              </a:rPr>
              <a:t>E avg =257 lux</a:t>
            </a:r>
            <a:r>
              <a:rPr lang="en-US" sz="3600" dirty="0" smtClean="0">
                <a:latin typeface="+mn-lt"/>
              </a:rPr>
              <a:t/>
            </a:r>
            <a:br>
              <a:rPr lang="en-US" sz="3600" dirty="0" smtClean="0">
                <a:latin typeface="+mn-lt"/>
              </a:rPr>
            </a:br>
            <a:endParaRPr lang="ar-SA" sz="2400" dirty="0">
              <a:latin typeface="+mn-lt"/>
            </a:endParaRPr>
          </a:p>
        </p:txBody>
      </p:sp>
      <p:pic>
        <p:nvPicPr>
          <p:cNvPr id="1026" name="صورة 0" descr="Description: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780" y="117817"/>
            <a:ext cx="4339292" cy="2388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صورة 3" descr="Description: 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546838"/>
            <a:ext cx="3764705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398" y="2475480"/>
            <a:ext cx="3476625" cy="3009900"/>
          </a:xfrm>
          <a:prstGeom prst="rect">
            <a:avLst/>
          </a:prstGeom>
        </p:spPr>
      </p:pic>
      <p:pic>
        <p:nvPicPr>
          <p:cNvPr id="1028" name="صورة 4" descr="Description: 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124325"/>
            <a:ext cx="3758843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49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865"/>
            <a:ext cx="5257800" cy="1333235"/>
          </a:xfrm>
        </p:spPr>
        <p:txBody>
          <a:bodyPr>
            <a:noAutofit/>
          </a:bodyPr>
          <a:lstStyle/>
          <a:p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Bedroom: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3600" dirty="0" smtClean="0">
                <a:latin typeface="+mn-lt"/>
              </a:rPr>
              <a:t>  </a:t>
            </a:r>
            <a:r>
              <a:rPr lang="en-US" sz="1800" dirty="0" smtClean="0">
                <a:latin typeface="+mn-lt"/>
              </a:rPr>
              <a:t>E avg =247 lux</a:t>
            </a:r>
            <a:r>
              <a:rPr lang="en-US" sz="3600" dirty="0" smtClean="0">
                <a:latin typeface="+mn-lt"/>
              </a:rPr>
              <a:t/>
            </a:r>
            <a:br>
              <a:rPr lang="en-US" sz="3600" dirty="0" smtClean="0">
                <a:latin typeface="+mn-lt"/>
              </a:rPr>
            </a:br>
            <a:endParaRPr lang="ar-SA" sz="2400" dirty="0">
              <a:latin typeface="+mn-lt"/>
            </a:endParaRPr>
          </a:p>
        </p:txBody>
      </p:sp>
      <p:pic>
        <p:nvPicPr>
          <p:cNvPr id="2050" name="صورة 11" descr="Description: 2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533" y="1841988"/>
            <a:ext cx="4128242" cy="3287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Users\ALAA\Desktop\pre\bedro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243" y="1841987"/>
            <a:ext cx="3781425" cy="3287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63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90500"/>
            <a:ext cx="7818072" cy="71247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Distribution of lighting and sockets for bedrooms: </a:t>
            </a:r>
            <a:endParaRPr lang="ar-SA" sz="28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340853"/>
            <a:ext cx="3951398" cy="35673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333500"/>
            <a:ext cx="3581400" cy="35746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22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419100"/>
            <a:ext cx="7498080" cy="47117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Mechanical </a:t>
            </a:r>
          </a:p>
          <a:p>
            <a:pPr marL="82296" indent="0" algn="ctr" rtl="0">
              <a:buNone/>
            </a:pP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92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+mn-lt"/>
              </a:rPr>
              <a:t>General</a:t>
            </a:r>
            <a:endParaRPr lang="en-US" sz="4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sz="2400" dirty="0" smtClean="0"/>
              <a:t>   Mechanical design of a building involves many aspects including</a:t>
            </a:r>
            <a:r>
              <a:rPr lang="en-US" sz="3600" dirty="0" smtClean="0"/>
              <a:t>:</a:t>
            </a:r>
          </a:p>
          <a:p>
            <a:pPr algn="l" rtl="0">
              <a:buNone/>
            </a:pPr>
            <a:endParaRPr lang="en-US" sz="4000" dirty="0" smtClean="0"/>
          </a:p>
          <a:p>
            <a:pPr algn="l" rtl="0">
              <a:buNone/>
            </a:pPr>
            <a:r>
              <a:rPr lang="en-US" sz="2400" dirty="0" smtClean="0"/>
              <a:t>1. Water Supply System.</a:t>
            </a:r>
          </a:p>
          <a:p>
            <a:pPr algn="l" rtl="0">
              <a:buNone/>
            </a:pPr>
            <a:r>
              <a:rPr lang="en-US" sz="2400" dirty="0" smtClean="0"/>
              <a:t>2. Drainage System Design.</a:t>
            </a:r>
          </a:p>
          <a:p>
            <a:pPr algn="l" rtl="0">
              <a:buNone/>
            </a:pPr>
            <a:r>
              <a:rPr lang="en-US" sz="2400" dirty="0" smtClean="0"/>
              <a:t>3. Vertical Transportation (Elevators).</a:t>
            </a:r>
          </a:p>
          <a:p>
            <a:pPr algn="l" rtl="0">
              <a:buNone/>
            </a:pPr>
            <a:r>
              <a:rPr lang="en-US" sz="2400" dirty="0" smtClean="0"/>
              <a:t>4. Revolving Restaurant.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>
            <a:normAutofit/>
          </a:bodyPr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30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Water Supply System</a:t>
            </a:r>
            <a:r>
              <a:rPr lang="en-US" sz="30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0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892246"/>
            <a:ext cx="4715277" cy="43877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254369" y="1257300"/>
            <a:ext cx="3124200" cy="39624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l" rtl="0">
              <a:lnSpc>
                <a:spcPct val="120000"/>
              </a:lnSpc>
              <a:buNone/>
            </a:pPr>
            <a:r>
              <a:rPr lang="en-US" sz="1800" dirty="0" smtClean="0"/>
              <a:t>** Large-size Underground water tank :</a:t>
            </a:r>
          </a:p>
          <a:p>
            <a:pPr marL="82296" indent="0" algn="l" rtl="0">
              <a:lnSpc>
                <a:spcPct val="120000"/>
              </a:lnSpc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Capacity = 150 cubic meter.</a:t>
            </a:r>
          </a:p>
          <a:p>
            <a:pPr marL="82296" indent="0" algn="l" rtl="0">
              <a:lnSpc>
                <a:spcPct val="120000"/>
              </a:lnSpc>
              <a:buNone/>
            </a:pPr>
            <a:endParaRPr lang="en-US" sz="1800" dirty="0"/>
          </a:p>
          <a:p>
            <a:pPr marL="82296" indent="0" algn="l" rtl="0">
              <a:lnSpc>
                <a:spcPct val="120000"/>
              </a:lnSpc>
              <a:buNone/>
            </a:pPr>
            <a:r>
              <a:rPr lang="en-US" sz="1800" dirty="0" smtClean="0"/>
              <a:t>** Small nine water tanks on the roof above the revolving restaurant:</a:t>
            </a:r>
          </a:p>
          <a:p>
            <a:pPr marL="82296" indent="0" algn="l" rtl="0">
              <a:lnSpc>
                <a:spcPct val="120000"/>
              </a:lnSpc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Capacity = 10 cubic meter.</a:t>
            </a:r>
          </a:p>
          <a:p>
            <a:pPr marL="82296" indent="0" algn="l" rtl="0">
              <a:lnSpc>
                <a:spcPct val="120000"/>
              </a:lnSpc>
              <a:buNone/>
            </a:pPr>
            <a:endParaRPr lang="en-US" sz="1800" dirty="0"/>
          </a:p>
          <a:p>
            <a:pPr marL="82296" indent="0" algn="l" rtl="0">
              <a:lnSpc>
                <a:spcPct val="120000"/>
              </a:lnSpc>
              <a:buNone/>
            </a:pPr>
            <a:r>
              <a:rPr lang="en-US" sz="1800" dirty="0" smtClean="0"/>
              <a:t>** </a:t>
            </a:r>
            <a:r>
              <a:rPr lang="en-US" sz="1800" dirty="0" smtClean="0">
                <a:solidFill>
                  <a:srgbClr val="FF0000"/>
                </a:solidFill>
              </a:rPr>
              <a:t>Pump</a:t>
            </a:r>
            <a:r>
              <a:rPr lang="en-US" sz="1800" dirty="0" smtClean="0"/>
              <a:t> between the underground tank and the small tanks on the roof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1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>
            <a:normAutofit/>
          </a:bodyPr>
          <a:lstStyle/>
          <a:p>
            <a:pPr marL="365760" marR="0" lvl="2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2800" kern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1-Water Supply System</a:t>
            </a:r>
            <a:r>
              <a:rPr lang="en-US" sz="2800" b="1" kern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kern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377" y="1257300"/>
            <a:ext cx="7698073" cy="3800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76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>
            <a:normAutofit/>
          </a:bodyPr>
          <a:lstStyle/>
          <a:p>
            <a:pPr marL="93663" marR="0" lvl="2" indent="-111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2800" kern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1-Water Supply System: </a:t>
            </a:r>
            <a:r>
              <a:rPr lang="en-US" sz="30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0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(The sixth floor-Kitchen and water closets)</a:t>
            </a:r>
            <a:r>
              <a:rPr lang="en-US" sz="24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0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257300"/>
            <a:ext cx="7499350" cy="37233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04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Ground Floor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(Area = 1278.5 square meter)</a:t>
            </a:r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876300"/>
            <a:ext cx="4356396" cy="4495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84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5400" y="20515"/>
            <a:ext cx="7498080" cy="9525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1-Water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Supply System: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43000" y="952500"/>
            <a:ext cx="7543800" cy="4053576"/>
          </a:xfrm>
        </p:spPr>
        <p:txBody>
          <a:bodyPr>
            <a:normAutofit lnSpcReduction="10000"/>
          </a:bodyPr>
          <a:lstStyle/>
          <a:p>
            <a:pPr marL="82296" indent="0" algn="just" rtl="0">
              <a:buNone/>
            </a:pPr>
            <a:r>
              <a:rPr lang="en-US" sz="2000" dirty="0" smtClean="0"/>
              <a:t>            We've divided the building into four  zones and we compute the sizes of the pipes for main vertical feeder, main horizontal feeder  and branches for each zone</a:t>
            </a:r>
            <a:r>
              <a:rPr lang="en-US" sz="2000" dirty="0"/>
              <a:t>.</a:t>
            </a:r>
            <a:endParaRPr lang="en-US" sz="2000" dirty="0" smtClean="0"/>
          </a:p>
          <a:p>
            <a:pPr marL="82296" indent="0" algn="just" rtl="0">
              <a:buNone/>
            </a:pPr>
            <a:endParaRPr lang="en-US" sz="2000" dirty="0" smtClean="0"/>
          </a:p>
          <a:p>
            <a:pPr algn="l" rtl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Zone A: </a:t>
            </a:r>
            <a:r>
              <a:rPr lang="en-US" sz="1800" dirty="0" smtClean="0"/>
              <a:t>Number of Fixture units= 188, and water demand = 65 gpm</a:t>
            </a:r>
            <a:endParaRPr lang="en-US" sz="2000" b="1" dirty="0" smtClean="0"/>
          </a:p>
          <a:p>
            <a:pPr algn="l" rtl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Zone B: </a:t>
            </a:r>
            <a:r>
              <a:rPr lang="en-US" sz="1900" dirty="0"/>
              <a:t>Number of Fixture units= </a:t>
            </a:r>
            <a:r>
              <a:rPr lang="en-US" sz="1900" dirty="0" smtClean="0"/>
              <a:t>136, </a:t>
            </a:r>
            <a:r>
              <a:rPr lang="en-US" sz="1900" dirty="0"/>
              <a:t>and water demand = </a:t>
            </a:r>
            <a:r>
              <a:rPr lang="en-US" sz="1900" dirty="0" smtClean="0"/>
              <a:t>53 gpm</a:t>
            </a:r>
            <a:endParaRPr lang="en-US" sz="2400" b="1" dirty="0" smtClean="0"/>
          </a:p>
          <a:p>
            <a:pPr algn="l" rtl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Zone C: </a:t>
            </a:r>
            <a:r>
              <a:rPr lang="en-US" sz="1900" dirty="0"/>
              <a:t>Number of Fixture units= 188, and water demand = 65 </a:t>
            </a:r>
            <a:r>
              <a:rPr lang="en-US" sz="1900" dirty="0" smtClean="0"/>
              <a:t>gpm</a:t>
            </a:r>
            <a:endParaRPr lang="en-US" sz="2400" b="1" dirty="0" smtClean="0"/>
          </a:p>
          <a:p>
            <a:pPr algn="l" rtl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Zone D: </a:t>
            </a:r>
            <a:r>
              <a:rPr lang="en-US" sz="1900" dirty="0"/>
              <a:t>Number of Fixture units= </a:t>
            </a:r>
            <a:r>
              <a:rPr lang="en-US" sz="1900" dirty="0" smtClean="0"/>
              <a:t>152, </a:t>
            </a:r>
            <a:r>
              <a:rPr lang="en-US" sz="1900" dirty="0"/>
              <a:t>and water demand = </a:t>
            </a:r>
            <a:r>
              <a:rPr lang="en-US" sz="1900" dirty="0" smtClean="0"/>
              <a:t>57 gpm</a:t>
            </a:r>
            <a:endParaRPr lang="en-US" sz="2400" b="1" dirty="0" smtClean="0"/>
          </a:p>
          <a:p>
            <a:pPr algn="l" rtl="0">
              <a:buNone/>
            </a:pPr>
            <a:endParaRPr lang="en-US" sz="2400" b="1" dirty="0" smtClean="0"/>
          </a:p>
          <a:p>
            <a:pPr marL="93663" indent="-11113" algn="l" rtl="0">
              <a:buNone/>
            </a:pPr>
            <a:r>
              <a:rPr lang="en-US" sz="2000" dirty="0" smtClean="0"/>
              <a:t>          Each zone Provide water to special parts of the building that shown in the plans.</a:t>
            </a:r>
            <a:endParaRPr lang="en-US" sz="2000" b="1" dirty="0" smtClean="0"/>
          </a:p>
          <a:p>
            <a:pPr algn="l" rtl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86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7187"/>
            <a:ext cx="7498080" cy="952500"/>
          </a:xfrm>
        </p:spPr>
        <p:txBody>
          <a:bodyPr>
            <a:normAutofit/>
          </a:bodyPr>
          <a:lstStyle/>
          <a:p>
            <a:pPr marL="93663" marR="0" lvl="2" indent="-111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lang="en-US" sz="2800" kern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1-Water Supply System: </a:t>
            </a:r>
            <a:r>
              <a:rPr lang="en-US" sz="30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0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(The second floor to the fifth floor water supply layout)</a:t>
            </a:r>
            <a:r>
              <a:rPr lang="en-US" sz="24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0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104900"/>
            <a:ext cx="4683697" cy="43127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54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19200" y="114300"/>
            <a:ext cx="4572000" cy="11335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1-Water Supply System:</a:t>
            </a:r>
            <a:endParaRPr lang="en-US" sz="24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Calculations :</a:t>
            </a:r>
            <a:endParaRPr lang="ar-SA" sz="2400" dirty="0">
              <a:solidFill>
                <a:srgbClr val="FF0000"/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2143836"/>
              </p:ext>
            </p:extLst>
          </p:nvPr>
        </p:nvGraphicFramePr>
        <p:xfrm>
          <a:off x="1905000" y="1562100"/>
          <a:ext cx="6301105" cy="1472184"/>
        </p:xfrm>
        <a:graphic>
          <a:graphicData uri="http://schemas.openxmlformats.org/drawingml/2006/table">
            <a:tbl>
              <a:tblPr rtl="1" firstRow="1" firstCol="1" bandRow="1">
                <a:tableStyleId>{0505E3EF-67EA-436B-97B2-0124C06EBD24}</a:tableStyleId>
              </a:tblPr>
              <a:tblGrid>
                <a:gridCol w="1800769"/>
                <a:gridCol w="1170659"/>
                <a:gridCol w="1438710"/>
                <a:gridCol w="1890967"/>
              </a:tblGrid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Water demand (gpm)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Number of F.U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Type of supply control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Main feeder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Flush Tank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Zone A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136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Flush Tank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Zone B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Flush Tank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Zone C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57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Flush Tank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Zone D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225062" y="3162300"/>
            <a:ext cx="6172200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** Pipes diameters for zone A:</a:t>
            </a:r>
          </a:p>
          <a:p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dirty="0"/>
              <a:t>M</a:t>
            </a:r>
            <a:r>
              <a:rPr lang="en-US" dirty="0" smtClean="0"/>
              <a:t>ain </a:t>
            </a:r>
            <a:r>
              <a:rPr lang="en-US" dirty="0"/>
              <a:t>vertical </a:t>
            </a:r>
            <a:r>
              <a:rPr lang="en-US" dirty="0" smtClean="0"/>
              <a:t>feeder </a:t>
            </a:r>
            <a:r>
              <a:rPr lang="en-US" dirty="0" smtClean="0">
                <a:solidFill>
                  <a:srgbClr val="FF0000"/>
                </a:solidFill>
              </a:rPr>
              <a:t>(Galvanized Steel)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smtClean="0"/>
              <a:t>2 inch).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Main horizontal </a:t>
            </a:r>
            <a:r>
              <a:rPr lang="en-US" dirty="0"/>
              <a:t>feeder </a:t>
            </a:r>
            <a:r>
              <a:rPr lang="en-US" dirty="0" smtClean="0">
                <a:solidFill>
                  <a:srgbClr val="FF0000"/>
                </a:solidFill>
              </a:rPr>
              <a:t>(PVC)</a:t>
            </a:r>
            <a:r>
              <a:rPr lang="en-US" dirty="0" smtClean="0"/>
              <a:t>(1.25 inch) for ground floor.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Branches </a:t>
            </a:r>
            <a:r>
              <a:rPr lang="en-US" dirty="0" smtClean="0">
                <a:solidFill>
                  <a:srgbClr val="FF0000"/>
                </a:solidFill>
              </a:rPr>
              <a:t>(PVC)</a:t>
            </a:r>
            <a:r>
              <a:rPr lang="en-US" dirty="0" smtClean="0"/>
              <a:t>( ¾ inch) for ground floor.</a:t>
            </a:r>
          </a:p>
          <a:p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24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19200" y="114300"/>
            <a:ext cx="4572000" cy="11335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1-Water Supply System:</a:t>
            </a:r>
            <a:endParaRPr lang="en-US" sz="24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Hot Water supply:</a:t>
            </a:r>
            <a:endParaRPr lang="ar-SA" sz="24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47800" y="1485900"/>
            <a:ext cx="72858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 </a:t>
            </a:r>
          </a:p>
          <a:p>
            <a:r>
              <a:rPr lang="en-US" dirty="0" smtClean="0"/>
              <a:t>** In </a:t>
            </a:r>
            <a:r>
              <a:rPr lang="en-US" dirty="0"/>
              <a:t>the hot </a:t>
            </a:r>
            <a:r>
              <a:rPr lang="en-US" dirty="0" smtClean="0"/>
              <a:t>water supply system we </a:t>
            </a:r>
            <a:r>
              <a:rPr lang="en-US" dirty="0"/>
              <a:t>will use </a:t>
            </a:r>
            <a:r>
              <a:rPr lang="en-US" dirty="0" smtClean="0"/>
              <a:t>boilers, and it is located near the small water tanks on the roof above revolving restaurant.</a:t>
            </a:r>
          </a:p>
          <a:p>
            <a:r>
              <a:rPr lang="en-US" dirty="0"/>
              <a:t> </a:t>
            </a:r>
          </a:p>
          <a:p>
            <a:r>
              <a:rPr lang="en-US" dirty="0" smtClean="0"/>
              <a:t>** Hot water pipes diameters will be the same of the cold </a:t>
            </a:r>
            <a:r>
              <a:rPr lang="en-US" dirty="0"/>
              <a:t>water </a:t>
            </a:r>
            <a:r>
              <a:rPr lang="en-US" dirty="0" smtClean="0"/>
              <a:t>pipes diameters </a:t>
            </a:r>
            <a:r>
              <a:rPr lang="en-US" dirty="0"/>
              <a:t>used.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32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2- Drainage </a:t>
            </a:r>
            <a:r>
              <a:rPr lang="en-US" sz="2800" dirty="0">
                <a:solidFill>
                  <a:srgbClr val="FF0000"/>
                </a:solidFill>
                <a:latin typeface="+mn-lt"/>
              </a:rPr>
              <a:t>S</a:t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ystem Design: </a:t>
            </a:r>
            <a:endParaRPr lang="en-US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95400" y="1333500"/>
            <a:ext cx="7022592" cy="3098800"/>
          </a:xfrm>
        </p:spPr>
        <p:txBody>
          <a:bodyPr/>
          <a:lstStyle/>
          <a:p>
            <a:pPr marL="82296" indent="0" algn="just" rtl="0">
              <a:buNone/>
            </a:pPr>
            <a:r>
              <a:rPr lang="en-US" dirty="0" smtClean="0"/>
              <a:t>          </a:t>
            </a:r>
            <a:r>
              <a:rPr lang="en-US" sz="2000" dirty="0" smtClean="0"/>
              <a:t>To try making the building environmentally-friendly building, the drainage system was divided into two types: </a:t>
            </a:r>
          </a:p>
          <a:p>
            <a:pPr marL="82296" indent="0" algn="just" rtl="0">
              <a:buNone/>
            </a:pPr>
            <a:endParaRPr lang="en-US" sz="2000" dirty="0"/>
          </a:p>
          <a:p>
            <a:pPr marL="82296" indent="0" algn="just" rtl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**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Black water: </a:t>
            </a:r>
            <a:r>
              <a:rPr lang="en-US" sz="2000" dirty="0" smtClean="0"/>
              <a:t>To public sewage network.</a:t>
            </a:r>
          </a:p>
          <a:p>
            <a:pPr marL="82296" indent="0" algn="just" rtl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** Gray water: </a:t>
            </a:r>
            <a:r>
              <a:rPr lang="en-US" sz="2000" dirty="0" smtClean="0"/>
              <a:t>For irrigation.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36077" y="0"/>
            <a:ext cx="7498080" cy="7239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2- Drainage </a:t>
            </a:r>
            <a:r>
              <a:rPr lang="en-US" sz="2800" dirty="0">
                <a:solidFill>
                  <a:srgbClr val="FF0000"/>
                </a:solidFill>
                <a:latin typeface="+mn-lt"/>
              </a:rPr>
              <a:t>S</a:t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ystem Design: </a:t>
            </a:r>
            <a:endParaRPr lang="en-US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95400" y="1333500"/>
            <a:ext cx="7022592" cy="3098800"/>
          </a:xfrm>
        </p:spPr>
        <p:txBody>
          <a:bodyPr/>
          <a:lstStyle/>
          <a:p>
            <a:pPr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800100"/>
            <a:ext cx="6905625" cy="4667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17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2- Drainage </a:t>
            </a:r>
            <a:r>
              <a:rPr lang="en-US" sz="2800" dirty="0">
                <a:solidFill>
                  <a:srgbClr val="FF0000"/>
                </a:solidFill>
                <a:latin typeface="+mn-lt"/>
              </a:rPr>
              <a:t>S</a:t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ystem Design 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(Pipes diameters)</a:t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:</a:t>
            </a:r>
            <a:endParaRPr lang="en-US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95400" y="1485900"/>
            <a:ext cx="7239000" cy="3657600"/>
          </a:xfrm>
        </p:spPr>
        <p:txBody>
          <a:bodyPr>
            <a:normAutofit/>
          </a:bodyPr>
          <a:lstStyle/>
          <a:p>
            <a:pPr marL="82296" indent="0" algn="just" rtl="0">
              <a:buNone/>
            </a:pPr>
            <a:r>
              <a:rPr lang="en-US" sz="1800" dirty="0" smtClean="0"/>
              <a:t>** The </a:t>
            </a:r>
            <a:r>
              <a:rPr lang="en-US" sz="1800" dirty="0" smtClean="0">
                <a:solidFill>
                  <a:srgbClr val="FF0000"/>
                </a:solidFill>
              </a:rPr>
              <a:t>vertical stack </a:t>
            </a:r>
            <a:r>
              <a:rPr lang="en-US" sz="1800" dirty="0" smtClean="0"/>
              <a:t>pipe diameter = </a:t>
            </a:r>
            <a:r>
              <a:rPr lang="en-US" sz="1800" dirty="0" smtClean="0">
                <a:solidFill>
                  <a:srgbClr val="FF0000"/>
                </a:solidFill>
              </a:rPr>
              <a:t>4 inch</a:t>
            </a:r>
            <a:r>
              <a:rPr lang="en-US" sz="1800" dirty="0" smtClean="0"/>
              <a:t>.</a:t>
            </a:r>
          </a:p>
          <a:p>
            <a:pPr marL="82296" indent="0" algn="just" rtl="0">
              <a:buNone/>
            </a:pPr>
            <a:endParaRPr lang="en-US" sz="1800" dirty="0" smtClean="0"/>
          </a:p>
          <a:p>
            <a:pPr marL="82296" indent="0" algn="just" rtl="0">
              <a:buNone/>
            </a:pPr>
            <a:r>
              <a:rPr lang="en-US" sz="1800" dirty="0" smtClean="0"/>
              <a:t>** horizontal pipes from </a:t>
            </a:r>
            <a:r>
              <a:rPr lang="en-US" sz="1800" dirty="0" smtClean="0">
                <a:solidFill>
                  <a:srgbClr val="FF0000"/>
                </a:solidFill>
              </a:rPr>
              <a:t>laundry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FF0000"/>
                </a:solidFill>
              </a:rPr>
              <a:t>kitchen sink </a:t>
            </a:r>
            <a:r>
              <a:rPr lang="en-US" sz="1800" dirty="0" smtClean="0"/>
              <a:t>and </a:t>
            </a:r>
            <a:r>
              <a:rPr lang="en-US" sz="1800" dirty="0" smtClean="0">
                <a:solidFill>
                  <a:srgbClr val="FF0000"/>
                </a:solidFill>
              </a:rPr>
              <a:t>bathtub</a:t>
            </a:r>
            <a:r>
              <a:rPr lang="en-US" sz="1800" dirty="0" smtClean="0"/>
              <a:t> up to the floor drain diameter = </a:t>
            </a:r>
            <a:r>
              <a:rPr lang="en-US" sz="1800" dirty="0" smtClean="0">
                <a:solidFill>
                  <a:srgbClr val="FF0000"/>
                </a:solidFill>
              </a:rPr>
              <a:t>2 inch @ ¼ inch per foot slope</a:t>
            </a:r>
            <a:r>
              <a:rPr lang="en-US" sz="1800" dirty="0" smtClean="0"/>
              <a:t>.</a:t>
            </a:r>
          </a:p>
          <a:p>
            <a:pPr marL="82296" indent="0" algn="just" rtl="0">
              <a:buNone/>
            </a:pPr>
            <a:endParaRPr lang="en-US" sz="1800" dirty="0" smtClean="0"/>
          </a:p>
          <a:p>
            <a:pPr marL="82296" indent="0" algn="just" rtl="0">
              <a:buNone/>
            </a:pPr>
            <a:r>
              <a:rPr lang="en-US" sz="1800" dirty="0" smtClean="0"/>
              <a:t>** Horizontal pipe from </a:t>
            </a:r>
            <a:r>
              <a:rPr lang="en-US" sz="1800" dirty="0" smtClean="0">
                <a:solidFill>
                  <a:srgbClr val="FF0000"/>
                </a:solidFill>
              </a:rPr>
              <a:t>floor drain </a:t>
            </a:r>
            <a:r>
              <a:rPr lang="en-US" sz="1800" dirty="0" smtClean="0"/>
              <a:t>to the vertical stack diameter = </a:t>
            </a:r>
            <a:r>
              <a:rPr lang="en-US" sz="1800" dirty="0" smtClean="0">
                <a:solidFill>
                  <a:srgbClr val="FF0000"/>
                </a:solidFill>
              </a:rPr>
              <a:t>4 inch @ 1/8 inch per foot slope</a:t>
            </a:r>
            <a:r>
              <a:rPr lang="en-US" sz="1800" dirty="0" smtClean="0"/>
              <a:t>.</a:t>
            </a:r>
          </a:p>
          <a:p>
            <a:pPr marL="82296" indent="0" algn="just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2800" dirty="0" smtClean="0"/>
          </a:p>
          <a:p>
            <a:pPr algn="l" rtl="0"/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20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2- Drainage </a:t>
            </a:r>
            <a:r>
              <a:rPr lang="en-US" sz="2800" dirty="0">
                <a:solidFill>
                  <a:srgbClr val="FF0000"/>
                </a:solidFill>
                <a:latin typeface="+mn-lt"/>
              </a:rPr>
              <a:t>S</a:t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ystem Design 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(Pipes diameters)</a:t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:</a:t>
            </a:r>
            <a:endParaRPr lang="en-US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95400" y="1485900"/>
            <a:ext cx="7239000" cy="3505200"/>
          </a:xfrm>
        </p:spPr>
        <p:txBody>
          <a:bodyPr>
            <a:normAutofit/>
          </a:bodyPr>
          <a:lstStyle/>
          <a:p>
            <a:pPr marL="82296" indent="0" algn="just" rtl="0">
              <a:buNone/>
            </a:pPr>
            <a:r>
              <a:rPr lang="en-US" sz="1800" dirty="0"/>
              <a:t>** horizontal pipe from </a:t>
            </a:r>
            <a:r>
              <a:rPr lang="en-US" sz="1800" dirty="0">
                <a:solidFill>
                  <a:srgbClr val="FF0000"/>
                </a:solidFill>
              </a:rPr>
              <a:t>lavatory</a:t>
            </a:r>
            <a:r>
              <a:rPr lang="en-US" sz="1800" dirty="0"/>
              <a:t> to the vertical stack diameter = </a:t>
            </a:r>
            <a:r>
              <a:rPr lang="en-US" sz="1800" dirty="0">
                <a:solidFill>
                  <a:srgbClr val="FF0000"/>
                </a:solidFill>
              </a:rPr>
              <a:t>4 inch @ 1/8 inch per foot slope</a:t>
            </a:r>
            <a:r>
              <a:rPr lang="en-US" sz="1800" dirty="0" smtClean="0">
                <a:solidFill>
                  <a:srgbClr val="FF0000"/>
                </a:solidFill>
              </a:rPr>
              <a:t>.</a:t>
            </a:r>
            <a:endParaRPr lang="en-US" sz="1800" dirty="0" smtClean="0"/>
          </a:p>
          <a:p>
            <a:pPr marL="82296" indent="0" algn="just" rtl="0">
              <a:buNone/>
            </a:pPr>
            <a:endParaRPr lang="en-US" sz="1800" dirty="0"/>
          </a:p>
          <a:p>
            <a:pPr marL="82296" indent="0" algn="just" rtl="0">
              <a:buNone/>
            </a:pPr>
            <a:r>
              <a:rPr lang="en-US" sz="1800" dirty="0" smtClean="0"/>
              <a:t>** The diameter of </a:t>
            </a:r>
            <a:r>
              <a:rPr lang="en-US" sz="1800" dirty="0" smtClean="0">
                <a:solidFill>
                  <a:srgbClr val="FF0000"/>
                </a:solidFill>
              </a:rPr>
              <a:t>vent</a:t>
            </a:r>
            <a:r>
              <a:rPr lang="en-US" sz="1800" dirty="0" smtClean="0"/>
              <a:t> = </a:t>
            </a:r>
            <a:r>
              <a:rPr lang="en-US" sz="1800" dirty="0" smtClean="0">
                <a:solidFill>
                  <a:srgbClr val="FF0000"/>
                </a:solidFill>
              </a:rPr>
              <a:t>4 inch</a:t>
            </a:r>
            <a:r>
              <a:rPr lang="en-US" sz="1800" dirty="0" smtClean="0"/>
              <a:t>, and it is raising </a:t>
            </a:r>
            <a:r>
              <a:rPr lang="en-US" sz="1800" dirty="0" smtClean="0">
                <a:solidFill>
                  <a:srgbClr val="FF0000"/>
                </a:solidFill>
              </a:rPr>
              <a:t>4 foot </a:t>
            </a:r>
            <a:r>
              <a:rPr lang="en-US" sz="1800" dirty="0" smtClean="0"/>
              <a:t>above slab.</a:t>
            </a:r>
          </a:p>
          <a:p>
            <a:pPr marL="82296" indent="0" algn="just" rtl="0">
              <a:buNone/>
            </a:pPr>
            <a:endParaRPr lang="en-US" sz="1800" dirty="0" smtClean="0"/>
          </a:p>
          <a:p>
            <a:pPr marL="82296" indent="0" algn="just" rtl="0">
              <a:buNone/>
            </a:pPr>
            <a:r>
              <a:rPr lang="en-US" sz="1800" dirty="0" smtClean="0"/>
              <a:t>** The main drain pipes (underground pipes) diameter = </a:t>
            </a:r>
            <a:r>
              <a:rPr lang="en-US" sz="1800" dirty="0" smtClean="0">
                <a:solidFill>
                  <a:srgbClr val="FF0000"/>
                </a:solidFill>
              </a:rPr>
              <a:t>6 inch @ 1% slope.</a:t>
            </a:r>
          </a:p>
          <a:p>
            <a:pPr marL="82296" indent="0" algn="just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2800" dirty="0" smtClean="0"/>
          </a:p>
          <a:p>
            <a:pPr algn="l" rtl="0"/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84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2800" dirty="0">
                <a:solidFill>
                  <a:srgbClr val="FF0000"/>
                </a:solidFill>
                <a:latin typeface="+mn-lt"/>
              </a:rPr>
              <a:t>3</a:t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- Vertical transportation (Elevators):</a:t>
            </a:r>
            <a:endParaRPr lang="en-US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95400" y="1104900"/>
            <a:ext cx="7391400" cy="4267200"/>
          </a:xfrm>
        </p:spPr>
        <p:txBody>
          <a:bodyPr>
            <a:normAutofit/>
          </a:bodyPr>
          <a:lstStyle/>
          <a:p>
            <a:pPr marL="82296" indent="0" algn="just" rtl="0">
              <a:buNone/>
            </a:pPr>
            <a:r>
              <a:rPr lang="en-US" sz="1800" dirty="0" smtClean="0"/>
              <a:t>** The required elevators for the hotel after making the calculations are:</a:t>
            </a:r>
          </a:p>
          <a:p>
            <a:pPr marL="82296" indent="0" algn="just" rtl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1-)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Two motor driven elevators:</a:t>
            </a:r>
          </a:p>
          <a:p>
            <a:pPr marL="82296" indent="0" algn="just" rtl="0">
              <a:buNone/>
            </a:pPr>
            <a:r>
              <a:rPr lang="en-US" sz="1600" dirty="0" smtClean="0"/>
              <a:t>Capacity = 2000 lb., and speed = 250 fpm.</a:t>
            </a:r>
          </a:p>
          <a:p>
            <a:pPr marL="82296" indent="0" algn="just" rtl="0">
              <a:buNone/>
            </a:pPr>
            <a:endParaRPr lang="en-US" sz="1600" dirty="0"/>
          </a:p>
          <a:p>
            <a:pPr marL="82296" indent="0" algn="just" rtl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2-)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One </a:t>
            </a:r>
            <a:r>
              <a:rPr lang="en-US" sz="1600" dirty="0" smtClean="0">
                <a:solidFill>
                  <a:srgbClr val="FF0000"/>
                </a:solidFill>
              </a:rPr>
              <a:t>special motor driven elevator </a:t>
            </a:r>
            <a:r>
              <a:rPr lang="en-US" sz="1600" dirty="0" smtClean="0">
                <a:solidFill>
                  <a:srgbClr val="FF0000"/>
                </a:solidFill>
              </a:rPr>
              <a:t>for revolving restaurant:</a:t>
            </a:r>
          </a:p>
          <a:p>
            <a:pPr marL="82296" indent="0" algn="just" rtl="0">
              <a:buNone/>
            </a:pPr>
            <a:r>
              <a:rPr lang="en-US" sz="1600" dirty="0"/>
              <a:t>Capacity = 2000 lb., and speed = 250 fpm</a:t>
            </a:r>
            <a:r>
              <a:rPr lang="en-US" sz="1600" dirty="0" smtClean="0"/>
              <a:t>.</a:t>
            </a:r>
          </a:p>
          <a:p>
            <a:pPr marL="82296" indent="0" algn="just" rtl="0">
              <a:buNone/>
            </a:pPr>
            <a:endParaRPr lang="en-US" sz="1600" dirty="0"/>
          </a:p>
          <a:p>
            <a:pPr marL="82296" indent="0" algn="just" rtl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3-) One </a:t>
            </a:r>
            <a:r>
              <a:rPr lang="en-US" sz="1600" dirty="0" smtClean="0">
                <a:solidFill>
                  <a:srgbClr val="FF0000"/>
                </a:solidFill>
              </a:rPr>
              <a:t>special motor driven </a:t>
            </a:r>
            <a:r>
              <a:rPr lang="en-US" sz="1600" dirty="0" smtClean="0">
                <a:solidFill>
                  <a:srgbClr val="FF0000"/>
                </a:solidFill>
              </a:rPr>
              <a:t>elevator for hotel services.</a:t>
            </a:r>
          </a:p>
          <a:p>
            <a:pPr marL="82296" indent="0" algn="just" rtl="0">
              <a:buNone/>
            </a:pPr>
            <a:endParaRPr lang="en-US" sz="1600" dirty="0" smtClean="0"/>
          </a:p>
          <a:p>
            <a:pPr marL="82296" indent="0" algn="just" rtl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4-)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One </a:t>
            </a:r>
            <a:r>
              <a:rPr lang="en-US" sz="1600" dirty="0" smtClean="0">
                <a:solidFill>
                  <a:srgbClr val="FF0000"/>
                </a:solidFill>
              </a:rPr>
              <a:t>left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between the sixth floor (Kitchen) and the seventh floor (Revolving Restaurant) for special needs people.</a:t>
            </a:r>
          </a:p>
          <a:p>
            <a:pPr marL="82296" indent="0" algn="just" rtl="0">
              <a:buNone/>
            </a:pPr>
            <a:endParaRPr lang="en-US" sz="1600" dirty="0" smtClean="0"/>
          </a:p>
          <a:p>
            <a:pPr marL="82296" indent="0" algn="just" rtl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5-)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One left </a:t>
            </a:r>
            <a:r>
              <a:rPr lang="en-US" sz="1600" dirty="0" smtClean="0"/>
              <a:t>for things and foods between kitchen and revolving restaurant.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9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4- Revolving Restaurant:</a:t>
            </a:r>
            <a:endParaRPr lang="en-US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65738" y="1028700"/>
            <a:ext cx="7391400" cy="685800"/>
          </a:xfrm>
        </p:spPr>
        <p:txBody>
          <a:bodyPr>
            <a:normAutofit fontScale="92500"/>
          </a:bodyPr>
          <a:lstStyle/>
          <a:p>
            <a:pPr marL="82296" indent="0" algn="just" rtl="0">
              <a:buNone/>
            </a:pPr>
            <a:r>
              <a:rPr lang="en-US" sz="1600" dirty="0"/>
              <a:t>The </a:t>
            </a:r>
            <a:r>
              <a:rPr lang="en-US" sz="1600" dirty="0" smtClean="0"/>
              <a:t>mechanism of revolving for </a:t>
            </a:r>
            <a:r>
              <a:rPr lang="en-US" sz="1600" dirty="0"/>
              <a:t>the </a:t>
            </a:r>
            <a:r>
              <a:rPr lang="en-US" sz="1600" dirty="0" smtClean="0"/>
              <a:t>restaurant </a:t>
            </a:r>
            <a:r>
              <a:rPr lang="en-US" sz="1600" dirty="0"/>
              <a:t>is</a:t>
            </a:r>
            <a:r>
              <a:rPr lang="en-US" sz="1600" b="1" dirty="0"/>
              <a:t> </a:t>
            </a:r>
            <a:r>
              <a:rPr lang="en-US" sz="1600" b="1" dirty="0">
                <a:solidFill>
                  <a:srgbClr val="FF0000"/>
                </a:solidFill>
              </a:rPr>
              <a:t>(Just the </a:t>
            </a:r>
            <a:r>
              <a:rPr lang="ar-SA" sz="1600" b="1" dirty="0">
                <a:solidFill>
                  <a:srgbClr val="FF0000"/>
                </a:solidFill>
              </a:rPr>
              <a:t> </a:t>
            </a:r>
            <a:r>
              <a:rPr lang="en-US" sz="1600" b="1" dirty="0">
                <a:solidFill>
                  <a:srgbClr val="FF0000"/>
                </a:solidFill>
              </a:rPr>
              <a:t>external cylinder of the ground circular slab of restaurant will</a:t>
            </a:r>
            <a:r>
              <a:rPr lang="ar-SA" sz="1600" b="1" dirty="0">
                <a:solidFill>
                  <a:srgbClr val="FF0000"/>
                </a:solidFill>
              </a:rPr>
              <a:t> </a:t>
            </a:r>
            <a:r>
              <a:rPr lang="en-US" sz="1600" b="1" dirty="0">
                <a:solidFill>
                  <a:srgbClr val="FF0000"/>
                </a:solidFill>
              </a:rPr>
              <a:t>rotate)</a:t>
            </a:r>
            <a:r>
              <a:rPr lang="en-US" sz="1600" dirty="0"/>
              <a:t> as shown in</a:t>
            </a:r>
            <a:r>
              <a:rPr lang="en-US" sz="1600" b="1" dirty="0"/>
              <a:t> </a:t>
            </a:r>
            <a:r>
              <a:rPr lang="en-US" sz="1600" dirty="0"/>
              <a:t>the</a:t>
            </a:r>
            <a:r>
              <a:rPr lang="en-US" sz="1600" b="1" dirty="0"/>
              <a:t> </a:t>
            </a:r>
            <a:r>
              <a:rPr lang="en-US" sz="1600" dirty="0" smtClean="0"/>
              <a:t>figures </a:t>
            </a:r>
            <a:r>
              <a:rPr lang="en-US" sz="1600" dirty="0"/>
              <a:t>below:</a:t>
            </a:r>
          </a:p>
          <a:p>
            <a:pPr marL="82296" indent="0" algn="just" rtl="0">
              <a:buNone/>
            </a:pPr>
            <a:endParaRPr lang="en-US" sz="16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899138"/>
            <a:ext cx="7487950" cy="33264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63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Ground Floor and the landscape: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804" y="876300"/>
            <a:ext cx="6584396" cy="46344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79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4- Revolving Restaurant:</a:t>
            </a:r>
            <a:endParaRPr lang="en-US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65738" y="1028700"/>
            <a:ext cx="7391400" cy="685800"/>
          </a:xfrm>
        </p:spPr>
        <p:txBody>
          <a:bodyPr>
            <a:normAutofit/>
          </a:bodyPr>
          <a:lstStyle/>
          <a:p>
            <a:pPr marL="82296" indent="0" algn="just" rtl="0">
              <a:buNone/>
            </a:pPr>
            <a:r>
              <a:rPr lang="en-US" sz="1600" dirty="0" smtClean="0"/>
              <a:t>Stationary elements and rotational elements:</a:t>
            </a:r>
            <a:endParaRPr lang="en-US" sz="1600" dirty="0"/>
          </a:p>
          <a:p>
            <a:pPr marL="82296" indent="0" algn="just" rtl="0">
              <a:buNone/>
            </a:pPr>
            <a:endParaRPr lang="en-US" sz="16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508" y="1987062"/>
            <a:ext cx="3581399" cy="27812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199" y="1987061"/>
            <a:ext cx="3886201" cy="2781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73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4- Revolving Restaurant:</a:t>
            </a:r>
            <a:endParaRPr lang="en-US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65738" y="1028700"/>
            <a:ext cx="7391400" cy="685800"/>
          </a:xfrm>
        </p:spPr>
        <p:txBody>
          <a:bodyPr>
            <a:normAutofit/>
          </a:bodyPr>
          <a:lstStyle/>
          <a:p>
            <a:pPr indent="0" algn="l">
              <a:buNone/>
            </a:pPr>
            <a:r>
              <a:rPr lang="en-US" sz="1600" i="1" dirty="0">
                <a:solidFill>
                  <a:srgbClr val="FF0000"/>
                </a:solidFill>
              </a:rPr>
              <a:t>Photos illustrate mechanism of </a:t>
            </a:r>
            <a:r>
              <a:rPr lang="en-US" sz="1600" i="1" dirty="0" smtClean="0">
                <a:solidFill>
                  <a:srgbClr val="FF0000"/>
                </a:solidFill>
              </a:rPr>
              <a:t>revolving:</a:t>
            </a:r>
            <a:endParaRPr lang="en-US" sz="1600" i="1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marL="82296" indent="0" algn="just" rtl="0">
              <a:buNone/>
            </a:pPr>
            <a:endParaRPr lang="en-US" sz="1600" dirty="0" smtClean="0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732084"/>
            <a:ext cx="3733800" cy="2819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2" descr="content_4179_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732084"/>
            <a:ext cx="3886200" cy="28106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22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4- Revolving Restaurant:</a:t>
            </a:r>
            <a:endParaRPr lang="en-US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65738" y="1028700"/>
            <a:ext cx="7391400" cy="685800"/>
          </a:xfrm>
        </p:spPr>
        <p:txBody>
          <a:bodyPr>
            <a:normAutofit/>
          </a:bodyPr>
          <a:lstStyle/>
          <a:p>
            <a:pPr indent="0" algn="l">
              <a:buNone/>
            </a:pPr>
            <a:r>
              <a:rPr lang="en-US" sz="1600" i="1" dirty="0">
                <a:solidFill>
                  <a:srgbClr val="FF0000"/>
                </a:solidFill>
              </a:rPr>
              <a:t>Photos illustrate mechanism of </a:t>
            </a:r>
            <a:r>
              <a:rPr lang="en-US" sz="1600" i="1" dirty="0" smtClean="0">
                <a:solidFill>
                  <a:srgbClr val="FF0000"/>
                </a:solidFill>
              </a:rPr>
              <a:t>revolving:</a:t>
            </a:r>
            <a:endParaRPr lang="en-US" sz="1600" dirty="0" smtClean="0"/>
          </a:p>
        </p:txBody>
      </p:sp>
      <p:pic>
        <p:nvPicPr>
          <p:cNvPr id="6" name="Picture 2" descr="Australia_SquareSydne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892" y="1638300"/>
            <a:ext cx="3847446" cy="2819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rck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8492" y="1638300"/>
            <a:ext cx="3759202" cy="2819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9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4- Revolving Restaurant:</a:t>
            </a:r>
            <a:endParaRPr lang="en-US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65738" y="1028700"/>
            <a:ext cx="7391400" cy="685800"/>
          </a:xfrm>
        </p:spPr>
        <p:txBody>
          <a:bodyPr>
            <a:normAutofit/>
          </a:bodyPr>
          <a:lstStyle/>
          <a:p>
            <a:pPr indent="0" algn="l">
              <a:buNone/>
            </a:pPr>
            <a:r>
              <a:rPr lang="en-US" sz="1600" i="1" dirty="0">
                <a:solidFill>
                  <a:srgbClr val="FF0000"/>
                </a:solidFill>
              </a:rPr>
              <a:t>Photos illustrate mechanism of </a:t>
            </a:r>
            <a:r>
              <a:rPr lang="en-US" sz="1600" i="1" dirty="0" smtClean="0">
                <a:solidFill>
                  <a:srgbClr val="FF0000"/>
                </a:solidFill>
              </a:rPr>
              <a:t>revolving:</a:t>
            </a:r>
            <a:endParaRPr lang="en-US" sz="1600" dirty="0" smtClean="0"/>
          </a:p>
        </p:txBody>
      </p:sp>
      <p:pic>
        <p:nvPicPr>
          <p:cNvPr id="7" name="Picture 4" descr="pit-drive012-344x2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92" y="1790700"/>
            <a:ext cx="3866610" cy="2743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ALAA\Desktop\Graduation Porject 1\R.R\Pin-Gear_Tranmission-194x1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35" y="1790700"/>
            <a:ext cx="3733156" cy="2743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12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4- Revolving Restaurant:</a:t>
            </a:r>
            <a:endParaRPr lang="en-US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65738" y="1028700"/>
            <a:ext cx="7391400" cy="685800"/>
          </a:xfrm>
        </p:spPr>
        <p:txBody>
          <a:bodyPr>
            <a:normAutofit/>
          </a:bodyPr>
          <a:lstStyle/>
          <a:p>
            <a:pPr indent="0" algn="l">
              <a:buNone/>
            </a:pPr>
            <a:r>
              <a:rPr lang="en-US" sz="1600" i="1" dirty="0">
                <a:solidFill>
                  <a:srgbClr val="FF0000"/>
                </a:solidFill>
              </a:rPr>
              <a:t>Photos illustrate mechanism of </a:t>
            </a:r>
            <a:r>
              <a:rPr lang="en-US" sz="1600" i="1" dirty="0" smtClean="0">
                <a:solidFill>
                  <a:srgbClr val="FF0000"/>
                </a:solidFill>
              </a:rPr>
              <a:t>revolving:</a:t>
            </a:r>
            <a:endParaRPr lang="en-US" sz="1600" i="1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marL="82296" indent="0" algn="just" rtl="0">
              <a:buNone/>
            </a:pPr>
            <a:endParaRPr lang="en-US" sz="1600" dirty="0" smtClean="0"/>
          </a:p>
        </p:txBody>
      </p:sp>
      <p:pic>
        <p:nvPicPr>
          <p:cNvPr id="6" name="Picture 2" descr="‫بدون عنوان - نسخة (3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354" y="1562100"/>
            <a:ext cx="7319741" cy="3657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9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419100"/>
            <a:ext cx="7498080" cy="47117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</a:t>
            </a:r>
          </a:p>
          <a:p>
            <a:pPr marL="82296" indent="0" algn="ctr" rtl="0">
              <a:buNone/>
            </a:pP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47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43000" y="266700"/>
            <a:ext cx="7810500" cy="939800"/>
          </a:xfrm>
        </p:spPr>
        <p:txBody>
          <a:bodyPr>
            <a:normAutofit/>
          </a:bodyPr>
          <a:lstStyle/>
          <a:p>
            <a:pPr marL="82296" indent="0" algn="l">
              <a:buNone/>
            </a:pPr>
            <a:r>
              <a:rPr lang="en-US" sz="2600" b="1" dirty="0" smtClean="0">
                <a:solidFill>
                  <a:srgbClr val="FF0000"/>
                </a:solidFill>
              </a:rPr>
              <a:t>Safety Signs used and distributed in the hotel:</a:t>
            </a:r>
            <a:endParaRPr lang="en-US" sz="2600" dirty="0" smtClean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169" y="1028700"/>
            <a:ext cx="7729537" cy="41003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43000" y="266700"/>
            <a:ext cx="7810500" cy="939800"/>
          </a:xfrm>
        </p:spPr>
        <p:txBody>
          <a:bodyPr>
            <a:normAutofit/>
          </a:bodyPr>
          <a:lstStyle/>
          <a:p>
            <a:pPr marL="82296" indent="0" algn="l">
              <a:buNone/>
            </a:pPr>
            <a:r>
              <a:rPr lang="en-US" sz="2600" b="1" dirty="0" smtClean="0">
                <a:solidFill>
                  <a:srgbClr val="FF0000"/>
                </a:solidFill>
              </a:rPr>
              <a:t>Safety Signs used and distributed in the hotel:</a:t>
            </a:r>
            <a:endParaRPr lang="en-US" sz="2600" dirty="0" smtClean="0">
              <a:solidFill>
                <a:srgbClr val="FF0000"/>
              </a:solidFill>
            </a:endParaRPr>
          </a:p>
        </p:txBody>
      </p:sp>
      <p:pic>
        <p:nvPicPr>
          <p:cNvPr id="3074" name="Picture 2" descr="Large-Format-Fire-Exit-Sign-Rig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204" y="876300"/>
            <a:ext cx="1986569" cy="1660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832095" y="2527907"/>
            <a:ext cx="12082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Right Exit </a:t>
            </a:r>
            <a:endParaRPr lang="en-US" dirty="0"/>
          </a:p>
        </p:txBody>
      </p:sp>
      <p:pic>
        <p:nvPicPr>
          <p:cNvPr id="3075" name="Picture 3" descr="fire-door-picture-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087" y="876300"/>
            <a:ext cx="2447925" cy="166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4277420" y="2539676"/>
            <a:ext cx="12082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Left Exit </a:t>
            </a:r>
            <a:endParaRPr lang="en-US" dirty="0"/>
          </a:p>
        </p:txBody>
      </p:sp>
      <p:pic>
        <p:nvPicPr>
          <p:cNvPr id="3076" name="Picture 4" descr="a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769" y="864743"/>
            <a:ext cx="2114550" cy="1674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6777725" y="2539676"/>
            <a:ext cx="12082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Exit </a:t>
            </a:r>
            <a:endParaRPr lang="en-US" dirty="0"/>
          </a:p>
        </p:txBody>
      </p:sp>
      <p:pic>
        <p:nvPicPr>
          <p:cNvPr id="3077" name="Picture 5" descr="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204" y="3172461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1619163" y="5077461"/>
            <a:ext cx="15566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Output stairs </a:t>
            </a:r>
            <a:endParaRPr lang="en-US" dirty="0"/>
          </a:p>
        </p:txBody>
      </p:sp>
      <p:pic>
        <p:nvPicPr>
          <p:cNvPr id="3078" name="Picture 6" descr="electricity-danger-sign-thumb1322119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248" y="3172461"/>
            <a:ext cx="21336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3874904" y="5069953"/>
            <a:ext cx="2002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Danger Electricity  </a:t>
            </a:r>
            <a:endParaRPr lang="en-US" dirty="0"/>
          </a:p>
        </p:txBody>
      </p:sp>
      <p:pic>
        <p:nvPicPr>
          <p:cNvPr id="3080" name="Picture 8" descr="fire_safety_sign_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324" y="3078974"/>
            <a:ext cx="1943100" cy="2014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6324600" y="5093385"/>
            <a:ext cx="24584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Do not use elevators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55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43000" y="266700"/>
            <a:ext cx="7810500" cy="939800"/>
          </a:xfrm>
        </p:spPr>
        <p:txBody>
          <a:bodyPr>
            <a:normAutofit/>
          </a:bodyPr>
          <a:lstStyle/>
          <a:p>
            <a:pPr marL="82296" indent="0" algn="l">
              <a:buNone/>
            </a:pPr>
            <a:r>
              <a:rPr lang="en-US" sz="2600" b="1" dirty="0" smtClean="0">
                <a:solidFill>
                  <a:srgbClr val="FF0000"/>
                </a:solidFill>
              </a:rPr>
              <a:t>Safety Signs used and distributed in the hotel:</a:t>
            </a:r>
            <a:endParaRPr lang="en-US" sz="2600" dirty="0" smtClean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32095" y="2527907"/>
            <a:ext cx="12082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Safe area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247243" y="2529638"/>
            <a:ext cx="12082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Fire Exit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248399" y="2539676"/>
            <a:ext cx="21336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Assembly point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855541" y="5065515"/>
            <a:ext cx="15566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First aid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3850249" y="5057993"/>
            <a:ext cx="2002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Emergency Lights   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6553200" y="5084400"/>
            <a:ext cx="24584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Manual fire alarm</a:t>
            </a:r>
            <a:endParaRPr lang="en-US" dirty="0"/>
          </a:p>
        </p:txBody>
      </p:sp>
      <p:pic>
        <p:nvPicPr>
          <p:cNvPr id="4098" name="Picture 2" descr="zona-segu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571" y="878774"/>
            <a:ext cx="1729834" cy="1631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Fire_Exit_Door_CW_Pushbar__Signage_800x6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201" y="878773"/>
            <a:ext cx="2251688" cy="1631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AP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300" y="753498"/>
            <a:ext cx="2112085" cy="1882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2t6pg_product_image_mediu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707" y="3201477"/>
            <a:ext cx="1362075" cy="1875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LED_Fire_Emergency_Light_Emergency_Lamp_634593825493887941_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898" y="3201477"/>
            <a:ext cx="2184991" cy="18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 descr="1286_thum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203657"/>
            <a:ext cx="2090736" cy="1854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40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43000" y="266700"/>
            <a:ext cx="7810500" cy="1143000"/>
          </a:xfrm>
        </p:spPr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600" b="1" dirty="0" smtClean="0">
                <a:solidFill>
                  <a:srgbClr val="FF0000"/>
                </a:solidFill>
              </a:rPr>
              <a:t>Safety Signs used and distributed in the hotel:</a:t>
            </a:r>
          </a:p>
          <a:p>
            <a:pPr marL="82296" indent="0" algn="l" rtl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(Fire Protection system):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marL="82296" indent="0" algn="l" rtl="0">
              <a:buNone/>
            </a:pPr>
            <a:endParaRPr lang="en-US" sz="2600" dirty="0" smtClean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05000" y="4164568"/>
            <a:ext cx="16356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Fire hoses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311910" y="4128153"/>
            <a:ext cx="16638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Extinguishers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425690" y="4128153"/>
            <a:ext cx="21336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Smoke detectors</a:t>
            </a:r>
            <a:endParaRPr lang="en-US" dirty="0"/>
          </a:p>
        </p:txBody>
      </p:sp>
      <p:pic>
        <p:nvPicPr>
          <p:cNvPr id="5122" name="Picture 2" descr="China_Fire_Hose_Reel201162015295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308" y="1638300"/>
            <a:ext cx="272415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Fire-extinguisher-sig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658" y="1629453"/>
            <a:ext cx="1712758" cy="2266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imaghh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783" y="1620605"/>
            <a:ext cx="2693417" cy="2275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03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"/>
            <a:ext cx="8229600" cy="6096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First Floor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(Area = 1278.5 square meter)</a:t>
            </a:r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+mn-cs"/>
              </a:rPr>
              <a:t>: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952500"/>
            <a:ext cx="4320231" cy="44393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35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43000" y="266700"/>
            <a:ext cx="7810500" cy="838200"/>
          </a:xfrm>
        </p:spPr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600" b="1" dirty="0" smtClean="0">
                <a:solidFill>
                  <a:srgbClr val="FF0000"/>
                </a:solidFill>
              </a:rPr>
              <a:t>Safety Signs used and distributed in the hotel</a:t>
            </a:r>
            <a:r>
              <a:rPr lang="en-US" sz="2600" b="1" dirty="0">
                <a:solidFill>
                  <a:srgbClr val="FF0000"/>
                </a:solidFill>
              </a:rPr>
              <a:t>:</a:t>
            </a:r>
            <a:endParaRPr lang="en-US" sz="2600" b="1" dirty="0" smtClean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692" y="876300"/>
            <a:ext cx="3755198" cy="45624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6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Conclusion</a:t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:</a:t>
            </a:r>
            <a:endParaRPr lang="en-US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95400" y="1104900"/>
            <a:ext cx="7391400" cy="4267200"/>
          </a:xfrm>
        </p:spPr>
        <p:txBody>
          <a:bodyPr>
            <a:normAutofit/>
          </a:bodyPr>
          <a:lstStyle/>
          <a:p>
            <a:pPr marL="82296" indent="0" algn="just" rtl="0">
              <a:buNone/>
            </a:pPr>
            <a:r>
              <a:rPr lang="en-US" sz="1800" dirty="0" smtClean="0"/>
              <a:t>** </a:t>
            </a:r>
            <a:r>
              <a:rPr lang="en-US" sz="1800" dirty="0" smtClean="0"/>
              <a:t>Gives a wonderful view and be one of the important architectural   attractions and </a:t>
            </a:r>
            <a:r>
              <a:rPr lang="en-US" sz="1800" dirty="0" smtClean="0"/>
              <a:t>encourages local and foreign tourism in Nablus city.</a:t>
            </a:r>
          </a:p>
          <a:p>
            <a:pPr marL="82296" indent="0" algn="just" rtl="0">
              <a:buNone/>
            </a:pPr>
            <a:endParaRPr lang="en-US" sz="1800" dirty="0" smtClean="0"/>
          </a:p>
          <a:p>
            <a:pPr marL="82296" indent="0" algn="just" rtl="0">
              <a:buNone/>
            </a:pPr>
            <a:r>
              <a:rPr lang="en-US" sz="1800" dirty="0" smtClean="0"/>
              <a:t>** Very simple structural system and very good seismic design.</a:t>
            </a:r>
          </a:p>
          <a:p>
            <a:pPr marL="82296" indent="0" algn="just" rtl="0">
              <a:buNone/>
            </a:pPr>
            <a:endParaRPr lang="en-US" sz="1800" dirty="0" smtClean="0"/>
          </a:p>
          <a:p>
            <a:pPr marL="82296" indent="0" algn="just" rtl="0">
              <a:buNone/>
            </a:pPr>
            <a:r>
              <a:rPr lang="en-US" sz="1800" dirty="0" smtClean="0"/>
              <a:t>** We try to make Hotel environmentally-friendly by dividing the drainage system into two types: Black water and Gray water.</a:t>
            </a:r>
          </a:p>
          <a:p>
            <a:pPr marL="82296" indent="0" algn="just" rtl="0">
              <a:buNone/>
            </a:pPr>
            <a:endParaRPr lang="en-US" sz="1800" dirty="0" smtClean="0"/>
          </a:p>
          <a:p>
            <a:pPr marL="82296" indent="0" algn="just" rtl="0">
              <a:buNone/>
            </a:pPr>
            <a:r>
              <a:rPr lang="en-US" sz="1800" dirty="0" smtClean="0"/>
              <a:t>** The method of construction and the cost for the project approximately as any typical building  because revolving parts are interior and small.</a:t>
            </a:r>
          </a:p>
          <a:p>
            <a:pPr marL="82296" indent="0" algn="just" rtl="0">
              <a:buNone/>
            </a:pPr>
            <a:endParaRPr lang="en-US" sz="1800" dirty="0"/>
          </a:p>
          <a:p>
            <a:pPr marL="82296" indent="0" algn="just" rtl="0">
              <a:buNone/>
            </a:pPr>
            <a:r>
              <a:rPr lang="en-US" sz="1800" dirty="0" smtClean="0"/>
              <a:t>**We try to make integrated design for the project so it is executable.</a:t>
            </a:r>
          </a:p>
          <a:p>
            <a:pPr marL="82296" indent="0" algn="just" rtl="0">
              <a:buNone/>
            </a:pP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08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19200" y="228864"/>
            <a:ext cx="7714488" cy="4686036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rgbClr val="FF0000"/>
                </a:solidFill>
              </a:rPr>
              <a:t>Thank you </a:t>
            </a:r>
            <a:endParaRPr lang="ar-SA" sz="66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84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2216</TotalTime>
  <Words>1709</Words>
  <Application>Microsoft Office PowerPoint</Application>
  <PresentationFormat>On-screen Show (16:10)</PresentationFormat>
  <Paragraphs>462</Paragraphs>
  <Slides>92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92</vt:i4>
      </vt:variant>
    </vt:vector>
  </HeadingPairs>
  <TitlesOfParts>
    <vt:vector size="93" baseType="lpstr">
      <vt:lpstr>Solstice</vt:lpstr>
      <vt:lpstr>PowerPoint Presentation</vt:lpstr>
      <vt:lpstr>PowerPoint Presentation</vt:lpstr>
      <vt:lpstr> Site of the project: Location and Site: Area = 7770 square meter. </vt:lpstr>
      <vt:lpstr> Site of the project: Location and Site: </vt:lpstr>
      <vt:lpstr>PowerPoint Presentation</vt:lpstr>
      <vt:lpstr>The Site Plan for the project:</vt:lpstr>
      <vt:lpstr>Ground Floor (Area = 1278.5 square meter):</vt:lpstr>
      <vt:lpstr>Ground Floor and the landscape:</vt:lpstr>
      <vt:lpstr>First Floor (Area = 1278.5 square meter):</vt:lpstr>
      <vt:lpstr>Second Floor (Area = 1278.5 square meter):</vt:lpstr>
      <vt:lpstr>Third Floor (Area = 1278.5 square meter):</vt:lpstr>
      <vt:lpstr>Fourth Floor (Area = 1278.5 square meter):</vt:lpstr>
      <vt:lpstr>Fifth Floor (Area = 1278.5 square meter):</vt:lpstr>
      <vt:lpstr>Sixth Floor (Area = 466 square meter):</vt:lpstr>
      <vt:lpstr>Seventh Floor (Area = 390.5 square meter):</vt:lpstr>
      <vt:lpstr>North Elevation:</vt:lpstr>
      <vt:lpstr>South Elevation:</vt:lpstr>
      <vt:lpstr>West Elevation:</vt:lpstr>
      <vt:lpstr>East Elevation:</vt:lpstr>
      <vt:lpstr>Section A-A:</vt:lpstr>
      <vt:lpstr>Section B-B:</vt:lpstr>
      <vt:lpstr>PowerPoint Presentation</vt:lpstr>
      <vt:lpstr>Orientation of the building:</vt:lpstr>
      <vt:lpstr>:Ecotect Program</vt:lpstr>
      <vt:lpstr>:layers for external walls (U = 0.560 W/m2.k.)</vt:lpstr>
      <vt:lpstr>South wall  (Recessed windows with U = 2.260 W/m2.k. ):</vt:lpstr>
      <vt:lpstr>South wall (Recessed windows):</vt:lpstr>
      <vt:lpstr>West and East walls  (Recessed windows and internal vertical shutters)</vt:lpstr>
      <vt:lpstr>North wall (Double skin facade)</vt:lpstr>
      <vt:lpstr>Sixth floor – Kitchen:  (Double skin facade, Internal shutters and Horizontal shading)</vt:lpstr>
      <vt:lpstr>Seventh floor – Revolving Restaurant:  (Double skin facade and horizontal shading)</vt:lpstr>
      <vt:lpstr>Thermal calculations:  Total (Heating and Cooling) load per meter = 64605 Wh = 64.6 KWh The acceptable range from 30 to 80 KWh  </vt:lpstr>
      <vt:lpstr>Acoustical Design (Walls): </vt:lpstr>
      <vt:lpstr>Acoustical Design (Walls): </vt:lpstr>
      <vt:lpstr>PowerPoint Presentation</vt:lpstr>
      <vt:lpstr>  Design Codes</vt:lpstr>
      <vt:lpstr>PowerPoint Presentation</vt:lpstr>
      <vt:lpstr>PowerPoint Presentation</vt:lpstr>
      <vt:lpstr>PowerPoint Presentation</vt:lpstr>
      <vt:lpstr>The distribution of columns and shear walls in the building:</vt:lpstr>
      <vt:lpstr>3D Modeling from SAP2000 Program:</vt:lpstr>
      <vt:lpstr>Check Model: Compatibility check</vt:lpstr>
      <vt:lpstr>Equilibrium checks: </vt:lpstr>
      <vt:lpstr>Seismic design using Response Spectrum – UBC 97: </vt:lpstr>
      <vt:lpstr>Natural Period (T) for the building:</vt:lpstr>
      <vt:lpstr>:Structural System Design</vt:lpstr>
      <vt:lpstr>PowerPoint Presentation</vt:lpstr>
      <vt:lpstr>2. Main Beam Design:</vt:lpstr>
      <vt:lpstr>3. Columns Design (Square Column):</vt:lpstr>
      <vt:lpstr>3. Columns Design (Square Column):</vt:lpstr>
      <vt:lpstr>3. Columns Design (Circular Column):</vt:lpstr>
      <vt:lpstr>4. Footings Design:</vt:lpstr>
      <vt:lpstr>4. Footings Design (Isolated Footing):</vt:lpstr>
      <vt:lpstr>4. Footings Design (Combined Footing):</vt:lpstr>
      <vt:lpstr>4. Footings Design (Combined Footing):</vt:lpstr>
      <vt:lpstr>4. Footings Design (Wall Footing):</vt:lpstr>
      <vt:lpstr>4. Footings Design (Wall Footing):</vt:lpstr>
      <vt:lpstr>5. Shear Walls Design:</vt:lpstr>
      <vt:lpstr>5. Reinforcement details around openings:</vt:lpstr>
      <vt:lpstr>6. Stair Design:</vt:lpstr>
      <vt:lpstr>PowerPoint Presentation</vt:lpstr>
      <vt:lpstr> Revolving Restaurant   E avg =257 lux </vt:lpstr>
      <vt:lpstr> Bedroom:   E avg =247 lux </vt:lpstr>
      <vt:lpstr>Distribution of lighting and sockets for bedrooms: </vt:lpstr>
      <vt:lpstr>PowerPoint Presentation</vt:lpstr>
      <vt:lpstr>General</vt:lpstr>
      <vt:lpstr>Water Supply System:</vt:lpstr>
      <vt:lpstr>1-Water Supply System:</vt:lpstr>
      <vt:lpstr>1-Water Supply System:  (The sixth floor-Kitchen and water closets):</vt:lpstr>
      <vt:lpstr>1-Water Supply System:</vt:lpstr>
      <vt:lpstr>1-Water Supply System:  (The second floor to the fifth floor water supply layout):</vt:lpstr>
      <vt:lpstr>PowerPoint Presentation</vt:lpstr>
      <vt:lpstr>PowerPoint Presentation</vt:lpstr>
      <vt:lpstr>2- Drainage System Design: </vt:lpstr>
      <vt:lpstr>2- Drainage System Design: </vt:lpstr>
      <vt:lpstr>2- Drainage System Design (Pipes diameters):</vt:lpstr>
      <vt:lpstr>2- Drainage System Design (Pipes diameters):</vt:lpstr>
      <vt:lpstr>3- Vertical transportation (Elevators):</vt:lpstr>
      <vt:lpstr>4- Revolving Restaurant:</vt:lpstr>
      <vt:lpstr>4- Revolving Restaurant:</vt:lpstr>
      <vt:lpstr>4- Revolving Restaurant:</vt:lpstr>
      <vt:lpstr>4- Revolving Restaurant:</vt:lpstr>
      <vt:lpstr>4- Revolving Restaurant:</vt:lpstr>
      <vt:lpstr>4- Revolving Restaurant: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Conclusion:</vt:lpstr>
      <vt:lpstr>Thank you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Feras</dc:creator>
  <cp:lastModifiedBy>Alaa</cp:lastModifiedBy>
  <cp:revision>300</cp:revision>
  <dcterms:created xsi:type="dcterms:W3CDTF">2006-08-16T00:00:00Z</dcterms:created>
  <dcterms:modified xsi:type="dcterms:W3CDTF">2013-05-19T21:08:58Z</dcterms:modified>
</cp:coreProperties>
</file>