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32" r:id="rId1"/>
  </p:sldMasterIdLst>
  <p:sldIdLst>
    <p:sldId id="256" r:id="rId2"/>
    <p:sldId id="257" r:id="rId3"/>
    <p:sldId id="258" r:id="rId4"/>
    <p:sldId id="288" r:id="rId5"/>
    <p:sldId id="259" r:id="rId6"/>
    <p:sldId id="260" r:id="rId7"/>
    <p:sldId id="261" r:id="rId8"/>
    <p:sldId id="312" r:id="rId9"/>
    <p:sldId id="313" r:id="rId10"/>
    <p:sldId id="314" r:id="rId11"/>
    <p:sldId id="277" r:id="rId12"/>
    <p:sldId id="278" r:id="rId13"/>
    <p:sldId id="279" r:id="rId14"/>
    <p:sldId id="280" r:id="rId15"/>
    <p:sldId id="281" r:id="rId16"/>
    <p:sldId id="275" r:id="rId17"/>
    <p:sldId id="262" r:id="rId18"/>
    <p:sldId id="283" r:id="rId19"/>
    <p:sldId id="274" r:id="rId20"/>
    <p:sldId id="269" r:id="rId21"/>
    <p:sldId id="309" r:id="rId22"/>
    <p:sldId id="297" r:id="rId23"/>
    <p:sldId id="293" r:id="rId24"/>
    <p:sldId id="294" r:id="rId25"/>
    <p:sldId id="290" r:id="rId26"/>
    <p:sldId id="291" r:id="rId27"/>
    <p:sldId id="292" r:id="rId28"/>
    <p:sldId id="295" r:id="rId29"/>
    <p:sldId id="296" r:id="rId30"/>
    <p:sldId id="298" r:id="rId31"/>
    <p:sldId id="299" r:id="rId32"/>
    <p:sldId id="301" r:id="rId33"/>
    <p:sldId id="300" r:id="rId34"/>
    <p:sldId id="302" r:id="rId35"/>
    <p:sldId id="303" r:id="rId36"/>
    <p:sldId id="304" r:id="rId37"/>
    <p:sldId id="305" r:id="rId38"/>
    <p:sldId id="306" r:id="rId39"/>
    <p:sldId id="307" r:id="rId40"/>
    <p:sldId id="308" r:id="rId41"/>
    <p:sldId id="272" r:id="rId42"/>
    <p:sldId id="289" r:id="rId43"/>
    <p:sldId id="273"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12" autoAdjust="0"/>
    <p:restoredTop sz="94660"/>
  </p:normalViewPr>
  <p:slideViewPr>
    <p:cSldViewPr snapToGrid="0">
      <p:cViewPr varScale="1">
        <p:scale>
          <a:sx n="66" d="100"/>
          <a:sy n="66" d="100"/>
        </p:scale>
        <p:origin x="72" y="25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oleObject" Target="file:///C:\Users\technipal\Desktop\cash%20flow.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technipal\Desktop\cash%20flow.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technipal\Desktop\cash%20flow.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ar-JO" dirty="0" err="1"/>
              <a:t>تاييد</a:t>
            </a:r>
            <a:r>
              <a:rPr lang="ar-JO" dirty="0"/>
              <a:t> وجود هذا النوع من الشركات</a:t>
            </a:r>
            <a:endParaRPr lang="en-US" dirty="0"/>
          </a:p>
        </c:rich>
      </c:tx>
      <c:overlay val="0"/>
      <c:spPr>
        <a:noFill/>
        <a:ln>
          <a:noFill/>
        </a:ln>
        <a:effectLst/>
      </c:spPr>
    </c:title>
    <c:autoTitleDeleted val="0"/>
    <c:plotArea>
      <c:layout/>
      <c:pieChart>
        <c:varyColors val="1"/>
        <c:ser>
          <c:idx val="0"/>
          <c:order val="0"/>
          <c:tx>
            <c:strRef>
              <c:f>Sheet1!$B$1</c:f>
              <c:strCache>
                <c:ptCount val="1"/>
                <c:pt idx="0">
                  <c:v>Sales</c:v>
                </c:pt>
              </c:strCache>
            </c:strRef>
          </c:tx>
          <c:dPt>
            <c:idx val="0"/>
            <c:bubble3D val="0"/>
            <c:spPr>
              <a:solidFill>
                <a:schemeClr val="accent6"/>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19C0-4263-A843-550CD58D5B11}"/>
              </c:ext>
            </c:extLst>
          </c:dPt>
          <c:dPt>
            <c:idx val="1"/>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19C0-4263-A843-550CD58D5B11}"/>
              </c:ext>
            </c:extLst>
          </c:dPt>
          <c:dPt>
            <c:idx val="2"/>
            <c:bubble3D val="0"/>
            <c:spPr>
              <a:solidFill>
                <a:schemeClr val="accent4"/>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4-19C0-4263-A843-550CD58D5B11}"/>
              </c:ext>
            </c:extLst>
          </c:dPt>
          <c:dPt>
            <c:idx val="3"/>
            <c:bubble3D val="0"/>
            <c:spPr>
              <a:solidFill>
                <a:schemeClr val="accent6">
                  <a:lumMod val="6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19C0-4263-A843-550CD58D5B11}"/>
              </c:ext>
            </c:extLst>
          </c:dPt>
          <c:dPt>
            <c:idx val="4"/>
            <c:bubble3D val="0"/>
            <c:spPr>
              <a:solidFill>
                <a:schemeClr val="accent5">
                  <a:lumMod val="6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2-19C0-4263-A843-550CD58D5B11}"/>
              </c:ext>
            </c:extLst>
          </c:dPt>
          <c:dLbls>
            <c:dLbl>
              <c:idx val="0"/>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19C0-4263-A843-550CD58D5B11}"/>
                </c:ext>
                <c:ext xmlns:c15="http://schemas.microsoft.com/office/drawing/2012/chart" uri="{CE6537A1-D6FC-4f65-9D91-7224C49458BB}">
                  <c15:spPr xmlns:c15="http://schemas.microsoft.com/office/drawing/2012/chart">
                    <a:prstGeom prst="rect">
                      <a:avLst/>
                    </a:prstGeom>
                  </c15:spPr>
                </c:ext>
              </c:extLst>
            </c:dLbl>
            <c:dLbl>
              <c:idx val="1"/>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19C0-4263-A843-550CD58D5B11}"/>
                </c:ext>
                <c:ext xmlns:c15="http://schemas.microsoft.com/office/drawing/2012/chart" uri="{CE6537A1-D6FC-4f65-9D91-7224C49458BB}">
                  <c15:spPr xmlns:c15="http://schemas.microsoft.com/office/drawing/2012/chart">
                    <a:prstGeom prst="rect">
                      <a:avLst/>
                    </a:prstGeom>
                  </c15:spPr>
                </c:ext>
              </c:extLst>
            </c:dLbl>
            <c:dLbl>
              <c:idx val="2"/>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4-19C0-4263-A843-550CD58D5B11}"/>
                </c:ext>
                <c:ext xmlns:c15="http://schemas.microsoft.com/office/drawing/2012/chart" uri="{CE6537A1-D6FC-4f65-9D91-7224C49458BB}">
                  <c15:spPr xmlns:c15="http://schemas.microsoft.com/office/drawing/2012/chart">
                    <a:prstGeom prst="rect">
                      <a:avLst/>
                    </a:prstGeom>
                  </c15:spPr>
                </c:ext>
              </c:extLst>
            </c:dLbl>
            <c:dLbl>
              <c:idx val="3"/>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3-19C0-4263-A843-550CD58D5B11}"/>
                </c:ext>
                <c:ext xmlns:c15="http://schemas.microsoft.com/office/drawing/2012/chart" uri="{CE6537A1-D6FC-4f65-9D91-7224C49458BB}">
                  <c15:spPr xmlns:c15="http://schemas.microsoft.com/office/drawing/2012/chart">
                    <a:prstGeom prst="rect">
                      <a:avLst/>
                    </a:prstGeom>
                  </c15:spPr>
                </c:ext>
              </c:extLst>
            </c:dLbl>
            <c:dLbl>
              <c:idx val="4"/>
              <c:layout>
                <c:manualLayout>
                  <c:x val="2.3167534200326811E-2"/>
                  <c:y val="0.13501250608025178"/>
                </c:manualLayout>
              </c:layout>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lt1"/>
                      </a:solidFill>
                      <a:latin typeface="+mn-lt"/>
                      <a:ea typeface="+mn-ea"/>
                      <a:cs typeface="+mn-cs"/>
                    </a:defRPr>
                  </a:pPr>
                  <a:endParaRPr lang="ar-SA"/>
                </a:p>
              </c:tx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2-19C0-4263-A843-550CD58D5B11}"/>
                </c:ext>
                <c:ext xmlns:c15="http://schemas.microsoft.com/office/drawing/2012/chart" uri="{CE6537A1-D6FC-4f65-9D91-7224C49458BB}">
                  <c15:layout>
                    <c:manualLayout>
                      <c:w val="7.3255686789151356E-2"/>
                      <c:h val="9.0795779004930383E-2"/>
                    </c:manualLayout>
                  </c15:layout>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extLst>
          </c:dLbls>
          <c:cat>
            <c:strRef>
              <c:f>Sheet1!$A$2:$A$6</c:f>
              <c:strCache>
                <c:ptCount val="5"/>
                <c:pt idx="0">
                  <c:v>أوافق بشدة</c:v>
                </c:pt>
                <c:pt idx="1">
                  <c:v>أوافق</c:v>
                </c:pt>
                <c:pt idx="2">
                  <c:v>محايد</c:v>
                </c:pt>
                <c:pt idx="3">
                  <c:v>معارض</c:v>
                </c:pt>
                <c:pt idx="4">
                  <c:v>اعارض بشدة</c:v>
                </c:pt>
              </c:strCache>
            </c:strRef>
          </c:cat>
          <c:val>
            <c:numRef>
              <c:f>Sheet1!$B$2:$B$6</c:f>
              <c:numCache>
                <c:formatCode>General</c:formatCode>
                <c:ptCount val="5"/>
                <c:pt idx="0">
                  <c:v>46.3</c:v>
                </c:pt>
                <c:pt idx="1">
                  <c:v>34.9</c:v>
                </c:pt>
                <c:pt idx="2">
                  <c:v>12.8</c:v>
                </c:pt>
                <c:pt idx="3">
                  <c:v>5.4</c:v>
                </c:pt>
                <c:pt idx="4">
                  <c:v>0.7</c:v>
                </c:pt>
              </c:numCache>
            </c:numRef>
          </c:val>
          <c:extLst xmlns:c16r2="http://schemas.microsoft.com/office/drawing/2015/06/chart">
            <c:ext xmlns:c16="http://schemas.microsoft.com/office/drawing/2014/chart" uri="{C3380CC4-5D6E-409C-BE32-E72D297353CC}">
              <c16:uniqueId val="{00000000-19C0-4263-A843-550CD58D5B11}"/>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4668931943673011"/>
          <c:y val="0.27188285608594226"/>
          <c:w val="0.24056359656287776"/>
          <c:h val="0.56564712988454635"/>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ar-SA"/>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52925795984823E-2"/>
          <c:y val="1.7645313666768109E-2"/>
          <c:w val="0.91584707420401512"/>
          <c:h val="0.92388296065315723"/>
        </c:manualLayout>
      </c:layout>
      <c:barChart>
        <c:barDir val="col"/>
        <c:grouping val="clustered"/>
        <c:varyColors val="0"/>
        <c:ser>
          <c:idx val="0"/>
          <c:order val="0"/>
          <c:spPr>
            <a:solidFill>
              <a:schemeClr val="accent1"/>
            </a:solidFill>
            <a:ln>
              <a:noFill/>
            </a:ln>
            <a:effectLst/>
          </c:spPr>
          <c:invertIfNegative val="0"/>
          <c:dLbls>
            <c:dLbl>
              <c:idx val="3"/>
              <c:layout>
                <c:manualLayout>
                  <c:x val="-2.136752136752137E-3"/>
                  <c:y val="-7.1311025781678555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E22-4C07-8883-6B2778D8FBFA}"/>
                </c:ext>
                <c:ext xmlns:c15="http://schemas.microsoft.com/office/drawing/2012/chart" uri="{CE6537A1-D6FC-4f65-9D91-7224C49458BB}"/>
              </c:extLst>
            </c:dLbl>
            <c:dLbl>
              <c:idx val="6"/>
              <c:layout>
                <c:manualLayout>
                  <c:x val="-2.136752136752137E-3"/>
                  <c:y val="-4.388370817334064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E22-4C07-8883-6B2778D8FBFA}"/>
                </c:ext>
                <c:ext xmlns:c15="http://schemas.microsoft.com/office/drawing/2012/chart" uri="{CE6537A1-D6FC-4f65-9D91-7224C49458BB}"/>
              </c:extLst>
            </c:dLbl>
            <c:dLbl>
              <c:idx val="8"/>
              <c:delete val="1"/>
              <c:extLst xmlns:c16r2="http://schemas.microsoft.com/office/drawing/2015/06/chart">
                <c:ext xmlns:c16="http://schemas.microsoft.com/office/drawing/2014/chart" uri="{C3380CC4-5D6E-409C-BE32-E72D297353CC}">
                  <c16:uniqueId val="{00000002-3E22-4C07-8883-6B2778D8FBFA}"/>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3-3E22-4C07-8883-6B2778D8FBFA}"/>
                </c:ext>
                <c:ext xmlns:c15="http://schemas.microsoft.com/office/drawing/2012/chart" uri="{CE6537A1-D6FC-4f65-9D91-7224C49458BB}"/>
              </c:extLst>
            </c:dLbl>
            <c:dLbl>
              <c:idx val="11"/>
              <c:delete val="1"/>
              <c:extLst xmlns:c16r2="http://schemas.microsoft.com/office/drawing/2015/06/chart">
                <c:ext xmlns:c16="http://schemas.microsoft.com/office/drawing/2014/chart" uri="{C3380CC4-5D6E-409C-BE32-E72D297353CC}">
                  <c16:uniqueId val="{00000004-3E22-4C07-8883-6B2778D8FBFA}"/>
                </c:ext>
                <c:ext xmlns:c15="http://schemas.microsoft.com/office/drawing/2012/chart" uri="{CE6537A1-D6FC-4f65-9D91-7224C49458BB}"/>
              </c:extLst>
            </c:dLbl>
            <c:dLbl>
              <c:idx val="12"/>
              <c:delete val="1"/>
              <c:extLst xmlns:c16r2="http://schemas.microsoft.com/office/drawing/2015/06/chart">
                <c:ext xmlns:c16="http://schemas.microsoft.com/office/drawing/2014/chart" uri="{C3380CC4-5D6E-409C-BE32-E72D297353CC}">
                  <c16:uniqueId val="{00000005-3E22-4C07-8883-6B2778D8FBFA}"/>
                </c:ext>
                <c:ext xmlns:c15="http://schemas.microsoft.com/office/drawing/2012/chart" uri="{CE6537A1-D6FC-4f65-9D91-7224C49458BB}"/>
              </c:extLst>
            </c:dLbl>
            <c:dLbl>
              <c:idx val="13"/>
              <c:delete val="1"/>
              <c:extLst xmlns:c16r2="http://schemas.microsoft.com/office/drawing/2015/06/chart">
                <c:ext xmlns:c16="http://schemas.microsoft.com/office/drawing/2014/chart" uri="{C3380CC4-5D6E-409C-BE32-E72D297353CC}">
                  <c16:uniqueId val="{00000006-3E22-4C07-8883-6B2778D8FBFA}"/>
                </c:ext>
                <c:ext xmlns:c15="http://schemas.microsoft.com/office/drawing/2012/chart" uri="{CE6537A1-D6FC-4f65-9D91-7224C49458BB}"/>
              </c:extLst>
            </c:dLbl>
            <c:dLbl>
              <c:idx val="14"/>
              <c:layout>
                <c:manualLayout>
                  <c:x val="-6.0433546733330464E-3"/>
                  <c:y val="-4.6535677352637042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3E22-4C07-8883-6B2778D8FBFA}"/>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lang="ar-SA" sz="900" b="0" i="0" u="none" strike="noStrike" kern="1200" baseline="0">
                    <a:solidFill>
                      <a:schemeClr val="tx1">
                        <a:lumMod val="75000"/>
                        <a:lumOff val="25000"/>
                      </a:schemeClr>
                    </a:solidFill>
                    <a:latin typeface="+mn-lt"/>
                    <a:ea typeface="+mn-ea"/>
                    <a:cs typeface="+mn-cs"/>
                  </a:defRPr>
                </a:pPr>
                <a:endParaRPr lang="ar-SA"/>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Sheet1!$B$2:$Q$2</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cat>
          <c:val>
            <c:numRef>
              <c:f>Sheet1!$B$9:$Q$9</c:f>
              <c:numCache>
                <c:formatCode>General</c:formatCode>
                <c:ptCount val="16"/>
                <c:pt idx="0">
                  <c:v>-271026</c:v>
                </c:pt>
                <c:pt idx="1">
                  <c:v>65862.560000000143</c:v>
                </c:pt>
                <c:pt idx="2">
                  <c:v>141767.20000000001</c:v>
                </c:pt>
                <c:pt idx="3">
                  <c:v>373161.11999999994</c:v>
                </c:pt>
                <c:pt idx="4">
                  <c:v>373161.11999999994</c:v>
                </c:pt>
                <c:pt idx="5">
                  <c:v>496407.19999999995</c:v>
                </c:pt>
                <c:pt idx="6">
                  <c:v>526407.19999999995</c:v>
                </c:pt>
                <c:pt idx="7">
                  <c:v>717888.8</c:v>
                </c:pt>
                <c:pt idx="8">
                  <c:v>717888.8</c:v>
                </c:pt>
                <c:pt idx="9">
                  <c:v>717888.8</c:v>
                </c:pt>
                <c:pt idx="10">
                  <c:v>599438.80000000005</c:v>
                </c:pt>
                <c:pt idx="11">
                  <c:v>717888.8</c:v>
                </c:pt>
                <c:pt idx="12">
                  <c:v>717888.8</c:v>
                </c:pt>
                <c:pt idx="13">
                  <c:v>717888.8</c:v>
                </c:pt>
                <c:pt idx="14">
                  <c:v>717888.8</c:v>
                </c:pt>
                <c:pt idx="15">
                  <c:v>687888.8</c:v>
                </c:pt>
              </c:numCache>
            </c:numRef>
          </c:val>
          <c:extLst xmlns:c16r2="http://schemas.microsoft.com/office/drawing/2015/06/chart">
            <c:ext xmlns:c16="http://schemas.microsoft.com/office/drawing/2014/chart" uri="{C3380CC4-5D6E-409C-BE32-E72D297353CC}">
              <c16:uniqueId val="{00000008-3E22-4C07-8883-6B2778D8FBFA}"/>
            </c:ext>
          </c:extLst>
        </c:ser>
        <c:dLbls>
          <c:dLblPos val="outEnd"/>
          <c:showLegendKey val="0"/>
          <c:showVal val="1"/>
          <c:showCatName val="0"/>
          <c:showSerName val="0"/>
          <c:showPercent val="0"/>
          <c:showBubbleSize val="0"/>
        </c:dLbls>
        <c:gapWidth val="219"/>
        <c:overlap val="-27"/>
        <c:axId val="1760532752"/>
        <c:axId val="1760533840"/>
      </c:barChart>
      <c:catAx>
        <c:axId val="176053275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ar-SA" sz="900" b="0" i="0" u="none" strike="noStrike" kern="1200" baseline="0">
                <a:solidFill>
                  <a:schemeClr val="tx1">
                    <a:lumMod val="65000"/>
                    <a:lumOff val="35000"/>
                  </a:schemeClr>
                </a:solidFill>
                <a:latin typeface="+mn-lt"/>
                <a:ea typeface="+mn-ea"/>
                <a:cs typeface="+mn-cs"/>
              </a:defRPr>
            </a:pPr>
            <a:endParaRPr lang="ar-SA"/>
          </a:p>
        </c:txPr>
        <c:crossAx val="1760533840"/>
        <c:crosses val="autoZero"/>
        <c:auto val="1"/>
        <c:lblAlgn val="ctr"/>
        <c:lblOffset val="100"/>
        <c:noMultiLvlLbl val="0"/>
      </c:catAx>
      <c:valAx>
        <c:axId val="176053384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ar-SA" sz="900" b="0" i="0" u="none" strike="noStrike" kern="1200" baseline="0">
                <a:solidFill>
                  <a:schemeClr val="tx1">
                    <a:lumMod val="65000"/>
                    <a:lumOff val="35000"/>
                  </a:schemeClr>
                </a:solidFill>
                <a:latin typeface="+mn-lt"/>
                <a:ea typeface="+mn-ea"/>
                <a:cs typeface="+mn-cs"/>
              </a:defRPr>
            </a:pPr>
            <a:endParaRPr lang="ar-SA"/>
          </a:p>
        </c:txPr>
        <c:crossAx val="1760532752"/>
        <c:crosses val="autoZero"/>
        <c:crossBetween val="between"/>
      </c:valAx>
      <c:spPr>
        <a:noFill/>
        <a:ln>
          <a:noFill/>
        </a:ln>
        <a:effectLst/>
      </c:spPr>
    </c:plotArea>
    <c:plotVisOnly val="1"/>
    <c:dispBlanksAs val="gap"/>
    <c:showDLblsOverMax val="0"/>
  </c:chart>
  <c:spPr>
    <a:noFill/>
    <a:ln>
      <a:noFill/>
    </a:ln>
    <a:effectLst/>
  </c:spPr>
  <c:txPr>
    <a:bodyPr/>
    <a:lstStyle/>
    <a:p>
      <a:pPr>
        <a:defRPr lang="ar-SA"/>
      </a:pPr>
      <a:endParaRPr lang="ar-S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dLbl>
              <c:idx val="3"/>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63B-4F2C-9332-8DA8CC94EDEF}"/>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1-C63B-4F2C-9332-8DA8CC94EDEF}"/>
                </c:ext>
                <c:ext xmlns:c15="http://schemas.microsoft.com/office/drawing/2012/chart" uri="{CE6537A1-D6FC-4f65-9D91-7224C49458BB}"/>
              </c:extLst>
            </c:dLbl>
            <c:dLbl>
              <c:idx val="6"/>
              <c:layout>
                <c:manualLayout>
                  <c:x val="-4.662004662004662E-3"/>
                  <c:y val="-4.0557667934093836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C63B-4F2C-9332-8DA8CC94EDEF}"/>
                </c:ext>
                <c:ext xmlns:c15="http://schemas.microsoft.com/office/drawing/2012/chart" uri="{CE6537A1-D6FC-4f65-9D91-7224C49458BB}"/>
              </c:extLst>
            </c:dLbl>
            <c:dLbl>
              <c:idx val="8"/>
              <c:delete val="1"/>
              <c:extLst xmlns:c16r2="http://schemas.microsoft.com/office/drawing/2015/06/chart">
                <c:ext xmlns:c16="http://schemas.microsoft.com/office/drawing/2014/chart" uri="{C3380CC4-5D6E-409C-BE32-E72D297353CC}">
                  <c16:uniqueId val="{00000003-C63B-4F2C-9332-8DA8CC94EDEF}"/>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4-C63B-4F2C-9332-8DA8CC94EDEF}"/>
                </c:ext>
                <c:ext xmlns:c15="http://schemas.microsoft.com/office/drawing/2012/chart" uri="{CE6537A1-D6FC-4f65-9D91-7224C49458BB}"/>
              </c:extLst>
            </c:dLbl>
            <c:dLbl>
              <c:idx val="12"/>
              <c:delete val="1"/>
              <c:extLst xmlns:c16r2="http://schemas.microsoft.com/office/drawing/2015/06/chart">
                <c:ext xmlns:c16="http://schemas.microsoft.com/office/drawing/2014/chart" uri="{C3380CC4-5D6E-409C-BE32-E72D297353CC}">
                  <c16:uniqueId val="{00000005-C63B-4F2C-9332-8DA8CC94EDEF}"/>
                </c:ext>
                <c:ext xmlns:c15="http://schemas.microsoft.com/office/drawing/2012/chart" uri="{CE6537A1-D6FC-4f65-9D91-7224C49458BB}"/>
              </c:extLst>
            </c:dLbl>
            <c:dLbl>
              <c:idx val="14"/>
              <c:delete val="1"/>
              <c:extLst xmlns:c16r2="http://schemas.microsoft.com/office/drawing/2015/06/chart">
                <c:ext xmlns:c16="http://schemas.microsoft.com/office/drawing/2014/chart" uri="{C3380CC4-5D6E-409C-BE32-E72D297353CC}">
                  <c16:uniqueId val="{00000006-C63B-4F2C-9332-8DA8CC94EDEF}"/>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Sheet1!$B$2:$Q$2</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cat>
          <c:val>
            <c:numRef>
              <c:f>Sheet1!$B$11:$Q$11</c:f>
              <c:numCache>
                <c:formatCode>0.00</c:formatCode>
                <c:ptCount val="16"/>
                <c:pt idx="0" formatCode="General">
                  <c:v>-271026</c:v>
                </c:pt>
                <c:pt idx="1">
                  <c:v>75741.944000000163</c:v>
                </c:pt>
                <c:pt idx="2">
                  <c:v>163032.28</c:v>
                </c:pt>
                <c:pt idx="3">
                  <c:v>429135.28799999988</c:v>
                </c:pt>
                <c:pt idx="4">
                  <c:v>429135.28799999988</c:v>
                </c:pt>
                <c:pt idx="5">
                  <c:v>570868.27999999991</c:v>
                </c:pt>
                <c:pt idx="6">
                  <c:v>605368.27999999991</c:v>
                </c:pt>
                <c:pt idx="7">
                  <c:v>825572.12</c:v>
                </c:pt>
                <c:pt idx="8">
                  <c:v>825572.12</c:v>
                </c:pt>
                <c:pt idx="9">
                  <c:v>825572.12</c:v>
                </c:pt>
                <c:pt idx="10">
                  <c:v>689354.62</c:v>
                </c:pt>
                <c:pt idx="11">
                  <c:v>825572.12</c:v>
                </c:pt>
                <c:pt idx="12">
                  <c:v>825572.12</c:v>
                </c:pt>
                <c:pt idx="13">
                  <c:v>825572.12</c:v>
                </c:pt>
                <c:pt idx="14">
                  <c:v>825572.12</c:v>
                </c:pt>
                <c:pt idx="15">
                  <c:v>791072.12</c:v>
                </c:pt>
              </c:numCache>
            </c:numRef>
          </c:val>
          <c:extLst xmlns:c16r2="http://schemas.microsoft.com/office/drawing/2015/06/chart">
            <c:ext xmlns:c16="http://schemas.microsoft.com/office/drawing/2014/chart" uri="{C3380CC4-5D6E-409C-BE32-E72D297353CC}">
              <c16:uniqueId val="{00000007-C63B-4F2C-9332-8DA8CC94EDEF}"/>
            </c:ext>
          </c:extLst>
        </c:ser>
        <c:dLbls>
          <c:dLblPos val="outEnd"/>
          <c:showLegendKey val="0"/>
          <c:showVal val="1"/>
          <c:showCatName val="0"/>
          <c:showSerName val="0"/>
          <c:showPercent val="0"/>
          <c:showBubbleSize val="0"/>
        </c:dLbls>
        <c:gapWidth val="219"/>
        <c:overlap val="-27"/>
        <c:axId val="1760536016"/>
        <c:axId val="1760525680"/>
      </c:barChart>
      <c:catAx>
        <c:axId val="17605360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760525680"/>
        <c:crosses val="autoZero"/>
        <c:auto val="1"/>
        <c:lblAlgn val="ctr"/>
        <c:lblOffset val="100"/>
        <c:noMultiLvlLbl val="0"/>
      </c:catAx>
      <c:valAx>
        <c:axId val="176052568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760536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dLbl>
              <c:idx val="4"/>
              <c:delete val="1"/>
              <c:extLst xmlns:c16r2="http://schemas.microsoft.com/office/drawing/2015/06/chart">
                <c:ext xmlns:c16="http://schemas.microsoft.com/office/drawing/2014/chart" uri="{C3380CC4-5D6E-409C-BE32-E72D297353CC}">
                  <c16:uniqueId val="{00000000-61ED-4E4C-82AE-78C1C11615F0}"/>
                </c:ext>
                <c:ext xmlns:c15="http://schemas.microsoft.com/office/drawing/2012/chart" uri="{CE6537A1-D6FC-4f65-9D91-7224C49458BB}"/>
              </c:extLst>
            </c:dLbl>
            <c:dLbl>
              <c:idx val="6"/>
              <c:layout>
                <c:manualLayout>
                  <c:x val="0"/>
                  <c:y val="-2.8546959748786807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61ED-4E4C-82AE-78C1C11615F0}"/>
                </c:ext>
                <c:ext xmlns:c15="http://schemas.microsoft.com/office/drawing/2012/chart" uri="{CE6537A1-D6FC-4f65-9D91-7224C49458BB}"/>
              </c:extLst>
            </c:dLbl>
            <c:dLbl>
              <c:idx val="8"/>
              <c:delete val="1"/>
              <c:extLst xmlns:c16r2="http://schemas.microsoft.com/office/drawing/2015/06/chart">
                <c:ext xmlns:c16="http://schemas.microsoft.com/office/drawing/2014/chart" uri="{C3380CC4-5D6E-409C-BE32-E72D297353CC}">
                  <c16:uniqueId val="{00000002-61ED-4E4C-82AE-78C1C11615F0}"/>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3-61ED-4E4C-82AE-78C1C11615F0}"/>
                </c:ext>
                <c:ext xmlns:c15="http://schemas.microsoft.com/office/drawing/2012/chart" uri="{CE6537A1-D6FC-4f65-9D91-7224C49458BB}"/>
              </c:extLst>
            </c:dLbl>
            <c:dLbl>
              <c:idx val="12"/>
              <c:delete val="1"/>
              <c:extLst xmlns:c16r2="http://schemas.microsoft.com/office/drawing/2015/06/chart">
                <c:ext xmlns:c16="http://schemas.microsoft.com/office/drawing/2014/chart" uri="{C3380CC4-5D6E-409C-BE32-E72D297353CC}">
                  <c16:uniqueId val="{00000004-61ED-4E4C-82AE-78C1C11615F0}"/>
                </c:ext>
                <c:ext xmlns:c15="http://schemas.microsoft.com/office/drawing/2012/chart" uri="{CE6537A1-D6FC-4f65-9D91-7224C49458BB}"/>
              </c:extLst>
            </c:dLbl>
            <c:dLbl>
              <c:idx val="14"/>
              <c:delete val="1"/>
              <c:extLst xmlns:c16r2="http://schemas.microsoft.com/office/drawing/2015/06/chart">
                <c:ext xmlns:c16="http://schemas.microsoft.com/office/drawing/2014/chart" uri="{C3380CC4-5D6E-409C-BE32-E72D297353CC}">
                  <c16:uniqueId val="{00000005-61ED-4E4C-82AE-78C1C11615F0}"/>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Sheet1!$B$2:$Q$2</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cat>
          <c:val>
            <c:numRef>
              <c:f>Sheet1!$B$10:$Q$10</c:f>
              <c:numCache>
                <c:formatCode>0.00</c:formatCode>
                <c:ptCount val="16"/>
                <c:pt idx="0" formatCode="General">
                  <c:v>-271026</c:v>
                </c:pt>
                <c:pt idx="1">
                  <c:v>52690.048000000119</c:v>
                </c:pt>
                <c:pt idx="2">
                  <c:v>113413.76000000001</c:v>
                </c:pt>
                <c:pt idx="3">
                  <c:v>298528.89599999995</c:v>
                </c:pt>
                <c:pt idx="4">
                  <c:v>298528.89599999995</c:v>
                </c:pt>
                <c:pt idx="5">
                  <c:v>397125.76</c:v>
                </c:pt>
                <c:pt idx="6">
                  <c:v>421125.76</c:v>
                </c:pt>
                <c:pt idx="7">
                  <c:v>574311.04</c:v>
                </c:pt>
                <c:pt idx="8">
                  <c:v>574311.04</c:v>
                </c:pt>
                <c:pt idx="9">
                  <c:v>574311.04</c:v>
                </c:pt>
                <c:pt idx="10">
                  <c:v>479551.04000000004</c:v>
                </c:pt>
                <c:pt idx="11">
                  <c:v>574311.04</c:v>
                </c:pt>
                <c:pt idx="12">
                  <c:v>574311.04</c:v>
                </c:pt>
                <c:pt idx="13">
                  <c:v>574311.04</c:v>
                </c:pt>
                <c:pt idx="14">
                  <c:v>574311.04</c:v>
                </c:pt>
                <c:pt idx="15">
                  <c:v>550311.04</c:v>
                </c:pt>
              </c:numCache>
            </c:numRef>
          </c:val>
          <c:extLst xmlns:c16r2="http://schemas.microsoft.com/office/drawing/2015/06/chart">
            <c:ext xmlns:c16="http://schemas.microsoft.com/office/drawing/2014/chart" uri="{C3380CC4-5D6E-409C-BE32-E72D297353CC}">
              <c16:uniqueId val="{00000006-61ED-4E4C-82AE-78C1C11615F0}"/>
            </c:ext>
          </c:extLst>
        </c:ser>
        <c:dLbls>
          <c:dLblPos val="outEnd"/>
          <c:showLegendKey val="0"/>
          <c:showVal val="1"/>
          <c:showCatName val="0"/>
          <c:showSerName val="0"/>
          <c:showPercent val="0"/>
          <c:showBubbleSize val="0"/>
        </c:dLbls>
        <c:gapWidth val="219"/>
        <c:overlap val="-27"/>
        <c:axId val="1760521872"/>
        <c:axId val="1760522416"/>
      </c:barChart>
      <c:catAx>
        <c:axId val="1760521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760522416"/>
        <c:crosses val="autoZero"/>
        <c:auto val="1"/>
        <c:lblAlgn val="ctr"/>
        <c:lblOffset val="100"/>
        <c:noMultiLvlLbl val="0"/>
      </c:catAx>
      <c:valAx>
        <c:axId val="176052241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760521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B3FC60-ECBF-462C-AB3B-0EA54CCD442A}" type="doc">
      <dgm:prSet loTypeId="urn:microsoft.com/office/officeart/2008/layout/VerticalCurvedList" loCatId="list" qsTypeId="urn:microsoft.com/office/officeart/2005/8/quickstyle/simple1" qsCatId="simple" csTypeId="urn:microsoft.com/office/officeart/2005/8/colors/colorful5" csCatId="colorful" phldr="1"/>
      <dgm:spPr/>
    </dgm:pt>
    <dgm:pt modelId="{EE5E14B9-C64B-4091-9156-406C2C4A66ED}">
      <dgm:prSet phldrT="[Text]" custT="1"/>
      <dgm:spPr/>
      <dgm:t>
        <a:bodyPr/>
        <a:lstStyle/>
        <a:p>
          <a:r>
            <a:rPr lang="en-US" sz="3200" b="1" dirty="0"/>
            <a:t>Aseel Yassin</a:t>
          </a:r>
        </a:p>
      </dgm:t>
    </dgm:pt>
    <dgm:pt modelId="{8C93D3A8-9A27-4677-8926-F6C1F1DF9DE4}" type="parTrans" cxnId="{B84193A7-B51F-4B5A-B0A5-986B4CAB4DB6}">
      <dgm:prSet/>
      <dgm:spPr/>
      <dgm:t>
        <a:bodyPr/>
        <a:lstStyle/>
        <a:p>
          <a:endParaRPr lang="en-US" sz="2800"/>
        </a:p>
      </dgm:t>
    </dgm:pt>
    <dgm:pt modelId="{ED424FA3-E04E-492C-8565-4CB12B9A918C}" type="sibTrans" cxnId="{B84193A7-B51F-4B5A-B0A5-986B4CAB4DB6}">
      <dgm:prSet/>
      <dgm:spPr/>
      <dgm:t>
        <a:bodyPr/>
        <a:lstStyle/>
        <a:p>
          <a:endParaRPr lang="en-US" sz="2800"/>
        </a:p>
      </dgm:t>
    </dgm:pt>
    <dgm:pt modelId="{A81D0717-E8F6-4597-B246-A240D0F4EAEC}">
      <dgm:prSet phldrT="[Text]" custT="1"/>
      <dgm:spPr/>
      <dgm:t>
        <a:bodyPr/>
        <a:lstStyle/>
        <a:p>
          <a:r>
            <a:rPr lang="en-US" sz="3200" b="1" dirty="0" err="1"/>
            <a:t>Diaa</a:t>
          </a:r>
          <a:r>
            <a:rPr lang="en-US" sz="3200" b="1" dirty="0"/>
            <a:t> </a:t>
          </a:r>
          <a:r>
            <a:rPr lang="en-US" sz="3200" b="1" dirty="0" err="1" smtClean="0"/>
            <a:t>Qalalweh</a:t>
          </a:r>
          <a:endParaRPr lang="en-US" sz="3200" b="1" dirty="0"/>
        </a:p>
      </dgm:t>
    </dgm:pt>
    <dgm:pt modelId="{250D5921-DD42-42C6-B926-54E1DD2D28FD}" type="parTrans" cxnId="{C5B43A18-4E84-4400-BD9F-C78AA49DD74C}">
      <dgm:prSet/>
      <dgm:spPr/>
      <dgm:t>
        <a:bodyPr/>
        <a:lstStyle/>
        <a:p>
          <a:endParaRPr lang="en-US" sz="2800"/>
        </a:p>
      </dgm:t>
    </dgm:pt>
    <dgm:pt modelId="{ABD481FD-4763-42A8-AB6C-05A3785F20C5}" type="sibTrans" cxnId="{C5B43A18-4E84-4400-BD9F-C78AA49DD74C}">
      <dgm:prSet/>
      <dgm:spPr/>
      <dgm:t>
        <a:bodyPr/>
        <a:lstStyle/>
        <a:p>
          <a:endParaRPr lang="en-US" sz="2800"/>
        </a:p>
      </dgm:t>
    </dgm:pt>
    <dgm:pt modelId="{2323CE69-3586-4CA2-9034-174B002636D4}">
      <dgm:prSet phldrT="[Text]" custT="1"/>
      <dgm:spPr/>
      <dgm:t>
        <a:bodyPr/>
        <a:lstStyle/>
        <a:p>
          <a:pPr>
            <a:lnSpc>
              <a:spcPct val="300000"/>
            </a:lnSpc>
          </a:pPr>
          <a:r>
            <a:rPr lang="en-US" sz="3200" b="1" dirty="0" smtClean="0"/>
            <a:t>Khalid </a:t>
          </a:r>
          <a:r>
            <a:rPr lang="en-US" sz="3200" b="1" dirty="0" err="1"/>
            <a:t>Zahran</a:t>
          </a:r>
          <a:endParaRPr lang="en-US" sz="3200" b="1" dirty="0"/>
        </a:p>
        <a:p>
          <a:pPr>
            <a:lnSpc>
              <a:spcPct val="90000"/>
            </a:lnSpc>
          </a:pPr>
          <a:endParaRPr lang="en-US" sz="2400" dirty="0"/>
        </a:p>
      </dgm:t>
    </dgm:pt>
    <dgm:pt modelId="{B3340528-612A-4BF2-8E08-635592F4CB46}" type="parTrans" cxnId="{52483936-51FB-4851-9B3A-60FA09020F68}">
      <dgm:prSet/>
      <dgm:spPr/>
      <dgm:t>
        <a:bodyPr/>
        <a:lstStyle/>
        <a:p>
          <a:endParaRPr lang="en-US" sz="2800"/>
        </a:p>
      </dgm:t>
    </dgm:pt>
    <dgm:pt modelId="{E6D225F1-4386-4731-B1CE-2B18AC7A47B3}" type="sibTrans" cxnId="{52483936-51FB-4851-9B3A-60FA09020F68}">
      <dgm:prSet/>
      <dgm:spPr/>
      <dgm:t>
        <a:bodyPr/>
        <a:lstStyle/>
        <a:p>
          <a:endParaRPr lang="en-US" sz="2800"/>
        </a:p>
      </dgm:t>
    </dgm:pt>
    <dgm:pt modelId="{CC369369-38B2-4B1F-B5D3-7F2748ECB84C}">
      <dgm:prSet custT="1"/>
      <dgm:spPr/>
      <dgm:t>
        <a:bodyPr/>
        <a:lstStyle/>
        <a:p>
          <a:r>
            <a:rPr lang="en-US" sz="3200" b="1" dirty="0"/>
            <a:t>Sabah Hindi</a:t>
          </a:r>
        </a:p>
      </dgm:t>
    </dgm:pt>
    <dgm:pt modelId="{08384E27-EBAE-4BD5-BBDF-D63260E3664A}" type="parTrans" cxnId="{6940154B-9F41-4653-A3B1-BEE333CAB822}">
      <dgm:prSet/>
      <dgm:spPr/>
      <dgm:t>
        <a:bodyPr/>
        <a:lstStyle/>
        <a:p>
          <a:endParaRPr lang="en-US" sz="2800"/>
        </a:p>
      </dgm:t>
    </dgm:pt>
    <dgm:pt modelId="{9A91E750-173C-426B-A518-ED6004F406BA}" type="sibTrans" cxnId="{6940154B-9F41-4653-A3B1-BEE333CAB822}">
      <dgm:prSet/>
      <dgm:spPr/>
      <dgm:t>
        <a:bodyPr/>
        <a:lstStyle/>
        <a:p>
          <a:endParaRPr lang="en-US" sz="2800"/>
        </a:p>
      </dgm:t>
    </dgm:pt>
    <dgm:pt modelId="{3AA10292-388C-469A-9CF0-E991CB0EFBCD}">
      <dgm:prSet custT="1"/>
      <dgm:spPr/>
      <dgm:t>
        <a:bodyPr/>
        <a:lstStyle/>
        <a:p>
          <a:r>
            <a:rPr lang="en-US" sz="3200" b="1" dirty="0"/>
            <a:t>Tariq </a:t>
          </a:r>
          <a:r>
            <a:rPr lang="en-US" sz="3200" b="1" dirty="0" err="1"/>
            <a:t>Mashaeikh</a:t>
          </a:r>
          <a:endParaRPr lang="en-US" sz="3200" b="1" dirty="0"/>
        </a:p>
      </dgm:t>
    </dgm:pt>
    <dgm:pt modelId="{9640F3A3-B080-4527-ACF2-F491D0573C14}" type="parTrans" cxnId="{4191EC0F-0B63-4395-9DBE-C69D537CA58C}">
      <dgm:prSet/>
      <dgm:spPr/>
      <dgm:t>
        <a:bodyPr/>
        <a:lstStyle/>
        <a:p>
          <a:endParaRPr lang="en-US" sz="2800"/>
        </a:p>
      </dgm:t>
    </dgm:pt>
    <dgm:pt modelId="{4C8E8C99-5423-4367-A5C2-A7B85FE7D1A2}" type="sibTrans" cxnId="{4191EC0F-0B63-4395-9DBE-C69D537CA58C}">
      <dgm:prSet/>
      <dgm:spPr/>
      <dgm:t>
        <a:bodyPr/>
        <a:lstStyle/>
        <a:p>
          <a:endParaRPr lang="en-US" sz="2800"/>
        </a:p>
      </dgm:t>
    </dgm:pt>
    <dgm:pt modelId="{B604E8CD-1AF6-461B-AE87-DA6D3A3BD727}" type="pres">
      <dgm:prSet presAssocID="{3AB3FC60-ECBF-462C-AB3B-0EA54CCD442A}" presName="Name0" presStyleCnt="0">
        <dgm:presLayoutVars>
          <dgm:chMax val="7"/>
          <dgm:chPref val="7"/>
          <dgm:dir/>
        </dgm:presLayoutVars>
      </dgm:prSet>
      <dgm:spPr/>
    </dgm:pt>
    <dgm:pt modelId="{0A1F31F2-1219-4AF5-9DE6-44FBE8E21BD0}" type="pres">
      <dgm:prSet presAssocID="{3AB3FC60-ECBF-462C-AB3B-0EA54CCD442A}" presName="Name1" presStyleCnt="0"/>
      <dgm:spPr/>
    </dgm:pt>
    <dgm:pt modelId="{4B1D59A5-7806-411E-A2BB-99A5D04ED485}" type="pres">
      <dgm:prSet presAssocID="{3AB3FC60-ECBF-462C-AB3B-0EA54CCD442A}" presName="cycle" presStyleCnt="0"/>
      <dgm:spPr/>
    </dgm:pt>
    <dgm:pt modelId="{BE1390A2-9386-4DA2-AF04-F4440C20E904}" type="pres">
      <dgm:prSet presAssocID="{3AB3FC60-ECBF-462C-AB3B-0EA54CCD442A}" presName="srcNode" presStyleLbl="node1" presStyleIdx="0" presStyleCnt="5"/>
      <dgm:spPr/>
    </dgm:pt>
    <dgm:pt modelId="{E7DF2231-3FD6-4F0D-87CB-D8EAD3470EBA}" type="pres">
      <dgm:prSet presAssocID="{3AB3FC60-ECBF-462C-AB3B-0EA54CCD442A}" presName="conn" presStyleLbl="parChTrans1D2" presStyleIdx="0" presStyleCnt="1"/>
      <dgm:spPr/>
      <dgm:t>
        <a:bodyPr/>
        <a:lstStyle/>
        <a:p>
          <a:endParaRPr lang="en-US"/>
        </a:p>
      </dgm:t>
    </dgm:pt>
    <dgm:pt modelId="{A7893804-7818-4C1E-B733-246A837DCA5B}" type="pres">
      <dgm:prSet presAssocID="{3AB3FC60-ECBF-462C-AB3B-0EA54CCD442A}" presName="extraNode" presStyleLbl="node1" presStyleIdx="0" presStyleCnt="5"/>
      <dgm:spPr/>
    </dgm:pt>
    <dgm:pt modelId="{936B4F70-F48F-4BB9-9DB9-1DF5A231386D}" type="pres">
      <dgm:prSet presAssocID="{3AB3FC60-ECBF-462C-AB3B-0EA54CCD442A}" presName="dstNode" presStyleLbl="node1" presStyleIdx="0" presStyleCnt="5"/>
      <dgm:spPr/>
    </dgm:pt>
    <dgm:pt modelId="{6C551055-9590-4581-81C4-A41BB1DF625A}" type="pres">
      <dgm:prSet presAssocID="{EE5E14B9-C64B-4091-9156-406C2C4A66ED}" presName="text_1" presStyleLbl="node1" presStyleIdx="0" presStyleCnt="5">
        <dgm:presLayoutVars>
          <dgm:bulletEnabled val="1"/>
        </dgm:presLayoutVars>
      </dgm:prSet>
      <dgm:spPr/>
      <dgm:t>
        <a:bodyPr/>
        <a:lstStyle/>
        <a:p>
          <a:endParaRPr lang="en-US"/>
        </a:p>
      </dgm:t>
    </dgm:pt>
    <dgm:pt modelId="{F06AF6CD-3B69-4B58-A6F1-8D0476DB3AE4}" type="pres">
      <dgm:prSet presAssocID="{EE5E14B9-C64B-4091-9156-406C2C4A66ED}" presName="accent_1" presStyleCnt="0"/>
      <dgm:spPr/>
    </dgm:pt>
    <dgm:pt modelId="{9C1AA516-C391-4E6B-9C2D-BE10896C72EE}" type="pres">
      <dgm:prSet presAssocID="{EE5E14B9-C64B-4091-9156-406C2C4A66ED}" presName="accentRepeatNode" presStyleLbl="solidFgAcc1" presStyleIdx="0" presStyleCnt="5"/>
      <dgm:spPr/>
    </dgm:pt>
    <dgm:pt modelId="{B194A703-E7F1-457C-B159-7495C29CE60F}" type="pres">
      <dgm:prSet presAssocID="{A81D0717-E8F6-4597-B246-A240D0F4EAEC}" presName="text_2" presStyleLbl="node1" presStyleIdx="1" presStyleCnt="5">
        <dgm:presLayoutVars>
          <dgm:bulletEnabled val="1"/>
        </dgm:presLayoutVars>
      </dgm:prSet>
      <dgm:spPr/>
      <dgm:t>
        <a:bodyPr/>
        <a:lstStyle/>
        <a:p>
          <a:endParaRPr lang="en-US"/>
        </a:p>
      </dgm:t>
    </dgm:pt>
    <dgm:pt modelId="{DA5D8891-2F5D-4E70-910C-32F90ADB17BA}" type="pres">
      <dgm:prSet presAssocID="{A81D0717-E8F6-4597-B246-A240D0F4EAEC}" presName="accent_2" presStyleCnt="0"/>
      <dgm:spPr/>
    </dgm:pt>
    <dgm:pt modelId="{27F05A11-9E46-479B-B1AB-4A75306DEACB}" type="pres">
      <dgm:prSet presAssocID="{A81D0717-E8F6-4597-B246-A240D0F4EAEC}" presName="accentRepeatNode" presStyleLbl="solidFgAcc1" presStyleIdx="1" presStyleCnt="5"/>
      <dgm:spPr/>
    </dgm:pt>
    <dgm:pt modelId="{41E1E282-67B1-4700-B20B-21EB2D38B53B}" type="pres">
      <dgm:prSet presAssocID="{2323CE69-3586-4CA2-9034-174B002636D4}" presName="text_3" presStyleLbl="node1" presStyleIdx="2" presStyleCnt="5" custLinFactNeighborX="148" custLinFactNeighborY="-1134">
        <dgm:presLayoutVars>
          <dgm:bulletEnabled val="1"/>
        </dgm:presLayoutVars>
      </dgm:prSet>
      <dgm:spPr/>
      <dgm:t>
        <a:bodyPr/>
        <a:lstStyle/>
        <a:p>
          <a:endParaRPr lang="en-US"/>
        </a:p>
      </dgm:t>
    </dgm:pt>
    <dgm:pt modelId="{75DAA9BD-36E1-4143-B248-A4CA5A590453}" type="pres">
      <dgm:prSet presAssocID="{2323CE69-3586-4CA2-9034-174B002636D4}" presName="accent_3" presStyleCnt="0"/>
      <dgm:spPr/>
    </dgm:pt>
    <dgm:pt modelId="{B6FE8338-644B-4BF8-BAEA-D9C9FD01CD00}" type="pres">
      <dgm:prSet presAssocID="{2323CE69-3586-4CA2-9034-174B002636D4}" presName="accentRepeatNode" presStyleLbl="solidFgAcc1" presStyleIdx="2" presStyleCnt="5"/>
      <dgm:spPr/>
    </dgm:pt>
    <dgm:pt modelId="{FA023063-5349-4787-97D0-DF3CA211CAC9}" type="pres">
      <dgm:prSet presAssocID="{CC369369-38B2-4B1F-B5D3-7F2748ECB84C}" presName="text_4" presStyleLbl="node1" presStyleIdx="3" presStyleCnt="5">
        <dgm:presLayoutVars>
          <dgm:bulletEnabled val="1"/>
        </dgm:presLayoutVars>
      </dgm:prSet>
      <dgm:spPr/>
      <dgm:t>
        <a:bodyPr/>
        <a:lstStyle/>
        <a:p>
          <a:endParaRPr lang="en-US"/>
        </a:p>
      </dgm:t>
    </dgm:pt>
    <dgm:pt modelId="{726C4E5B-FE35-4EE2-B948-B70B904DEDE4}" type="pres">
      <dgm:prSet presAssocID="{CC369369-38B2-4B1F-B5D3-7F2748ECB84C}" presName="accent_4" presStyleCnt="0"/>
      <dgm:spPr/>
    </dgm:pt>
    <dgm:pt modelId="{1AD452E9-EBE3-48E4-9562-C5FAF9314144}" type="pres">
      <dgm:prSet presAssocID="{CC369369-38B2-4B1F-B5D3-7F2748ECB84C}" presName="accentRepeatNode" presStyleLbl="solidFgAcc1" presStyleIdx="3" presStyleCnt="5"/>
      <dgm:spPr/>
    </dgm:pt>
    <dgm:pt modelId="{22EFA9AB-A283-46BE-B017-95AE2958A8CD}" type="pres">
      <dgm:prSet presAssocID="{3AA10292-388C-469A-9CF0-E991CB0EFBCD}" presName="text_5" presStyleLbl="node1" presStyleIdx="4" presStyleCnt="5">
        <dgm:presLayoutVars>
          <dgm:bulletEnabled val="1"/>
        </dgm:presLayoutVars>
      </dgm:prSet>
      <dgm:spPr/>
      <dgm:t>
        <a:bodyPr/>
        <a:lstStyle/>
        <a:p>
          <a:endParaRPr lang="en-US"/>
        </a:p>
      </dgm:t>
    </dgm:pt>
    <dgm:pt modelId="{871708E0-82D3-4983-BCBF-21B5CF87DE6A}" type="pres">
      <dgm:prSet presAssocID="{3AA10292-388C-469A-9CF0-E991CB0EFBCD}" presName="accent_5" presStyleCnt="0"/>
      <dgm:spPr/>
    </dgm:pt>
    <dgm:pt modelId="{C5A4637E-67D1-4723-B7F4-864C3B71740F}" type="pres">
      <dgm:prSet presAssocID="{3AA10292-388C-469A-9CF0-E991CB0EFBCD}" presName="accentRepeatNode" presStyleLbl="solidFgAcc1" presStyleIdx="4" presStyleCnt="5"/>
      <dgm:spPr/>
    </dgm:pt>
  </dgm:ptLst>
  <dgm:cxnLst>
    <dgm:cxn modelId="{52483936-51FB-4851-9B3A-60FA09020F68}" srcId="{3AB3FC60-ECBF-462C-AB3B-0EA54CCD442A}" destId="{2323CE69-3586-4CA2-9034-174B002636D4}" srcOrd="2" destOrd="0" parTransId="{B3340528-612A-4BF2-8E08-635592F4CB46}" sibTransId="{E6D225F1-4386-4731-B1CE-2B18AC7A47B3}"/>
    <dgm:cxn modelId="{1974070C-1C6A-44C0-90B5-14EB9532A698}" type="presOf" srcId="{EE5E14B9-C64B-4091-9156-406C2C4A66ED}" destId="{6C551055-9590-4581-81C4-A41BB1DF625A}" srcOrd="0" destOrd="0" presId="urn:microsoft.com/office/officeart/2008/layout/VerticalCurvedList"/>
    <dgm:cxn modelId="{4306BACA-70B8-4E3E-8926-323C65EA32C3}" type="presOf" srcId="{3AB3FC60-ECBF-462C-AB3B-0EA54CCD442A}" destId="{B604E8CD-1AF6-461B-AE87-DA6D3A3BD727}" srcOrd="0" destOrd="0" presId="urn:microsoft.com/office/officeart/2008/layout/VerticalCurvedList"/>
    <dgm:cxn modelId="{6940154B-9F41-4653-A3B1-BEE333CAB822}" srcId="{3AB3FC60-ECBF-462C-AB3B-0EA54CCD442A}" destId="{CC369369-38B2-4B1F-B5D3-7F2748ECB84C}" srcOrd="3" destOrd="0" parTransId="{08384E27-EBAE-4BD5-BBDF-D63260E3664A}" sibTransId="{9A91E750-173C-426B-A518-ED6004F406BA}"/>
    <dgm:cxn modelId="{D9EFA73F-C46D-435F-A491-AB1FB17450EB}" type="presOf" srcId="{ED424FA3-E04E-492C-8565-4CB12B9A918C}" destId="{E7DF2231-3FD6-4F0D-87CB-D8EAD3470EBA}" srcOrd="0" destOrd="0" presId="urn:microsoft.com/office/officeart/2008/layout/VerticalCurvedList"/>
    <dgm:cxn modelId="{5DFF7DDD-1F11-452A-ADDE-76CC5A580A50}" type="presOf" srcId="{2323CE69-3586-4CA2-9034-174B002636D4}" destId="{41E1E282-67B1-4700-B20B-21EB2D38B53B}" srcOrd="0" destOrd="0" presId="urn:microsoft.com/office/officeart/2008/layout/VerticalCurvedList"/>
    <dgm:cxn modelId="{4191EC0F-0B63-4395-9DBE-C69D537CA58C}" srcId="{3AB3FC60-ECBF-462C-AB3B-0EA54CCD442A}" destId="{3AA10292-388C-469A-9CF0-E991CB0EFBCD}" srcOrd="4" destOrd="0" parTransId="{9640F3A3-B080-4527-ACF2-F491D0573C14}" sibTransId="{4C8E8C99-5423-4367-A5C2-A7B85FE7D1A2}"/>
    <dgm:cxn modelId="{E45D9392-EE6B-4C13-8733-E99D18FFA504}" type="presOf" srcId="{3AA10292-388C-469A-9CF0-E991CB0EFBCD}" destId="{22EFA9AB-A283-46BE-B017-95AE2958A8CD}" srcOrd="0" destOrd="0" presId="urn:microsoft.com/office/officeart/2008/layout/VerticalCurvedList"/>
    <dgm:cxn modelId="{8C9A1037-FC56-4355-B62A-F88A94A5BA0C}" type="presOf" srcId="{CC369369-38B2-4B1F-B5D3-7F2748ECB84C}" destId="{FA023063-5349-4787-97D0-DF3CA211CAC9}" srcOrd="0" destOrd="0" presId="urn:microsoft.com/office/officeart/2008/layout/VerticalCurvedList"/>
    <dgm:cxn modelId="{0C28ABE5-0E0D-43F8-B2AA-F50062DD4D6B}" type="presOf" srcId="{A81D0717-E8F6-4597-B246-A240D0F4EAEC}" destId="{B194A703-E7F1-457C-B159-7495C29CE60F}" srcOrd="0" destOrd="0" presId="urn:microsoft.com/office/officeart/2008/layout/VerticalCurvedList"/>
    <dgm:cxn modelId="{B84193A7-B51F-4B5A-B0A5-986B4CAB4DB6}" srcId="{3AB3FC60-ECBF-462C-AB3B-0EA54CCD442A}" destId="{EE5E14B9-C64B-4091-9156-406C2C4A66ED}" srcOrd="0" destOrd="0" parTransId="{8C93D3A8-9A27-4677-8926-F6C1F1DF9DE4}" sibTransId="{ED424FA3-E04E-492C-8565-4CB12B9A918C}"/>
    <dgm:cxn modelId="{C5B43A18-4E84-4400-BD9F-C78AA49DD74C}" srcId="{3AB3FC60-ECBF-462C-AB3B-0EA54CCD442A}" destId="{A81D0717-E8F6-4597-B246-A240D0F4EAEC}" srcOrd="1" destOrd="0" parTransId="{250D5921-DD42-42C6-B926-54E1DD2D28FD}" sibTransId="{ABD481FD-4763-42A8-AB6C-05A3785F20C5}"/>
    <dgm:cxn modelId="{46C8B3C1-3A43-4DCC-82B0-05985A3A4527}" type="presParOf" srcId="{B604E8CD-1AF6-461B-AE87-DA6D3A3BD727}" destId="{0A1F31F2-1219-4AF5-9DE6-44FBE8E21BD0}" srcOrd="0" destOrd="0" presId="urn:microsoft.com/office/officeart/2008/layout/VerticalCurvedList"/>
    <dgm:cxn modelId="{EABF1A05-F2B8-4E7A-B0EE-FA5C739D373F}" type="presParOf" srcId="{0A1F31F2-1219-4AF5-9DE6-44FBE8E21BD0}" destId="{4B1D59A5-7806-411E-A2BB-99A5D04ED485}" srcOrd="0" destOrd="0" presId="urn:microsoft.com/office/officeart/2008/layout/VerticalCurvedList"/>
    <dgm:cxn modelId="{275A207C-B2BD-499C-8E3F-61A6398BB2E3}" type="presParOf" srcId="{4B1D59A5-7806-411E-A2BB-99A5D04ED485}" destId="{BE1390A2-9386-4DA2-AF04-F4440C20E904}" srcOrd="0" destOrd="0" presId="urn:microsoft.com/office/officeart/2008/layout/VerticalCurvedList"/>
    <dgm:cxn modelId="{04080729-00B4-484A-99B3-DEBEE9FB43C3}" type="presParOf" srcId="{4B1D59A5-7806-411E-A2BB-99A5D04ED485}" destId="{E7DF2231-3FD6-4F0D-87CB-D8EAD3470EBA}" srcOrd="1" destOrd="0" presId="urn:microsoft.com/office/officeart/2008/layout/VerticalCurvedList"/>
    <dgm:cxn modelId="{2B3BA792-ACD3-45E3-8DD0-EEA2607409B2}" type="presParOf" srcId="{4B1D59A5-7806-411E-A2BB-99A5D04ED485}" destId="{A7893804-7818-4C1E-B733-246A837DCA5B}" srcOrd="2" destOrd="0" presId="urn:microsoft.com/office/officeart/2008/layout/VerticalCurvedList"/>
    <dgm:cxn modelId="{6A0FE772-8894-4909-AC14-B7CF4C17593E}" type="presParOf" srcId="{4B1D59A5-7806-411E-A2BB-99A5D04ED485}" destId="{936B4F70-F48F-4BB9-9DB9-1DF5A231386D}" srcOrd="3" destOrd="0" presId="urn:microsoft.com/office/officeart/2008/layout/VerticalCurvedList"/>
    <dgm:cxn modelId="{7C2AE3E5-33C5-494B-BC23-328E2910AE2A}" type="presParOf" srcId="{0A1F31F2-1219-4AF5-9DE6-44FBE8E21BD0}" destId="{6C551055-9590-4581-81C4-A41BB1DF625A}" srcOrd="1" destOrd="0" presId="urn:microsoft.com/office/officeart/2008/layout/VerticalCurvedList"/>
    <dgm:cxn modelId="{1460B2E7-03BC-4B5C-A5B0-46FC85E1F0FF}" type="presParOf" srcId="{0A1F31F2-1219-4AF5-9DE6-44FBE8E21BD0}" destId="{F06AF6CD-3B69-4B58-A6F1-8D0476DB3AE4}" srcOrd="2" destOrd="0" presId="urn:microsoft.com/office/officeart/2008/layout/VerticalCurvedList"/>
    <dgm:cxn modelId="{3F9FE067-4544-4646-8BDC-A5937E8EE5F3}" type="presParOf" srcId="{F06AF6CD-3B69-4B58-A6F1-8D0476DB3AE4}" destId="{9C1AA516-C391-4E6B-9C2D-BE10896C72EE}" srcOrd="0" destOrd="0" presId="urn:microsoft.com/office/officeart/2008/layout/VerticalCurvedList"/>
    <dgm:cxn modelId="{C2B05F8D-555C-41BE-BA63-C4A1E6D111B1}" type="presParOf" srcId="{0A1F31F2-1219-4AF5-9DE6-44FBE8E21BD0}" destId="{B194A703-E7F1-457C-B159-7495C29CE60F}" srcOrd="3" destOrd="0" presId="urn:microsoft.com/office/officeart/2008/layout/VerticalCurvedList"/>
    <dgm:cxn modelId="{2DC6FE5C-1B3C-4863-BFC4-1D93C177B688}" type="presParOf" srcId="{0A1F31F2-1219-4AF5-9DE6-44FBE8E21BD0}" destId="{DA5D8891-2F5D-4E70-910C-32F90ADB17BA}" srcOrd="4" destOrd="0" presId="urn:microsoft.com/office/officeart/2008/layout/VerticalCurvedList"/>
    <dgm:cxn modelId="{B6F4D594-0BA5-4325-BDD2-96D9403791B8}" type="presParOf" srcId="{DA5D8891-2F5D-4E70-910C-32F90ADB17BA}" destId="{27F05A11-9E46-479B-B1AB-4A75306DEACB}" srcOrd="0" destOrd="0" presId="urn:microsoft.com/office/officeart/2008/layout/VerticalCurvedList"/>
    <dgm:cxn modelId="{AD55D282-046F-4AE1-A188-6AA30BFCBF96}" type="presParOf" srcId="{0A1F31F2-1219-4AF5-9DE6-44FBE8E21BD0}" destId="{41E1E282-67B1-4700-B20B-21EB2D38B53B}" srcOrd="5" destOrd="0" presId="urn:microsoft.com/office/officeart/2008/layout/VerticalCurvedList"/>
    <dgm:cxn modelId="{6FEE4517-331F-487B-8FCE-51D921A91F97}" type="presParOf" srcId="{0A1F31F2-1219-4AF5-9DE6-44FBE8E21BD0}" destId="{75DAA9BD-36E1-4143-B248-A4CA5A590453}" srcOrd="6" destOrd="0" presId="urn:microsoft.com/office/officeart/2008/layout/VerticalCurvedList"/>
    <dgm:cxn modelId="{81335B01-4056-4599-9E70-BD55A8866D52}" type="presParOf" srcId="{75DAA9BD-36E1-4143-B248-A4CA5A590453}" destId="{B6FE8338-644B-4BF8-BAEA-D9C9FD01CD00}" srcOrd="0" destOrd="0" presId="urn:microsoft.com/office/officeart/2008/layout/VerticalCurvedList"/>
    <dgm:cxn modelId="{D538F67E-310C-4AFA-914C-807FA6E9BC49}" type="presParOf" srcId="{0A1F31F2-1219-4AF5-9DE6-44FBE8E21BD0}" destId="{FA023063-5349-4787-97D0-DF3CA211CAC9}" srcOrd="7" destOrd="0" presId="urn:microsoft.com/office/officeart/2008/layout/VerticalCurvedList"/>
    <dgm:cxn modelId="{78C8EE67-AA3C-4A5E-8BA8-8FBEE7527853}" type="presParOf" srcId="{0A1F31F2-1219-4AF5-9DE6-44FBE8E21BD0}" destId="{726C4E5B-FE35-4EE2-B948-B70B904DEDE4}" srcOrd="8" destOrd="0" presId="urn:microsoft.com/office/officeart/2008/layout/VerticalCurvedList"/>
    <dgm:cxn modelId="{D97327F5-75CD-460E-936E-8280501F2B13}" type="presParOf" srcId="{726C4E5B-FE35-4EE2-B948-B70B904DEDE4}" destId="{1AD452E9-EBE3-48E4-9562-C5FAF9314144}" srcOrd="0" destOrd="0" presId="urn:microsoft.com/office/officeart/2008/layout/VerticalCurvedList"/>
    <dgm:cxn modelId="{DD3BA7E1-A68C-4C37-A5D0-91A7D2C792C9}" type="presParOf" srcId="{0A1F31F2-1219-4AF5-9DE6-44FBE8E21BD0}" destId="{22EFA9AB-A283-46BE-B017-95AE2958A8CD}" srcOrd="9" destOrd="0" presId="urn:microsoft.com/office/officeart/2008/layout/VerticalCurvedList"/>
    <dgm:cxn modelId="{00A7C26F-2DA6-4B18-B668-76FDECA0167A}" type="presParOf" srcId="{0A1F31F2-1219-4AF5-9DE6-44FBE8E21BD0}" destId="{871708E0-82D3-4983-BCBF-21B5CF87DE6A}" srcOrd="10" destOrd="0" presId="urn:microsoft.com/office/officeart/2008/layout/VerticalCurvedList"/>
    <dgm:cxn modelId="{70B98C94-26AB-4B7F-B70A-8A6E3A307471}" type="presParOf" srcId="{871708E0-82D3-4983-BCBF-21B5CF87DE6A}" destId="{C5A4637E-67D1-4723-B7F4-864C3B71740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1A7D45-979D-4A40-A5C4-C041ACA22C2E}"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91C5FB9E-3F42-44C2-8CB8-7D229E08928B}">
      <dgm:prSet phldrT="[Text]"/>
      <dgm:spPr/>
      <dgm:t>
        <a:bodyPr/>
        <a:lstStyle/>
        <a:p>
          <a:r>
            <a:rPr lang="en-US" dirty="0"/>
            <a:t>1</a:t>
          </a:r>
        </a:p>
      </dgm:t>
    </dgm:pt>
    <dgm:pt modelId="{E6464DC3-288A-4689-A761-BFC20DC386A1}" type="parTrans" cxnId="{7B4471DB-6881-434D-8C93-6F4E8A0A2EF1}">
      <dgm:prSet/>
      <dgm:spPr/>
      <dgm:t>
        <a:bodyPr/>
        <a:lstStyle/>
        <a:p>
          <a:endParaRPr lang="en-US"/>
        </a:p>
      </dgm:t>
    </dgm:pt>
    <dgm:pt modelId="{AF8F4B89-99B7-4122-B4F9-F49F3CBBDB91}" type="sibTrans" cxnId="{7B4471DB-6881-434D-8C93-6F4E8A0A2EF1}">
      <dgm:prSet/>
      <dgm:spPr/>
      <dgm:t>
        <a:bodyPr/>
        <a:lstStyle/>
        <a:p>
          <a:endParaRPr lang="en-US"/>
        </a:p>
      </dgm:t>
    </dgm:pt>
    <dgm:pt modelId="{F49C2A6E-2447-4493-B1CD-674AF4E091FB}">
      <dgm:prSet phldrT="[Text]" custT="1"/>
      <dgm:spPr/>
      <dgm:t>
        <a:bodyPr/>
        <a:lstStyle/>
        <a:p>
          <a:r>
            <a:rPr lang="en-US" sz="2800" dirty="0"/>
            <a:t>Assessment for the existing building management in Nablus city considering different region.</a:t>
          </a:r>
        </a:p>
      </dgm:t>
    </dgm:pt>
    <dgm:pt modelId="{84B2359A-D9AF-488F-A369-7DFFD1BE044D}" type="parTrans" cxnId="{3CAA4384-C24C-473E-B849-36B861BE9208}">
      <dgm:prSet/>
      <dgm:spPr/>
      <dgm:t>
        <a:bodyPr/>
        <a:lstStyle/>
        <a:p>
          <a:endParaRPr lang="en-US"/>
        </a:p>
      </dgm:t>
    </dgm:pt>
    <dgm:pt modelId="{91BB552D-EF0C-4A17-8B0A-F16FCBF97EBD}" type="sibTrans" cxnId="{3CAA4384-C24C-473E-B849-36B861BE9208}">
      <dgm:prSet/>
      <dgm:spPr/>
      <dgm:t>
        <a:bodyPr/>
        <a:lstStyle/>
        <a:p>
          <a:endParaRPr lang="en-US"/>
        </a:p>
      </dgm:t>
    </dgm:pt>
    <dgm:pt modelId="{87C473DC-D6A6-4814-B66B-6748189F0097}">
      <dgm:prSet phldrT="[Text]"/>
      <dgm:spPr/>
      <dgm:t>
        <a:bodyPr/>
        <a:lstStyle/>
        <a:p>
          <a:r>
            <a:rPr lang="en-US" dirty="0"/>
            <a:t>2</a:t>
          </a:r>
        </a:p>
      </dgm:t>
    </dgm:pt>
    <dgm:pt modelId="{5CBE1763-DA60-4982-848D-74215024187F}" type="parTrans" cxnId="{92723822-A56F-4730-9CF0-F17FD7AB1A95}">
      <dgm:prSet/>
      <dgm:spPr/>
      <dgm:t>
        <a:bodyPr/>
        <a:lstStyle/>
        <a:p>
          <a:endParaRPr lang="en-US"/>
        </a:p>
      </dgm:t>
    </dgm:pt>
    <dgm:pt modelId="{7160F764-DCC4-469E-B7B3-548D2946ADFE}" type="sibTrans" cxnId="{92723822-A56F-4730-9CF0-F17FD7AB1A95}">
      <dgm:prSet/>
      <dgm:spPr/>
      <dgm:t>
        <a:bodyPr/>
        <a:lstStyle/>
        <a:p>
          <a:endParaRPr lang="en-US"/>
        </a:p>
      </dgm:t>
    </dgm:pt>
    <dgm:pt modelId="{37EC1035-B872-4BF8-92EE-0A1D32EDB2FD}">
      <dgm:prSet phldrT="[Text]" custT="1"/>
      <dgm:spPr/>
      <dgm:t>
        <a:bodyPr/>
        <a:lstStyle/>
        <a:p>
          <a:r>
            <a:rPr lang="en-US" sz="2800" dirty="0"/>
            <a:t>Discuss the problem associated with buildings analyze </a:t>
          </a:r>
        </a:p>
      </dgm:t>
    </dgm:pt>
    <dgm:pt modelId="{4EF51F3B-1D58-48B2-9AFD-6B3609820359}" type="parTrans" cxnId="{F88CBDE9-2598-4423-87EC-FBDEC5C95724}">
      <dgm:prSet/>
      <dgm:spPr/>
      <dgm:t>
        <a:bodyPr/>
        <a:lstStyle/>
        <a:p>
          <a:endParaRPr lang="en-US"/>
        </a:p>
      </dgm:t>
    </dgm:pt>
    <dgm:pt modelId="{4B533372-90D8-4A74-984E-60CC2F410845}" type="sibTrans" cxnId="{F88CBDE9-2598-4423-87EC-FBDEC5C95724}">
      <dgm:prSet/>
      <dgm:spPr/>
      <dgm:t>
        <a:bodyPr/>
        <a:lstStyle/>
        <a:p>
          <a:endParaRPr lang="en-US"/>
        </a:p>
      </dgm:t>
    </dgm:pt>
    <dgm:pt modelId="{029C8680-6CDB-485D-83CF-12D176263543}">
      <dgm:prSet phldrT="[Text]"/>
      <dgm:spPr/>
      <dgm:t>
        <a:bodyPr/>
        <a:lstStyle/>
        <a:p>
          <a:r>
            <a:rPr lang="en-US" dirty="0"/>
            <a:t>3</a:t>
          </a:r>
        </a:p>
      </dgm:t>
    </dgm:pt>
    <dgm:pt modelId="{0EA1BE5C-DD63-4FB5-ACCB-BCDB3AF643AB}" type="parTrans" cxnId="{97E6B67E-A930-40DD-93F9-16368BDDF4C8}">
      <dgm:prSet/>
      <dgm:spPr/>
      <dgm:t>
        <a:bodyPr/>
        <a:lstStyle/>
        <a:p>
          <a:endParaRPr lang="en-US"/>
        </a:p>
      </dgm:t>
    </dgm:pt>
    <dgm:pt modelId="{7278E0EF-A655-4CB5-84D0-EE69949F4374}" type="sibTrans" cxnId="{97E6B67E-A930-40DD-93F9-16368BDDF4C8}">
      <dgm:prSet/>
      <dgm:spPr/>
      <dgm:t>
        <a:bodyPr/>
        <a:lstStyle/>
        <a:p>
          <a:endParaRPr lang="en-US"/>
        </a:p>
      </dgm:t>
    </dgm:pt>
    <dgm:pt modelId="{59826756-78AB-4CD0-896B-2E2A1E16C1EC}">
      <dgm:prSet phldrT="[Text]" custT="1"/>
      <dgm:spPr/>
      <dgm:t>
        <a:bodyPr/>
        <a:lstStyle/>
        <a:p>
          <a:r>
            <a:rPr lang="en-US" sz="2800" dirty="0"/>
            <a:t>Measure how people are willing to react and support such company</a:t>
          </a:r>
        </a:p>
      </dgm:t>
    </dgm:pt>
    <dgm:pt modelId="{3362BCFB-AD6B-4822-A85C-A6808C9A4854}" type="parTrans" cxnId="{DA6C0B5D-4668-46BF-88C9-9163EE705673}">
      <dgm:prSet/>
      <dgm:spPr/>
      <dgm:t>
        <a:bodyPr/>
        <a:lstStyle/>
        <a:p>
          <a:endParaRPr lang="en-US"/>
        </a:p>
      </dgm:t>
    </dgm:pt>
    <dgm:pt modelId="{189913F0-F81A-434D-863A-EC52FB2B954D}" type="sibTrans" cxnId="{DA6C0B5D-4668-46BF-88C9-9163EE705673}">
      <dgm:prSet/>
      <dgm:spPr/>
      <dgm:t>
        <a:bodyPr/>
        <a:lstStyle/>
        <a:p>
          <a:endParaRPr lang="en-US"/>
        </a:p>
      </dgm:t>
    </dgm:pt>
    <dgm:pt modelId="{12FF1CC0-993F-433F-A173-0DBF9E1F2B57}">
      <dgm:prSet/>
      <dgm:spPr/>
      <dgm:t>
        <a:bodyPr/>
        <a:lstStyle/>
        <a:p>
          <a:r>
            <a:rPr lang="en-US" dirty="0"/>
            <a:t>4</a:t>
          </a:r>
        </a:p>
      </dgm:t>
    </dgm:pt>
    <dgm:pt modelId="{10303A2F-4705-415B-98C7-4B0C7B3FC0B0}" type="parTrans" cxnId="{52C7AB6B-3BDC-4BC9-815D-2646BF2CE91F}">
      <dgm:prSet/>
      <dgm:spPr/>
      <dgm:t>
        <a:bodyPr/>
        <a:lstStyle/>
        <a:p>
          <a:endParaRPr lang="en-US"/>
        </a:p>
      </dgm:t>
    </dgm:pt>
    <dgm:pt modelId="{F3FFC08E-0BEF-4C13-8B3B-9BE554948696}" type="sibTrans" cxnId="{52C7AB6B-3BDC-4BC9-815D-2646BF2CE91F}">
      <dgm:prSet/>
      <dgm:spPr/>
      <dgm:t>
        <a:bodyPr/>
        <a:lstStyle/>
        <a:p>
          <a:endParaRPr lang="en-US"/>
        </a:p>
      </dgm:t>
    </dgm:pt>
    <dgm:pt modelId="{DAF1E56E-B1ED-4525-92F2-B136AF2C3489}">
      <dgm:prSet/>
      <dgm:spPr/>
      <dgm:t>
        <a:bodyPr/>
        <a:lstStyle/>
        <a:p>
          <a:r>
            <a:rPr lang="en-US" dirty="0"/>
            <a:t>5</a:t>
          </a:r>
        </a:p>
      </dgm:t>
    </dgm:pt>
    <dgm:pt modelId="{D5CEE8AE-F791-4393-8641-ECBE792B40B0}" type="parTrans" cxnId="{3144623A-77B7-421E-B13B-8589C9835B1F}">
      <dgm:prSet/>
      <dgm:spPr/>
      <dgm:t>
        <a:bodyPr/>
        <a:lstStyle/>
        <a:p>
          <a:endParaRPr lang="en-US"/>
        </a:p>
      </dgm:t>
    </dgm:pt>
    <dgm:pt modelId="{B400FFBF-F87A-4D75-AF31-F9A03107DD4F}" type="sibTrans" cxnId="{3144623A-77B7-421E-B13B-8589C9835B1F}">
      <dgm:prSet/>
      <dgm:spPr/>
      <dgm:t>
        <a:bodyPr/>
        <a:lstStyle/>
        <a:p>
          <a:endParaRPr lang="en-US"/>
        </a:p>
      </dgm:t>
    </dgm:pt>
    <dgm:pt modelId="{98807FDB-215D-4AAD-8E4F-67F992876090}">
      <dgm:prSet custT="1"/>
      <dgm:spPr/>
      <dgm:t>
        <a:bodyPr/>
        <a:lstStyle/>
        <a:p>
          <a:r>
            <a:rPr lang="en-US" sz="2800" dirty="0"/>
            <a:t>Feasibility study for a proposal company provide different services to help in reduce such problem</a:t>
          </a:r>
        </a:p>
      </dgm:t>
    </dgm:pt>
    <dgm:pt modelId="{36D9B5B1-AC8F-4E73-9317-DEC7272B5BF4}" type="parTrans" cxnId="{CD09B40D-DD58-407D-A51E-D9031510DDA6}">
      <dgm:prSet/>
      <dgm:spPr/>
      <dgm:t>
        <a:bodyPr/>
        <a:lstStyle/>
        <a:p>
          <a:endParaRPr lang="en-US"/>
        </a:p>
      </dgm:t>
    </dgm:pt>
    <dgm:pt modelId="{6BF753BE-E7AC-438A-B6EE-5B778D712F3E}" type="sibTrans" cxnId="{CD09B40D-DD58-407D-A51E-D9031510DDA6}">
      <dgm:prSet/>
      <dgm:spPr/>
      <dgm:t>
        <a:bodyPr/>
        <a:lstStyle/>
        <a:p>
          <a:endParaRPr lang="en-US"/>
        </a:p>
      </dgm:t>
    </dgm:pt>
    <dgm:pt modelId="{9156BEE6-E8B9-47A9-83F8-5657684F47C9}">
      <dgm:prSet custT="1"/>
      <dgm:spPr/>
      <dgm:t>
        <a:bodyPr/>
        <a:lstStyle/>
        <a:p>
          <a:r>
            <a:rPr lang="en-US" sz="2400" dirty="0"/>
            <a:t>Enhance the capabilities of the team as industrial engineers in the analysis of the problems and the preparation of feasibility studies</a:t>
          </a:r>
        </a:p>
      </dgm:t>
    </dgm:pt>
    <dgm:pt modelId="{3E5DF7E7-12A8-4A83-AC5D-A4181833AE06}" type="parTrans" cxnId="{7320ECCE-5594-4448-BC4F-577B94FD45B0}">
      <dgm:prSet/>
      <dgm:spPr/>
      <dgm:t>
        <a:bodyPr/>
        <a:lstStyle/>
        <a:p>
          <a:endParaRPr lang="en-US"/>
        </a:p>
      </dgm:t>
    </dgm:pt>
    <dgm:pt modelId="{9FBC0AB7-065F-455A-8CC3-527744B07677}" type="sibTrans" cxnId="{7320ECCE-5594-4448-BC4F-577B94FD45B0}">
      <dgm:prSet/>
      <dgm:spPr/>
      <dgm:t>
        <a:bodyPr/>
        <a:lstStyle/>
        <a:p>
          <a:endParaRPr lang="en-US"/>
        </a:p>
      </dgm:t>
    </dgm:pt>
    <dgm:pt modelId="{157E82FD-81B9-423B-8116-E5F31E81BD6E}" type="pres">
      <dgm:prSet presAssocID="{9B1A7D45-979D-4A40-A5C4-C041ACA22C2E}" presName="linearFlow" presStyleCnt="0">
        <dgm:presLayoutVars>
          <dgm:dir/>
          <dgm:animLvl val="lvl"/>
          <dgm:resizeHandles val="exact"/>
        </dgm:presLayoutVars>
      </dgm:prSet>
      <dgm:spPr/>
      <dgm:t>
        <a:bodyPr/>
        <a:lstStyle/>
        <a:p>
          <a:endParaRPr lang="en-US"/>
        </a:p>
      </dgm:t>
    </dgm:pt>
    <dgm:pt modelId="{B0003FD5-7771-49D9-AC54-A0256ACE41A3}" type="pres">
      <dgm:prSet presAssocID="{91C5FB9E-3F42-44C2-8CB8-7D229E08928B}" presName="composite" presStyleCnt="0"/>
      <dgm:spPr/>
    </dgm:pt>
    <dgm:pt modelId="{BC46F114-2608-45EC-B446-5498F14308BE}" type="pres">
      <dgm:prSet presAssocID="{91C5FB9E-3F42-44C2-8CB8-7D229E08928B}" presName="parentText" presStyleLbl="alignNode1" presStyleIdx="0" presStyleCnt="5">
        <dgm:presLayoutVars>
          <dgm:chMax val="1"/>
          <dgm:bulletEnabled val="1"/>
        </dgm:presLayoutVars>
      </dgm:prSet>
      <dgm:spPr/>
      <dgm:t>
        <a:bodyPr/>
        <a:lstStyle/>
        <a:p>
          <a:endParaRPr lang="en-US"/>
        </a:p>
      </dgm:t>
    </dgm:pt>
    <dgm:pt modelId="{A186F25C-2ECE-410F-9D32-8FB77856B2A9}" type="pres">
      <dgm:prSet presAssocID="{91C5FB9E-3F42-44C2-8CB8-7D229E08928B}" presName="descendantText" presStyleLbl="alignAcc1" presStyleIdx="0" presStyleCnt="5">
        <dgm:presLayoutVars>
          <dgm:bulletEnabled val="1"/>
        </dgm:presLayoutVars>
      </dgm:prSet>
      <dgm:spPr/>
      <dgm:t>
        <a:bodyPr/>
        <a:lstStyle/>
        <a:p>
          <a:endParaRPr lang="en-US"/>
        </a:p>
      </dgm:t>
    </dgm:pt>
    <dgm:pt modelId="{19B297AA-8A40-4B91-9B3B-4BF597090BA1}" type="pres">
      <dgm:prSet presAssocID="{AF8F4B89-99B7-4122-B4F9-F49F3CBBDB91}" presName="sp" presStyleCnt="0"/>
      <dgm:spPr/>
    </dgm:pt>
    <dgm:pt modelId="{CD9BEB6A-9358-48CF-AFD2-B5CAEDF8501F}" type="pres">
      <dgm:prSet presAssocID="{87C473DC-D6A6-4814-B66B-6748189F0097}" presName="composite" presStyleCnt="0"/>
      <dgm:spPr/>
    </dgm:pt>
    <dgm:pt modelId="{96702CB4-FA75-4AD4-BF78-82685F4AA63A}" type="pres">
      <dgm:prSet presAssocID="{87C473DC-D6A6-4814-B66B-6748189F0097}" presName="parentText" presStyleLbl="alignNode1" presStyleIdx="1" presStyleCnt="5">
        <dgm:presLayoutVars>
          <dgm:chMax val="1"/>
          <dgm:bulletEnabled val="1"/>
        </dgm:presLayoutVars>
      </dgm:prSet>
      <dgm:spPr/>
      <dgm:t>
        <a:bodyPr/>
        <a:lstStyle/>
        <a:p>
          <a:endParaRPr lang="en-US"/>
        </a:p>
      </dgm:t>
    </dgm:pt>
    <dgm:pt modelId="{30FE9CE8-E32E-4CDE-8F39-235ABD52D953}" type="pres">
      <dgm:prSet presAssocID="{87C473DC-D6A6-4814-B66B-6748189F0097}" presName="descendantText" presStyleLbl="alignAcc1" presStyleIdx="1" presStyleCnt="5">
        <dgm:presLayoutVars>
          <dgm:bulletEnabled val="1"/>
        </dgm:presLayoutVars>
      </dgm:prSet>
      <dgm:spPr/>
      <dgm:t>
        <a:bodyPr/>
        <a:lstStyle/>
        <a:p>
          <a:endParaRPr lang="en-US"/>
        </a:p>
      </dgm:t>
    </dgm:pt>
    <dgm:pt modelId="{1864DC52-CD93-4B0A-B772-9F09DD9C77F2}" type="pres">
      <dgm:prSet presAssocID="{7160F764-DCC4-469E-B7B3-548D2946ADFE}" presName="sp" presStyleCnt="0"/>
      <dgm:spPr/>
    </dgm:pt>
    <dgm:pt modelId="{D1CE94C0-A763-4A5B-8BED-B6A5B173D926}" type="pres">
      <dgm:prSet presAssocID="{029C8680-6CDB-485D-83CF-12D176263543}" presName="composite" presStyleCnt="0"/>
      <dgm:spPr/>
    </dgm:pt>
    <dgm:pt modelId="{FAA74384-4CF3-4E50-B067-312D7C59A7AF}" type="pres">
      <dgm:prSet presAssocID="{029C8680-6CDB-485D-83CF-12D176263543}" presName="parentText" presStyleLbl="alignNode1" presStyleIdx="2" presStyleCnt="5">
        <dgm:presLayoutVars>
          <dgm:chMax val="1"/>
          <dgm:bulletEnabled val="1"/>
        </dgm:presLayoutVars>
      </dgm:prSet>
      <dgm:spPr/>
      <dgm:t>
        <a:bodyPr/>
        <a:lstStyle/>
        <a:p>
          <a:endParaRPr lang="en-US"/>
        </a:p>
      </dgm:t>
    </dgm:pt>
    <dgm:pt modelId="{17AB39AD-24E8-44EE-9385-030FAE0FCCF0}" type="pres">
      <dgm:prSet presAssocID="{029C8680-6CDB-485D-83CF-12D176263543}" presName="descendantText" presStyleLbl="alignAcc1" presStyleIdx="2" presStyleCnt="5">
        <dgm:presLayoutVars>
          <dgm:bulletEnabled val="1"/>
        </dgm:presLayoutVars>
      </dgm:prSet>
      <dgm:spPr/>
      <dgm:t>
        <a:bodyPr/>
        <a:lstStyle/>
        <a:p>
          <a:endParaRPr lang="en-US"/>
        </a:p>
      </dgm:t>
    </dgm:pt>
    <dgm:pt modelId="{6D6FA9BD-EEBB-4F05-B575-DF58785E9C51}" type="pres">
      <dgm:prSet presAssocID="{7278E0EF-A655-4CB5-84D0-EE69949F4374}" presName="sp" presStyleCnt="0"/>
      <dgm:spPr/>
    </dgm:pt>
    <dgm:pt modelId="{99C51D2C-F459-4FB7-B981-F2E979129FD4}" type="pres">
      <dgm:prSet presAssocID="{12FF1CC0-993F-433F-A173-0DBF9E1F2B57}" presName="composite" presStyleCnt="0"/>
      <dgm:spPr/>
    </dgm:pt>
    <dgm:pt modelId="{09DFA64A-C010-45D5-B965-688BF0FF2A51}" type="pres">
      <dgm:prSet presAssocID="{12FF1CC0-993F-433F-A173-0DBF9E1F2B57}" presName="parentText" presStyleLbl="alignNode1" presStyleIdx="3" presStyleCnt="5">
        <dgm:presLayoutVars>
          <dgm:chMax val="1"/>
          <dgm:bulletEnabled val="1"/>
        </dgm:presLayoutVars>
      </dgm:prSet>
      <dgm:spPr/>
      <dgm:t>
        <a:bodyPr/>
        <a:lstStyle/>
        <a:p>
          <a:endParaRPr lang="en-US"/>
        </a:p>
      </dgm:t>
    </dgm:pt>
    <dgm:pt modelId="{1BDB4724-A064-4042-B3A2-E0C7084C6100}" type="pres">
      <dgm:prSet presAssocID="{12FF1CC0-993F-433F-A173-0DBF9E1F2B57}" presName="descendantText" presStyleLbl="alignAcc1" presStyleIdx="3" presStyleCnt="5">
        <dgm:presLayoutVars>
          <dgm:bulletEnabled val="1"/>
        </dgm:presLayoutVars>
      </dgm:prSet>
      <dgm:spPr/>
      <dgm:t>
        <a:bodyPr/>
        <a:lstStyle/>
        <a:p>
          <a:endParaRPr lang="en-US"/>
        </a:p>
      </dgm:t>
    </dgm:pt>
    <dgm:pt modelId="{15D9DCA1-23E8-43B9-8C35-FA659FB70C6F}" type="pres">
      <dgm:prSet presAssocID="{F3FFC08E-0BEF-4C13-8B3B-9BE554948696}" presName="sp" presStyleCnt="0"/>
      <dgm:spPr/>
    </dgm:pt>
    <dgm:pt modelId="{FE3E4601-CE41-4324-AD31-D32F255045F6}" type="pres">
      <dgm:prSet presAssocID="{DAF1E56E-B1ED-4525-92F2-B136AF2C3489}" presName="composite" presStyleCnt="0"/>
      <dgm:spPr/>
    </dgm:pt>
    <dgm:pt modelId="{F8428B8C-3E46-4EE1-9399-889E6CAB224D}" type="pres">
      <dgm:prSet presAssocID="{DAF1E56E-B1ED-4525-92F2-B136AF2C3489}" presName="parentText" presStyleLbl="alignNode1" presStyleIdx="4" presStyleCnt="5">
        <dgm:presLayoutVars>
          <dgm:chMax val="1"/>
          <dgm:bulletEnabled val="1"/>
        </dgm:presLayoutVars>
      </dgm:prSet>
      <dgm:spPr/>
      <dgm:t>
        <a:bodyPr/>
        <a:lstStyle/>
        <a:p>
          <a:endParaRPr lang="en-US"/>
        </a:p>
      </dgm:t>
    </dgm:pt>
    <dgm:pt modelId="{7BD99524-0EBC-4814-9FB1-10E6A6D5952B}" type="pres">
      <dgm:prSet presAssocID="{DAF1E56E-B1ED-4525-92F2-B136AF2C3489}" presName="descendantText" presStyleLbl="alignAcc1" presStyleIdx="4" presStyleCnt="5" custScaleY="118308">
        <dgm:presLayoutVars>
          <dgm:bulletEnabled val="1"/>
        </dgm:presLayoutVars>
      </dgm:prSet>
      <dgm:spPr/>
      <dgm:t>
        <a:bodyPr/>
        <a:lstStyle/>
        <a:p>
          <a:endParaRPr lang="en-US"/>
        </a:p>
      </dgm:t>
    </dgm:pt>
  </dgm:ptLst>
  <dgm:cxnLst>
    <dgm:cxn modelId="{3144623A-77B7-421E-B13B-8589C9835B1F}" srcId="{9B1A7D45-979D-4A40-A5C4-C041ACA22C2E}" destId="{DAF1E56E-B1ED-4525-92F2-B136AF2C3489}" srcOrd="4" destOrd="0" parTransId="{D5CEE8AE-F791-4393-8641-ECBE792B40B0}" sibTransId="{B400FFBF-F87A-4D75-AF31-F9A03107DD4F}"/>
    <dgm:cxn modelId="{09C86E63-4825-4681-83C1-DC6EA90A0DA2}" type="presOf" srcId="{12FF1CC0-993F-433F-A173-0DBF9E1F2B57}" destId="{09DFA64A-C010-45D5-B965-688BF0FF2A51}" srcOrd="0" destOrd="0" presId="urn:microsoft.com/office/officeart/2005/8/layout/chevron2"/>
    <dgm:cxn modelId="{DA6C0B5D-4668-46BF-88C9-9163EE705673}" srcId="{029C8680-6CDB-485D-83CF-12D176263543}" destId="{59826756-78AB-4CD0-896B-2E2A1E16C1EC}" srcOrd="0" destOrd="0" parTransId="{3362BCFB-AD6B-4822-A85C-A6808C9A4854}" sibTransId="{189913F0-F81A-434D-863A-EC52FB2B954D}"/>
    <dgm:cxn modelId="{85679205-0DE2-4600-A63F-697262A57EE6}" type="presOf" srcId="{37EC1035-B872-4BF8-92EE-0A1D32EDB2FD}" destId="{30FE9CE8-E32E-4CDE-8F39-235ABD52D953}" srcOrd="0" destOrd="0" presId="urn:microsoft.com/office/officeart/2005/8/layout/chevron2"/>
    <dgm:cxn modelId="{C92A55F5-D441-4653-962E-43792C9C2674}" type="presOf" srcId="{029C8680-6CDB-485D-83CF-12D176263543}" destId="{FAA74384-4CF3-4E50-B067-312D7C59A7AF}" srcOrd="0" destOrd="0" presId="urn:microsoft.com/office/officeart/2005/8/layout/chevron2"/>
    <dgm:cxn modelId="{7B4471DB-6881-434D-8C93-6F4E8A0A2EF1}" srcId="{9B1A7D45-979D-4A40-A5C4-C041ACA22C2E}" destId="{91C5FB9E-3F42-44C2-8CB8-7D229E08928B}" srcOrd="0" destOrd="0" parTransId="{E6464DC3-288A-4689-A761-BFC20DC386A1}" sibTransId="{AF8F4B89-99B7-4122-B4F9-F49F3CBBDB91}"/>
    <dgm:cxn modelId="{BB9FB8FB-A44D-4D56-B30E-C5D36B70C4D4}" type="presOf" srcId="{87C473DC-D6A6-4814-B66B-6748189F0097}" destId="{96702CB4-FA75-4AD4-BF78-82685F4AA63A}" srcOrd="0" destOrd="0" presId="urn:microsoft.com/office/officeart/2005/8/layout/chevron2"/>
    <dgm:cxn modelId="{CDC5224C-DDB1-4B5D-986D-1B31636C7D89}" type="presOf" srcId="{98807FDB-215D-4AAD-8E4F-67F992876090}" destId="{1BDB4724-A064-4042-B3A2-E0C7084C6100}" srcOrd="0" destOrd="0" presId="urn:microsoft.com/office/officeart/2005/8/layout/chevron2"/>
    <dgm:cxn modelId="{7320ECCE-5594-4448-BC4F-577B94FD45B0}" srcId="{DAF1E56E-B1ED-4525-92F2-B136AF2C3489}" destId="{9156BEE6-E8B9-47A9-83F8-5657684F47C9}" srcOrd="0" destOrd="0" parTransId="{3E5DF7E7-12A8-4A83-AC5D-A4181833AE06}" sibTransId="{9FBC0AB7-065F-455A-8CC3-527744B07677}"/>
    <dgm:cxn modelId="{54E9C341-5582-4C38-9631-BF2AA6CD13D9}" type="presOf" srcId="{9B1A7D45-979D-4A40-A5C4-C041ACA22C2E}" destId="{157E82FD-81B9-423B-8116-E5F31E81BD6E}" srcOrd="0" destOrd="0" presId="urn:microsoft.com/office/officeart/2005/8/layout/chevron2"/>
    <dgm:cxn modelId="{F88CBDE9-2598-4423-87EC-FBDEC5C95724}" srcId="{87C473DC-D6A6-4814-B66B-6748189F0097}" destId="{37EC1035-B872-4BF8-92EE-0A1D32EDB2FD}" srcOrd="0" destOrd="0" parTransId="{4EF51F3B-1D58-48B2-9AFD-6B3609820359}" sibTransId="{4B533372-90D8-4A74-984E-60CC2F410845}"/>
    <dgm:cxn modelId="{6DC6A42C-48AB-4899-8004-02944719D9B8}" type="presOf" srcId="{9156BEE6-E8B9-47A9-83F8-5657684F47C9}" destId="{7BD99524-0EBC-4814-9FB1-10E6A6D5952B}" srcOrd="0" destOrd="0" presId="urn:microsoft.com/office/officeart/2005/8/layout/chevron2"/>
    <dgm:cxn modelId="{21AB72AF-8956-4720-9B7E-A807AB7F1FA5}" type="presOf" srcId="{DAF1E56E-B1ED-4525-92F2-B136AF2C3489}" destId="{F8428B8C-3E46-4EE1-9399-889E6CAB224D}" srcOrd="0" destOrd="0" presId="urn:microsoft.com/office/officeart/2005/8/layout/chevron2"/>
    <dgm:cxn modelId="{3CAA4384-C24C-473E-B849-36B861BE9208}" srcId="{91C5FB9E-3F42-44C2-8CB8-7D229E08928B}" destId="{F49C2A6E-2447-4493-B1CD-674AF4E091FB}" srcOrd="0" destOrd="0" parTransId="{84B2359A-D9AF-488F-A369-7DFFD1BE044D}" sibTransId="{91BB552D-EF0C-4A17-8B0A-F16FCBF97EBD}"/>
    <dgm:cxn modelId="{92723822-A56F-4730-9CF0-F17FD7AB1A95}" srcId="{9B1A7D45-979D-4A40-A5C4-C041ACA22C2E}" destId="{87C473DC-D6A6-4814-B66B-6748189F0097}" srcOrd="1" destOrd="0" parTransId="{5CBE1763-DA60-4982-848D-74215024187F}" sibTransId="{7160F764-DCC4-469E-B7B3-548D2946ADFE}"/>
    <dgm:cxn modelId="{CD09B40D-DD58-407D-A51E-D9031510DDA6}" srcId="{12FF1CC0-993F-433F-A173-0DBF9E1F2B57}" destId="{98807FDB-215D-4AAD-8E4F-67F992876090}" srcOrd="0" destOrd="0" parTransId="{36D9B5B1-AC8F-4E73-9317-DEC7272B5BF4}" sibTransId="{6BF753BE-E7AC-438A-B6EE-5B778D712F3E}"/>
    <dgm:cxn modelId="{25CB2E22-5498-4F61-8C23-FE4DE8EDDE5D}" type="presOf" srcId="{59826756-78AB-4CD0-896B-2E2A1E16C1EC}" destId="{17AB39AD-24E8-44EE-9385-030FAE0FCCF0}" srcOrd="0" destOrd="0" presId="urn:microsoft.com/office/officeart/2005/8/layout/chevron2"/>
    <dgm:cxn modelId="{24657413-88F9-46B8-AD86-92C46D18EF47}" type="presOf" srcId="{F49C2A6E-2447-4493-B1CD-674AF4E091FB}" destId="{A186F25C-2ECE-410F-9D32-8FB77856B2A9}" srcOrd="0" destOrd="0" presId="urn:microsoft.com/office/officeart/2005/8/layout/chevron2"/>
    <dgm:cxn modelId="{97E6B67E-A930-40DD-93F9-16368BDDF4C8}" srcId="{9B1A7D45-979D-4A40-A5C4-C041ACA22C2E}" destId="{029C8680-6CDB-485D-83CF-12D176263543}" srcOrd="2" destOrd="0" parTransId="{0EA1BE5C-DD63-4FB5-ACCB-BCDB3AF643AB}" sibTransId="{7278E0EF-A655-4CB5-84D0-EE69949F4374}"/>
    <dgm:cxn modelId="{52C7AB6B-3BDC-4BC9-815D-2646BF2CE91F}" srcId="{9B1A7D45-979D-4A40-A5C4-C041ACA22C2E}" destId="{12FF1CC0-993F-433F-A173-0DBF9E1F2B57}" srcOrd="3" destOrd="0" parTransId="{10303A2F-4705-415B-98C7-4B0C7B3FC0B0}" sibTransId="{F3FFC08E-0BEF-4C13-8B3B-9BE554948696}"/>
    <dgm:cxn modelId="{FF6F76BD-F27E-4278-8B5D-A715C4418657}" type="presOf" srcId="{91C5FB9E-3F42-44C2-8CB8-7D229E08928B}" destId="{BC46F114-2608-45EC-B446-5498F14308BE}" srcOrd="0" destOrd="0" presId="urn:microsoft.com/office/officeart/2005/8/layout/chevron2"/>
    <dgm:cxn modelId="{085E7EDE-3F2B-46F3-A4A6-825C5DBE4E98}" type="presParOf" srcId="{157E82FD-81B9-423B-8116-E5F31E81BD6E}" destId="{B0003FD5-7771-49D9-AC54-A0256ACE41A3}" srcOrd="0" destOrd="0" presId="urn:microsoft.com/office/officeart/2005/8/layout/chevron2"/>
    <dgm:cxn modelId="{E96A589A-916C-4DD7-9C8D-9FF4CD6937B7}" type="presParOf" srcId="{B0003FD5-7771-49D9-AC54-A0256ACE41A3}" destId="{BC46F114-2608-45EC-B446-5498F14308BE}" srcOrd="0" destOrd="0" presId="urn:microsoft.com/office/officeart/2005/8/layout/chevron2"/>
    <dgm:cxn modelId="{E4047F13-DB23-49F8-BEE0-D4984EAEC38F}" type="presParOf" srcId="{B0003FD5-7771-49D9-AC54-A0256ACE41A3}" destId="{A186F25C-2ECE-410F-9D32-8FB77856B2A9}" srcOrd="1" destOrd="0" presId="urn:microsoft.com/office/officeart/2005/8/layout/chevron2"/>
    <dgm:cxn modelId="{26F74EAB-9454-4F8C-BACA-A3232738D342}" type="presParOf" srcId="{157E82FD-81B9-423B-8116-E5F31E81BD6E}" destId="{19B297AA-8A40-4B91-9B3B-4BF597090BA1}" srcOrd="1" destOrd="0" presId="urn:microsoft.com/office/officeart/2005/8/layout/chevron2"/>
    <dgm:cxn modelId="{2950C456-9289-4F36-862E-341F32C7D4E7}" type="presParOf" srcId="{157E82FD-81B9-423B-8116-E5F31E81BD6E}" destId="{CD9BEB6A-9358-48CF-AFD2-B5CAEDF8501F}" srcOrd="2" destOrd="0" presId="urn:microsoft.com/office/officeart/2005/8/layout/chevron2"/>
    <dgm:cxn modelId="{B68DFF4D-D711-4E02-8BF5-CD1674D93A46}" type="presParOf" srcId="{CD9BEB6A-9358-48CF-AFD2-B5CAEDF8501F}" destId="{96702CB4-FA75-4AD4-BF78-82685F4AA63A}" srcOrd="0" destOrd="0" presId="urn:microsoft.com/office/officeart/2005/8/layout/chevron2"/>
    <dgm:cxn modelId="{CC209A86-13E8-4FDB-A93E-DD95905AC649}" type="presParOf" srcId="{CD9BEB6A-9358-48CF-AFD2-B5CAEDF8501F}" destId="{30FE9CE8-E32E-4CDE-8F39-235ABD52D953}" srcOrd="1" destOrd="0" presId="urn:microsoft.com/office/officeart/2005/8/layout/chevron2"/>
    <dgm:cxn modelId="{E4AC8E07-F0B1-4BFE-87FC-E4B4BB187854}" type="presParOf" srcId="{157E82FD-81B9-423B-8116-E5F31E81BD6E}" destId="{1864DC52-CD93-4B0A-B772-9F09DD9C77F2}" srcOrd="3" destOrd="0" presId="urn:microsoft.com/office/officeart/2005/8/layout/chevron2"/>
    <dgm:cxn modelId="{B4B1D1B8-06FD-4D97-ADE5-8A56F2E6C0AB}" type="presParOf" srcId="{157E82FD-81B9-423B-8116-E5F31E81BD6E}" destId="{D1CE94C0-A763-4A5B-8BED-B6A5B173D926}" srcOrd="4" destOrd="0" presId="urn:microsoft.com/office/officeart/2005/8/layout/chevron2"/>
    <dgm:cxn modelId="{C908A55C-58EA-4E99-B88D-BC80F00394D0}" type="presParOf" srcId="{D1CE94C0-A763-4A5B-8BED-B6A5B173D926}" destId="{FAA74384-4CF3-4E50-B067-312D7C59A7AF}" srcOrd="0" destOrd="0" presId="urn:microsoft.com/office/officeart/2005/8/layout/chevron2"/>
    <dgm:cxn modelId="{4206864B-3A6B-41AF-9F1F-B4A125319A33}" type="presParOf" srcId="{D1CE94C0-A763-4A5B-8BED-B6A5B173D926}" destId="{17AB39AD-24E8-44EE-9385-030FAE0FCCF0}" srcOrd="1" destOrd="0" presId="urn:microsoft.com/office/officeart/2005/8/layout/chevron2"/>
    <dgm:cxn modelId="{B28C1430-C47E-4226-B3A9-DB21F1ACFA1B}" type="presParOf" srcId="{157E82FD-81B9-423B-8116-E5F31E81BD6E}" destId="{6D6FA9BD-EEBB-4F05-B575-DF58785E9C51}" srcOrd="5" destOrd="0" presId="urn:microsoft.com/office/officeart/2005/8/layout/chevron2"/>
    <dgm:cxn modelId="{49B2FA91-9BE2-41D8-9B23-7CCCA599956B}" type="presParOf" srcId="{157E82FD-81B9-423B-8116-E5F31E81BD6E}" destId="{99C51D2C-F459-4FB7-B981-F2E979129FD4}" srcOrd="6" destOrd="0" presId="urn:microsoft.com/office/officeart/2005/8/layout/chevron2"/>
    <dgm:cxn modelId="{65F8D225-803C-4910-8BB4-49282CF09378}" type="presParOf" srcId="{99C51D2C-F459-4FB7-B981-F2E979129FD4}" destId="{09DFA64A-C010-45D5-B965-688BF0FF2A51}" srcOrd="0" destOrd="0" presId="urn:microsoft.com/office/officeart/2005/8/layout/chevron2"/>
    <dgm:cxn modelId="{7B87CC5D-B7C3-4101-8446-222D05E07103}" type="presParOf" srcId="{99C51D2C-F459-4FB7-B981-F2E979129FD4}" destId="{1BDB4724-A064-4042-B3A2-E0C7084C6100}" srcOrd="1" destOrd="0" presId="urn:microsoft.com/office/officeart/2005/8/layout/chevron2"/>
    <dgm:cxn modelId="{4053F215-9ADF-4A7D-B231-6F1AE633E253}" type="presParOf" srcId="{157E82FD-81B9-423B-8116-E5F31E81BD6E}" destId="{15D9DCA1-23E8-43B9-8C35-FA659FB70C6F}" srcOrd="7" destOrd="0" presId="urn:microsoft.com/office/officeart/2005/8/layout/chevron2"/>
    <dgm:cxn modelId="{FC7C6408-9BF0-4EDA-B422-BA9B6BE73E20}" type="presParOf" srcId="{157E82FD-81B9-423B-8116-E5F31E81BD6E}" destId="{FE3E4601-CE41-4324-AD31-D32F255045F6}" srcOrd="8" destOrd="0" presId="urn:microsoft.com/office/officeart/2005/8/layout/chevron2"/>
    <dgm:cxn modelId="{186D2B11-CB64-4C0E-8CB8-2774B705752E}" type="presParOf" srcId="{FE3E4601-CE41-4324-AD31-D32F255045F6}" destId="{F8428B8C-3E46-4EE1-9399-889E6CAB224D}" srcOrd="0" destOrd="0" presId="urn:microsoft.com/office/officeart/2005/8/layout/chevron2"/>
    <dgm:cxn modelId="{6EE9FF74-1821-4074-A44E-B65F71146130}" type="presParOf" srcId="{FE3E4601-CE41-4324-AD31-D32F255045F6}" destId="{7BD99524-0EBC-4814-9FB1-10E6A6D5952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906D65-C411-408A-B6E6-91C2ABEA0A0C}" type="doc">
      <dgm:prSet loTypeId="urn:microsoft.com/office/officeart/2005/8/layout/hList6" loCatId="list" qsTypeId="urn:microsoft.com/office/officeart/2005/8/quickstyle/simple1" qsCatId="simple" csTypeId="urn:microsoft.com/office/officeart/2005/8/colors/accent0_3" csCatId="mainScheme" phldr="1"/>
      <dgm:spPr/>
      <dgm:t>
        <a:bodyPr/>
        <a:lstStyle/>
        <a:p>
          <a:pPr rtl="1"/>
          <a:endParaRPr lang="ar-SA"/>
        </a:p>
      </dgm:t>
    </dgm:pt>
    <dgm:pt modelId="{3E17559A-69EF-4542-91A6-3AEFC7A3A7ED}">
      <dgm:prSet phldrT="[Text]"/>
      <dgm:spPr/>
      <dgm:t>
        <a:bodyPr/>
        <a:lstStyle/>
        <a:p>
          <a:pPr algn="l" rtl="1"/>
          <a:r>
            <a:rPr lang="en-US" b="1" dirty="0" smtClean="0"/>
            <a:t>Market Study</a:t>
          </a:r>
          <a:endParaRPr lang="ar-SA" dirty="0"/>
        </a:p>
      </dgm:t>
    </dgm:pt>
    <dgm:pt modelId="{3DCFB0FE-CD4E-4E0E-BF97-E8A650050858}" type="parTrans" cxnId="{59262DAF-1571-4A14-9475-C905C9B9F460}">
      <dgm:prSet/>
      <dgm:spPr/>
      <dgm:t>
        <a:bodyPr/>
        <a:lstStyle/>
        <a:p>
          <a:pPr rtl="1"/>
          <a:endParaRPr lang="ar-SA"/>
        </a:p>
      </dgm:t>
    </dgm:pt>
    <dgm:pt modelId="{B6C4EF7A-AB9C-4C0E-BF45-7E01F8F88E4F}" type="sibTrans" cxnId="{59262DAF-1571-4A14-9475-C905C9B9F460}">
      <dgm:prSet/>
      <dgm:spPr/>
      <dgm:t>
        <a:bodyPr/>
        <a:lstStyle/>
        <a:p>
          <a:pPr rtl="1"/>
          <a:endParaRPr lang="ar-SA"/>
        </a:p>
      </dgm:t>
    </dgm:pt>
    <dgm:pt modelId="{AE7298A4-9C8D-44BB-83C1-3BB966547BDC}">
      <dgm:prSet phldrT="[Text]"/>
      <dgm:spPr/>
      <dgm:t>
        <a:bodyPr/>
        <a:lstStyle/>
        <a:p>
          <a:pPr algn="l" rtl="0"/>
          <a:r>
            <a:rPr lang="en-US" dirty="0" smtClean="0"/>
            <a:t>Meeting key stakeholder of the Real Estate Industry</a:t>
          </a:r>
          <a:endParaRPr lang="ar-SA" dirty="0"/>
        </a:p>
      </dgm:t>
    </dgm:pt>
    <dgm:pt modelId="{C834037C-9BA0-408B-9252-68793F1735E5}" type="parTrans" cxnId="{9229B051-3979-4DEC-A4AE-C723579A1360}">
      <dgm:prSet/>
      <dgm:spPr/>
      <dgm:t>
        <a:bodyPr/>
        <a:lstStyle/>
        <a:p>
          <a:pPr rtl="1"/>
          <a:endParaRPr lang="ar-SA"/>
        </a:p>
      </dgm:t>
    </dgm:pt>
    <dgm:pt modelId="{65941D73-4E19-4265-B03A-FC615AE1AB54}" type="sibTrans" cxnId="{9229B051-3979-4DEC-A4AE-C723579A1360}">
      <dgm:prSet/>
      <dgm:spPr/>
      <dgm:t>
        <a:bodyPr/>
        <a:lstStyle/>
        <a:p>
          <a:pPr rtl="1"/>
          <a:endParaRPr lang="ar-SA"/>
        </a:p>
      </dgm:t>
    </dgm:pt>
    <dgm:pt modelId="{E7D2C870-09F1-411C-B4C9-CA10188162D1}">
      <dgm:prSet phldrT="[Text]"/>
      <dgm:spPr/>
      <dgm:t>
        <a:bodyPr/>
        <a:lstStyle/>
        <a:p>
          <a:pPr algn="l" rtl="0"/>
          <a:r>
            <a:rPr lang="en-US" dirty="0" smtClean="0"/>
            <a:t>Design and revision of the Survey.</a:t>
          </a:r>
          <a:endParaRPr lang="ar-SA" dirty="0"/>
        </a:p>
      </dgm:t>
    </dgm:pt>
    <dgm:pt modelId="{398E6755-87D9-4D14-9190-ACD1A6227DC1}" type="parTrans" cxnId="{B5AE8B83-C421-4C99-B8A8-637E47230D38}">
      <dgm:prSet/>
      <dgm:spPr/>
      <dgm:t>
        <a:bodyPr/>
        <a:lstStyle/>
        <a:p>
          <a:pPr rtl="1"/>
          <a:endParaRPr lang="ar-SA"/>
        </a:p>
      </dgm:t>
    </dgm:pt>
    <dgm:pt modelId="{F64F9EA4-7484-4F3E-9C65-E8F54A6F6E5F}" type="sibTrans" cxnId="{B5AE8B83-C421-4C99-B8A8-637E47230D38}">
      <dgm:prSet/>
      <dgm:spPr/>
      <dgm:t>
        <a:bodyPr/>
        <a:lstStyle/>
        <a:p>
          <a:pPr rtl="1"/>
          <a:endParaRPr lang="ar-SA"/>
        </a:p>
      </dgm:t>
    </dgm:pt>
    <dgm:pt modelId="{3EA15160-C7E5-4B44-9A5E-FC9B5FEDD409}">
      <dgm:prSet phldrT="[Text]"/>
      <dgm:spPr/>
      <dgm:t>
        <a:bodyPr/>
        <a:lstStyle/>
        <a:p>
          <a:pPr algn="l" rtl="0"/>
          <a:r>
            <a:rPr lang="en-US" b="1" dirty="0" smtClean="0"/>
            <a:t>Technical Study</a:t>
          </a:r>
          <a:endParaRPr lang="ar-SA" dirty="0"/>
        </a:p>
      </dgm:t>
    </dgm:pt>
    <dgm:pt modelId="{7B6610BD-62EA-4C03-BFF1-15505EB123C8}" type="parTrans" cxnId="{7A69557C-8CDD-4ADF-AD8D-7B52E018D904}">
      <dgm:prSet/>
      <dgm:spPr/>
      <dgm:t>
        <a:bodyPr/>
        <a:lstStyle/>
        <a:p>
          <a:pPr rtl="1"/>
          <a:endParaRPr lang="ar-SA"/>
        </a:p>
      </dgm:t>
    </dgm:pt>
    <dgm:pt modelId="{934EF6C0-1DFC-442C-B258-7FDB6A96156F}" type="sibTrans" cxnId="{7A69557C-8CDD-4ADF-AD8D-7B52E018D904}">
      <dgm:prSet/>
      <dgm:spPr/>
      <dgm:t>
        <a:bodyPr/>
        <a:lstStyle/>
        <a:p>
          <a:pPr rtl="1"/>
          <a:endParaRPr lang="ar-SA"/>
        </a:p>
      </dgm:t>
    </dgm:pt>
    <dgm:pt modelId="{D68C35C3-7630-42FB-A31B-77BC1604E474}">
      <dgm:prSet phldrT="[Text]"/>
      <dgm:spPr/>
      <dgm:t>
        <a:bodyPr/>
        <a:lstStyle/>
        <a:p>
          <a:pPr algn="l" rtl="0"/>
          <a:r>
            <a:rPr lang="en-US" dirty="0" smtClean="0"/>
            <a:t>Location and area of office</a:t>
          </a:r>
          <a:endParaRPr lang="ar-SA" dirty="0"/>
        </a:p>
      </dgm:t>
    </dgm:pt>
    <dgm:pt modelId="{20BD464A-3106-4209-AEDC-939C92213BD6}" type="parTrans" cxnId="{108F243E-5D87-498B-B137-95C113B0A1BD}">
      <dgm:prSet/>
      <dgm:spPr/>
      <dgm:t>
        <a:bodyPr/>
        <a:lstStyle/>
        <a:p>
          <a:pPr rtl="1"/>
          <a:endParaRPr lang="ar-SA"/>
        </a:p>
      </dgm:t>
    </dgm:pt>
    <dgm:pt modelId="{EB681DE4-8EF5-475B-A1A5-E48368041833}" type="sibTrans" cxnId="{108F243E-5D87-498B-B137-95C113B0A1BD}">
      <dgm:prSet/>
      <dgm:spPr/>
      <dgm:t>
        <a:bodyPr/>
        <a:lstStyle/>
        <a:p>
          <a:pPr rtl="1"/>
          <a:endParaRPr lang="ar-SA"/>
        </a:p>
      </dgm:t>
    </dgm:pt>
    <dgm:pt modelId="{21FD8F80-5351-45BC-BC11-5A51BE4E2D19}">
      <dgm:prSet phldrT="[Text]"/>
      <dgm:spPr/>
      <dgm:t>
        <a:bodyPr/>
        <a:lstStyle/>
        <a:p>
          <a:pPr algn="l" rtl="0"/>
          <a:r>
            <a:rPr lang="en-US" dirty="0" smtClean="0"/>
            <a:t>Equipment and material needed</a:t>
          </a:r>
          <a:endParaRPr lang="ar-SA" dirty="0"/>
        </a:p>
      </dgm:t>
    </dgm:pt>
    <dgm:pt modelId="{D7B9D8EB-7074-44F0-AF5E-AB1D04F5D0DF}" type="parTrans" cxnId="{6263B244-776E-451C-8CA5-49ADF5FC42D6}">
      <dgm:prSet/>
      <dgm:spPr/>
      <dgm:t>
        <a:bodyPr/>
        <a:lstStyle/>
        <a:p>
          <a:pPr rtl="1"/>
          <a:endParaRPr lang="ar-SA"/>
        </a:p>
      </dgm:t>
    </dgm:pt>
    <dgm:pt modelId="{1C1D2273-3E35-454C-BC72-0A2C5F09D7CD}" type="sibTrans" cxnId="{6263B244-776E-451C-8CA5-49ADF5FC42D6}">
      <dgm:prSet/>
      <dgm:spPr/>
      <dgm:t>
        <a:bodyPr/>
        <a:lstStyle/>
        <a:p>
          <a:pPr rtl="1"/>
          <a:endParaRPr lang="ar-SA"/>
        </a:p>
      </dgm:t>
    </dgm:pt>
    <dgm:pt modelId="{4F0E2DED-2506-4541-A370-78839BF12E42}">
      <dgm:prSet phldrT="[Text]"/>
      <dgm:spPr/>
      <dgm:t>
        <a:bodyPr/>
        <a:lstStyle/>
        <a:p>
          <a:pPr algn="r" rtl="1"/>
          <a:r>
            <a:rPr lang="en-US" b="1" dirty="0" smtClean="0"/>
            <a:t>Financial Study</a:t>
          </a:r>
        </a:p>
        <a:p>
          <a:pPr algn="l" rtl="1"/>
          <a:r>
            <a:rPr lang="en-US" dirty="0" smtClean="0"/>
            <a:t>Calculate financial study indicators:</a:t>
          </a:r>
          <a:endParaRPr lang="ar-SA" dirty="0"/>
        </a:p>
      </dgm:t>
    </dgm:pt>
    <dgm:pt modelId="{48D21DD9-EB9B-4831-9BDC-3243677C3C1F}" type="parTrans" cxnId="{558A85BA-ECF1-432C-B74D-2777AC06B94D}">
      <dgm:prSet/>
      <dgm:spPr/>
      <dgm:t>
        <a:bodyPr/>
        <a:lstStyle/>
        <a:p>
          <a:pPr rtl="1"/>
          <a:endParaRPr lang="ar-SA"/>
        </a:p>
      </dgm:t>
    </dgm:pt>
    <dgm:pt modelId="{7201BFBC-C00F-4441-AC4F-602A8C8414A3}" type="sibTrans" cxnId="{558A85BA-ECF1-432C-B74D-2777AC06B94D}">
      <dgm:prSet/>
      <dgm:spPr/>
      <dgm:t>
        <a:bodyPr/>
        <a:lstStyle/>
        <a:p>
          <a:pPr rtl="1"/>
          <a:endParaRPr lang="ar-SA"/>
        </a:p>
      </dgm:t>
    </dgm:pt>
    <dgm:pt modelId="{690BAF51-E4F0-4054-BAEF-E407D45547AF}">
      <dgm:prSet phldrT="[Text]"/>
      <dgm:spPr/>
      <dgm:t>
        <a:bodyPr/>
        <a:lstStyle/>
        <a:p>
          <a:pPr algn="l" rtl="0"/>
          <a:r>
            <a:rPr lang="en-US" dirty="0" smtClean="0"/>
            <a:t>Pilot Study</a:t>
          </a:r>
          <a:endParaRPr lang="ar-SA" dirty="0"/>
        </a:p>
      </dgm:t>
    </dgm:pt>
    <dgm:pt modelId="{0110144F-5B4E-4ACD-A28F-F92A7928D878}" type="parTrans" cxnId="{7A31D059-92BC-4C38-876B-4DB198650A4C}">
      <dgm:prSet/>
      <dgm:spPr/>
      <dgm:t>
        <a:bodyPr/>
        <a:lstStyle/>
        <a:p>
          <a:pPr rtl="1"/>
          <a:endParaRPr lang="ar-SA"/>
        </a:p>
      </dgm:t>
    </dgm:pt>
    <dgm:pt modelId="{B4A2C7C7-63DA-4ECF-AC78-7469D67CF4CF}" type="sibTrans" cxnId="{7A31D059-92BC-4C38-876B-4DB198650A4C}">
      <dgm:prSet/>
      <dgm:spPr/>
      <dgm:t>
        <a:bodyPr/>
        <a:lstStyle/>
        <a:p>
          <a:pPr rtl="1"/>
          <a:endParaRPr lang="ar-SA"/>
        </a:p>
      </dgm:t>
    </dgm:pt>
    <dgm:pt modelId="{A1B22990-234E-427C-BE41-077FEA77D7C4}">
      <dgm:prSet phldrT="[Text]"/>
      <dgm:spPr/>
      <dgm:t>
        <a:bodyPr/>
        <a:lstStyle/>
        <a:p>
          <a:pPr algn="l" rtl="0"/>
          <a:r>
            <a:rPr lang="en-US" dirty="0" smtClean="0"/>
            <a:t>Field work</a:t>
          </a:r>
          <a:endParaRPr lang="ar-SA" dirty="0"/>
        </a:p>
      </dgm:t>
    </dgm:pt>
    <dgm:pt modelId="{F0B331C0-2FE5-4F49-8DAF-851678E4C1A5}" type="parTrans" cxnId="{069DCA30-3982-4C94-B340-F3BA2A554698}">
      <dgm:prSet/>
      <dgm:spPr/>
      <dgm:t>
        <a:bodyPr/>
        <a:lstStyle/>
        <a:p>
          <a:pPr rtl="1"/>
          <a:endParaRPr lang="ar-SA"/>
        </a:p>
      </dgm:t>
    </dgm:pt>
    <dgm:pt modelId="{F585CC16-3A42-4FEF-8C32-F1254C60C125}" type="sibTrans" cxnId="{069DCA30-3982-4C94-B340-F3BA2A554698}">
      <dgm:prSet/>
      <dgm:spPr/>
      <dgm:t>
        <a:bodyPr/>
        <a:lstStyle/>
        <a:p>
          <a:pPr rtl="1"/>
          <a:endParaRPr lang="ar-SA"/>
        </a:p>
      </dgm:t>
    </dgm:pt>
    <dgm:pt modelId="{C37A90AB-8F16-48CF-88A2-D7DFD23473B8}">
      <dgm:prSet phldrT="[Text]"/>
      <dgm:spPr/>
      <dgm:t>
        <a:bodyPr/>
        <a:lstStyle/>
        <a:p>
          <a:pPr algn="l" rtl="0"/>
          <a:r>
            <a:rPr lang="en-US" dirty="0" smtClean="0"/>
            <a:t>SPSS program</a:t>
          </a:r>
          <a:endParaRPr lang="ar-SA" dirty="0"/>
        </a:p>
      </dgm:t>
    </dgm:pt>
    <dgm:pt modelId="{B96F0EBA-6236-451C-9E8D-672515A5B574}" type="parTrans" cxnId="{82253BF8-31F0-4FF0-A00C-DFDD62A5D935}">
      <dgm:prSet/>
      <dgm:spPr/>
      <dgm:t>
        <a:bodyPr/>
        <a:lstStyle/>
        <a:p>
          <a:pPr rtl="1"/>
          <a:endParaRPr lang="ar-SA"/>
        </a:p>
      </dgm:t>
    </dgm:pt>
    <dgm:pt modelId="{42FA62B9-D5F1-46AB-AEB8-5096DF634716}" type="sibTrans" cxnId="{82253BF8-31F0-4FF0-A00C-DFDD62A5D935}">
      <dgm:prSet/>
      <dgm:spPr/>
      <dgm:t>
        <a:bodyPr/>
        <a:lstStyle/>
        <a:p>
          <a:pPr rtl="1"/>
          <a:endParaRPr lang="ar-SA"/>
        </a:p>
      </dgm:t>
    </dgm:pt>
    <dgm:pt modelId="{0DCEE9BE-27E4-417B-8164-EDCF17EACE07}">
      <dgm:prSet phldrT="[Text]"/>
      <dgm:spPr/>
      <dgm:t>
        <a:bodyPr/>
        <a:lstStyle/>
        <a:p>
          <a:pPr algn="l" rtl="0"/>
          <a:r>
            <a:rPr lang="en-US" dirty="0" smtClean="0"/>
            <a:t>Collect all the initial costs to know the investment cost</a:t>
          </a:r>
          <a:endParaRPr lang="ar-SA" dirty="0"/>
        </a:p>
      </dgm:t>
    </dgm:pt>
    <dgm:pt modelId="{9D32B96F-712A-4F56-911C-7D986B137A9A}" type="parTrans" cxnId="{6C0CF5E6-242C-463A-AB12-6D7BC5C1650D}">
      <dgm:prSet/>
      <dgm:spPr/>
      <dgm:t>
        <a:bodyPr/>
        <a:lstStyle/>
        <a:p>
          <a:pPr rtl="1"/>
          <a:endParaRPr lang="ar-SA"/>
        </a:p>
      </dgm:t>
    </dgm:pt>
    <dgm:pt modelId="{CCCC9C6A-E5C1-49D8-AEC1-A106D8F9CE27}" type="sibTrans" cxnId="{6C0CF5E6-242C-463A-AB12-6D7BC5C1650D}">
      <dgm:prSet/>
      <dgm:spPr/>
      <dgm:t>
        <a:bodyPr/>
        <a:lstStyle/>
        <a:p>
          <a:pPr rtl="1"/>
          <a:endParaRPr lang="ar-SA"/>
        </a:p>
      </dgm:t>
    </dgm:pt>
    <dgm:pt modelId="{F28FB2EB-ECE4-49C1-8445-6133154DF5F9}">
      <dgm:prSet phldrT="[Text]"/>
      <dgm:spPr/>
      <dgm:t>
        <a:bodyPr/>
        <a:lstStyle/>
        <a:p>
          <a:pPr algn="l" rtl="0"/>
          <a:r>
            <a:rPr lang="en-US" dirty="0" smtClean="0"/>
            <a:t>Determine all periodic expenses to know the operational cost</a:t>
          </a:r>
          <a:endParaRPr lang="ar-SA" dirty="0"/>
        </a:p>
      </dgm:t>
    </dgm:pt>
    <dgm:pt modelId="{A8E6A9AC-969C-4DBC-9A9E-462021E355ED}" type="parTrans" cxnId="{43A94F3F-EA3A-44BA-B276-2BF305CD83D5}">
      <dgm:prSet/>
      <dgm:spPr/>
      <dgm:t>
        <a:bodyPr/>
        <a:lstStyle/>
        <a:p>
          <a:pPr rtl="1"/>
          <a:endParaRPr lang="ar-SA"/>
        </a:p>
      </dgm:t>
    </dgm:pt>
    <dgm:pt modelId="{D27DA4BA-35A2-449B-9344-835BB66EFBD6}" type="sibTrans" cxnId="{43A94F3F-EA3A-44BA-B276-2BF305CD83D5}">
      <dgm:prSet/>
      <dgm:spPr/>
      <dgm:t>
        <a:bodyPr/>
        <a:lstStyle/>
        <a:p>
          <a:pPr rtl="1"/>
          <a:endParaRPr lang="ar-SA"/>
        </a:p>
      </dgm:t>
    </dgm:pt>
    <dgm:pt modelId="{E50022C2-6383-43D0-BDFD-01849FA591A8}">
      <dgm:prSet phldrT="[Text]"/>
      <dgm:spPr/>
      <dgm:t>
        <a:bodyPr/>
        <a:lstStyle/>
        <a:p>
          <a:pPr algn="l" rtl="0"/>
          <a:r>
            <a:rPr lang="en-US" dirty="0" smtClean="0"/>
            <a:t>Determine revenues and establish the income statement.</a:t>
          </a:r>
          <a:endParaRPr lang="ar-SA" dirty="0"/>
        </a:p>
      </dgm:t>
    </dgm:pt>
    <dgm:pt modelId="{BA5AD244-A8E9-4580-977A-47672FD33047}" type="parTrans" cxnId="{A0A47D6B-AC4E-4F45-9205-DCBECB188523}">
      <dgm:prSet/>
      <dgm:spPr/>
      <dgm:t>
        <a:bodyPr/>
        <a:lstStyle/>
        <a:p>
          <a:pPr rtl="1"/>
          <a:endParaRPr lang="ar-SA"/>
        </a:p>
      </dgm:t>
    </dgm:pt>
    <dgm:pt modelId="{39A75573-FC0C-4EB1-ADB2-9E3D8B2C19B0}" type="sibTrans" cxnId="{A0A47D6B-AC4E-4F45-9205-DCBECB188523}">
      <dgm:prSet/>
      <dgm:spPr/>
      <dgm:t>
        <a:bodyPr/>
        <a:lstStyle/>
        <a:p>
          <a:pPr rtl="1"/>
          <a:endParaRPr lang="ar-SA"/>
        </a:p>
      </dgm:t>
    </dgm:pt>
    <dgm:pt modelId="{C38F465D-B18E-4CFD-87D1-EF3CF21FE2EE}">
      <dgm:prSet/>
      <dgm:spPr/>
      <dgm:t>
        <a:bodyPr/>
        <a:lstStyle/>
        <a:p>
          <a:pPr algn="l" rtl="0"/>
          <a:r>
            <a:rPr lang="en-US" dirty="0" smtClean="0"/>
            <a:t>Net present value</a:t>
          </a:r>
          <a:endParaRPr lang="en-US" dirty="0"/>
        </a:p>
      </dgm:t>
    </dgm:pt>
    <dgm:pt modelId="{499E224A-5C10-4368-80C8-E5878A012BBB}" type="parTrans" cxnId="{20F5CE58-54E9-4D43-85F6-D1B5753B585E}">
      <dgm:prSet/>
      <dgm:spPr/>
      <dgm:t>
        <a:bodyPr/>
        <a:lstStyle/>
        <a:p>
          <a:pPr rtl="1"/>
          <a:endParaRPr lang="ar-SA"/>
        </a:p>
      </dgm:t>
    </dgm:pt>
    <dgm:pt modelId="{7246ABDA-4F4C-4F7B-B69C-FD1FBD40970B}" type="sibTrans" cxnId="{20F5CE58-54E9-4D43-85F6-D1B5753B585E}">
      <dgm:prSet/>
      <dgm:spPr/>
      <dgm:t>
        <a:bodyPr/>
        <a:lstStyle/>
        <a:p>
          <a:pPr rtl="1"/>
          <a:endParaRPr lang="ar-SA"/>
        </a:p>
      </dgm:t>
    </dgm:pt>
    <dgm:pt modelId="{4130E358-DF73-4B2B-8EB9-74AC96361901}">
      <dgm:prSet/>
      <dgm:spPr/>
      <dgm:t>
        <a:bodyPr/>
        <a:lstStyle/>
        <a:p>
          <a:pPr algn="l" rtl="0"/>
          <a:r>
            <a:rPr lang="en-US" dirty="0" smtClean="0"/>
            <a:t>Rate of return (ROR)</a:t>
          </a:r>
          <a:endParaRPr lang="en-US" dirty="0"/>
        </a:p>
      </dgm:t>
    </dgm:pt>
    <dgm:pt modelId="{E179A0EF-BC2B-4923-A76B-788F2C660447}" type="parTrans" cxnId="{E376C1E2-4C29-4BDE-ADC0-6DC12A05A33D}">
      <dgm:prSet/>
      <dgm:spPr/>
      <dgm:t>
        <a:bodyPr/>
        <a:lstStyle/>
        <a:p>
          <a:pPr rtl="1"/>
          <a:endParaRPr lang="ar-SA"/>
        </a:p>
      </dgm:t>
    </dgm:pt>
    <dgm:pt modelId="{29E869E2-9562-43E1-A1E5-52346CC2B7DD}" type="sibTrans" cxnId="{E376C1E2-4C29-4BDE-ADC0-6DC12A05A33D}">
      <dgm:prSet/>
      <dgm:spPr/>
      <dgm:t>
        <a:bodyPr/>
        <a:lstStyle/>
        <a:p>
          <a:pPr rtl="1"/>
          <a:endParaRPr lang="ar-SA"/>
        </a:p>
      </dgm:t>
    </dgm:pt>
    <dgm:pt modelId="{B42336E7-2FA1-4CBE-B085-6FF750411D28}">
      <dgm:prSet/>
      <dgm:spPr/>
      <dgm:t>
        <a:bodyPr/>
        <a:lstStyle/>
        <a:p>
          <a:pPr algn="l" rtl="0"/>
          <a:r>
            <a:rPr lang="en-US" dirty="0" smtClean="0"/>
            <a:t>Payback period</a:t>
          </a:r>
          <a:endParaRPr lang="en-US" dirty="0"/>
        </a:p>
      </dgm:t>
    </dgm:pt>
    <dgm:pt modelId="{CEDAFE4A-BB1A-42D9-B36D-E0D9F676112E}" type="parTrans" cxnId="{C2083B09-D8B4-4255-9654-9EE174AECB80}">
      <dgm:prSet/>
      <dgm:spPr/>
      <dgm:t>
        <a:bodyPr/>
        <a:lstStyle/>
        <a:p>
          <a:pPr rtl="1"/>
          <a:endParaRPr lang="ar-SA"/>
        </a:p>
      </dgm:t>
    </dgm:pt>
    <dgm:pt modelId="{2F30E358-1CD4-4E0D-87AC-D9A5C7C5F296}" type="sibTrans" cxnId="{C2083B09-D8B4-4255-9654-9EE174AECB80}">
      <dgm:prSet/>
      <dgm:spPr/>
      <dgm:t>
        <a:bodyPr/>
        <a:lstStyle/>
        <a:p>
          <a:pPr rtl="1"/>
          <a:endParaRPr lang="ar-SA"/>
        </a:p>
      </dgm:t>
    </dgm:pt>
    <dgm:pt modelId="{47970933-5B7C-4E0A-9C18-B7B1A93E417E}">
      <dgm:prSet/>
      <dgm:spPr/>
      <dgm:t>
        <a:bodyPr/>
        <a:lstStyle/>
        <a:p>
          <a:pPr algn="l" rtl="0"/>
          <a:r>
            <a:rPr lang="en-US" dirty="0" smtClean="0"/>
            <a:t>Breakeven point</a:t>
          </a:r>
          <a:endParaRPr lang="en-US" dirty="0"/>
        </a:p>
      </dgm:t>
    </dgm:pt>
    <dgm:pt modelId="{E6121C78-3D56-4075-86FA-B8C53C33CFAB}" type="parTrans" cxnId="{B357DD23-9A1E-4F73-B49F-84032529D51C}">
      <dgm:prSet/>
      <dgm:spPr/>
      <dgm:t>
        <a:bodyPr/>
        <a:lstStyle/>
        <a:p>
          <a:pPr rtl="1"/>
          <a:endParaRPr lang="ar-SA"/>
        </a:p>
      </dgm:t>
    </dgm:pt>
    <dgm:pt modelId="{95421271-9E60-4662-B046-7D9DE1EA4019}" type="sibTrans" cxnId="{B357DD23-9A1E-4F73-B49F-84032529D51C}">
      <dgm:prSet/>
      <dgm:spPr/>
      <dgm:t>
        <a:bodyPr/>
        <a:lstStyle/>
        <a:p>
          <a:pPr rtl="1"/>
          <a:endParaRPr lang="ar-SA"/>
        </a:p>
      </dgm:t>
    </dgm:pt>
    <dgm:pt modelId="{EDA9F512-7EAE-4D3D-A0F2-3D28AECB25E7}">
      <dgm:prSet/>
      <dgm:spPr/>
      <dgm:t>
        <a:bodyPr/>
        <a:lstStyle/>
        <a:p>
          <a:pPr algn="l" rtl="0"/>
          <a:r>
            <a:rPr lang="en-US" dirty="0" smtClean="0"/>
            <a:t>Sensitivity analysis</a:t>
          </a:r>
          <a:endParaRPr lang="en-US" dirty="0"/>
        </a:p>
      </dgm:t>
    </dgm:pt>
    <dgm:pt modelId="{F2787358-774A-486B-9542-8E3727C1488E}" type="parTrans" cxnId="{DA90281B-2F4A-421B-B3B6-36BE3D8890D8}">
      <dgm:prSet/>
      <dgm:spPr/>
      <dgm:t>
        <a:bodyPr/>
        <a:lstStyle/>
        <a:p>
          <a:pPr rtl="1"/>
          <a:endParaRPr lang="ar-SA"/>
        </a:p>
      </dgm:t>
    </dgm:pt>
    <dgm:pt modelId="{11C37271-FCBC-43E1-848A-20B68D047CB0}" type="sibTrans" cxnId="{DA90281B-2F4A-421B-B3B6-36BE3D8890D8}">
      <dgm:prSet/>
      <dgm:spPr/>
      <dgm:t>
        <a:bodyPr/>
        <a:lstStyle/>
        <a:p>
          <a:pPr rtl="1"/>
          <a:endParaRPr lang="ar-SA"/>
        </a:p>
      </dgm:t>
    </dgm:pt>
    <dgm:pt modelId="{55DDA08F-2347-4D58-B79B-B06D880B67EA}" type="pres">
      <dgm:prSet presAssocID="{87906D65-C411-408A-B6E6-91C2ABEA0A0C}" presName="Name0" presStyleCnt="0">
        <dgm:presLayoutVars>
          <dgm:dir/>
          <dgm:resizeHandles val="exact"/>
        </dgm:presLayoutVars>
      </dgm:prSet>
      <dgm:spPr/>
      <dgm:t>
        <a:bodyPr/>
        <a:lstStyle/>
        <a:p>
          <a:pPr rtl="1"/>
          <a:endParaRPr lang="ar-SA"/>
        </a:p>
      </dgm:t>
    </dgm:pt>
    <dgm:pt modelId="{56F91304-E885-4BAA-8259-DA62FE6B121A}" type="pres">
      <dgm:prSet presAssocID="{3E17559A-69EF-4542-91A6-3AEFC7A3A7ED}" presName="node" presStyleLbl="node1" presStyleIdx="0" presStyleCnt="3">
        <dgm:presLayoutVars>
          <dgm:bulletEnabled val="1"/>
        </dgm:presLayoutVars>
      </dgm:prSet>
      <dgm:spPr/>
      <dgm:t>
        <a:bodyPr/>
        <a:lstStyle/>
        <a:p>
          <a:pPr rtl="1"/>
          <a:endParaRPr lang="ar-SA"/>
        </a:p>
      </dgm:t>
    </dgm:pt>
    <dgm:pt modelId="{C025622C-E9C9-4EEC-9771-7F0D34EBD3EA}" type="pres">
      <dgm:prSet presAssocID="{B6C4EF7A-AB9C-4C0E-BF45-7E01F8F88E4F}" presName="sibTrans" presStyleCnt="0"/>
      <dgm:spPr/>
    </dgm:pt>
    <dgm:pt modelId="{587AEA83-D548-47DD-8914-447F3D5B3F6A}" type="pres">
      <dgm:prSet presAssocID="{3EA15160-C7E5-4B44-9A5E-FC9B5FEDD409}" presName="node" presStyleLbl="node1" presStyleIdx="1" presStyleCnt="3">
        <dgm:presLayoutVars>
          <dgm:bulletEnabled val="1"/>
        </dgm:presLayoutVars>
      </dgm:prSet>
      <dgm:spPr/>
      <dgm:t>
        <a:bodyPr/>
        <a:lstStyle/>
        <a:p>
          <a:pPr rtl="1"/>
          <a:endParaRPr lang="ar-SA"/>
        </a:p>
      </dgm:t>
    </dgm:pt>
    <dgm:pt modelId="{414C9166-5E38-4E87-8AAE-845C805E65F5}" type="pres">
      <dgm:prSet presAssocID="{934EF6C0-1DFC-442C-B258-7FDB6A96156F}" presName="sibTrans" presStyleCnt="0"/>
      <dgm:spPr/>
    </dgm:pt>
    <dgm:pt modelId="{784784EC-0C9D-47EA-822A-D4AE7AF70593}" type="pres">
      <dgm:prSet presAssocID="{4F0E2DED-2506-4541-A370-78839BF12E42}" presName="node" presStyleLbl="node1" presStyleIdx="2" presStyleCnt="3">
        <dgm:presLayoutVars>
          <dgm:bulletEnabled val="1"/>
        </dgm:presLayoutVars>
      </dgm:prSet>
      <dgm:spPr/>
      <dgm:t>
        <a:bodyPr/>
        <a:lstStyle/>
        <a:p>
          <a:pPr rtl="1"/>
          <a:endParaRPr lang="ar-SA"/>
        </a:p>
      </dgm:t>
    </dgm:pt>
  </dgm:ptLst>
  <dgm:cxnLst>
    <dgm:cxn modelId="{7A69557C-8CDD-4ADF-AD8D-7B52E018D904}" srcId="{87906D65-C411-408A-B6E6-91C2ABEA0A0C}" destId="{3EA15160-C7E5-4B44-9A5E-FC9B5FEDD409}" srcOrd="1" destOrd="0" parTransId="{7B6610BD-62EA-4C03-BFF1-15505EB123C8}" sibTransId="{934EF6C0-1DFC-442C-B258-7FDB6A96156F}"/>
    <dgm:cxn modelId="{67E732AC-6999-4538-9DE1-659FA1782EC7}" type="presOf" srcId="{A1B22990-234E-427C-BE41-077FEA77D7C4}" destId="{56F91304-E885-4BAA-8259-DA62FE6B121A}" srcOrd="0" destOrd="4" presId="urn:microsoft.com/office/officeart/2005/8/layout/hList6"/>
    <dgm:cxn modelId="{E376C1E2-4C29-4BDE-ADC0-6DC12A05A33D}" srcId="{4F0E2DED-2506-4541-A370-78839BF12E42}" destId="{4130E358-DF73-4B2B-8EB9-74AC96361901}" srcOrd="1" destOrd="0" parTransId="{E179A0EF-BC2B-4923-A76B-788F2C660447}" sibTransId="{29E869E2-9562-43E1-A1E5-52346CC2B7DD}"/>
    <dgm:cxn modelId="{086312DE-7DEC-492C-9FEB-2EDDB2FF9A5A}" type="presOf" srcId="{EDA9F512-7EAE-4D3D-A0F2-3D28AECB25E7}" destId="{784784EC-0C9D-47EA-822A-D4AE7AF70593}" srcOrd="0" destOrd="5" presId="urn:microsoft.com/office/officeart/2005/8/layout/hList6"/>
    <dgm:cxn modelId="{CDC896C4-83AD-4AF5-B295-4B6A422D4E12}" type="presOf" srcId="{E50022C2-6383-43D0-BDFD-01849FA591A8}" destId="{587AEA83-D548-47DD-8914-447F3D5B3F6A}" srcOrd="0" destOrd="5" presId="urn:microsoft.com/office/officeart/2005/8/layout/hList6"/>
    <dgm:cxn modelId="{43A94F3F-EA3A-44BA-B276-2BF305CD83D5}" srcId="{3EA15160-C7E5-4B44-9A5E-FC9B5FEDD409}" destId="{F28FB2EB-ECE4-49C1-8445-6133154DF5F9}" srcOrd="3" destOrd="0" parTransId="{A8E6A9AC-969C-4DBC-9A9E-462021E355ED}" sibTransId="{D27DA4BA-35A2-449B-9344-835BB66EFBD6}"/>
    <dgm:cxn modelId="{88B8CF7C-0440-4BFC-92D6-3E2B8C758E96}" type="presOf" srcId="{D68C35C3-7630-42FB-A31B-77BC1604E474}" destId="{587AEA83-D548-47DD-8914-447F3D5B3F6A}" srcOrd="0" destOrd="1" presId="urn:microsoft.com/office/officeart/2005/8/layout/hList6"/>
    <dgm:cxn modelId="{108F243E-5D87-498B-B137-95C113B0A1BD}" srcId="{3EA15160-C7E5-4B44-9A5E-FC9B5FEDD409}" destId="{D68C35C3-7630-42FB-A31B-77BC1604E474}" srcOrd="0" destOrd="0" parTransId="{20BD464A-3106-4209-AEDC-939C92213BD6}" sibTransId="{EB681DE4-8EF5-475B-A1A5-E48368041833}"/>
    <dgm:cxn modelId="{B5AE8B83-C421-4C99-B8A8-637E47230D38}" srcId="{3E17559A-69EF-4542-91A6-3AEFC7A3A7ED}" destId="{E7D2C870-09F1-411C-B4C9-CA10188162D1}" srcOrd="1" destOrd="0" parTransId="{398E6755-87D9-4D14-9190-ACD1A6227DC1}" sibTransId="{F64F9EA4-7484-4F3E-9C65-E8F54A6F6E5F}"/>
    <dgm:cxn modelId="{ACF1892D-ED9E-45C2-AAF3-384661162015}" type="presOf" srcId="{F28FB2EB-ECE4-49C1-8445-6133154DF5F9}" destId="{587AEA83-D548-47DD-8914-447F3D5B3F6A}" srcOrd="0" destOrd="4" presId="urn:microsoft.com/office/officeart/2005/8/layout/hList6"/>
    <dgm:cxn modelId="{5F17CD08-ECAF-4ABC-A9D3-CB699BED721A}" type="presOf" srcId="{C38F465D-B18E-4CFD-87D1-EF3CF21FE2EE}" destId="{784784EC-0C9D-47EA-822A-D4AE7AF70593}" srcOrd="0" destOrd="1" presId="urn:microsoft.com/office/officeart/2005/8/layout/hList6"/>
    <dgm:cxn modelId="{C2083B09-D8B4-4255-9654-9EE174AECB80}" srcId="{4F0E2DED-2506-4541-A370-78839BF12E42}" destId="{B42336E7-2FA1-4CBE-B085-6FF750411D28}" srcOrd="2" destOrd="0" parTransId="{CEDAFE4A-BB1A-42D9-B36D-E0D9F676112E}" sibTransId="{2F30E358-1CD4-4E0D-87AC-D9A5C7C5F296}"/>
    <dgm:cxn modelId="{5BEA73F4-7F7A-456C-83FF-8BB7D74BFB18}" type="presOf" srcId="{47970933-5B7C-4E0A-9C18-B7B1A93E417E}" destId="{784784EC-0C9D-47EA-822A-D4AE7AF70593}" srcOrd="0" destOrd="4" presId="urn:microsoft.com/office/officeart/2005/8/layout/hList6"/>
    <dgm:cxn modelId="{A0A47D6B-AC4E-4F45-9205-DCBECB188523}" srcId="{3EA15160-C7E5-4B44-9A5E-FC9B5FEDD409}" destId="{E50022C2-6383-43D0-BDFD-01849FA591A8}" srcOrd="4" destOrd="0" parTransId="{BA5AD244-A8E9-4580-977A-47672FD33047}" sibTransId="{39A75573-FC0C-4EB1-ADB2-9E3D8B2C19B0}"/>
    <dgm:cxn modelId="{558A85BA-ECF1-432C-B74D-2777AC06B94D}" srcId="{87906D65-C411-408A-B6E6-91C2ABEA0A0C}" destId="{4F0E2DED-2506-4541-A370-78839BF12E42}" srcOrd="2" destOrd="0" parTransId="{48D21DD9-EB9B-4831-9BDC-3243677C3C1F}" sibTransId="{7201BFBC-C00F-4441-AC4F-602A8C8414A3}"/>
    <dgm:cxn modelId="{069DCA30-3982-4C94-B340-F3BA2A554698}" srcId="{3E17559A-69EF-4542-91A6-3AEFC7A3A7ED}" destId="{A1B22990-234E-427C-BE41-077FEA77D7C4}" srcOrd="3" destOrd="0" parTransId="{F0B331C0-2FE5-4F49-8DAF-851678E4C1A5}" sibTransId="{F585CC16-3A42-4FEF-8C32-F1254C60C125}"/>
    <dgm:cxn modelId="{3A82911D-BF4D-48B6-8E87-7EF3DD029866}" type="presOf" srcId="{21FD8F80-5351-45BC-BC11-5A51BE4E2D19}" destId="{587AEA83-D548-47DD-8914-447F3D5B3F6A}" srcOrd="0" destOrd="2" presId="urn:microsoft.com/office/officeart/2005/8/layout/hList6"/>
    <dgm:cxn modelId="{8EB97CE0-82E7-4B6A-85EA-F0F0843AC126}" type="presOf" srcId="{4F0E2DED-2506-4541-A370-78839BF12E42}" destId="{784784EC-0C9D-47EA-822A-D4AE7AF70593}" srcOrd="0" destOrd="0" presId="urn:microsoft.com/office/officeart/2005/8/layout/hList6"/>
    <dgm:cxn modelId="{A4A1D74C-8B77-431D-9CA3-F3905B3268A0}" type="presOf" srcId="{3E17559A-69EF-4542-91A6-3AEFC7A3A7ED}" destId="{56F91304-E885-4BAA-8259-DA62FE6B121A}" srcOrd="0" destOrd="0" presId="urn:microsoft.com/office/officeart/2005/8/layout/hList6"/>
    <dgm:cxn modelId="{7A31D059-92BC-4C38-876B-4DB198650A4C}" srcId="{3E17559A-69EF-4542-91A6-3AEFC7A3A7ED}" destId="{690BAF51-E4F0-4054-BAEF-E407D45547AF}" srcOrd="2" destOrd="0" parTransId="{0110144F-5B4E-4ACD-A28F-F92A7928D878}" sibTransId="{B4A2C7C7-63DA-4ECF-AC78-7469D67CF4CF}"/>
    <dgm:cxn modelId="{6263B244-776E-451C-8CA5-49ADF5FC42D6}" srcId="{3EA15160-C7E5-4B44-9A5E-FC9B5FEDD409}" destId="{21FD8F80-5351-45BC-BC11-5A51BE4E2D19}" srcOrd="1" destOrd="0" parTransId="{D7B9D8EB-7074-44F0-AF5E-AB1D04F5D0DF}" sibTransId="{1C1D2273-3E35-454C-BC72-0A2C5F09D7CD}"/>
    <dgm:cxn modelId="{82253BF8-31F0-4FF0-A00C-DFDD62A5D935}" srcId="{3E17559A-69EF-4542-91A6-3AEFC7A3A7ED}" destId="{C37A90AB-8F16-48CF-88A2-D7DFD23473B8}" srcOrd="4" destOrd="0" parTransId="{B96F0EBA-6236-451C-9E8D-672515A5B574}" sibTransId="{42FA62B9-D5F1-46AB-AEB8-5096DF634716}"/>
    <dgm:cxn modelId="{20F5CE58-54E9-4D43-85F6-D1B5753B585E}" srcId="{4F0E2DED-2506-4541-A370-78839BF12E42}" destId="{C38F465D-B18E-4CFD-87D1-EF3CF21FE2EE}" srcOrd="0" destOrd="0" parTransId="{499E224A-5C10-4368-80C8-E5878A012BBB}" sibTransId="{7246ABDA-4F4C-4F7B-B69C-FD1FBD40970B}"/>
    <dgm:cxn modelId="{B357DD23-9A1E-4F73-B49F-84032529D51C}" srcId="{4F0E2DED-2506-4541-A370-78839BF12E42}" destId="{47970933-5B7C-4E0A-9C18-B7B1A93E417E}" srcOrd="3" destOrd="0" parTransId="{E6121C78-3D56-4075-86FA-B8C53C33CFAB}" sibTransId="{95421271-9E60-4662-B046-7D9DE1EA4019}"/>
    <dgm:cxn modelId="{8CF91D44-6CD6-4094-B9C2-06C9DE632949}" type="presOf" srcId="{87906D65-C411-408A-B6E6-91C2ABEA0A0C}" destId="{55DDA08F-2347-4D58-B79B-B06D880B67EA}" srcOrd="0" destOrd="0" presId="urn:microsoft.com/office/officeart/2005/8/layout/hList6"/>
    <dgm:cxn modelId="{9229B051-3979-4DEC-A4AE-C723579A1360}" srcId="{3E17559A-69EF-4542-91A6-3AEFC7A3A7ED}" destId="{AE7298A4-9C8D-44BB-83C1-3BB966547BDC}" srcOrd="0" destOrd="0" parTransId="{C834037C-9BA0-408B-9252-68793F1735E5}" sibTransId="{65941D73-4E19-4265-B03A-FC615AE1AB54}"/>
    <dgm:cxn modelId="{569B8053-6AA1-4CDE-ABBC-11B11752FDB5}" type="presOf" srcId="{4130E358-DF73-4B2B-8EB9-74AC96361901}" destId="{784784EC-0C9D-47EA-822A-D4AE7AF70593}" srcOrd="0" destOrd="2" presId="urn:microsoft.com/office/officeart/2005/8/layout/hList6"/>
    <dgm:cxn modelId="{A56EA570-0B41-4875-914B-9D20876D0680}" type="presOf" srcId="{3EA15160-C7E5-4B44-9A5E-FC9B5FEDD409}" destId="{587AEA83-D548-47DD-8914-447F3D5B3F6A}" srcOrd="0" destOrd="0" presId="urn:microsoft.com/office/officeart/2005/8/layout/hList6"/>
    <dgm:cxn modelId="{8BCFFEA8-F8F6-4E45-BD97-2B3BE1FE220D}" type="presOf" srcId="{C37A90AB-8F16-48CF-88A2-D7DFD23473B8}" destId="{56F91304-E885-4BAA-8259-DA62FE6B121A}" srcOrd="0" destOrd="5" presId="urn:microsoft.com/office/officeart/2005/8/layout/hList6"/>
    <dgm:cxn modelId="{059ABCD2-85AC-4309-8B08-867157054AC8}" type="presOf" srcId="{AE7298A4-9C8D-44BB-83C1-3BB966547BDC}" destId="{56F91304-E885-4BAA-8259-DA62FE6B121A}" srcOrd="0" destOrd="1" presId="urn:microsoft.com/office/officeart/2005/8/layout/hList6"/>
    <dgm:cxn modelId="{317F4AE5-B70E-4C39-94D3-E380409781F2}" type="presOf" srcId="{E7D2C870-09F1-411C-B4C9-CA10188162D1}" destId="{56F91304-E885-4BAA-8259-DA62FE6B121A}" srcOrd="0" destOrd="2" presId="urn:microsoft.com/office/officeart/2005/8/layout/hList6"/>
    <dgm:cxn modelId="{ED656B37-565C-4745-A388-AD60FECC4F02}" type="presOf" srcId="{B42336E7-2FA1-4CBE-B085-6FF750411D28}" destId="{784784EC-0C9D-47EA-822A-D4AE7AF70593}" srcOrd="0" destOrd="3" presId="urn:microsoft.com/office/officeart/2005/8/layout/hList6"/>
    <dgm:cxn modelId="{DA90281B-2F4A-421B-B3B6-36BE3D8890D8}" srcId="{4F0E2DED-2506-4541-A370-78839BF12E42}" destId="{EDA9F512-7EAE-4D3D-A0F2-3D28AECB25E7}" srcOrd="4" destOrd="0" parTransId="{F2787358-774A-486B-9542-8E3727C1488E}" sibTransId="{11C37271-FCBC-43E1-848A-20B68D047CB0}"/>
    <dgm:cxn modelId="{9169D6FE-7767-4D3B-AEFD-5326948D6702}" type="presOf" srcId="{690BAF51-E4F0-4054-BAEF-E407D45547AF}" destId="{56F91304-E885-4BAA-8259-DA62FE6B121A}" srcOrd="0" destOrd="3" presId="urn:microsoft.com/office/officeart/2005/8/layout/hList6"/>
    <dgm:cxn modelId="{014A6A00-ED2A-4148-9BBB-A631F8E2065B}" type="presOf" srcId="{0DCEE9BE-27E4-417B-8164-EDCF17EACE07}" destId="{587AEA83-D548-47DD-8914-447F3D5B3F6A}" srcOrd="0" destOrd="3" presId="urn:microsoft.com/office/officeart/2005/8/layout/hList6"/>
    <dgm:cxn modelId="{59262DAF-1571-4A14-9475-C905C9B9F460}" srcId="{87906D65-C411-408A-B6E6-91C2ABEA0A0C}" destId="{3E17559A-69EF-4542-91A6-3AEFC7A3A7ED}" srcOrd="0" destOrd="0" parTransId="{3DCFB0FE-CD4E-4E0E-BF97-E8A650050858}" sibTransId="{B6C4EF7A-AB9C-4C0E-BF45-7E01F8F88E4F}"/>
    <dgm:cxn modelId="{6C0CF5E6-242C-463A-AB12-6D7BC5C1650D}" srcId="{3EA15160-C7E5-4B44-9A5E-FC9B5FEDD409}" destId="{0DCEE9BE-27E4-417B-8164-EDCF17EACE07}" srcOrd="2" destOrd="0" parTransId="{9D32B96F-712A-4F56-911C-7D986B137A9A}" sibTransId="{CCCC9C6A-E5C1-49D8-AEC1-A106D8F9CE27}"/>
    <dgm:cxn modelId="{256B094B-E469-426D-BF5E-3BCAB1648363}" type="presParOf" srcId="{55DDA08F-2347-4D58-B79B-B06D880B67EA}" destId="{56F91304-E885-4BAA-8259-DA62FE6B121A}" srcOrd="0" destOrd="0" presId="urn:microsoft.com/office/officeart/2005/8/layout/hList6"/>
    <dgm:cxn modelId="{6C64B61B-4ADA-4DDC-AEA5-8A5865D530C6}" type="presParOf" srcId="{55DDA08F-2347-4D58-B79B-B06D880B67EA}" destId="{C025622C-E9C9-4EEC-9771-7F0D34EBD3EA}" srcOrd="1" destOrd="0" presId="urn:microsoft.com/office/officeart/2005/8/layout/hList6"/>
    <dgm:cxn modelId="{90494A6D-9331-4E7A-880D-C5606D2F1950}" type="presParOf" srcId="{55DDA08F-2347-4D58-B79B-B06D880B67EA}" destId="{587AEA83-D548-47DD-8914-447F3D5B3F6A}" srcOrd="2" destOrd="0" presId="urn:microsoft.com/office/officeart/2005/8/layout/hList6"/>
    <dgm:cxn modelId="{910DBB8C-323B-4383-BF6E-C282FA6BC9F4}" type="presParOf" srcId="{55DDA08F-2347-4D58-B79B-B06D880B67EA}" destId="{414C9166-5E38-4E87-8AAE-845C805E65F5}" srcOrd="3" destOrd="0" presId="urn:microsoft.com/office/officeart/2005/8/layout/hList6"/>
    <dgm:cxn modelId="{EA133B12-46D1-4620-B987-675CF6286CF0}" type="presParOf" srcId="{55DDA08F-2347-4D58-B79B-B06D880B67EA}" destId="{784784EC-0C9D-47EA-822A-D4AE7AF70593}"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F84895-1A15-4AC8-9A16-3D457D483127}" type="doc">
      <dgm:prSet loTypeId="urn:microsoft.com/office/officeart/2008/layout/VerticalCurvedList" loCatId="list" qsTypeId="urn:microsoft.com/office/officeart/2005/8/quickstyle/simple2" qsCatId="simple" csTypeId="urn:microsoft.com/office/officeart/2005/8/colors/accent0_3" csCatId="mainScheme" phldr="1"/>
      <dgm:spPr/>
      <dgm:t>
        <a:bodyPr/>
        <a:lstStyle/>
        <a:p>
          <a:endParaRPr lang="en-US"/>
        </a:p>
      </dgm:t>
    </dgm:pt>
    <dgm:pt modelId="{D72E66AF-BC16-4E05-8182-B12D8C798FCA}">
      <dgm:prSet phldrT="[Text]" custT="1"/>
      <dgm:spPr/>
      <dgm:t>
        <a:bodyPr/>
        <a:lstStyle/>
        <a:p>
          <a:pPr>
            <a:buSzPct val="125000"/>
            <a:buFont typeface="Arial" panose="020B0604020202020204" pitchFamily="34" charset="0"/>
            <a:buChar char="•"/>
          </a:pPr>
          <a:r>
            <a:rPr lang="en-US" sz="2400" dirty="0" smtClean="0"/>
            <a:t>The need to commercialize the company with the help of stakeholders to help raise the awareness about the need for such company.</a:t>
          </a:r>
          <a:endParaRPr lang="en-US" sz="2400" dirty="0"/>
        </a:p>
      </dgm:t>
    </dgm:pt>
    <dgm:pt modelId="{4FD47D3B-6018-4425-B657-AAD133E7096F}" type="parTrans" cxnId="{EDD04265-A402-446C-BE13-EACDA1CD2D42}">
      <dgm:prSet/>
      <dgm:spPr/>
      <dgm:t>
        <a:bodyPr/>
        <a:lstStyle/>
        <a:p>
          <a:endParaRPr lang="en-US"/>
        </a:p>
      </dgm:t>
    </dgm:pt>
    <dgm:pt modelId="{A6603033-41E1-48ED-81C9-0B06971E50E0}" type="sibTrans" cxnId="{EDD04265-A402-446C-BE13-EACDA1CD2D42}">
      <dgm:prSet/>
      <dgm:spPr/>
      <dgm:t>
        <a:bodyPr/>
        <a:lstStyle/>
        <a:p>
          <a:endParaRPr lang="en-US"/>
        </a:p>
      </dgm:t>
    </dgm:pt>
    <dgm:pt modelId="{4B412849-4152-4E63-868C-02C7C19BF284}">
      <dgm:prSet phldrT="[Text]" custT="1"/>
      <dgm:spPr/>
      <dgm:t>
        <a:bodyPr/>
        <a:lstStyle/>
        <a:p>
          <a:pPr>
            <a:buSzPct val="125000"/>
            <a:buFont typeface="Arial" panose="020B0604020202020204" pitchFamily="34" charset="0"/>
            <a:buChar char="•"/>
          </a:pPr>
          <a:r>
            <a:rPr lang="en-US" sz="2400" dirty="0" smtClean="0"/>
            <a:t>Company should enter new markets in new cities and expand locally</a:t>
          </a:r>
          <a:endParaRPr lang="en-US" sz="2400" dirty="0"/>
        </a:p>
      </dgm:t>
    </dgm:pt>
    <dgm:pt modelId="{BD7EB963-5972-4BEE-8F2E-6B619F30B6E8}" type="parTrans" cxnId="{05DB225B-7A06-40F5-940A-693914C32FF6}">
      <dgm:prSet/>
      <dgm:spPr/>
      <dgm:t>
        <a:bodyPr/>
        <a:lstStyle/>
        <a:p>
          <a:endParaRPr lang="en-US"/>
        </a:p>
      </dgm:t>
    </dgm:pt>
    <dgm:pt modelId="{FA3F9639-0D49-4B55-9CF6-CAEC5A860184}" type="sibTrans" cxnId="{05DB225B-7A06-40F5-940A-693914C32FF6}">
      <dgm:prSet/>
      <dgm:spPr/>
      <dgm:t>
        <a:bodyPr/>
        <a:lstStyle/>
        <a:p>
          <a:endParaRPr lang="en-US"/>
        </a:p>
      </dgm:t>
    </dgm:pt>
    <dgm:pt modelId="{1BF141B0-1F28-47B1-B1FC-22AFA3834FE1}">
      <dgm:prSet phldrT="[Text]" custT="1"/>
      <dgm:spPr/>
      <dgm:t>
        <a:bodyPr/>
        <a:lstStyle/>
        <a:p>
          <a:pPr>
            <a:buSzPct val="125000"/>
            <a:buFont typeface="Arial" panose="020B0604020202020204" pitchFamily="34" charset="0"/>
            <a:buChar char="•"/>
          </a:pPr>
          <a:r>
            <a:rPr lang="en-US" sz="2400" dirty="0" smtClean="0"/>
            <a:t>The company should always improve the services with good quality and low cost. </a:t>
          </a:r>
          <a:endParaRPr lang="en-US" sz="2400" dirty="0"/>
        </a:p>
      </dgm:t>
    </dgm:pt>
    <dgm:pt modelId="{3BC3A3B3-F157-4E4E-AF23-2D4FFE8AD2B8}" type="parTrans" cxnId="{75C91BA0-25AB-4990-A684-FEBF2DE778FB}">
      <dgm:prSet/>
      <dgm:spPr/>
      <dgm:t>
        <a:bodyPr/>
        <a:lstStyle/>
        <a:p>
          <a:endParaRPr lang="en-US"/>
        </a:p>
      </dgm:t>
    </dgm:pt>
    <dgm:pt modelId="{75E09811-E27A-41F1-A88B-B678B717EA72}" type="sibTrans" cxnId="{75C91BA0-25AB-4990-A684-FEBF2DE778FB}">
      <dgm:prSet/>
      <dgm:spPr/>
      <dgm:t>
        <a:bodyPr/>
        <a:lstStyle/>
        <a:p>
          <a:endParaRPr lang="en-US"/>
        </a:p>
      </dgm:t>
    </dgm:pt>
    <dgm:pt modelId="{D56EA725-7F84-43E0-821B-AF0070EEF699}" type="pres">
      <dgm:prSet presAssocID="{E9F84895-1A15-4AC8-9A16-3D457D483127}" presName="Name0" presStyleCnt="0">
        <dgm:presLayoutVars>
          <dgm:chMax val="7"/>
          <dgm:chPref val="7"/>
          <dgm:dir/>
        </dgm:presLayoutVars>
      </dgm:prSet>
      <dgm:spPr/>
      <dgm:t>
        <a:bodyPr/>
        <a:lstStyle/>
        <a:p>
          <a:endParaRPr lang="en-US"/>
        </a:p>
      </dgm:t>
    </dgm:pt>
    <dgm:pt modelId="{99C3C0C7-62A1-4099-AD42-F55B45E21F56}" type="pres">
      <dgm:prSet presAssocID="{E9F84895-1A15-4AC8-9A16-3D457D483127}" presName="Name1" presStyleCnt="0"/>
      <dgm:spPr/>
    </dgm:pt>
    <dgm:pt modelId="{00F28607-E314-4C0C-99C9-066A02F41686}" type="pres">
      <dgm:prSet presAssocID="{E9F84895-1A15-4AC8-9A16-3D457D483127}" presName="cycle" presStyleCnt="0"/>
      <dgm:spPr/>
    </dgm:pt>
    <dgm:pt modelId="{BE22E54E-1D91-484D-A027-4E1A3AC56289}" type="pres">
      <dgm:prSet presAssocID="{E9F84895-1A15-4AC8-9A16-3D457D483127}" presName="srcNode" presStyleLbl="node1" presStyleIdx="0" presStyleCnt="3"/>
      <dgm:spPr/>
    </dgm:pt>
    <dgm:pt modelId="{464B9CA6-CC8F-49BD-8B09-511BB876ABC4}" type="pres">
      <dgm:prSet presAssocID="{E9F84895-1A15-4AC8-9A16-3D457D483127}" presName="conn" presStyleLbl="parChTrans1D2" presStyleIdx="0" presStyleCnt="1"/>
      <dgm:spPr/>
      <dgm:t>
        <a:bodyPr/>
        <a:lstStyle/>
        <a:p>
          <a:endParaRPr lang="en-US"/>
        </a:p>
      </dgm:t>
    </dgm:pt>
    <dgm:pt modelId="{E3655301-F4F8-4573-B39B-8937EAFB4B59}" type="pres">
      <dgm:prSet presAssocID="{E9F84895-1A15-4AC8-9A16-3D457D483127}" presName="extraNode" presStyleLbl="node1" presStyleIdx="0" presStyleCnt="3"/>
      <dgm:spPr/>
    </dgm:pt>
    <dgm:pt modelId="{4E921AA1-38E2-4CDE-AC0A-FB0BE534697E}" type="pres">
      <dgm:prSet presAssocID="{E9F84895-1A15-4AC8-9A16-3D457D483127}" presName="dstNode" presStyleLbl="node1" presStyleIdx="0" presStyleCnt="3"/>
      <dgm:spPr/>
    </dgm:pt>
    <dgm:pt modelId="{9D100F04-BB5C-4208-8C6B-469B00C9622F}" type="pres">
      <dgm:prSet presAssocID="{D72E66AF-BC16-4E05-8182-B12D8C798FCA}" presName="text_1" presStyleLbl="node1" presStyleIdx="0" presStyleCnt="3">
        <dgm:presLayoutVars>
          <dgm:bulletEnabled val="1"/>
        </dgm:presLayoutVars>
      </dgm:prSet>
      <dgm:spPr/>
      <dgm:t>
        <a:bodyPr/>
        <a:lstStyle/>
        <a:p>
          <a:endParaRPr lang="en-US"/>
        </a:p>
      </dgm:t>
    </dgm:pt>
    <dgm:pt modelId="{263D4997-003B-4A48-AA87-A3DA53F5618C}" type="pres">
      <dgm:prSet presAssocID="{D72E66AF-BC16-4E05-8182-B12D8C798FCA}" presName="accent_1" presStyleCnt="0"/>
      <dgm:spPr/>
    </dgm:pt>
    <dgm:pt modelId="{7D8465D0-E9DE-4C93-A2AF-7D3EE45DBB59}" type="pres">
      <dgm:prSet presAssocID="{D72E66AF-BC16-4E05-8182-B12D8C798FCA}" presName="accentRepeatNode" presStyleLbl="solidFgAcc1" presStyleIdx="0" presStyleCnt="3" custScaleX="73587" custScaleY="70586"/>
      <dgm:spPr/>
    </dgm:pt>
    <dgm:pt modelId="{CC6A1951-77CC-4D36-8BF6-0A1C02C58E11}" type="pres">
      <dgm:prSet presAssocID="{4B412849-4152-4E63-868C-02C7C19BF284}" presName="text_2" presStyleLbl="node1" presStyleIdx="1" presStyleCnt="3">
        <dgm:presLayoutVars>
          <dgm:bulletEnabled val="1"/>
        </dgm:presLayoutVars>
      </dgm:prSet>
      <dgm:spPr/>
      <dgm:t>
        <a:bodyPr/>
        <a:lstStyle/>
        <a:p>
          <a:endParaRPr lang="en-US"/>
        </a:p>
      </dgm:t>
    </dgm:pt>
    <dgm:pt modelId="{4320501B-880C-4161-A845-A286A4C3415C}" type="pres">
      <dgm:prSet presAssocID="{4B412849-4152-4E63-868C-02C7C19BF284}" presName="accent_2" presStyleCnt="0"/>
      <dgm:spPr/>
    </dgm:pt>
    <dgm:pt modelId="{9433E8C4-F1C0-423E-A90C-84B9461BF91E}" type="pres">
      <dgm:prSet presAssocID="{4B412849-4152-4E63-868C-02C7C19BF284}" presName="accentRepeatNode" presStyleLbl="solidFgAcc1" presStyleIdx="1" presStyleCnt="3" custScaleX="73587" custScaleY="70586"/>
      <dgm:spPr/>
    </dgm:pt>
    <dgm:pt modelId="{2839823A-29E2-4823-B23C-AAEF3729C5ED}" type="pres">
      <dgm:prSet presAssocID="{1BF141B0-1F28-47B1-B1FC-22AFA3834FE1}" presName="text_3" presStyleLbl="node1" presStyleIdx="2" presStyleCnt="3">
        <dgm:presLayoutVars>
          <dgm:bulletEnabled val="1"/>
        </dgm:presLayoutVars>
      </dgm:prSet>
      <dgm:spPr/>
      <dgm:t>
        <a:bodyPr/>
        <a:lstStyle/>
        <a:p>
          <a:endParaRPr lang="en-US"/>
        </a:p>
      </dgm:t>
    </dgm:pt>
    <dgm:pt modelId="{3C114F03-3AE7-4098-BF04-60CAD96CF078}" type="pres">
      <dgm:prSet presAssocID="{1BF141B0-1F28-47B1-B1FC-22AFA3834FE1}" presName="accent_3" presStyleCnt="0"/>
      <dgm:spPr/>
    </dgm:pt>
    <dgm:pt modelId="{0515BA62-32B2-4115-BA99-627218A0D899}" type="pres">
      <dgm:prSet presAssocID="{1BF141B0-1F28-47B1-B1FC-22AFA3834FE1}" presName="accentRepeatNode" presStyleLbl="solidFgAcc1" presStyleIdx="2" presStyleCnt="3" custScaleX="73587" custScaleY="70586"/>
      <dgm:spPr/>
    </dgm:pt>
  </dgm:ptLst>
  <dgm:cxnLst>
    <dgm:cxn modelId="{0B03152B-CC0A-4D9B-A90A-7245948297DD}" type="presOf" srcId="{1BF141B0-1F28-47B1-B1FC-22AFA3834FE1}" destId="{2839823A-29E2-4823-B23C-AAEF3729C5ED}" srcOrd="0" destOrd="0" presId="urn:microsoft.com/office/officeart/2008/layout/VerticalCurvedList"/>
    <dgm:cxn modelId="{B91BDC92-982A-4275-8ECA-78BFE1BC2EDF}" type="presOf" srcId="{4B412849-4152-4E63-868C-02C7C19BF284}" destId="{CC6A1951-77CC-4D36-8BF6-0A1C02C58E11}" srcOrd="0" destOrd="0" presId="urn:microsoft.com/office/officeart/2008/layout/VerticalCurvedList"/>
    <dgm:cxn modelId="{AEDB652A-D29D-49FF-861F-50F740D1B242}" type="presOf" srcId="{A6603033-41E1-48ED-81C9-0B06971E50E0}" destId="{464B9CA6-CC8F-49BD-8B09-511BB876ABC4}" srcOrd="0" destOrd="0" presId="urn:microsoft.com/office/officeart/2008/layout/VerticalCurvedList"/>
    <dgm:cxn modelId="{9CB2C2FA-3C16-47F1-97F3-5A548DF2FBEC}" type="presOf" srcId="{E9F84895-1A15-4AC8-9A16-3D457D483127}" destId="{D56EA725-7F84-43E0-821B-AF0070EEF699}" srcOrd="0" destOrd="0" presId="urn:microsoft.com/office/officeart/2008/layout/VerticalCurvedList"/>
    <dgm:cxn modelId="{75C91BA0-25AB-4990-A684-FEBF2DE778FB}" srcId="{E9F84895-1A15-4AC8-9A16-3D457D483127}" destId="{1BF141B0-1F28-47B1-B1FC-22AFA3834FE1}" srcOrd="2" destOrd="0" parTransId="{3BC3A3B3-F157-4E4E-AF23-2D4FFE8AD2B8}" sibTransId="{75E09811-E27A-41F1-A88B-B678B717EA72}"/>
    <dgm:cxn modelId="{EDD04265-A402-446C-BE13-EACDA1CD2D42}" srcId="{E9F84895-1A15-4AC8-9A16-3D457D483127}" destId="{D72E66AF-BC16-4E05-8182-B12D8C798FCA}" srcOrd="0" destOrd="0" parTransId="{4FD47D3B-6018-4425-B657-AAD133E7096F}" sibTransId="{A6603033-41E1-48ED-81C9-0B06971E50E0}"/>
    <dgm:cxn modelId="{A5E92CF4-E994-42A9-9529-71964039A014}" type="presOf" srcId="{D72E66AF-BC16-4E05-8182-B12D8C798FCA}" destId="{9D100F04-BB5C-4208-8C6B-469B00C9622F}" srcOrd="0" destOrd="0" presId="urn:microsoft.com/office/officeart/2008/layout/VerticalCurvedList"/>
    <dgm:cxn modelId="{05DB225B-7A06-40F5-940A-693914C32FF6}" srcId="{E9F84895-1A15-4AC8-9A16-3D457D483127}" destId="{4B412849-4152-4E63-868C-02C7C19BF284}" srcOrd="1" destOrd="0" parTransId="{BD7EB963-5972-4BEE-8F2E-6B619F30B6E8}" sibTransId="{FA3F9639-0D49-4B55-9CF6-CAEC5A860184}"/>
    <dgm:cxn modelId="{B4861C67-B9C9-418F-B2AB-758099953AF9}" type="presParOf" srcId="{D56EA725-7F84-43E0-821B-AF0070EEF699}" destId="{99C3C0C7-62A1-4099-AD42-F55B45E21F56}" srcOrd="0" destOrd="0" presId="urn:microsoft.com/office/officeart/2008/layout/VerticalCurvedList"/>
    <dgm:cxn modelId="{52B0A847-3FFD-42AB-97BC-29539C5718F9}" type="presParOf" srcId="{99C3C0C7-62A1-4099-AD42-F55B45E21F56}" destId="{00F28607-E314-4C0C-99C9-066A02F41686}" srcOrd="0" destOrd="0" presId="urn:microsoft.com/office/officeart/2008/layout/VerticalCurvedList"/>
    <dgm:cxn modelId="{C66C928F-5E8F-46E1-A384-CB034FD4B70E}" type="presParOf" srcId="{00F28607-E314-4C0C-99C9-066A02F41686}" destId="{BE22E54E-1D91-484D-A027-4E1A3AC56289}" srcOrd="0" destOrd="0" presId="urn:microsoft.com/office/officeart/2008/layout/VerticalCurvedList"/>
    <dgm:cxn modelId="{64CA3840-955D-4EAF-8192-4CE56FAE79CB}" type="presParOf" srcId="{00F28607-E314-4C0C-99C9-066A02F41686}" destId="{464B9CA6-CC8F-49BD-8B09-511BB876ABC4}" srcOrd="1" destOrd="0" presId="urn:microsoft.com/office/officeart/2008/layout/VerticalCurvedList"/>
    <dgm:cxn modelId="{976F43D4-6A88-4206-BE75-5F02D043EE48}" type="presParOf" srcId="{00F28607-E314-4C0C-99C9-066A02F41686}" destId="{E3655301-F4F8-4573-B39B-8937EAFB4B59}" srcOrd="2" destOrd="0" presId="urn:microsoft.com/office/officeart/2008/layout/VerticalCurvedList"/>
    <dgm:cxn modelId="{F8BBCD5A-92E9-436D-A19D-1AB8E8D503C6}" type="presParOf" srcId="{00F28607-E314-4C0C-99C9-066A02F41686}" destId="{4E921AA1-38E2-4CDE-AC0A-FB0BE534697E}" srcOrd="3" destOrd="0" presId="urn:microsoft.com/office/officeart/2008/layout/VerticalCurvedList"/>
    <dgm:cxn modelId="{8DDF7B92-2DB1-4038-A8D4-10550BE2B2EE}" type="presParOf" srcId="{99C3C0C7-62A1-4099-AD42-F55B45E21F56}" destId="{9D100F04-BB5C-4208-8C6B-469B00C9622F}" srcOrd="1" destOrd="0" presId="urn:microsoft.com/office/officeart/2008/layout/VerticalCurvedList"/>
    <dgm:cxn modelId="{C5FA45F4-0D20-4EE9-806B-D5E768653739}" type="presParOf" srcId="{99C3C0C7-62A1-4099-AD42-F55B45E21F56}" destId="{263D4997-003B-4A48-AA87-A3DA53F5618C}" srcOrd="2" destOrd="0" presId="urn:microsoft.com/office/officeart/2008/layout/VerticalCurvedList"/>
    <dgm:cxn modelId="{769506AE-98C1-47D0-A8AF-B55ED45DD49C}" type="presParOf" srcId="{263D4997-003B-4A48-AA87-A3DA53F5618C}" destId="{7D8465D0-E9DE-4C93-A2AF-7D3EE45DBB59}" srcOrd="0" destOrd="0" presId="urn:microsoft.com/office/officeart/2008/layout/VerticalCurvedList"/>
    <dgm:cxn modelId="{73C60908-74D0-4730-9A03-65929D207E6A}" type="presParOf" srcId="{99C3C0C7-62A1-4099-AD42-F55B45E21F56}" destId="{CC6A1951-77CC-4D36-8BF6-0A1C02C58E11}" srcOrd="3" destOrd="0" presId="urn:microsoft.com/office/officeart/2008/layout/VerticalCurvedList"/>
    <dgm:cxn modelId="{EE773FD2-9BA7-4D3D-9A1F-C0D492B410C1}" type="presParOf" srcId="{99C3C0C7-62A1-4099-AD42-F55B45E21F56}" destId="{4320501B-880C-4161-A845-A286A4C3415C}" srcOrd="4" destOrd="0" presId="urn:microsoft.com/office/officeart/2008/layout/VerticalCurvedList"/>
    <dgm:cxn modelId="{DEF566E1-0EF6-4647-8D4A-35DB5F40AFF4}" type="presParOf" srcId="{4320501B-880C-4161-A845-A286A4C3415C}" destId="{9433E8C4-F1C0-423E-A90C-84B9461BF91E}" srcOrd="0" destOrd="0" presId="urn:microsoft.com/office/officeart/2008/layout/VerticalCurvedList"/>
    <dgm:cxn modelId="{B49D9E0D-EE1C-4DBB-A899-F763E9941D7B}" type="presParOf" srcId="{99C3C0C7-62A1-4099-AD42-F55B45E21F56}" destId="{2839823A-29E2-4823-B23C-AAEF3729C5ED}" srcOrd="5" destOrd="0" presId="urn:microsoft.com/office/officeart/2008/layout/VerticalCurvedList"/>
    <dgm:cxn modelId="{3D02FD67-C7F6-405D-9CAB-02F325F501EF}" type="presParOf" srcId="{99C3C0C7-62A1-4099-AD42-F55B45E21F56}" destId="{3C114F03-3AE7-4098-BF04-60CAD96CF078}" srcOrd="6" destOrd="0" presId="urn:microsoft.com/office/officeart/2008/layout/VerticalCurvedList"/>
    <dgm:cxn modelId="{DA5FC8F2-727C-4558-AD99-6847B17FCDF9}" type="presParOf" srcId="{3C114F03-3AE7-4098-BF04-60CAD96CF078}" destId="{0515BA62-32B2-4115-BA99-627218A0D89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F2231-3FD6-4F0D-87CB-D8EAD3470EBA}">
      <dsp:nvSpPr>
        <dsp:cNvPr id="0" name=""/>
        <dsp:cNvSpPr/>
      </dsp:nvSpPr>
      <dsp:spPr>
        <a:xfrm>
          <a:off x="-5169077" y="-791784"/>
          <a:ext cx="6155568" cy="6155568"/>
        </a:xfrm>
        <a:prstGeom prst="blockArc">
          <a:avLst>
            <a:gd name="adj1" fmla="val 18900000"/>
            <a:gd name="adj2" fmla="val 2700000"/>
            <a:gd name="adj3" fmla="val 351"/>
          </a:avLst>
        </a:pr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551055-9590-4581-81C4-A41BB1DF625A}">
      <dsp:nvSpPr>
        <dsp:cNvPr id="0" name=""/>
        <dsp:cNvSpPr/>
      </dsp:nvSpPr>
      <dsp:spPr>
        <a:xfrm>
          <a:off x="431480" y="285658"/>
          <a:ext cx="4905241" cy="571682"/>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t>Aseel Yassin</a:t>
          </a:r>
        </a:p>
      </dsp:txBody>
      <dsp:txXfrm>
        <a:off x="431480" y="285658"/>
        <a:ext cx="4905241" cy="571682"/>
      </dsp:txXfrm>
    </dsp:sp>
    <dsp:sp modelId="{9C1AA516-C391-4E6B-9C2D-BE10896C72EE}">
      <dsp:nvSpPr>
        <dsp:cNvPr id="0" name=""/>
        <dsp:cNvSpPr/>
      </dsp:nvSpPr>
      <dsp:spPr>
        <a:xfrm>
          <a:off x="74178" y="214198"/>
          <a:ext cx="714603" cy="714603"/>
        </a:xfrm>
        <a:prstGeom prst="ellipse">
          <a:avLst/>
        </a:prstGeom>
        <a:solidFill>
          <a:schemeClr val="lt1">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94A703-E7F1-457C-B159-7495C29CE60F}">
      <dsp:nvSpPr>
        <dsp:cNvPr id="0" name=""/>
        <dsp:cNvSpPr/>
      </dsp:nvSpPr>
      <dsp:spPr>
        <a:xfrm>
          <a:off x="841131" y="1142908"/>
          <a:ext cx="4495590" cy="571682"/>
        </a:xfrm>
        <a:prstGeom prst="rect">
          <a:avLst/>
        </a:prstGeom>
        <a:solidFill>
          <a:schemeClr val="accent5">
            <a:hueOff val="-827139"/>
            <a:satOff val="-4443"/>
            <a:lumOff val="151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err="1"/>
            <a:t>Diaa</a:t>
          </a:r>
          <a:r>
            <a:rPr lang="en-US" sz="3200" b="1" kern="1200" dirty="0"/>
            <a:t> </a:t>
          </a:r>
          <a:r>
            <a:rPr lang="en-US" sz="3200" b="1" kern="1200" dirty="0" err="1" smtClean="0"/>
            <a:t>Qalalweh</a:t>
          </a:r>
          <a:endParaRPr lang="en-US" sz="3200" b="1" kern="1200" dirty="0"/>
        </a:p>
      </dsp:txBody>
      <dsp:txXfrm>
        <a:off x="841131" y="1142908"/>
        <a:ext cx="4495590" cy="571682"/>
      </dsp:txXfrm>
    </dsp:sp>
    <dsp:sp modelId="{27F05A11-9E46-479B-B1AB-4A75306DEACB}">
      <dsp:nvSpPr>
        <dsp:cNvPr id="0" name=""/>
        <dsp:cNvSpPr/>
      </dsp:nvSpPr>
      <dsp:spPr>
        <a:xfrm>
          <a:off x="483829" y="1071448"/>
          <a:ext cx="714603" cy="714603"/>
        </a:xfrm>
        <a:prstGeom prst="ellipse">
          <a:avLst/>
        </a:prstGeom>
        <a:solidFill>
          <a:schemeClr val="lt1">
            <a:hueOff val="0"/>
            <a:satOff val="0"/>
            <a:lumOff val="0"/>
            <a:alphaOff val="0"/>
          </a:schemeClr>
        </a:solidFill>
        <a:ln w="15875" cap="flat" cmpd="sng" algn="ctr">
          <a:solidFill>
            <a:schemeClr val="accent5">
              <a:hueOff val="-827139"/>
              <a:satOff val="-4443"/>
              <a:lumOff val="1519"/>
              <a:alphaOff val="0"/>
            </a:schemeClr>
          </a:solidFill>
          <a:prstDash val="solid"/>
        </a:ln>
        <a:effectLst/>
      </dsp:spPr>
      <dsp:style>
        <a:lnRef idx="2">
          <a:scrgbClr r="0" g="0" b="0"/>
        </a:lnRef>
        <a:fillRef idx="1">
          <a:scrgbClr r="0" g="0" b="0"/>
        </a:fillRef>
        <a:effectRef idx="0">
          <a:scrgbClr r="0" g="0" b="0"/>
        </a:effectRef>
        <a:fontRef idx="minor"/>
      </dsp:style>
    </dsp:sp>
    <dsp:sp modelId="{41E1E282-67B1-4700-B20B-21EB2D38B53B}">
      <dsp:nvSpPr>
        <dsp:cNvPr id="0" name=""/>
        <dsp:cNvSpPr/>
      </dsp:nvSpPr>
      <dsp:spPr>
        <a:xfrm>
          <a:off x="973329" y="1993675"/>
          <a:ext cx="4369860" cy="571682"/>
        </a:xfrm>
        <a:prstGeom prst="rect">
          <a:avLst/>
        </a:prstGeom>
        <a:solidFill>
          <a:schemeClr val="accent5">
            <a:hueOff val="-1654278"/>
            <a:satOff val="-8885"/>
            <a:lumOff val="303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300000"/>
            </a:lnSpc>
            <a:spcBef>
              <a:spcPct val="0"/>
            </a:spcBef>
            <a:spcAft>
              <a:spcPct val="35000"/>
            </a:spcAft>
          </a:pPr>
          <a:r>
            <a:rPr lang="en-US" sz="3200" b="1" kern="1200" dirty="0" smtClean="0"/>
            <a:t>Khalid </a:t>
          </a:r>
          <a:r>
            <a:rPr lang="en-US" sz="3200" b="1" kern="1200" dirty="0" err="1"/>
            <a:t>Zahran</a:t>
          </a:r>
          <a:endParaRPr lang="en-US" sz="3200" b="1" kern="1200" dirty="0"/>
        </a:p>
        <a:p>
          <a:pPr lvl="0" algn="l" defTabSz="1422400">
            <a:lnSpc>
              <a:spcPct val="90000"/>
            </a:lnSpc>
            <a:spcBef>
              <a:spcPct val="0"/>
            </a:spcBef>
            <a:spcAft>
              <a:spcPct val="35000"/>
            </a:spcAft>
          </a:pPr>
          <a:endParaRPr lang="en-US" sz="2400" kern="1200" dirty="0"/>
        </a:p>
      </dsp:txBody>
      <dsp:txXfrm>
        <a:off x="973329" y="1993675"/>
        <a:ext cx="4369860" cy="571682"/>
      </dsp:txXfrm>
    </dsp:sp>
    <dsp:sp modelId="{B6FE8338-644B-4BF8-BAEA-D9C9FD01CD00}">
      <dsp:nvSpPr>
        <dsp:cNvPr id="0" name=""/>
        <dsp:cNvSpPr/>
      </dsp:nvSpPr>
      <dsp:spPr>
        <a:xfrm>
          <a:off x="609559" y="1928698"/>
          <a:ext cx="714603" cy="714603"/>
        </a:xfrm>
        <a:prstGeom prst="ellipse">
          <a:avLst/>
        </a:prstGeom>
        <a:solidFill>
          <a:schemeClr val="lt1">
            <a:hueOff val="0"/>
            <a:satOff val="0"/>
            <a:lumOff val="0"/>
            <a:alphaOff val="0"/>
          </a:schemeClr>
        </a:solidFill>
        <a:ln w="15875" cap="flat" cmpd="sng" algn="ctr">
          <a:solidFill>
            <a:schemeClr val="accent5">
              <a:hueOff val="-1654278"/>
              <a:satOff val="-8885"/>
              <a:lumOff val="3039"/>
              <a:alphaOff val="0"/>
            </a:schemeClr>
          </a:solidFill>
          <a:prstDash val="solid"/>
        </a:ln>
        <a:effectLst/>
      </dsp:spPr>
      <dsp:style>
        <a:lnRef idx="2">
          <a:scrgbClr r="0" g="0" b="0"/>
        </a:lnRef>
        <a:fillRef idx="1">
          <a:scrgbClr r="0" g="0" b="0"/>
        </a:fillRef>
        <a:effectRef idx="0">
          <a:scrgbClr r="0" g="0" b="0"/>
        </a:effectRef>
        <a:fontRef idx="minor"/>
      </dsp:style>
    </dsp:sp>
    <dsp:sp modelId="{FA023063-5349-4787-97D0-DF3CA211CAC9}">
      <dsp:nvSpPr>
        <dsp:cNvPr id="0" name=""/>
        <dsp:cNvSpPr/>
      </dsp:nvSpPr>
      <dsp:spPr>
        <a:xfrm>
          <a:off x="841131" y="2857408"/>
          <a:ext cx="4495590" cy="571682"/>
        </a:xfrm>
        <a:prstGeom prst="rect">
          <a:avLst/>
        </a:prstGeom>
        <a:solidFill>
          <a:schemeClr val="accent5">
            <a:hueOff val="-2481417"/>
            <a:satOff val="-13328"/>
            <a:lumOff val="45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t>Sabah Hindi</a:t>
          </a:r>
        </a:p>
      </dsp:txBody>
      <dsp:txXfrm>
        <a:off x="841131" y="2857408"/>
        <a:ext cx="4495590" cy="571682"/>
      </dsp:txXfrm>
    </dsp:sp>
    <dsp:sp modelId="{1AD452E9-EBE3-48E4-9562-C5FAF9314144}">
      <dsp:nvSpPr>
        <dsp:cNvPr id="0" name=""/>
        <dsp:cNvSpPr/>
      </dsp:nvSpPr>
      <dsp:spPr>
        <a:xfrm>
          <a:off x="483829" y="2785948"/>
          <a:ext cx="714603" cy="714603"/>
        </a:xfrm>
        <a:prstGeom prst="ellipse">
          <a:avLst/>
        </a:prstGeom>
        <a:solidFill>
          <a:schemeClr val="lt1">
            <a:hueOff val="0"/>
            <a:satOff val="0"/>
            <a:lumOff val="0"/>
            <a:alphaOff val="0"/>
          </a:schemeClr>
        </a:solidFill>
        <a:ln w="15875" cap="flat" cmpd="sng" algn="ctr">
          <a:solidFill>
            <a:schemeClr val="accent5">
              <a:hueOff val="-2481417"/>
              <a:satOff val="-13328"/>
              <a:lumOff val="4558"/>
              <a:alphaOff val="0"/>
            </a:schemeClr>
          </a:solidFill>
          <a:prstDash val="solid"/>
        </a:ln>
        <a:effectLst/>
      </dsp:spPr>
      <dsp:style>
        <a:lnRef idx="2">
          <a:scrgbClr r="0" g="0" b="0"/>
        </a:lnRef>
        <a:fillRef idx="1">
          <a:scrgbClr r="0" g="0" b="0"/>
        </a:fillRef>
        <a:effectRef idx="0">
          <a:scrgbClr r="0" g="0" b="0"/>
        </a:effectRef>
        <a:fontRef idx="minor"/>
      </dsp:style>
    </dsp:sp>
    <dsp:sp modelId="{22EFA9AB-A283-46BE-B017-95AE2958A8CD}">
      <dsp:nvSpPr>
        <dsp:cNvPr id="0" name=""/>
        <dsp:cNvSpPr/>
      </dsp:nvSpPr>
      <dsp:spPr>
        <a:xfrm>
          <a:off x="431480" y="3714658"/>
          <a:ext cx="4905241" cy="571682"/>
        </a:xfrm>
        <a:prstGeom prst="rect">
          <a:avLst/>
        </a:prstGeom>
        <a:solidFill>
          <a:schemeClr val="accent5">
            <a:hueOff val="-3308557"/>
            <a:satOff val="-17770"/>
            <a:lumOff val="607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t>Tariq </a:t>
          </a:r>
          <a:r>
            <a:rPr lang="en-US" sz="3200" b="1" kern="1200" dirty="0" err="1"/>
            <a:t>Mashaeikh</a:t>
          </a:r>
          <a:endParaRPr lang="en-US" sz="3200" b="1" kern="1200" dirty="0"/>
        </a:p>
      </dsp:txBody>
      <dsp:txXfrm>
        <a:off x="431480" y="3714658"/>
        <a:ext cx="4905241" cy="571682"/>
      </dsp:txXfrm>
    </dsp:sp>
    <dsp:sp modelId="{C5A4637E-67D1-4723-B7F4-864C3B71740F}">
      <dsp:nvSpPr>
        <dsp:cNvPr id="0" name=""/>
        <dsp:cNvSpPr/>
      </dsp:nvSpPr>
      <dsp:spPr>
        <a:xfrm>
          <a:off x="74178" y="3643198"/>
          <a:ext cx="714603" cy="714603"/>
        </a:xfrm>
        <a:prstGeom prst="ellipse">
          <a:avLst/>
        </a:prstGeom>
        <a:solidFill>
          <a:schemeClr val="lt1">
            <a:hueOff val="0"/>
            <a:satOff val="0"/>
            <a:lumOff val="0"/>
            <a:alphaOff val="0"/>
          </a:schemeClr>
        </a:solidFill>
        <a:ln w="15875" cap="flat" cmpd="sng" algn="ctr">
          <a:solidFill>
            <a:schemeClr val="accent5">
              <a:hueOff val="-3308557"/>
              <a:satOff val="-17770"/>
              <a:lumOff val="607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6F114-2608-45EC-B446-5498F14308BE}">
      <dsp:nvSpPr>
        <dsp:cNvPr id="0" name=""/>
        <dsp:cNvSpPr/>
      </dsp:nvSpPr>
      <dsp:spPr>
        <a:xfrm rot="5400000">
          <a:off x="-188876" y="197839"/>
          <a:ext cx="1259176" cy="881423"/>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1</a:t>
          </a:r>
        </a:p>
      </dsp:txBody>
      <dsp:txXfrm rot="-5400000">
        <a:off x="1" y="449675"/>
        <a:ext cx="881423" cy="377753"/>
      </dsp:txXfrm>
    </dsp:sp>
    <dsp:sp modelId="{A186F25C-2ECE-410F-9D32-8FB77856B2A9}">
      <dsp:nvSpPr>
        <dsp:cNvPr id="0" name=""/>
        <dsp:cNvSpPr/>
      </dsp:nvSpPr>
      <dsp:spPr>
        <a:xfrm rot="5400000">
          <a:off x="4395955" y="-3505569"/>
          <a:ext cx="818464" cy="784752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Assessment for the existing building management in Nablus city considering different region.</a:t>
          </a:r>
        </a:p>
      </dsp:txBody>
      <dsp:txXfrm rot="-5400000">
        <a:off x="881423" y="48917"/>
        <a:ext cx="7807575" cy="738556"/>
      </dsp:txXfrm>
    </dsp:sp>
    <dsp:sp modelId="{96702CB4-FA75-4AD4-BF78-82685F4AA63A}">
      <dsp:nvSpPr>
        <dsp:cNvPr id="0" name=""/>
        <dsp:cNvSpPr/>
      </dsp:nvSpPr>
      <dsp:spPr>
        <a:xfrm rot="5400000">
          <a:off x="-188876" y="1343346"/>
          <a:ext cx="1259176" cy="881423"/>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2</a:t>
          </a:r>
        </a:p>
      </dsp:txBody>
      <dsp:txXfrm rot="-5400000">
        <a:off x="1" y="1595182"/>
        <a:ext cx="881423" cy="377753"/>
      </dsp:txXfrm>
    </dsp:sp>
    <dsp:sp modelId="{30FE9CE8-E32E-4CDE-8F39-235ABD52D953}">
      <dsp:nvSpPr>
        <dsp:cNvPr id="0" name=""/>
        <dsp:cNvSpPr/>
      </dsp:nvSpPr>
      <dsp:spPr>
        <a:xfrm rot="5400000">
          <a:off x="4395955" y="-2360062"/>
          <a:ext cx="818464" cy="7847529"/>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Discuss the problem associated with buildings analyze </a:t>
          </a:r>
        </a:p>
      </dsp:txBody>
      <dsp:txXfrm rot="-5400000">
        <a:off x="881423" y="1194424"/>
        <a:ext cx="7807575" cy="738556"/>
      </dsp:txXfrm>
    </dsp:sp>
    <dsp:sp modelId="{FAA74384-4CF3-4E50-B067-312D7C59A7AF}">
      <dsp:nvSpPr>
        <dsp:cNvPr id="0" name=""/>
        <dsp:cNvSpPr/>
      </dsp:nvSpPr>
      <dsp:spPr>
        <a:xfrm rot="5400000">
          <a:off x="-188876" y="2488854"/>
          <a:ext cx="1259176" cy="881423"/>
        </a:xfrm>
        <a:prstGeom prst="chevron">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3</a:t>
          </a:r>
        </a:p>
      </dsp:txBody>
      <dsp:txXfrm rot="-5400000">
        <a:off x="1" y="2740690"/>
        <a:ext cx="881423" cy="377753"/>
      </dsp:txXfrm>
    </dsp:sp>
    <dsp:sp modelId="{17AB39AD-24E8-44EE-9385-030FAE0FCCF0}">
      <dsp:nvSpPr>
        <dsp:cNvPr id="0" name=""/>
        <dsp:cNvSpPr/>
      </dsp:nvSpPr>
      <dsp:spPr>
        <a:xfrm rot="5400000">
          <a:off x="4395955" y="-1214554"/>
          <a:ext cx="818464" cy="7847529"/>
        </a:xfrm>
        <a:prstGeom prst="round2Same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Measure how people are willing to react and support such company</a:t>
          </a:r>
        </a:p>
      </dsp:txBody>
      <dsp:txXfrm rot="-5400000">
        <a:off x="881423" y="2339932"/>
        <a:ext cx="7807575" cy="738556"/>
      </dsp:txXfrm>
    </dsp:sp>
    <dsp:sp modelId="{09DFA64A-C010-45D5-B965-688BF0FF2A51}">
      <dsp:nvSpPr>
        <dsp:cNvPr id="0" name=""/>
        <dsp:cNvSpPr/>
      </dsp:nvSpPr>
      <dsp:spPr>
        <a:xfrm rot="5400000">
          <a:off x="-188876" y="3634361"/>
          <a:ext cx="1259176" cy="881423"/>
        </a:xfrm>
        <a:prstGeom prst="chevron">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4</a:t>
          </a:r>
        </a:p>
      </dsp:txBody>
      <dsp:txXfrm rot="-5400000">
        <a:off x="1" y="3886197"/>
        <a:ext cx="881423" cy="377753"/>
      </dsp:txXfrm>
    </dsp:sp>
    <dsp:sp modelId="{1BDB4724-A064-4042-B3A2-E0C7084C6100}">
      <dsp:nvSpPr>
        <dsp:cNvPr id="0" name=""/>
        <dsp:cNvSpPr/>
      </dsp:nvSpPr>
      <dsp:spPr>
        <a:xfrm rot="5400000">
          <a:off x="4395955" y="-69047"/>
          <a:ext cx="818464" cy="7847529"/>
        </a:xfrm>
        <a:prstGeom prst="round2Same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Feasibility study for a proposal company provide different services to help in reduce such problem</a:t>
          </a:r>
        </a:p>
      </dsp:txBody>
      <dsp:txXfrm rot="-5400000">
        <a:off x="881423" y="3485439"/>
        <a:ext cx="7807575" cy="738556"/>
      </dsp:txXfrm>
    </dsp:sp>
    <dsp:sp modelId="{F8428B8C-3E46-4EE1-9399-889E6CAB224D}">
      <dsp:nvSpPr>
        <dsp:cNvPr id="0" name=""/>
        <dsp:cNvSpPr/>
      </dsp:nvSpPr>
      <dsp:spPr>
        <a:xfrm rot="5400000">
          <a:off x="-188876" y="4854791"/>
          <a:ext cx="1259176" cy="881423"/>
        </a:xfrm>
        <a:prstGeom prst="chevron">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5</a:t>
          </a:r>
        </a:p>
      </dsp:txBody>
      <dsp:txXfrm rot="-5400000">
        <a:off x="1" y="5106627"/>
        <a:ext cx="881423" cy="377753"/>
      </dsp:txXfrm>
    </dsp:sp>
    <dsp:sp modelId="{7BD99524-0EBC-4814-9FB1-10E6A6D5952B}">
      <dsp:nvSpPr>
        <dsp:cNvPr id="0" name=""/>
        <dsp:cNvSpPr/>
      </dsp:nvSpPr>
      <dsp:spPr>
        <a:xfrm rot="5400000">
          <a:off x="4321033" y="1151382"/>
          <a:ext cx="968308" cy="7847529"/>
        </a:xfrm>
        <a:prstGeom prst="round2SameRect">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Enhance the capabilities of the team as industrial engineers in the analysis of the problems and the preparation of feasibility studies</a:t>
          </a:r>
        </a:p>
      </dsp:txBody>
      <dsp:txXfrm rot="-5400000">
        <a:off x="881423" y="4638262"/>
        <a:ext cx="7800260" cy="8737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5FFAE09-2F8F-4CC3-B035-9DE453008617}" type="datetimeFigureOut">
              <a:rPr lang="en-US" smtClean="0"/>
              <a:t>12/20/2017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58669634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1463379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3134450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0854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683889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5FFAE09-2F8F-4CC3-B035-9DE453008617}"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1997050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5FFAE09-2F8F-4CC3-B035-9DE453008617}"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3283917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FFAE09-2F8F-4CC3-B035-9DE453008617}"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3372598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FFAE09-2F8F-4CC3-B035-9DE453008617}"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26189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FFAE09-2F8F-4CC3-B035-9DE453008617}"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1353790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FFAE09-2F8F-4CC3-B035-9DE453008617}"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328451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13841562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FFAE09-2F8F-4CC3-B035-9DE453008617}"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4035007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FFAE09-2F8F-4CC3-B035-9DE453008617}"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434143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FAE09-2F8F-4CC3-B035-9DE453008617}"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69483893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33971484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FAE09-2F8F-4CC3-B035-9DE453008617}"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C8E975-32F7-442C-BD61-981EB74D7EE5}" type="slidenum">
              <a:rPr lang="en-US" smtClean="0"/>
              <a:t>‹#›</a:t>
            </a:fld>
            <a:endParaRPr lang="en-US"/>
          </a:p>
        </p:txBody>
      </p:sp>
    </p:spTree>
    <p:extLst>
      <p:ext uri="{BB962C8B-B14F-4D97-AF65-F5344CB8AC3E}">
        <p14:creationId xmlns:p14="http://schemas.microsoft.com/office/powerpoint/2010/main" val="1008179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5FFAE09-2F8F-4CC3-B035-9DE453008617}" type="datetimeFigureOut">
              <a:rPr lang="en-US" smtClean="0"/>
              <a:t>12/20/2017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FC8E975-32F7-442C-BD61-981EB74D7EE5}" type="slidenum">
              <a:rPr lang="en-US" smtClean="0"/>
              <a:t>‹#›</a:t>
            </a:fld>
            <a:endParaRPr lang="en-US"/>
          </a:p>
        </p:txBody>
      </p:sp>
    </p:spTree>
    <p:extLst>
      <p:ext uri="{BB962C8B-B14F-4D97-AF65-F5344CB8AC3E}">
        <p14:creationId xmlns:p14="http://schemas.microsoft.com/office/powerpoint/2010/main" val="3999230112"/>
      </p:ext>
    </p:extLst>
  </p:cSld>
  <p:clrMap bg1="dk1" tx1="lt1" bg2="dk2" tx2="lt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 id="2147484445" r:id="rId13"/>
    <p:sldLayoutId id="2147484446" r:id="rId14"/>
    <p:sldLayoutId id="2147484447" r:id="rId15"/>
    <p:sldLayoutId id="2147484448" r:id="rId16"/>
    <p:sldLayoutId id="214748444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file:///C:\Users\Admin\Desktop\&#1605;&#1580;&#1604;&#1583;%20&#1580;&#1583;&#1610;&#1583;\Nablus,%20Palestine%20&#1605;&#1583;&#1610;&#1606;&#1577;%20&#1606;&#1575;&#1576;&#1604;&#1587;%20&#1601;&#1604;&#1587;&#1591;&#1610;&#1606;.mp4"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6181" y="1335931"/>
            <a:ext cx="5486400" cy="4396904"/>
          </a:xfrm>
        </p:spPr>
        <p:txBody>
          <a:bodyPr anchor="ctr">
            <a:normAutofit/>
          </a:bodyPr>
          <a:lstStyle/>
          <a:p>
            <a:pPr>
              <a:lnSpc>
                <a:spcPct val="70000"/>
              </a:lnSpc>
            </a:pPr>
            <a:r>
              <a:rPr lang="en-US" sz="5600" b="1" dirty="0"/>
              <a:t>Assessment of the Building Management </a:t>
            </a:r>
            <a:r>
              <a:rPr lang="en-US" sz="5600" b="1" dirty="0" smtClean="0"/>
              <a:t>company </a:t>
            </a:r>
            <a:r>
              <a:rPr lang="en-US" sz="5600" b="1" dirty="0"/>
              <a:t>at Nablus City and Feasibility Study</a:t>
            </a:r>
            <a:endParaRPr lang="en-US" sz="5600" dirty="0"/>
          </a:p>
        </p:txBody>
      </p:sp>
      <p:graphicFrame>
        <p:nvGraphicFramePr>
          <p:cNvPr id="5" name="Diagram 4"/>
          <p:cNvGraphicFramePr/>
          <p:nvPr>
            <p:extLst>
              <p:ext uri="{D42A27DB-BD31-4B8C-83A1-F6EECF244321}">
                <p14:modId xmlns:p14="http://schemas.microsoft.com/office/powerpoint/2010/main" val="1942872418"/>
              </p:ext>
            </p:extLst>
          </p:nvPr>
        </p:nvGraphicFramePr>
        <p:xfrm>
          <a:off x="6634264" y="1160835"/>
          <a:ext cx="5399932"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67627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600" y="896644"/>
            <a:ext cx="9271000" cy="5193538"/>
          </a:xfrm>
          <a:prstGeom prst="rect">
            <a:avLst/>
          </a:prstGeom>
        </p:spPr>
        <p:txBody>
          <a:bodyPr wrap="square">
            <a:spAutoFit/>
          </a:bodyPr>
          <a:lstStyle/>
          <a:p>
            <a:pPr defTabSz="914400">
              <a:lnSpc>
                <a:spcPct val="150000"/>
              </a:lnSpc>
              <a:tabLst>
                <a:tab pos="768985" algn="l"/>
              </a:tabLst>
            </a:pPr>
            <a:r>
              <a:rPr lang="en-US" sz="2800" b="1" dirty="0">
                <a:solidFill>
                  <a:schemeClr val="tx2">
                    <a:lumMod val="50000"/>
                  </a:schemeClr>
                </a:solidFill>
              </a:rPr>
              <a:t>Summary of problems from the Stakeholders of the Real Estate Industry</a:t>
            </a:r>
          </a:p>
          <a:p>
            <a:pPr indent="-342900" defTabSz="914400">
              <a:lnSpc>
                <a:spcPct val="150000"/>
              </a:lnSpc>
              <a:buFont typeface="Symbol" panose="05050102010706020507" pitchFamily="18" charset="2"/>
              <a:buChar char=""/>
              <a:tabLst>
                <a:tab pos="768985" algn="l"/>
              </a:tabLst>
            </a:pPr>
            <a:r>
              <a:rPr lang="en-US" sz="2800" dirty="0"/>
              <a:t>The stakeholders assured that they provide a full year covered for the elevator maintenance, and they have a meeting for the residents after they sell most of the apartments to set a committee that is responsible for providing the residents with the services needed but the problem is that these committee are not followed up by any one.</a:t>
            </a:r>
          </a:p>
        </p:txBody>
      </p:sp>
    </p:spTree>
    <p:extLst>
      <p:ext uri="{BB962C8B-B14F-4D97-AF65-F5344CB8AC3E}">
        <p14:creationId xmlns:p14="http://schemas.microsoft.com/office/powerpoint/2010/main" val="2724288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2">
            <a:extLst>
              <a:ext uri="{28A0092B-C50C-407E-A947-70E740481C1C}">
                <a14:useLocalDpi xmlns:a14="http://schemas.microsoft.com/office/drawing/2010/main" val="0"/>
              </a:ext>
            </a:extLst>
          </a:blip>
          <a:srcRect l="24980" t="23164" r="44208" b="45800"/>
          <a:stretch/>
        </p:blipFill>
        <p:spPr bwMode="auto">
          <a:xfrm>
            <a:off x="1849583" y="923331"/>
            <a:ext cx="8294118" cy="5934670"/>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2114335" y="0"/>
            <a:ext cx="8387410" cy="923330"/>
          </a:xfrm>
          <a:prstGeom prst="rect">
            <a:avLst/>
          </a:prstGeom>
        </p:spPr>
        <p:txBody>
          <a:bodyPr wrap="square">
            <a:spAutoFit/>
          </a:bodyPr>
          <a:lstStyle/>
          <a:p>
            <a:pPr lvl="0"/>
            <a:r>
              <a:rPr lang="en-US" sz="5400" dirty="0"/>
              <a:t>Residential Survey and Results</a:t>
            </a:r>
          </a:p>
        </p:txBody>
      </p:sp>
    </p:spTree>
    <p:extLst>
      <p:ext uri="{BB962C8B-B14F-4D97-AF65-F5344CB8AC3E}">
        <p14:creationId xmlns:p14="http://schemas.microsoft.com/office/powerpoint/2010/main" val="920474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3974" t="54131" r="43511" b="7607"/>
          <a:stretch/>
        </p:blipFill>
        <p:spPr bwMode="auto">
          <a:xfrm>
            <a:off x="1928479" y="465952"/>
            <a:ext cx="7929030" cy="63920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9124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2">
            <a:extLst>
              <a:ext uri="{28A0092B-C50C-407E-A947-70E740481C1C}">
                <a14:useLocalDpi xmlns:a14="http://schemas.microsoft.com/office/drawing/2010/main" val="0"/>
              </a:ext>
            </a:extLst>
          </a:blip>
          <a:srcRect l="22272" t="18019" r="41599" b="45412"/>
          <a:stretch/>
        </p:blipFill>
        <p:spPr bwMode="auto">
          <a:xfrm>
            <a:off x="1697182" y="436418"/>
            <a:ext cx="8666425" cy="642158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6039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2272" t="54062" r="41599" b="6133"/>
          <a:stretch/>
        </p:blipFill>
        <p:spPr bwMode="auto">
          <a:xfrm>
            <a:off x="1958437" y="141762"/>
            <a:ext cx="8439399" cy="639758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9843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3069" t="22276" r="41465" b="38178"/>
          <a:stretch/>
        </p:blipFill>
        <p:spPr bwMode="auto">
          <a:xfrm>
            <a:off x="2396836" y="103909"/>
            <a:ext cx="7599219" cy="67540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665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25993121"/>
              </p:ext>
            </p:extLst>
          </p:nvPr>
        </p:nvGraphicFramePr>
        <p:xfrm>
          <a:off x="2643123" y="374016"/>
          <a:ext cx="8985896" cy="6210369"/>
        </p:xfrm>
        <a:graphic>
          <a:graphicData uri="http://schemas.openxmlformats.org/drawingml/2006/table">
            <a:tbl>
              <a:tblPr firstRow="1" bandRow="1" bandCol="1">
                <a:tableStyleId>{7DF18680-E054-41AD-8BC1-D1AEF772440D}</a:tableStyleId>
              </a:tblPr>
              <a:tblGrid>
                <a:gridCol w="613645">
                  <a:extLst>
                    <a:ext uri="{9D8B030D-6E8A-4147-A177-3AD203B41FA5}">
                      <a16:colId xmlns="" xmlns:a16="http://schemas.microsoft.com/office/drawing/2014/main" val="1715201431"/>
                    </a:ext>
                  </a:extLst>
                </a:gridCol>
                <a:gridCol w="926412">
                  <a:extLst>
                    <a:ext uri="{9D8B030D-6E8A-4147-A177-3AD203B41FA5}">
                      <a16:colId xmlns="" xmlns:a16="http://schemas.microsoft.com/office/drawing/2014/main" val="3181949955"/>
                    </a:ext>
                  </a:extLst>
                </a:gridCol>
                <a:gridCol w="7445839">
                  <a:extLst>
                    <a:ext uri="{9D8B030D-6E8A-4147-A177-3AD203B41FA5}">
                      <a16:colId xmlns="" xmlns:a16="http://schemas.microsoft.com/office/drawing/2014/main" val="1684518393"/>
                    </a:ext>
                  </a:extLst>
                </a:gridCol>
              </a:tblGrid>
              <a:tr h="480058">
                <a:tc>
                  <a:txBody>
                    <a:bodyPr/>
                    <a:lstStyle/>
                    <a:p>
                      <a:pPr marL="0" marR="0" algn="r" defTabSz="914400" rtl="1" eaLnBrk="1" latinLnBrk="0" hangingPunct="1">
                        <a:lnSpc>
                          <a:spcPct val="114000"/>
                        </a:lnSpc>
                        <a:spcBef>
                          <a:spcPts val="0"/>
                        </a:spcBef>
                        <a:spcAft>
                          <a:spcPts val="0"/>
                        </a:spcAft>
                      </a:pPr>
                      <a:r>
                        <a:rPr lang="ar-JO" sz="2800" kern="1200" dirty="0">
                          <a:effectLst/>
                        </a:rPr>
                        <a:t>لا</a:t>
                      </a:r>
                      <a:endParaRPr lang="en-US" sz="2800" kern="1200" dirty="0">
                        <a:solidFill>
                          <a:schemeClr val="tx1"/>
                        </a:solidFill>
                        <a:effectLst/>
                        <a:latin typeface="+mn-lt"/>
                        <a:ea typeface="+mn-ea"/>
                        <a:cs typeface="+mn-cs"/>
                      </a:endParaRPr>
                    </a:p>
                  </a:txBody>
                  <a:tcPr marL="63185" marR="63185" marT="0" marB="0"/>
                </a:tc>
                <a:tc>
                  <a:txBody>
                    <a:bodyPr/>
                    <a:lstStyle/>
                    <a:p>
                      <a:pPr marL="0" marR="0" algn="r" defTabSz="914400" rtl="1" eaLnBrk="1" latinLnBrk="0" hangingPunct="1">
                        <a:lnSpc>
                          <a:spcPct val="114000"/>
                        </a:lnSpc>
                        <a:spcBef>
                          <a:spcPts val="0"/>
                        </a:spcBef>
                        <a:spcAft>
                          <a:spcPts val="0"/>
                        </a:spcAft>
                      </a:pPr>
                      <a:r>
                        <a:rPr lang="ar-JO" sz="2800" kern="1200" dirty="0">
                          <a:effectLst/>
                        </a:rPr>
                        <a:t>نعم</a:t>
                      </a:r>
                      <a:endParaRPr lang="en-US" sz="2800" kern="1200" dirty="0">
                        <a:solidFill>
                          <a:schemeClr val="tx1"/>
                        </a:solidFill>
                        <a:effectLst/>
                        <a:latin typeface="+mn-lt"/>
                        <a:ea typeface="+mn-ea"/>
                        <a:cs typeface="+mn-cs"/>
                      </a:endParaRPr>
                    </a:p>
                  </a:txBody>
                  <a:tcPr marL="63185" marR="63185" marT="0" marB="0"/>
                </a:tc>
                <a:tc>
                  <a:txBody>
                    <a:bodyPr/>
                    <a:lstStyle/>
                    <a:p>
                      <a:pPr marL="0" marR="0" algn="r" rtl="1">
                        <a:lnSpc>
                          <a:spcPct val="114000"/>
                        </a:lnSpc>
                        <a:spcBef>
                          <a:spcPts val="0"/>
                        </a:spcBef>
                        <a:spcAft>
                          <a:spcPts val="0"/>
                        </a:spcAft>
                      </a:pPr>
                      <a:r>
                        <a:rPr lang="ar-JO" sz="2800" kern="1200" dirty="0">
                          <a:effectLst/>
                        </a:rPr>
                        <a:t>السؤال</a:t>
                      </a:r>
                      <a:endParaRPr lang="en-US" sz="2800" b="1" kern="1200" dirty="0">
                        <a:solidFill>
                          <a:schemeClr val="tx1"/>
                        </a:solidFill>
                        <a:effectLst/>
                        <a:latin typeface="+mn-lt"/>
                        <a:ea typeface="+mn-ea"/>
                        <a:cs typeface="+mn-cs"/>
                      </a:endParaRPr>
                    </a:p>
                  </a:txBody>
                  <a:tcPr marL="63185" marR="63185" marT="0" marB="0" anchor="b"/>
                </a:tc>
                <a:extLst>
                  <a:ext uri="{0D108BD9-81ED-4DB2-BD59-A6C34878D82A}">
                    <a16:rowId xmlns="" xmlns:a16="http://schemas.microsoft.com/office/drawing/2014/main" val="3053873461"/>
                  </a:ext>
                </a:extLst>
              </a:tr>
              <a:tr h="378320">
                <a:tc>
                  <a:txBody>
                    <a:bodyPr/>
                    <a:lstStyle/>
                    <a:p>
                      <a:pPr marL="0" marR="0" algn="r" rtl="1">
                        <a:lnSpc>
                          <a:spcPct val="114000"/>
                        </a:lnSpc>
                        <a:spcBef>
                          <a:spcPts val="0"/>
                        </a:spcBef>
                        <a:spcAft>
                          <a:spcPts val="0"/>
                        </a:spcAft>
                      </a:pPr>
                      <a:r>
                        <a:rPr lang="ar-JO" sz="1700" dirty="0">
                          <a:effectLst/>
                        </a:rPr>
                        <a:t>11%</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JO" sz="1700" dirty="0">
                          <a:effectLst/>
                        </a:rPr>
                        <a:t>89%</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يوجد لجنة او شخص مسؤول عن العمارة؟</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nchor="b"/>
                </a:tc>
                <a:extLst>
                  <a:ext uri="{0D108BD9-81ED-4DB2-BD59-A6C34878D82A}">
                    <a16:rowId xmlns="" xmlns:a16="http://schemas.microsoft.com/office/drawing/2014/main" val="2186626804"/>
                  </a:ext>
                </a:extLst>
              </a:tr>
              <a:tr h="386144">
                <a:tc>
                  <a:txBody>
                    <a:bodyPr/>
                    <a:lstStyle/>
                    <a:p>
                      <a:pPr marL="0" marR="0" algn="r" rtl="1">
                        <a:lnSpc>
                          <a:spcPct val="114000"/>
                        </a:lnSpc>
                        <a:spcBef>
                          <a:spcPts val="0"/>
                        </a:spcBef>
                        <a:spcAft>
                          <a:spcPts val="0"/>
                        </a:spcAft>
                      </a:pPr>
                      <a:r>
                        <a:rPr lang="ar-SA" sz="1700" dirty="0">
                          <a:effectLst/>
                        </a:rPr>
                        <a:t>69%</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31%</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يوجد حارس للعمارة</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2634471125"/>
                  </a:ext>
                </a:extLst>
              </a:tr>
              <a:tr h="378320">
                <a:tc>
                  <a:txBody>
                    <a:bodyPr/>
                    <a:lstStyle/>
                    <a:p>
                      <a:pPr marL="0" marR="0" algn="r" rtl="1">
                        <a:lnSpc>
                          <a:spcPct val="114000"/>
                        </a:lnSpc>
                        <a:spcBef>
                          <a:spcPts val="0"/>
                        </a:spcBef>
                        <a:spcAft>
                          <a:spcPts val="0"/>
                        </a:spcAft>
                      </a:pPr>
                      <a:r>
                        <a:rPr lang="ar-SA" sz="1700" b="0" dirty="0" smtClean="0">
                          <a:effectLst/>
                        </a:rPr>
                        <a:t>75%</a:t>
                      </a:r>
                      <a:endParaRPr lang="en-US" sz="10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solidFill>
                      <a:schemeClr val="tx1">
                        <a:lumMod val="95000"/>
                      </a:schemeClr>
                    </a:solidFill>
                  </a:tcPr>
                </a:tc>
                <a:tc>
                  <a:txBody>
                    <a:bodyPr/>
                    <a:lstStyle/>
                    <a:p>
                      <a:pPr marL="0" marR="0" algn="r" rtl="1">
                        <a:lnSpc>
                          <a:spcPct val="114000"/>
                        </a:lnSpc>
                        <a:spcBef>
                          <a:spcPts val="0"/>
                        </a:spcBef>
                        <a:spcAft>
                          <a:spcPts val="0"/>
                        </a:spcAft>
                      </a:pPr>
                      <a:r>
                        <a:rPr lang="ar-SA" sz="1700" dirty="0" smtClean="0">
                          <a:effectLst/>
                        </a:rPr>
                        <a:t>25%</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يوجد نظام مراقبة كاميرات؟</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447454001"/>
                  </a:ext>
                </a:extLst>
              </a:tr>
              <a:tr h="378320">
                <a:tc>
                  <a:txBody>
                    <a:bodyPr/>
                    <a:lstStyle/>
                    <a:p>
                      <a:pPr marL="0" marR="0" algn="r" rtl="1">
                        <a:lnSpc>
                          <a:spcPct val="114000"/>
                        </a:lnSpc>
                        <a:spcBef>
                          <a:spcPts val="0"/>
                        </a:spcBef>
                        <a:spcAft>
                          <a:spcPts val="0"/>
                        </a:spcAft>
                      </a:pPr>
                      <a:r>
                        <a:rPr lang="ar-SA" sz="1700" dirty="0">
                          <a:effectLst/>
                        </a:rPr>
                        <a:t>55%</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45%</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تواجه في مشكلة في نظافة وعملية تنظيف درج العمارة؟</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nchor="b"/>
                </a:tc>
                <a:extLst>
                  <a:ext uri="{0D108BD9-81ED-4DB2-BD59-A6C34878D82A}">
                    <a16:rowId xmlns="" xmlns:a16="http://schemas.microsoft.com/office/drawing/2014/main" val="3333072246"/>
                  </a:ext>
                </a:extLst>
              </a:tr>
              <a:tr h="378320">
                <a:tc>
                  <a:txBody>
                    <a:bodyPr/>
                    <a:lstStyle/>
                    <a:p>
                      <a:pPr marL="0" marR="0" algn="r" rtl="1">
                        <a:lnSpc>
                          <a:spcPct val="114000"/>
                        </a:lnSpc>
                        <a:spcBef>
                          <a:spcPts val="0"/>
                        </a:spcBef>
                        <a:spcAft>
                          <a:spcPts val="0"/>
                        </a:spcAft>
                      </a:pPr>
                      <a:r>
                        <a:rPr lang="ar-SA" sz="1700" dirty="0">
                          <a:effectLst/>
                        </a:rPr>
                        <a:t>80%</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20%</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تواجه مشاكل في تنظيم سطح العمارة مع الجيران</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2168518586"/>
                  </a:ext>
                </a:extLst>
              </a:tr>
              <a:tr h="378320">
                <a:tc>
                  <a:txBody>
                    <a:bodyPr/>
                    <a:lstStyle/>
                    <a:p>
                      <a:pPr marL="0" marR="0" algn="r" rtl="1">
                        <a:lnSpc>
                          <a:spcPct val="114000"/>
                        </a:lnSpc>
                        <a:spcBef>
                          <a:spcPts val="0"/>
                        </a:spcBef>
                        <a:spcAft>
                          <a:spcPts val="0"/>
                        </a:spcAft>
                      </a:pPr>
                      <a:r>
                        <a:rPr lang="ar-SA" sz="1700" dirty="0">
                          <a:effectLst/>
                        </a:rPr>
                        <a:t>64%</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36%</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تواجه مشاكل في نظام انارة مطلع الدرج وعملية صيانته؟</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3036690111"/>
                  </a:ext>
                </a:extLst>
              </a:tr>
              <a:tr h="378320">
                <a:tc>
                  <a:txBody>
                    <a:bodyPr/>
                    <a:lstStyle/>
                    <a:p>
                      <a:pPr marL="0" marR="0" algn="r" rtl="1">
                        <a:lnSpc>
                          <a:spcPct val="114000"/>
                        </a:lnSpc>
                        <a:spcBef>
                          <a:spcPts val="0"/>
                        </a:spcBef>
                        <a:spcAft>
                          <a:spcPts val="0"/>
                        </a:spcAft>
                      </a:pPr>
                      <a:r>
                        <a:rPr lang="ar-SA" sz="1700" dirty="0">
                          <a:effectLst/>
                        </a:rPr>
                        <a:t>26%</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74%</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solidFill>
                      <a:schemeClr val="tx1">
                        <a:lumMod val="95000"/>
                      </a:schemeClr>
                    </a:solidFill>
                  </a:tcPr>
                </a:tc>
                <a:tc>
                  <a:txBody>
                    <a:bodyPr/>
                    <a:lstStyle/>
                    <a:p>
                      <a:pPr marL="0" marR="0" algn="r" rtl="1">
                        <a:lnSpc>
                          <a:spcPct val="114000"/>
                        </a:lnSpc>
                        <a:spcBef>
                          <a:spcPts val="0"/>
                        </a:spcBef>
                        <a:spcAft>
                          <a:spcPts val="0"/>
                        </a:spcAft>
                      </a:pPr>
                      <a:r>
                        <a:rPr lang="ar-SA" sz="1700">
                          <a:effectLst/>
                        </a:rPr>
                        <a:t>هل يتوفر مصعد داخل العمارة؟</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498118626"/>
                  </a:ext>
                </a:extLst>
              </a:tr>
              <a:tr h="378320">
                <a:tc>
                  <a:txBody>
                    <a:bodyPr/>
                    <a:lstStyle/>
                    <a:p>
                      <a:pPr marL="0" marR="0" algn="r" rtl="1">
                        <a:lnSpc>
                          <a:spcPct val="114000"/>
                        </a:lnSpc>
                        <a:spcBef>
                          <a:spcPts val="0"/>
                        </a:spcBef>
                        <a:spcAft>
                          <a:spcPts val="0"/>
                        </a:spcAft>
                      </a:pPr>
                      <a:r>
                        <a:rPr lang="ar-SA" sz="1700">
                          <a:effectLst/>
                        </a:rPr>
                        <a:t>12%</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88%</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يتم عمل صيانة دورية له؟</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3962029895"/>
                  </a:ext>
                </a:extLst>
              </a:tr>
              <a:tr h="378320">
                <a:tc>
                  <a:txBody>
                    <a:bodyPr/>
                    <a:lstStyle/>
                    <a:p>
                      <a:pPr marL="0" marR="0" algn="r" rtl="1">
                        <a:lnSpc>
                          <a:spcPct val="114000"/>
                        </a:lnSpc>
                        <a:spcBef>
                          <a:spcPts val="0"/>
                        </a:spcBef>
                        <a:spcAft>
                          <a:spcPts val="0"/>
                        </a:spcAft>
                      </a:pPr>
                      <a:r>
                        <a:rPr lang="ar-SA" sz="1700">
                          <a:effectLst/>
                        </a:rPr>
                        <a:t>84%</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16%</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تواجه مشكلة او عناء في التخلص من نفايات المنزل؟</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nchor="b"/>
                </a:tc>
                <a:extLst>
                  <a:ext uri="{0D108BD9-81ED-4DB2-BD59-A6C34878D82A}">
                    <a16:rowId xmlns="" xmlns:a16="http://schemas.microsoft.com/office/drawing/2014/main" val="3219491838"/>
                  </a:ext>
                </a:extLst>
              </a:tr>
              <a:tr h="378320">
                <a:tc>
                  <a:txBody>
                    <a:bodyPr/>
                    <a:lstStyle/>
                    <a:p>
                      <a:pPr marL="0" marR="0" algn="r" rtl="1">
                        <a:lnSpc>
                          <a:spcPct val="114000"/>
                        </a:lnSpc>
                        <a:spcBef>
                          <a:spcPts val="0"/>
                        </a:spcBef>
                        <a:spcAft>
                          <a:spcPts val="0"/>
                        </a:spcAft>
                      </a:pPr>
                      <a:r>
                        <a:rPr lang="ar-SA" sz="1700">
                          <a:effectLst/>
                        </a:rPr>
                        <a:t>34%</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66%</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يوجد موقف للسيارات داخل او امام العمارة؟</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4003021157"/>
                  </a:ext>
                </a:extLst>
              </a:tr>
              <a:tr h="378320">
                <a:tc>
                  <a:txBody>
                    <a:bodyPr/>
                    <a:lstStyle/>
                    <a:p>
                      <a:pPr marL="0" marR="0" algn="r" rtl="1">
                        <a:lnSpc>
                          <a:spcPct val="114000"/>
                        </a:lnSpc>
                        <a:spcBef>
                          <a:spcPts val="0"/>
                        </a:spcBef>
                        <a:spcAft>
                          <a:spcPts val="0"/>
                        </a:spcAft>
                      </a:pPr>
                      <a:r>
                        <a:rPr lang="ar-SA" sz="1700">
                          <a:effectLst/>
                        </a:rPr>
                        <a:t>71%</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29%</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هل تواجه مشاكل مع الجيران في تنظيم موقف السيارات؟</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230654338"/>
                  </a:ext>
                </a:extLst>
              </a:tr>
              <a:tr h="378320">
                <a:tc>
                  <a:txBody>
                    <a:bodyPr/>
                    <a:lstStyle/>
                    <a:p>
                      <a:pPr marL="0" marR="0" algn="r" rtl="1">
                        <a:lnSpc>
                          <a:spcPct val="114000"/>
                        </a:lnSpc>
                        <a:spcBef>
                          <a:spcPts val="0"/>
                        </a:spcBef>
                        <a:spcAft>
                          <a:spcPts val="0"/>
                        </a:spcAft>
                      </a:pPr>
                      <a:r>
                        <a:rPr lang="ar-SA" sz="1700">
                          <a:effectLst/>
                        </a:rPr>
                        <a:t>39%</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61%</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انت راضي عن نظافة موقف السيارات</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3393896487"/>
                  </a:ext>
                </a:extLst>
              </a:tr>
              <a:tr h="378320">
                <a:tc>
                  <a:txBody>
                    <a:bodyPr/>
                    <a:lstStyle/>
                    <a:p>
                      <a:pPr marL="0" marR="0" algn="r" rtl="1">
                        <a:lnSpc>
                          <a:spcPct val="114000"/>
                        </a:lnSpc>
                        <a:spcBef>
                          <a:spcPts val="0"/>
                        </a:spcBef>
                        <a:spcAft>
                          <a:spcPts val="0"/>
                        </a:spcAft>
                      </a:pPr>
                      <a:r>
                        <a:rPr lang="ar-SA" sz="1700" dirty="0">
                          <a:effectLst/>
                        </a:rPr>
                        <a:t>17%</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83%</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انت ملتزم بدفع مبلغ شهري لجهة معينة؟</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extLst>
                  <a:ext uri="{0D108BD9-81ED-4DB2-BD59-A6C34878D82A}">
                    <a16:rowId xmlns="" xmlns:a16="http://schemas.microsoft.com/office/drawing/2014/main" val="212047855"/>
                  </a:ext>
                </a:extLst>
              </a:tr>
              <a:tr h="417726">
                <a:tc>
                  <a:txBody>
                    <a:bodyPr/>
                    <a:lstStyle/>
                    <a:p>
                      <a:pPr marL="0" marR="0" algn="r" rtl="1">
                        <a:lnSpc>
                          <a:spcPct val="114000"/>
                        </a:lnSpc>
                        <a:spcBef>
                          <a:spcPts val="0"/>
                        </a:spcBef>
                        <a:spcAft>
                          <a:spcPts val="0"/>
                        </a:spcAft>
                      </a:pPr>
                      <a:r>
                        <a:rPr lang="ar-SA" sz="1700" dirty="0">
                          <a:effectLst/>
                        </a:rPr>
                        <a:t>57%</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43%</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في عقد الملك او </a:t>
                      </a:r>
                      <a:r>
                        <a:rPr lang="ar-SA" sz="1700" dirty="0" err="1">
                          <a:effectLst/>
                        </a:rPr>
                        <a:t>االاستئجار</a:t>
                      </a:r>
                      <a:r>
                        <a:rPr lang="ar-SA" sz="1700" dirty="0">
                          <a:effectLst/>
                        </a:rPr>
                        <a:t> هل يوجد بنود خاصة بالتزامات نحو لجنة العمارة او الشخص المسؤول عنها؟</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nchor="b"/>
                </a:tc>
                <a:extLst>
                  <a:ext uri="{0D108BD9-81ED-4DB2-BD59-A6C34878D82A}">
                    <a16:rowId xmlns="" xmlns:a16="http://schemas.microsoft.com/office/drawing/2014/main" val="3598208638"/>
                  </a:ext>
                </a:extLst>
              </a:tr>
              <a:tr h="380185">
                <a:tc>
                  <a:txBody>
                    <a:bodyPr/>
                    <a:lstStyle/>
                    <a:p>
                      <a:pPr marL="0" marR="0" algn="r" rtl="1">
                        <a:lnSpc>
                          <a:spcPct val="114000"/>
                        </a:lnSpc>
                        <a:spcBef>
                          <a:spcPts val="0"/>
                        </a:spcBef>
                        <a:spcAft>
                          <a:spcPts val="0"/>
                        </a:spcAft>
                      </a:pPr>
                      <a:r>
                        <a:rPr lang="ar-SA" sz="1700" dirty="0">
                          <a:effectLst/>
                        </a:rPr>
                        <a:t>67%</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a:effectLst/>
                        </a:rPr>
                        <a:t>33%</a:t>
                      </a:r>
                      <a:endParaRPr lang="en-US" sz="10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tc>
                <a:tc>
                  <a:txBody>
                    <a:bodyPr/>
                    <a:lstStyle/>
                    <a:p>
                      <a:pPr marL="0" marR="0" algn="r" rtl="1">
                        <a:lnSpc>
                          <a:spcPct val="114000"/>
                        </a:lnSpc>
                        <a:spcBef>
                          <a:spcPts val="0"/>
                        </a:spcBef>
                        <a:spcAft>
                          <a:spcPts val="0"/>
                        </a:spcAft>
                      </a:pPr>
                      <a:r>
                        <a:rPr lang="ar-SA" sz="1700" dirty="0">
                          <a:effectLst/>
                        </a:rPr>
                        <a:t>هل يتضمن العقد بند ينص على دفع مبلغ شهري للجنة العمارة او الشخص المسؤول عنها للقيام بالخدمات؟</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185" marR="63185" marT="0" marB="0" anchor="b"/>
                </a:tc>
                <a:extLst>
                  <a:ext uri="{0D108BD9-81ED-4DB2-BD59-A6C34878D82A}">
                    <a16:rowId xmlns="" xmlns:a16="http://schemas.microsoft.com/office/drawing/2014/main" val="3480064271"/>
                  </a:ext>
                </a:extLst>
              </a:tr>
            </a:tbl>
          </a:graphicData>
        </a:graphic>
      </p:graphicFrame>
      <p:sp>
        <p:nvSpPr>
          <p:cNvPr id="3" name="TextBox 2"/>
          <p:cNvSpPr txBox="1"/>
          <p:nvPr/>
        </p:nvSpPr>
        <p:spPr>
          <a:xfrm>
            <a:off x="285935" y="2118565"/>
            <a:ext cx="2035734" cy="3170099"/>
          </a:xfrm>
          <a:prstGeom prst="rect">
            <a:avLst/>
          </a:prstGeom>
          <a:noFill/>
        </p:spPr>
        <p:txBody>
          <a:bodyPr wrap="square" rtlCol="0">
            <a:spAutoFit/>
          </a:bodyPr>
          <a:lstStyle/>
          <a:p>
            <a:r>
              <a:rPr lang="en-US" sz="4000" dirty="0"/>
              <a:t>Survey results for the main problem</a:t>
            </a:r>
          </a:p>
        </p:txBody>
      </p:sp>
    </p:spTree>
    <p:extLst>
      <p:ext uri="{BB962C8B-B14F-4D97-AF65-F5344CB8AC3E}">
        <p14:creationId xmlns:p14="http://schemas.microsoft.com/office/powerpoint/2010/main" val="2518352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67691" y="137246"/>
            <a:ext cx="10515600" cy="1325563"/>
          </a:xfrm>
        </p:spPr>
        <p:txBody>
          <a:bodyPr/>
          <a:lstStyle/>
          <a:p>
            <a:r>
              <a:rPr lang="en-US" dirty="0"/>
              <a:t>Results cont.</a:t>
            </a:r>
          </a:p>
        </p:txBody>
      </p:sp>
      <p:graphicFrame>
        <p:nvGraphicFramePr>
          <p:cNvPr id="8" name="Table 7"/>
          <p:cNvGraphicFramePr>
            <a:graphicFrameLocks noGrp="1"/>
          </p:cNvGraphicFramePr>
          <p:nvPr>
            <p:extLst>
              <p:ext uri="{D42A27DB-BD31-4B8C-83A1-F6EECF244321}">
                <p14:modId xmlns:p14="http://schemas.microsoft.com/office/powerpoint/2010/main" val="3489689084"/>
              </p:ext>
            </p:extLst>
          </p:nvPr>
        </p:nvGraphicFramePr>
        <p:xfrm>
          <a:off x="6655141" y="1755977"/>
          <a:ext cx="2986401" cy="1427333"/>
        </p:xfrm>
        <a:graphic>
          <a:graphicData uri="http://schemas.openxmlformats.org/drawingml/2006/table">
            <a:tbl>
              <a:tblPr firstRow="1" firstCol="1" bandRow="1">
                <a:tableStyleId>{5940675A-B579-460E-94D1-54222C63F5DA}</a:tableStyleId>
              </a:tblPr>
              <a:tblGrid>
                <a:gridCol w="2106611">
                  <a:extLst>
                    <a:ext uri="{9D8B030D-6E8A-4147-A177-3AD203B41FA5}">
                      <a16:colId xmlns="" xmlns:a16="http://schemas.microsoft.com/office/drawing/2014/main" val="2399035066"/>
                    </a:ext>
                  </a:extLst>
                </a:gridCol>
                <a:gridCol w="879790">
                  <a:extLst>
                    <a:ext uri="{9D8B030D-6E8A-4147-A177-3AD203B41FA5}">
                      <a16:colId xmlns="" xmlns:a16="http://schemas.microsoft.com/office/drawing/2014/main" val="3258160707"/>
                    </a:ext>
                  </a:extLst>
                </a:gridCol>
              </a:tblGrid>
              <a:tr h="336091">
                <a:tc gridSpan="2">
                  <a:txBody>
                    <a:bodyPr/>
                    <a:lstStyle/>
                    <a:p>
                      <a:pPr marL="0" marR="0" algn="just" rtl="1">
                        <a:lnSpc>
                          <a:spcPct val="107000"/>
                        </a:lnSpc>
                        <a:spcBef>
                          <a:spcPts val="0"/>
                        </a:spcBef>
                        <a:spcAft>
                          <a:spcPts val="0"/>
                        </a:spcAft>
                      </a:pPr>
                      <a:r>
                        <a:rPr lang="ar-SA" sz="2000" b="1" dirty="0">
                          <a:effectLst/>
                        </a:rPr>
                        <a:t>قيمة المبلغ المدفوع شهريا</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 xmlns:a16="http://schemas.microsoft.com/office/drawing/2014/main" val="1434293938"/>
                  </a:ext>
                </a:extLst>
              </a:tr>
              <a:tr h="439347">
                <a:tc>
                  <a:txBody>
                    <a:bodyPr/>
                    <a:lstStyle/>
                    <a:p>
                      <a:pPr marL="0" marR="0" algn="just">
                        <a:lnSpc>
                          <a:spcPct val="107000"/>
                        </a:lnSpc>
                        <a:spcBef>
                          <a:spcPts val="0"/>
                        </a:spcBef>
                        <a:spcAft>
                          <a:spcPts val="0"/>
                        </a:spcAft>
                      </a:pPr>
                      <a:r>
                        <a:rPr lang="en-US" sz="2000" b="1" dirty="0">
                          <a:effectLst/>
                        </a:rPr>
                        <a:t>Mean</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en-US" sz="2000" b="1">
                          <a:effectLst/>
                        </a:rPr>
                        <a:t>74.00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799389548"/>
                  </a:ext>
                </a:extLst>
              </a:tr>
              <a:tr h="651895">
                <a:tc>
                  <a:txBody>
                    <a:bodyPr/>
                    <a:lstStyle/>
                    <a:p>
                      <a:pPr marL="0" marR="0" algn="just">
                        <a:lnSpc>
                          <a:spcPct val="107000"/>
                        </a:lnSpc>
                        <a:spcBef>
                          <a:spcPts val="0"/>
                        </a:spcBef>
                        <a:spcAft>
                          <a:spcPts val="0"/>
                        </a:spcAft>
                      </a:pPr>
                      <a:r>
                        <a:rPr lang="en-US" sz="2000" b="1" dirty="0">
                          <a:effectLst/>
                        </a:rPr>
                        <a:t>Std. Deviation</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en-US" sz="2000" b="1" dirty="0">
                          <a:effectLst/>
                        </a:rPr>
                        <a:t>33.222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44203826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664049540"/>
              </p:ext>
            </p:extLst>
          </p:nvPr>
        </p:nvGraphicFramePr>
        <p:xfrm>
          <a:off x="1267691" y="1755977"/>
          <a:ext cx="3070497" cy="1470425"/>
        </p:xfrm>
        <a:graphic>
          <a:graphicData uri="http://schemas.openxmlformats.org/drawingml/2006/table">
            <a:tbl>
              <a:tblPr firstRow="1" firstCol="1" bandRow="1">
                <a:tableStyleId>{5940675A-B579-460E-94D1-54222C63F5DA}</a:tableStyleId>
              </a:tblPr>
              <a:tblGrid>
                <a:gridCol w="2071889">
                  <a:extLst>
                    <a:ext uri="{9D8B030D-6E8A-4147-A177-3AD203B41FA5}">
                      <a16:colId xmlns="" xmlns:a16="http://schemas.microsoft.com/office/drawing/2014/main" val="3491174701"/>
                    </a:ext>
                  </a:extLst>
                </a:gridCol>
                <a:gridCol w="998608">
                  <a:extLst>
                    <a:ext uri="{9D8B030D-6E8A-4147-A177-3AD203B41FA5}">
                      <a16:colId xmlns="" xmlns:a16="http://schemas.microsoft.com/office/drawing/2014/main" val="602750233"/>
                    </a:ext>
                  </a:extLst>
                </a:gridCol>
              </a:tblGrid>
              <a:tr h="612687">
                <a:tc gridSpan="2">
                  <a:txBody>
                    <a:bodyPr/>
                    <a:lstStyle/>
                    <a:p>
                      <a:pPr marL="0" marR="0" algn="l" rtl="1">
                        <a:lnSpc>
                          <a:spcPct val="107000"/>
                        </a:lnSpc>
                        <a:spcBef>
                          <a:spcPts val="0"/>
                        </a:spcBef>
                        <a:spcAft>
                          <a:spcPts val="0"/>
                        </a:spcAft>
                      </a:pPr>
                      <a:r>
                        <a:rPr lang="ar-SA" sz="2000" b="1" dirty="0">
                          <a:effectLst/>
                        </a:rPr>
                        <a:t>المبلغ الذي تراه ملائم لهذه الخدمات</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 xmlns:a16="http://schemas.microsoft.com/office/drawing/2014/main" val="3872672082"/>
                  </a:ext>
                </a:extLst>
              </a:tr>
              <a:tr h="462147">
                <a:tc>
                  <a:txBody>
                    <a:bodyPr/>
                    <a:lstStyle/>
                    <a:p>
                      <a:pPr marL="0" marR="0" algn="l" rtl="1">
                        <a:lnSpc>
                          <a:spcPct val="107000"/>
                        </a:lnSpc>
                        <a:spcBef>
                          <a:spcPts val="0"/>
                        </a:spcBef>
                        <a:spcAft>
                          <a:spcPts val="0"/>
                        </a:spcAft>
                      </a:pPr>
                      <a:r>
                        <a:rPr lang="en-US" sz="2000" b="1">
                          <a:effectLst/>
                        </a:rPr>
                        <a:t>Mean</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2000" b="1">
                          <a:effectLst/>
                        </a:rPr>
                        <a:t>127.82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00298785"/>
                  </a:ext>
                </a:extLst>
              </a:tr>
              <a:tr h="395591">
                <a:tc>
                  <a:txBody>
                    <a:bodyPr/>
                    <a:lstStyle/>
                    <a:p>
                      <a:pPr marL="0" marR="0" algn="l" rtl="1">
                        <a:lnSpc>
                          <a:spcPct val="107000"/>
                        </a:lnSpc>
                        <a:spcBef>
                          <a:spcPts val="0"/>
                        </a:spcBef>
                        <a:spcAft>
                          <a:spcPts val="0"/>
                        </a:spcAft>
                      </a:pPr>
                      <a:r>
                        <a:rPr lang="en-US" sz="2000" b="1">
                          <a:effectLst/>
                        </a:rPr>
                        <a:t>Std. Deviation</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2000" b="1" dirty="0">
                          <a:effectLst/>
                        </a:rPr>
                        <a:t>75.006</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636089294"/>
                  </a:ext>
                </a:extLst>
              </a:tr>
            </a:tbl>
          </a:graphicData>
        </a:graphic>
      </p:graphicFrame>
      <p:sp>
        <p:nvSpPr>
          <p:cNvPr id="10" name="Rectangle 1"/>
          <p:cNvSpPr>
            <a:spLocks noChangeArrowheads="1"/>
          </p:cNvSpPr>
          <p:nvPr/>
        </p:nvSpPr>
        <p:spPr bwMode="auto">
          <a:xfrm>
            <a:off x="5116513" y="37957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5055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529473926"/>
              </p:ext>
            </p:extLst>
          </p:nvPr>
        </p:nvGraphicFramePr>
        <p:xfrm>
          <a:off x="2965269" y="747848"/>
          <a:ext cx="6121400" cy="52984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28484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16508927"/>
              </p:ext>
            </p:extLst>
          </p:nvPr>
        </p:nvGraphicFramePr>
        <p:xfrm>
          <a:off x="2587193" y="1037089"/>
          <a:ext cx="7221826" cy="2743200"/>
        </p:xfrm>
        <a:graphic>
          <a:graphicData uri="http://schemas.openxmlformats.org/drawingml/2006/table">
            <a:tbl>
              <a:tblPr firstRow="1" firstCol="1" bandRow="1">
                <a:tableStyleId>{912C8C85-51F0-491E-9774-3900AFEF0FD7}</a:tableStyleId>
              </a:tblPr>
              <a:tblGrid>
                <a:gridCol w="2904374">
                  <a:extLst>
                    <a:ext uri="{9D8B030D-6E8A-4147-A177-3AD203B41FA5}">
                      <a16:colId xmlns="" xmlns:a16="http://schemas.microsoft.com/office/drawing/2014/main" val="2928495046"/>
                    </a:ext>
                  </a:extLst>
                </a:gridCol>
                <a:gridCol w="1032433">
                  <a:extLst>
                    <a:ext uri="{9D8B030D-6E8A-4147-A177-3AD203B41FA5}">
                      <a16:colId xmlns="" xmlns:a16="http://schemas.microsoft.com/office/drawing/2014/main" val="4271577174"/>
                    </a:ext>
                  </a:extLst>
                </a:gridCol>
                <a:gridCol w="1220151">
                  <a:extLst>
                    <a:ext uri="{9D8B030D-6E8A-4147-A177-3AD203B41FA5}">
                      <a16:colId xmlns="" xmlns:a16="http://schemas.microsoft.com/office/drawing/2014/main" val="652907795"/>
                    </a:ext>
                  </a:extLst>
                </a:gridCol>
                <a:gridCol w="2064868">
                  <a:extLst>
                    <a:ext uri="{9D8B030D-6E8A-4147-A177-3AD203B41FA5}">
                      <a16:colId xmlns="" xmlns:a16="http://schemas.microsoft.com/office/drawing/2014/main" val="4178747173"/>
                    </a:ext>
                  </a:extLst>
                </a:gridCol>
              </a:tblGrid>
              <a:tr h="418700">
                <a:tc gridSpan="4">
                  <a:txBody>
                    <a:bodyPr/>
                    <a:lstStyle/>
                    <a:p>
                      <a:pPr marL="38100" marR="38100" algn="ctr" rtl="1">
                        <a:lnSpc>
                          <a:spcPct val="150000"/>
                        </a:lnSpc>
                        <a:spcBef>
                          <a:spcPts val="0"/>
                        </a:spcBef>
                        <a:spcAft>
                          <a:spcPts val="0"/>
                        </a:spcAft>
                      </a:pPr>
                      <a:r>
                        <a:rPr lang="ar-SA" sz="2000" dirty="0">
                          <a:effectLst/>
                        </a:rPr>
                        <a:t>وجود لجنة او شخص مسؤول عن العمارة</a:t>
                      </a:r>
                      <a:r>
                        <a:rPr lang="en-US" sz="2000" dirty="0">
                          <a:effectLst/>
                        </a:rPr>
                        <a:t> * </a:t>
                      </a:r>
                      <a:r>
                        <a:rPr lang="ar-SA" sz="2000" dirty="0">
                          <a:effectLst/>
                        </a:rPr>
                        <a:t>وجود حارس للعمارة</a:t>
                      </a:r>
                      <a:r>
                        <a:rPr lang="en-US" sz="2000" dirty="0">
                          <a:effectLst/>
                        </a:rPr>
                        <a:t>  Crosstabulation</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466305230"/>
                  </a:ext>
                </a:extLst>
              </a:tr>
              <a:tr h="418700">
                <a:tc rowSpan="2" gridSpan="2">
                  <a:txBody>
                    <a:bodyPr/>
                    <a:lstStyle/>
                    <a:p>
                      <a:pPr marL="38100" marR="38100" algn="ctr" rtl="1">
                        <a:lnSpc>
                          <a:spcPct val="150000"/>
                        </a:lnSpc>
                        <a:spcBef>
                          <a:spcPts val="0"/>
                        </a:spcBef>
                        <a:spcAft>
                          <a:spcPts val="0"/>
                        </a:spcAft>
                      </a:pPr>
                      <a:r>
                        <a:rPr lang="en-US" sz="2000" dirty="0">
                          <a:effectLst/>
                        </a:rPr>
                        <a: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marL="38100" marR="38100" algn="ctr" rtl="1">
                        <a:lnSpc>
                          <a:spcPct val="150000"/>
                        </a:lnSpc>
                        <a:spcBef>
                          <a:spcPts val="0"/>
                        </a:spcBef>
                        <a:spcAft>
                          <a:spcPts val="0"/>
                        </a:spcAft>
                      </a:pPr>
                      <a:r>
                        <a:rPr lang="ar-SA" sz="2000" dirty="0">
                          <a:effectLst/>
                        </a:rPr>
                        <a:t>وجود حارس للعمارة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687909244"/>
                  </a:ext>
                </a:extLst>
              </a:tr>
              <a:tr h="329452">
                <a:tc gridSpan="2" vMerge="1">
                  <a:txBody>
                    <a:bodyPr/>
                    <a:lstStyle/>
                    <a:p>
                      <a:endParaRPr lang="en-US"/>
                    </a:p>
                  </a:txBody>
                  <a:tcPr/>
                </a:tc>
                <a:tc hMerge="1" vMerge="1">
                  <a:txBody>
                    <a:bodyPr/>
                    <a:lstStyle/>
                    <a:p>
                      <a:endParaRPr lang="en-US"/>
                    </a:p>
                  </a:txBody>
                  <a:tcPr/>
                </a:tc>
                <a:tc>
                  <a:txBody>
                    <a:bodyPr/>
                    <a:lstStyle/>
                    <a:p>
                      <a:pPr marL="38100" marR="38100" algn="ctr" rtl="1">
                        <a:lnSpc>
                          <a:spcPct val="150000"/>
                        </a:lnSpc>
                        <a:spcBef>
                          <a:spcPts val="0"/>
                        </a:spcBef>
                        <a:spcAft>
                          <a:spcPts val="0"/>
                        </a:spcAft>
                      </a:pPr>
                      <a:r>
                        <a:rPr lang="ar-SA" sz="2000">
                          <a:effectLst/>
                        </a:rPr>
                        <a:t>نعم</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dirty="0">
                          <a:effectLst/>
                        </a:rPr>
                        <a:t>لا</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521832"/>
                  </a:ext>
                </a:extLst>
              </a:tr>
              <a:tr h="418700">
                <a:tc rowSpan="2">
                  <a:txBody>
                    <a:bodyPr/>
                    <a:lstStyle/>
                    <a:p>
                      <a:pPr marL="38100" marR="38100" algn="ctr" rtl="1">
                        <a:lnSpc>
                          <a:spcPct val="150000"/>
                        </a:lnSpc>
                        <a:spcBef>
                          <a:spcPts val="0"/>
                        </a:spcBef>
                        <a:spcAft>
                          <a:spcPts val="0"/>
                        </a:spcAft>
                      </a:pPr>
                      <a:r>
                        <a:rPr lang="ar-SA" sz="2000" dirty="0">
                          <a:effectLst/>
                        </a:rPr>
                        <a:t>وجود لجنة او شخص مسؤول عن العمارة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dirty="0">
                          <a:effectLst/>
                        </a:rPr>
                        <a:t>نعم</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a:effectLst/>
                        </a:rPr>
                        <a:t>33.6%</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66.4%</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8773584"/>
                  </a:ext>
                </a:extLst>
              </a:tr>
              <a:tr h="418700">
                <a:tc vMerge="1">
                  <a:txBody>
                    <a:bodyPr/>
                    <a:lstStyle/>
                    <a:p>
                      <a:endParaRPr lang="en-US"/>
                    </a:p>
                  </a:txBody>
                  <a:tcPr/>
                </a:tc>
                <a:tc>
                  <a:txBody>
                    <a:bodyPr/>
                    <a:lstStyle/>
                    <a:p>
                      <a:pPr marL="38100" marR="38100" algn="ctr" rtl="1">
                        <a:lnSpc>
                          <a:spcPct val="150000"/>
                        </a:lnSpc>
                        <a:spcBef>
                          <a:spcPts val="0"/>
                        </a:spcBef>
                        <a:spcAft>
                          <a:spcPts val="0"/>
                        </a:spcAft>
                      </a:pPr>
                      <a:r>
                        <a:rPr lang="ar-SA" sz="2000">
                          <a:effectLst/>
                        </a:rPr>
                        <a:t>لا</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6.2%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93.8%</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17298293"/>
                  </a:ext>
                </a:extLst>
              </a:tr>
            </a:tbl>
          </a:graphicData>
        </a:graphic>
      </p:graphicFrame>
      <p:sp>
        <p:nvSpPr>
          <p:cNvPr id="4" name="TextBox 3"/>
          <p:cNvSpPr txBox="1"/>
          <p:nvPr/>
        </p:nvSpPr>
        <p:spPr>
          <a:xfrm>
            <a:off x="2099599" y="47685"/>
            <a:ext cx="7489281" cy="923330"/>
          </a:xfrm>
          <a:prstGeom prst="rect">
            <a:avLst/>
          </a:prstGeom>
          <a:noFill/>
        </p:spPr>
        <p:txBody>
          <a:bodyPr wrap="square" rtlCol="0">
            <a:spAutoFit/>
          </a:bodyPr>
          <a:lstStyle/>
          <a:p>
            <a:r>
              <a:rPr lang="en-US" sz="5400" dirty="0"/>
              <a:t>Crosstabulation analysis</a:t>
            </a:r>
          </a:p>
        </p:txBody>
      </p:sp>
      <p:graphicFrame>
        <p:nvGraphicFramePr>
          <p:cNvPr id="5" name="Table 4"/>
          <p:cNvGraphicFramePr>
            <a:graphicFrameLocks noGrp="1"/>
          </p:cNvGraphicFramePr>
          <p:nvPr>
            <p:extLst>
              <p:ext uri="{D42A27DB-BD31-4B8C-83A1-F6EECF244321}">
                <p14:modId xmlns:p14="http://schemas.microsoft.com/office/powerpoint/2010/main" val="4137344662"/>
              </p:ext>
            </p:extLst>
          </p:nvPr>
        </p:nvGraphicFramePr>
        <p:xfrm>
          <a:off x="1517073" y="3893704"/>
          <a:ext cx="9455724" cy="2538441"/>
        </p:xfrm>
        <a:graphic>
          <a:graphicData uri="http://schemas.openxmlformats.org/drawingml/2006/table">
            <a:tbl>
              <a:tblPr firstRow="1" firstCol="1" bandRow="1">
                <a:tableStyleId>{912C8C85-51F0-491E-9774-3900AFEF0FD7}</a:tableStyleId>
              </a:tblPr>
              <a:tblGrid>
                <a:gridCol w="2230582">
                  <a:extLst>
                    <a:ext uri="{9D8B030D-6E8A-4147-A177-3AD203B41FA5}">
                      <a16:colId xmlns="" xmlns:a16="http://schemas.microsoft.com/office/drawing/2014/main" val="4170342674"/>
                    </a:ext>
                  </a:extLst>
                </a:gridCol>
                <a:gridCol w="660966">
                  <a:extLst>
                    <a:ext uri="{9D8B030D-6E8A-4147-A177-3AD203B41FA5}">
                      <a16:colId xmlns="" xmlns:a16="http://schemas.microsoft.com/office/drawing/2014/main" val="4154948124"/>
                    </a:ext>
                  </a:extLst>
                </a:gridCol>
                <a:gridCol w="1306113">
                  <a:extLst>
                    <a:ext uri="{9D8B030D-6E8A-4147-A177-3AD203B41FA5}">
                      <a16:colId xmlns="" xmlns:a16="http://schemas.microsoft.com/office/drawing/2014/main" val="3140982514"/>
                    </a:ext>
                  </a:extLst>
                </a:gridCol>
                <a:gridCol w="1304815">
                  <a:extLst>
                    <a:ext uri="{9D8B030D-6E8A-4147-A177-3AD203B41FA5}">
                      <a16:colId xmlns="" xmlns:a16="http://schemas.microsoft.com/office/drawing/2014/main" val="3721814896"/>
                    </a:ext>
                  </a:extLst>
                </a:gridCol>
                <a:gridCol w="990307">
                  <a:extLst>
                    <a:ext uri="{9D8B030D-6E8A-4147-A177-3AD203B41FA5}">
                      <a16:colId xmlns="" xmlns:a16="http://schemas.microsoft.com/office/drawing/2014/main" val="1334840457"/>
                    </a:ext>
                  </a:extLst>
                </a:gridCol>
                <a:gridCol w="1258720">
                  <a:extLst>
                    <a:ext uri="{9D8B030D-6E8A-4147-A177-3AD203B41FA5}">
                      <a16:colId xmlns="" xmlns:a16="http://schemas.microsoft.com/office/drawing/2014/main" val="72247731"/>
                    </a:ext>
                  </a:extLst>
                </a:gridCol>
                <a:gridCol w="1704221">
                  <a:extLst>
                    <a:ext uri="{9D8B030D-6E8A-4147-A177-3AD203B41FA5}">
                      <a16:colId xmlns="" xmlns:a16="http://schemas.microsoft.com/office/drawing/2014/main" val="3116637058"/>
                    </a:ext>
                  </a:extLst>
                </a:gridCol>
              </a:tblGrid>
              <a:tr h="443292">
                <a:tc gridSpan="7">
                  <a:txBody>
                    <a:bodyPr/>
                    <a:lstStyle/>
                    <a:p>
                      <a:pPr marL="38100" marR="38100" algn="ctr" rtl="1">
                        <a:lnSpc>
                          <a:spcPct val="150000"/>
                        </a:lnSpc>
                        <a:spcBef>
                          <a:spcPts val="0"/>
                        </a:spcBef>
                        <a:spcAft>
                          <a:spcPts val="0"/>
                        </a:spcAft>
                      </a:pPr>
                      <a:r>
                        <a:rPr lang="ar-SA" sz="2400" dirty="0">
                          <a:effectLst/>
                        </a:rPr>
                        <a:t>وجود حارس للعمارة</a:t>
                      </a:r>
                      <a:r>
                        <a:rPr lang="en-US" sz="2400" dirty="0">
                          <a:effectLst/>
                        </a:rPr>
                        <a:t> *</a:t>
                      </a:r>
                      <a:r>
                        <a:rPr lang="ar-JO" sz="2400" dirty="0">
                          <a:effectLst/>
                        </a:rPr>
                        <a:t>تأييد </a:t>
                      </a:r>
                      <a:r>
                        <a:rPr lang="ar-SA" sz="2400" dirty="0">
                          <a:effectLst/>
                        </a:rPr>
                        <a:t>وجود حارس للعمارة </a:t>
                      </a:r>
                      <a:r>
                        <a:rPr lang="en-US" sz="2400" dirty="0">
                          <a:effectLst/>
                        </a:rPr>
                        <a:t>  Crosstabulation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458048307"/>
                  </a:ext>
                </a:extLst>
              </a:tr>
              <a:tr h="443292">
                <a:tc rowSpan="2" gridSpan="2">
                  <a:txBody>
                    <a:bodyPr/>
                    <a:lstStyle/>
                    <a:p>
                      <a:pPr marL="38100" marR="38100" algn="ctr" rtl="1">
                        <a:lnSpc>
                          <a:spcPct val="150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lnT w="28575" cap="flat" cmpd="sng" algn="ctr">
                      <a:solidFill>
                        <a:schemeClr val="tx1"/>
                      </a:solidFill>
                      <a:prstDash val="solid"/>
                      <a:round/>
                      <a:headEnd type="none" w="med" len="med"/>
                      <a:tailEnd type="none" w="med" len="med"/>
                    </a:lnT>
                  </a:tcPr>
                </a:tc>
                <a:tc rowSpan="2" hMerge="1">
                  <a:txBody>
                    <a:bodyPr/>
                    <a:lstStyle/>
                    <a:p>
                      <a:endParaRPr lang="en-US"/>
                    </a:p>
                  </a:txBody>
                  <a:tcPr/>
                </a:tc>
                <a:tc gridSpan="5">
                  <a:txBody>
                    <a:bodyPr/>
                    <a:lstStyle/>
                    <a:p>
                      <a:pPr marL="38100" marR="38100" algn="ctr" rtl="1">
                        <a:lnSpc>
                          <a:spcPct val="150000"/>
                        </a:lnSpc>
                        <a:spcBef>
                          <a:spcPts val="0"/>
                        </a:spcBef>
                        <a:spcAft>
                          <a:spcPts val="0"/>
                        </a:spcAft>
                      </a:pPr>
                      <a:r>
                        <a:rPr lang="ar-JO" sz="2400" dirty="0">
                          <a:effectLst/>
                        </a:rPr>
                        <a:t>تأييد وجود حارس للعمارة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lnT w="28575"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849415712"/>
                  </a:ext>
                </a:extLst>
              </a:tr>
              <a:tr h="696653">
                <a:tc gridSpan="2" vMerge="1">
                  <a:txBody>
                    <a:bodyPr/>
                    <a:lstStyle/>
                    <a:p>
                      <a:endParaRPr lang="en-US"/>
                    </a:p>
                  </a:txBody>
                  <a:tcPr/>
                </a:tc>
                <a:tc hMerge="1" vMerge="1">
                  <a:txBody>
                    <a:bodyPr/>
                    <a:lstStyle/>
                    <a:p>
                      <a:endParaRPr lang="en-US"/>
                    </a:p>
                  </a:txBody>
                  <a:tcPr/>
                </a:tc>
                <a:tc>
                  <a:txBody>
                    <a:bodyPr/>
                    <a:lstStyle/>
                    <a:p>
                      <a:pPr marL="38100" marR="38100" algn="ctr" rtl="1">
                        <a:lnSpc>
                          <a:spcPct val="150000"/>
                        </a:lnSpc>
                        <a:spcBef>
                          <a:spcPts val="0"/>
                        </a:spcBef>
                        <a:spcAft>
                          <a:spcPts val="0"/>
                        </a:spcAft>
                      </a:pPr>
                      <a:r>
                        <a:rPr lang="ar-SA" sz="2400" dirty="0">
                          <a:effectLst/>
                        </a:rPr>
                        <a:t>اوافق بشدة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ar-SA" sz="2400" dirty="0">
                          <a:effectLst/>
                        </a:rPr>
                        <a:t>اوافق</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ar-SA" sz="2400">
                          <a:effectLst/>
                        </a:rPr>
                        <a:t>محايد</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ar-SA" sz="2400" dirty="0">
                          <a:effectLst/>
                        </a:rPr>
                        <a:t>معارض</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ar-SA" sz="2400" dirty="0">
                          <a:effectLst/>
                        </a:rPr>
                        <a:t>اعارض بشدة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extLst>
                  <a:ext uri="{0D108BD9-81ED-4DB2-BD59-A6C34878D82A}">
                    <a16:rowId xmlns="" xmlns:a16="http://schemas.microsoft.com/office/drawing/2014/main" val="741296743"/>
                  </a:ext>
                </a:extLst>
              </a:tr>
              <a:tr h="744508">
                <a:tc>
                  <a:txBody>
                    <a:bodyPr/>
                    <a:lstStyle/>
                    <a:p>
                      <a:pPr marL="38100" marR="38100" algn="ctr" rtl="1">
                        <a:lnSpc>
                          <a:spcPct val="150000"/>
                        </a:lnSpc>
                        <a:spcBef>
                          <a:spcPts val="0"/>
                        </a:spcBef>
                        <a:spcAft>
                          <a:spcPts val="0"/>
                        </a:spcAft>
                      </a:pPr>
                      <a:r>
                        <a:rPr lang="ar-SA" sz="2400" dirty="0">
                          <a:effectLst/>
                        </a:rPr>
                        <a:t>وجود</a:t>
                      </a:r>
                      <a:r>
                        <a:rPr lang="ar-JO" sz="2400" dirty="0">
                          <a:effectLst/>
                        </a:rPr>
                        <a:t> </a:t>
                      </a:r>
                      <a:r>
                        <a:rPr lang="ar-SA" sz="2400" dirty="0">
                          <a:effectLst/>
                        </a:rPr>
                        <a:t>حارس للعمارة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ar-SA" sz="2400" dirty="0">
                          <a:effectLst/>
                        </a:rPr>
                        <a:t>لا</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en-US" sz="2400" dirty="0">
                          <a:effectLst/>
                        </a:rPr>
                        <a:t>47.1%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en-US" sz="2400">
                          <a:effectLst/>
                        </a:rPr>
                        <a:t>38.5%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en-US" sz="2400" dirty="0">
                          <a:effectLst/>
                        </a:rPr>
                        <a:t>4.8%</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en-US" sz="2400">
                          <a:effectLst/>
                        </a:rPr>
                        <a:t>8.7%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tc>
                  <a:txBody>
                    <a:bodyPr/>
                    <a:lstStyle/>
                    <a:p>
                      <a:pPr marL="38100" marR="38100" algn="ctr" rtl="1">
                        <a:lnSpc>
                          <a:spcPct val="150000"/>
                        </a:lnSpc>
                        <a:spcBef>
                          <a:spcPts val="0"/>
                        </a:spcBef>
                        <a:spcAft>
                          <a:spcPts val="0"/>
                        </a:spcAft>
                      </a:pPr>
                      <a:r>
                        <a:rPr lang="en-US" sz="2400" dirty="0">
                          <a:effectLst/>
                        </a:rPr>
                        <a:t>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3323" marR="53323" marT="0" marB="0"/>
                </a:tc>
                <a:extLst>
                  <a:ext uri="{0D108BD9-81ED-4DB2-BD59-A6C34878D82A}">
                    <a16:rowId xmlns="" xmlns:a16="http://schemas.microsoft.com/office/drawing/2014/main" val="2879425660"/>
                  </a:ext>
                </a:extLst>
              </a:tr>
            </a:tbl>
          </a:graphicData>
        </a:graphic>
      </p:graphicFrame>
    </p:spTree>
    <p:extLst>
      <p:ext uri="{BB962C8B-B14F-4D97-AF65-F5344CB8AC3E}">
        <p14:creationId xmlns:p14="http://schemas.microsoft.com/office/powerpoint/2010/main" val="270668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015" y="1093787"/>
            <a:ext cx="3059969" cy="4697413"/>
          </a:xfrm>
        </p:spPr>
        <p:txBody>
          <a:bodyPr>
            <a:normAutofit/>
          </a:bodyPr>
          <a:lstStyle/>
          <a:p>
            <a:r>
              <a:rPr lang="en-US" sz="6000" dirty="0"/>
              <a:t>Outline</a:t>
            </a:r>
            <a:endParaRPr lang="en-US" dirty="0"/>
          </a:p>
        </p:txBody>
      </p:sp>
      <p:sp>
        <p:nvSpPr>
          <p:cNvPr id="3" name="Content Placeholder 2"/>
          <p:cNvSpPr>
            <a:spLocks noGrp="1"/>
          </p:cNvSpPr>
          <p:nvPr>
            <p:ph idx="1"/>
          </p:nvPr>
        </p:nvSpPr>
        <p:spPr>
          <a:xfrm>
            <a:off x="4940836" y="661427"/>
            <a:ext cx="6851027" cy="5127625"/>
          </a:xfrm>
        </p:spPr>
        <p:txBody>
          <a:bodyPr>
            <a:normAutofit/>
          </a:bodyPr>
          <a:lstStyle/>
          <a:p>
            <a:r>
              <a:rPr lang="en-US" sz="3600" dirty="0"/>
              <a:t>Introduction.</a:t>
            </a:r>
          </a:p>
          <a:p>
            <a:r>
              <a:rPr lang="en-US" sz="3600" dirty="0"/>
              <a:t>Literature Review</a:t>
            </a:r>
          </a:p>
          <a:p>
            <a:r>
              <a:rPr lang="en-US" sz="3600" dirty="0"/>
              <a:t>Methodology</a:t>
            </a:r>
          </a:p>
          <a:p>
            <a:r>
              <a:rPr lang="en-US" sz="3600" dirty="0" smtClean="0"/>
              <a:t>Results and Analysis</a:t>
            </a:r>
            <a:endParaRPr lang="en-US" sz="3600" dirty="0"/>
          </a:p>
          <a:p>
            <a:r>
              <a:rPr lang="en-US" sz="3600" dirty="0"/>
              <a:t>Discussion</a:t>
            </a:r>
          </a:p>
          <a:p>
            <a:r>
              <a:rPr lang="en-US" sz="3600" dirty="0"/>
              <a:t>Conclusions and Recommendations</a:t>
            </a:r>
          </a:p>
        </p:txBody>
      </p:sp>
    </p:spTree>
    <p:extLst>
      <p:ext uri="{BB962C8B-B14F-4D97-AF65-F5344CB8AC3E}">
        <p14:creationId xmlns:p14="http://schemas.microsoft.com/office/powerpoint/2010/main" val="30726519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91057699"/>
              </p:ext>
            </p:extLst>
          </p:nvPr>
        </p:nvGraphicFramePr>
        <p:xfrm>
          <a:off x="3022033" y="375005"/>
          <a:ext cx="6759276" cy="3050830"/>
        </p:xfrm>
        <a:graphic>
          <a:graphicData uri="http://schemas.openxmlformats.org/drawingml/2006/table">
            <a:tbl>
              <a:tblPr firstRow="1" firstCol="1" bandRow="1">
                <a:tableStyleId>{912C8C85-51F0-491E-9774-3900AFEF0FD7}</a:tableStyleId>
              </a:tblPr>
              <a:tblGrid>
                <a:gridCol w="2364438">
                  <a:extLst>
                    <a:ext uri="{9D8B030D-6E8A-4147-A177-3AD203B41FA5}">
                      <a16:colId xmlns="" xmlns:a16="http://schemas.microsoft.com/office/drawing/2014/main" val="3246380903"/>
                    </a:ext>
                  </a:extLst>
                </a:gridCol>
                <a:gridCol w="974164">
                  <a:extLst>
                    <a:ext uri="{9D8B030D-6E8A-4147-A177-3AD203B41FA5}">
                      <a16:colId xmlns="" xmlns:a16="http://schemas.microsoft.com/office/drawing/2014/main" val="1958191452"/>
                    </a:ext>
                  </a:extLst>
                </a:gridCol>
                <a:gridCol w="974164">
                  <a:extLst>
                    <a:ext uri="{9D8B030D-6E8A-4147-A177-3AD203B41FA5}">
                      <a16:colId xmlns="" xmlns:a16="http://schemas.microsoft.com/office/drawing/2014/main" val="329440402"/>
                    </a:ext>
                  </a:extLst>
                </a:gridCol>
                <a:gridCol w="2446510">
                  <a:extLst>
                    <a:ext uri="{9D8B030D-6E8A-4147-A177-3AD203B41FA5}">
                      <a16:colId xmlns="" xmlns:a16="http://schemas.microsoft.com/office/drawing/2014/main" val="2282572280"/>
                    </a:ext>
                  </a:extLst>
                </a:gridCol>
              </a:tblGrid>
              <a:tr h="366609">
                <a:tc gridSpan="4">
                  <a:txBody>
                    <a:bodyPr/>
                    <a:lstStyle/>
                    <a:p>
                      <a:pPr marL="38100" marR="38100" algn="ctr" rtl="1">
                        <a:lnSpc>
                          <a:spcPct val="150000"/>
                        </a:lnSpc>
                        <a:spcBef>
                          <a:spcPts val="0"/>
                        </a:spcBef>
                        <a:spcAft>
                          <a:spcPts val="0"/>
                        </a:spcAft>
                      </a:pPr>
                      <a:r>
                        <a:rPr lang="ar-SA" sz="2000" dirty="0">
                          <a:effectLst/>
                        </a:rPr>
                        <a:t>وجود لجنة او شخص مسؤول عن العمارة</a:t>
                      </a:r>
                      <a:r>
                        <a:rPr lang="en-US" sz="2000" dirty="0">
                          <a:effectLst/>
                        </a:rPr>
                        <a:t> * </a:t>
                      </a:r>
                      <a:r>
                        <a:rPr lang="ar-SA" sz="2000" dirty="0">
                          <a:effectLst/>
                        </a:rPr>
                        <a:t>وجود نظام مراقبة كاميرات</a:t>
                      </a:r>
                      <a:r>
                        <a:rPr lang="en-US" sz="2000" dirty="0">
                          <a:effectLst/>
                        </a:rPr>
                        <a:t> Crosstabulation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4165468517"/>
                  </a:ext>
                </a:extLst>
              </a:tr>
              <a:tr h="366609">
                <a:tc rowSpan="2" gridSpan="2">
                  <a:txBody>
                    <a:bodyPr/>
                    <a:lstStyle/>
                    <a:p>
                      <a:pPr marL="38100" marR="38100" algn="ctr" rtl="1">
                        <a:lnSpc>
                          <a:spcPct val="150000"/>
                        </a:lnSpc>
                        <a:spcBef>
                          <a:spcPts val="0"/>
                        </a:spcBef>
                        <a:spcAft>
                          <a:spcPts val="0"/>
                        </a:spcAft>
                      </a:pPr>
                      <a:r>
                        <a:rPr lang="en-US" sz="20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marL="38100" marR="38100" algn="ctr" rtl="1">
                        <a:lnSpc>
                          <a:spcPct val="150000"/>
                        </a:lnSpc>
                        <a:spcBef>
                          <a:spcPts val="0"/>
                        </a:spcBef>
                        <a:spcAft>
                          <a:spcPts val="0"/>
                        </a:spcAft>
                      </a:pPr>
                      <a:r>
                        <a:rPr lang="ar-SA" sz="2000" dirty="0">
                          <a:effectLst/>
                        </a:rPr>
                        <a:t>وجود نظام مراقبة كاميرات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2223454501"/>
                  </a:ext>
                </a:extLst>
              </a:tr>
              <a:tr h="366609">
                <a:tc gridSpan="2" vMerge="1">
                  <a:txBody>
                    <a:bodyPr/>
                    <a:lstStyle/>
                    <a:p>
                      <a:endParaRPr lang="en-US"/>
                    </a:p>
                  </a:txBody>
                  <a:tcPr/>
                </a:tc>
                <a:tc hMerge="1" vMerge="1">
                  <a:txBody>
                    <a:bodyPr/>
                    <a:lstStyle/>
                    <a:p>
                      <a:endParaRPr lang="en-US"/>
                    </a:p>
                  </a:txBody>
                  <a:tcPr/>
                </a:tc>
                <a:tc>
                  <a:txBody>
                    <a:bodyPr/>
                    <a:lstStyle/>
                    <a:p>
                      <a:pPr marL="38100" marR="38100" algn="ctr" rtl="1">
                        <a:lnSpc>
                          <a:spcPct val="150000"/>
                        </a:lnSpc>
                        <a:spcBef>
                          <a:spcPts val="0"/>
                        </a:spcBef>
                        <a:spcAft>
                          <a:spcPts val="0"/>
                        </a:spcAft>
                      </a:pPr>
                      <a:r>
                        <a:rPr lang="ar-SA" sz="2000">
                          <a:effectLst/>
                        </a:rPr>
                        <a:t>نعم</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لا</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708275987"/>
                  </a:ext>
                </a:extLst>
              </a:tr>
              <a:tr h="611015">
                <a:tc rowSpan="2">
                  <a:txBody>
                    <a:bodyPr/>
                    <a:lstStyle/>
                    <a:p>
                      <a:pPr marL="38100" marR="38100" algn="ctr" rtl="1">
                        <a:lnSpc>
                          <a:spcPct val="150000"/>
                        </a:lnSpc>
                        <a:spcBef>
                          <a:spcPts val="0"/>
                        </a:spcBef>
                        <a:spcAft>
                          <a:spcPts val="0"/>
                        </a:spcAft>
                      </a:pPr>
                      <a:r>
                        <a:rPr lang="ar-SA" sz="2000">
                          <a:effectLst/>
                        </a:rPr>
                        <a:t>وجود لجنة او شخص مسؤول عن العمارة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نعم</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26.5%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a:effectLst/>
                        </a:rPr>
                        <a:t>73.5%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964401309"/>
                  </a:ext>
                </a:extLst>
              </a:tr>
              <a:tr h="611015">
                <a:tc vMerge="1">
                  <a:txBody>
                    <a:bodyPr/>
                    <a:lstStyle/>
                    <a:p>
                      <a:endParaRPr lang="en-US"/>
                    </a:p>
                  </a:txBody>
                  <a:tcPr/>
                </a:tc>
                <a:tc>
                  <a:txBody>
                    <a:bodyPr/>
                    <a:lstStyle/>
                    <a:p>
                      <a:pPr marL="38100" marR="38100" algn="ctr" rtl="1">
                        <a:lnSpc>
                          <a:spcPct val="150000"/>
                        </a:lnSpc>
                        <a:spcBef>
                          <a:spcPts val="0"/>
                        </a:spcBef>
                        <a:spcAft>
                          <a:spcPts val="0"/>
                        </a:spcAft>
                      </a:pPr>
                      <a:r>
                        <a:rPr lang="ar-SA" sz="2000">
                          <a:effectLst/>
                        </a:rPr>
                        <a:t>لا</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31.2%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68.8%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58936" marR="58936"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53474908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922962539"/>
              </p:ext>
            </p:extLst>
          </p:nvPr>
        </p:nvGraphicFramePr>
        <p:xfrm>
          <a:off x="2949863" y="3958840"/>
          <a:ext cx="7136246" cy="2286000"/>
        </p:xfrm>
        <a:graphic>
          <a:graphicData uri="http://schemas.openxmlformats.org/drawingml/2006/table">
            <a:tbl>
              <a:tblPr firstRow="1" firstCol="1" bandRow="1">
                <a:tableStyleId>{912C8C85-51F0-491E-9774-3900AFEF0FD7}</a:tableStyleId>
              </a:tblPr>
              <a:tblGrid>
                <a:gridCol w="1993365">
                  <a:extLst>
                    <a:ext uri="{9D8B030D-6E8A-4147-A177-3AD203B41FA5}">
                      <a16:colId xmlns="" xmlns:a16="http://schemas.microsoft.com/office/drawing/2014/main" val="388172605"/>
                    </a:ext>
                  </a:extLst>
                </a:gridCol>
                <a:gridCol w="789805">
                  <a:extLst>
                    <a:ext uri="{9D8B030D-6E8A-4147-A177-3AD203B41FA5}">
                      <a16:colId xmlns="" xmlns:a16="http://schemas.microsoft.com/office/drawing/2014/main" val="4095966031"/>
                    </a:ext>
                  </a:extLst>
                </a:gridCol>
                <a:gridCol w="1088269">
                  <a:extLst>
                    <a:ext uri="{9D8B030D-6E8A-4147-A177-3AD203B41FA5}">
                      <a16:colId xmlns="" xmlns:a16="http://schemas.microsoft.com/office/drawing/2014/main" val="1235788330"/>
                    </a:ext>
                  </a:extLst>
                </a:gridCol>
                <a:gridCol w="1088269">
                  <a:extLst>
                    <a:ext uri="{9D8B030D-6E8A-4147-A177-3AD203B41FA5}">
                      <a16:colId xmlns="" xmlns:a16="http://schemas.microsoft.com/office/drawing/2014/main" val="3510021558"/>
                    </a:ext>
                  </a:extLst>
                </a:gridCol>
                <a:gridCol w="1088269">
                  <a:extLst>
                    <a:ext uri="{9D8B030D-6E8A-4147-A177-3AD203B41FA5}">
                      <a16:colId xmlns="" xmlns:a16="http://schemas.microsoft.com/office/drawing/2014/main" val="3578554521"/>
                    </a:ext>
                  </a:extLst>
                </a:gridCol>
                <a:gridCol w="1088269">
                  <a:extLst>
                    <a:ext uri="{9D8B030D-6E8A-4147-A177-3AD203B41FA5}">
                      <a16:colId xmlns="" xmlns:a16="http://schemas.microsoft.com/office/drawing/2014/main" val="1546907306"/>
                    </a:ext>
                  </a:extLst>
                </a:gridCol>
              </a:tblGrid>
              <a:tr h="206444">
                <a:tc gridSpan="6">
                  <a:txBody>
                    <a:bodyPr/>
                    <a:lstStyle/>
                    <a:p>
                      <a:pPr marL="38100" marR="38100" algn="ctr" rtl="1">
                        <a:lnSpc>
                          <a:spcPct val="150000"/>
                        </a:lnSpc>
                        <a:spcBef>
                          <a:spcPts val="0"/>
                        </a:spcBef>
                        <a:spcAft>
                          <a:spcPts val="0"/>
                        </a:spcAft>
                      </a:pPr>
                      <a:r>
                        <a:rPr lang="ar-SA" sz="2000" dirty="0">
                          <a:effectLst/>
                        </a:rPr>
                        <a:t>وجود نظام مراقبة كاميرات</a:t>
                      </a:r>
                      <a:r>
                        <a:rPr lang="en-US" sz="2000" dirty="0">
                          <a:effectLst/>
                        </a:rPr>
                        <a:t> * </a:t>
                      </a:r>
                      <a:r>
                        <a:rPr lang="ar-SA" sz="2000" dirty="0">
                          <a:effectLst/>
                        </a:rPr>
                        <a:t>تأييد وجود نظام مراقبة كاميرات</a:t>
                      </a:r>
                      <a:r>
                        <a:rPr lang="en-US" sz="2000" dirty="0">
                          <a:effectLst/>
                        </a:rPr>
                        <a:t> Crosstabulation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4048646064"/>
                  </a:ext>
                </a:extLst>
              </a:tr>
              <a:tr h="206444">
                <a:tc rowSpan="2" gridSpan="2">
                  <a:txBody>
                    <a:bodyPr/>
                    <a:lstStyle/>
                    <a:p>
                      <a:pPr marL="38100" marR="38100" algn="ctr" rtl="1">
                        <a:lnSpc>
                          <a:spcPct val="150000"/>
                        </a:lnSpc>
                        <a:spcBef>
                          <a:spcPts val="0"/>
                        </a:spcBef>
                        <a:spcAft>
                          <a:spcPts val="0"/>
                        </a:spcAft>
                      </a:pPr>
                      <a:r>
                        <a:rPr lang="en-US" sz="20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2" hMerge="1">
                  <a:txBody>
                    <a:bodyPr/>
                    <a:lstStyle/>
                    <a:p>
                      <a:endParaRPr lang="en-US"/>
                    </a:p>
                  </a:txBody>
                  <a:tcPr/>
                </a:tc>
                <a:tc gridSpan="4">
                  <a:txBody>
                    <a:bodyPr/>
                    <a:lstStyle/>
                    <a:p>
                      <a:pPr marL="38100" marR="38100" algn="ctr" rtl="1">
                        <a:lnSpc>
                          <a:spcPct val="150000"/>
                        </a:lnSpc>
                        <a:spcBef>
                          <a:spcPts val="0"/>
                        </a:spcBef>
                        <a:spcAft>
                          <a:spcPts val="0"/>
                        </a:spcAft>
                      </a:pPr>
                      <a:r>
                        <a:rPr lang="ar-SA" sz="2000">
                          <a:effectLst/>
                        </a:rPr>
                        <a:t>تأييد وجود نظام مراقبة كاميرات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89376127"/>
                  </a:ext>
                </a:extLst>
              </a:tr>
              <a:tr h="412887">
                <a:tc gridSpan="2" vMerge="1">
                  <a:txBody>
                    <a:bodyPr/>
                    <a:lstStyle/>
                    <a:p>
                      <a:endParaRPr lang="en-US"/>
                    </a:p>
                  </a:txBody>
                  <a:tcPr/>
                </a:tc>
                <a:tc hMerge="1" vMerge="1">
                  <a:txBody>
                    <a:bodyPr/>
                    <a:lstStyle/>
                    <a:p>
                      <a:endParaRPr lang="en-US"/>
                    </a:p>
                  </a:txBody>
                  <a:tcPr/>
                </a:tc>
                <a:tc>
                  <a:txBody>
                    <a:bodyPr/>
                    <a:lstStyle/>
                    <a:p>
                      <a:pPr marL="38100" marR="38100" algn="ctr" rtl="1">
                        <a:lnSpc>
                          <a:spcPct val="150000"/>
                        </a:lnSpc>
                        <a:spcBef>
                          <a:spcPts val="0"/>
                        </a:spcBef>
                        <a:spcAft>
                          <a:spcPts val="0"/>
                        </a:spcAft>
                      </a:pPr>
                      <a:r>
                        <a:rPr lang="ar-SA" sz="2000" dirty="0">
                          <a:effectLst/>
                        </a:rPr>
                        <a:t>اوافق بشدة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اوافق</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محايد</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اعارض</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369359194"/>
                  </a:ext>
                </a:extLst>
              </a:tr>
              <a:tr h="412887">
                <a:tc>
                  <a:txBody>
                    <a:bodyPr/>
                    <a:lstStyle/>
                    <a:p>
                      <a:pPr marL="38100" marR="38100" algn="ctr" rtl="1">
                        <a:lnSpc>
                          <a:spcPct val="150000"/>
                        </a:lnSpc>
                        <a:spcBef>
                          <a:spcPts val="0"/>
                        </a:spcBef>
                        <a:spcAft>
                          <a:spcPts val="0"/>
                        </a:spcAft>
                      </a:pPr>
                      <a:r>
                        <a:rPr lang="ar-SA" sz="2000">
                          <a:effectLst/>
                        </a:rPr>
                        <a:t>وجود نظام مراقبة كاميرات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ar-SA" sz="2000">
                          <a:effectLst/>
                        </a:rPr>
                        <a:t>لا</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61.0%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a:effectLst/>
                        </a:rPr>
                        <a:t>27.6%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a:effectLst/>
                        </a:rPr>
                        <a:t>8.6%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38100" marR="38100" algn="ctr" rtl="1">
                        <a:lnSpc>
                          <a:spcPct val="150000"/>
                        </a:lnSpc>
                        <a:spcBef>
                          <a:spcPts val="0"/>
                        </a:spcBef>
                        <a:spcAft>
                          <a:spcPts val="0"/>
                        </a:spcAft>
                      </a:pPr>
                      <a:r>
                        <a:rPr lang="en-US" sz="2000" dirty="0">
                          <a:effectLst/>
                        </a:rPr>
                        <a:t>2.9%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49702424"/>
                  </a:ext>
                </a:extLst>
              </a:tr>
            </a:tbl>
          </a:graphicData>
        </a:graphic>
      </p:graphicFrame>
    </p:spTree>
    <p:extLst>
      <p:ext uri="{BB962C8B-B14F-4D97-AF65-F5344CB8AC3E}">
        <p14:creationId xmlns:p14="http://schemas.microsoft.com/office/powerpoint/2010/main" val="2231092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0058" y="1511021"/>
            <a:ext cx="10401300" cy="5078313"/>
          </a:xfrm>
          <a:prstGeom prst="rect">
            <a:avLst/>
          </a:prstGeom>
        </p:spPr>
        <p:txBody>
          <a:bodyPr wrap="square">
            <a:spAutoFit/>
          </a:bodyPr>
          <a:lstStyle/>
          <a:p>
            <a:pPr marL="342900" marR="0" lvl="0" indent="-342900" defTabSz="914400">
              <a:lnSpc>
                <a:spcPct val="150000"/>
              </a:lnSpc>
              <a:spcBef>
                <a:spcPts val="0"/>
              </a:spcBef>
              <a:spcAft>
                <a:spcPts val="0"/>
              </a:spcAft>
              <a:buFont typeface="Arial" panose="020B0604020202020204" pitchFamily="34" charset="0"/>
              <a:buChar char="•"/>
              <a:tabLst>
                <a:tab pos="768985" algn="l"/>
              </a:tabLst>
            </a:pPr>
            <a:r>
              <a:rPr lang="en-US" sz="2400" dirty="0"/>
              <a:t>The shorten in providing services from the current committees even though residents do pay their monthly amount of money</a:t>
            </a:r>
          </a:p>
          <a:p>
            <a:pPr marR="0" lvl="0" indent="-342900" defTabSz="914400">
              <a:lnSpc>
                <a:spcPct val="150000"/>
              </a:lnSpc>
              <a:spcBef>
                <a:spcPts val="0"/>
              </a:spcBef>
              <a:spcAft>
                <a:spcPts val="0"/>
              </a:spcAft>
              <a:buFont typeface="Symbol" panose="05050102010706020507" pitchFamily="18" charset="2"/>
              <a:buChar char=""/>
              <a:tabLst>
                <a:tab pos="768985" algn="l"/>
              </a:tabLst>
            </a:pPr>
            <a:r>
              <a:rPr lang="en-US" sz="2400" dirty="0"/>
              <a:t>Not all the apartments are occupied to pay the money which is needed to provide such services and led to that shorten </a:t>
            </a:r>
          </a:p>
          <a:p>
            <a:pPr marR="0" lvl="0" indent="-342900" defTabSz="914400">
              <a:lnSpc>
                <a:spcPct val="150000"/>
              </a:lnSpc>
              <a:spcBef>
                <a:spcPts val="0"/>
              </a:spcBef>
              <a:spcAft>
                <a:spcPts val="0"/>
              </a:spcAft>
              <a:buFont typeface="Symbol" panose="05050102010706020507" pitchFamily="18" charset="2"/>
              <a:buChar char=""/>
              <a:tabLst>
                <a:tab pos="768985" algn="l"/>
              </a:tabLst>
            </a:pPr>
            <a:r>
              <a:rPr lang="en-US" sz="2400" dirty="0"/>
              <a:t>Committees should have some clear strategies to deal with the unoccupied apartments in order to distribute the money fairly among the residents and other strategies to deal with any resident that is not commitment to pay</a:t>
            </a:r>
          </a:p>
          <a:p>
            <a:pPr marR="0" lvl="0" indent="-342900" defTabSz="914400">
              <a:lnSpc>
                <a:spcPct val="150000"/>
              </a:lnSpc>
              <a:spcBef>
                <a:spcPts val="0"/>
              </a:spcBef>
              <a:spcAft>
                <a:spcPts val="800"/>
              </a:spcAft>
              <a:buFont typeface="Symbol" panose="05050102010706020507" pitchFamily="18" charset="2"/>
              <a:buChar char=""/>
              <a:tabLst>
                <a:tab pos="768985" algn="l"/>
              </a:tabLst>
            </a:pPr>
            <a:r>
              <a:rPr lang="en-US" sz="2400" dirty="0"/>
              <a:t>Other householders showed their complains about not having an effective committee or not having one at all </a:t>
            </a:r>
          </a:p>
        </p:txBody>
      </p:sp>
      <p:sp>
        <p:nvSpPr>
          <p:cNvPr id="3" name="TextBox 2"/>
          <p:cNvSpPr txBox="1"/>
          <p:nvPr/>
        </p:nvSpPr>
        <p:spPr>
          <a:xfrm>
            <a:off x="1385454" y="195468"/>
            <a:ext cx="9137073" cy="1315553"/>
          </a:xfrm>
          <a:prstGeom prst="rect">
            <a:avLst/>
          </a:prstGeom>
          <a:noFill/>
        </p:spPr>
        <p:txBody>
          <a:bodyPr wrap="square" rtlCol="0">
            <a:spAutoFit/>
          </a:bodyPr>
          <a:lstStyle/>
          <a:p>
            <a:pPr defTabSz="914400">
              <a:lnSpc>
                <a:spcPct val="150000"/>
              </a:lnSpc>
              <a:tabLst>
                <a:tab pos="768985" algn="l"/>
              </a:tabLst>
            </a:pPr>
            <a:r>
              <a:rPr lang="en-US" sz="2800" b="1" dirty="0">
                <a:solidFill>
                  <a:schemeClr val="tx2">
                    <a:lumMod val="50000"/>
                  </a:schemeClr>
                </a:solidFill>
              </a:rPr>
              <a:t>Summary of problems in the buildings from the householders point of view</a:t>
            </a:r>
          </a:p>
        </p:txBody>
      </p:sp>
    </p:spTree>
    <p:extLst>
      <p:ext uri="{BB962C8B-B14F-4D97-AF65-F5344CB8AC3E}">
        <p14:creationId xmlns:p14="http://schemas.microsoft.com/office/powerpoint/2010/main" val="35338634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6907" y="1036761"/>
            <a:ext cx="9906001" cy="2511835"/>
          </a:xfrm>
        </p:spPr>
        <p:txBody>
          <a:bodyPr>
            <a:normAutofit/>
          </a:bodyPr>
          <a:lstStyle/>
          <a:p>
            <a:pPr algn="ctr"/>
            <a:r>
              <a:rPr lang="en-US" sz="4000" dirty="0" smtClean="0"/>
              <a:t>Technical Study</a:t>
            </a:r>
            <a:endParaRPr lang="ar-SA" sz="4000" dirty="0"/>
          </a:p>
        </p:txBody>
      </p:sp>
    </p:spTree>
    <p:extLst>
      <p:ext uri="{BB962C8B-B14F-4D97-AF65-F5344CB8AC3E}">
        <p14:creationId xmlns:p14="http://schemas.microsoft.com/office/powerpoint/2010/main" val="2879210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Services </a:t>
            </a:r>
            <a:endParaRPr lang="ar-SA" dirty="0"/>
          </a:p>
        </p:txBody>
      </p:sp>
      <p:sp>
        <p:nvSpPr>
          <p:cNvPr id="7" name="Content Placeholder 6"/>
          <p:cNvSpPr>
            <a:spLocks noGrp="1"/>
          </p:cNvSpPr>
          <p:nvPr>
            <p:ph idx="1"/>
          </p:nvPr>
        </p:nvSpPr>
        <p:spPr/>
        <p:txBody>
          <a:bodyPr/>
          <a:lstStyle/>
          <a:p>
            <a:r>
              <a:rPr lang="en-US" dirty="0" smtClean="0"/>
              <a:t>Guarding</a:t>
            </a:r>
          </a:p>
          <a:p>
            <a:r>
              <a:rPr lang="en-US" dirty="0" smtClean="0"/>
              <a:t>Delivery</a:t>
            </a:r>
          </a:p>
          <a:p>
            <a:r>
              <a:rPr lang="en-US" dirty="0" smtClean="0"/>
              <a:t>Camera system</a:t>
            </a:r>
          </a:p>
          <a:p>
            <a:r>
              <a:rPr lang="en-US" dirty="0" smtClean="0"/>
              <a:t>Electrical maintenance</a:t>
            </a:r>
          </a:p>
          <a:p>
            <a:r>
              <a:rPr lang="en-US" dirty="0" smtClean="0"/>
              <a:t>Sanitary maintenance</a:t>
            </a:r>
          </a:p>
          <a:p>
            <a:r>
              <a:rPr lang="en-US" dirty="0" smtClean="0"/>
              <a:t>Elevator maintenance</a:t>
            </a:r>
            <a:endParaRPr lang="ar-SA" dirty="0"/>
          </a:p>
        </p:txBody>
      </p:sp>
    </p:spTree>
    <p:extLst>
      <p:ext uri="{BB962C8B-B14F-4D97-AF65-F5344CB8AC3E}">
        <p14:creationId xmlns:p14="http://schemas.microsoft.com/office/powerpoint/2010/main" val="3112926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728988884"/>
              </p:ext>
            </p:extLst>
          </p:nvPr>
        </p:nvGraphicFramePr>
        <p:xfrm>
          <a:off x="2030412" y="2404774"/>
          <a:ext cx="8128000" cy="2595880"/>
        </p:xfrm>
        <a:graphic>
          <a:graphicData uri="http://schemas.openxmlformats.org/drawingml/2006/table">
            <a:tbl>
              <a:tblPr rtl="1" firstRow="1" bandRow="1">
                <a:tableStyleId>{5C22544A-7EE6-4342-B048-85BDC9FD1C3A}</a:tableStyleId>
              </a:tblPr>
              <a:tblGrid>
                <a:gridCol w="4064000">
                  <a:extLst>
                    <a:ext uri="{9D8B030D-6E8A-4147-A177-3AD203B41FA5}">
                      <a16:colId xmlns="" xmlns:a16="http://schemas.microsoft.com/office/drawing/2014/main" val="2925183161"/>
                    </a:ext>
                  </a:extLst>
                </a:gridCol>
                <a:gridCol w="4064000">
                  <a:extLst>
                    <a:ext uri="{9D8B030D-6E8A-4147-A177-3AD203B41FA5}">
                      <a16:colId xmlns="" xmlns:a16="http://schemas.microsoft.com/office/drawing/2014/main" val="1206226801"/>
                    </a:ext>
                  </a:extLst>
                </a:gridCol>
              </a:tblGrid>
              <a:tr h="370840">
                <a:tc>
                  <a:txBody>
                    <a:bodyPr/>
                    <a:lstStyle/>
                    <a:p>
                      <a:pPr rtl="1"/>
                      <a:r>
                        <a:rPr lang="en-US" dirty="0" smtClean="0"/>
                        <a:t>Demand</a:t>
                      </a:r>
                      <a:endParaRPr lang="ar-SA" dirty="0"/>
                    </a:p>
                  </a:txBody>
                  <a:tcPr/>
                </a:tc>
                <a:tc>
                  <a:txBody>
                    <a:bodyPr/>
                    <a:lstStyle/>
                    <a:p>
                      <a:pPr rtl="1"/>
                      <a:r>
                        <a:rPr lang="en-US" dirty="0" smtClean="0"/>
                        <a:t>Service</a:t>
                      </a:r>
                      <a:endParaRPr lang="ar-SA" dirty="0"/>
                    </a:p>
                  </a:txBody>
                  <a:tcPr/>
                </a:tc>
                <a:extLst>
                  <a:ext uri="{0D108BD9-81ED-4DB2-BD59-A6C34878D82A}">
                    <a16:rowId xmlns="" xmlns:a16="http://schemas.microsoft.com/office/drawing/2014/main" val="2961045398"/>
                  </a:ext>
                </a:extLst>
              </a:tr>
              <a:tr h="370840">
                <a:tc>
                  <a:txBody>
                    <a:bodyPr/>
                    <a:lstStyle/>
                    <a:p>
                      <a:pPr rtl="1"/>
                      <a:r>
                        <a:rPr lang="en-US" dirty="0" smtClean="0"/>
                        <a:t>80 building</a:t>
                      </a:r>
                      <a:endParaRPr lang="ar-SA" dirty="0"/>
                    </a:p>
                  </a:txBody>
                  <a:tcPr/>
                </a:tc>
                <a:tc>
                  <a:txBody>
                    <a:bodyPr/>
                    <a:lstStyle/>
                    <a:p>
                      <a:pPr rtl="1"/>
                      <a:r>
                        <a:rPr lang="en-US" dirty="0" smtClean="0"/>
                        <a:t>Guarding</a:t>
                      </a:r>
                      <a:endParaRPr lang="ar-SA" dirty="0"/>
                    </a:p>
                  </a:txBody>
                  <a:tcPr/>
                </a:tc>
                <a:extLst>
                  <a:ext uri="{0D108BD9-81ED-4DB2-BD59-A6C34878D82A}">
                    <a16:rowId xmlns="" xmlns:a16="http://schemas.microsoft.com/office/drawing/2014/main" val="2012247194"/>
                  </a:ext>
                </a:extLst>
              </a:tr>
              <a:tr h="370840">
                <a:tc>
                  <a:txBody>
                    <a:bodyPr/>
                    <a:lstStyle/>
                    <a:p>
                      <a:pPr rtl="1"/>
                      <a:r>
                        <a:rPr lang="en-US" dirty="0" smtClean="0"/>
                        <a:t>1200 per month</a:t>
                      </a:r>
                      <a:endParaRPr lang="ar-SA" dirty="0"/>
                    </a:p>
                  </a:txBody>
                  <a:tcPr/>
                </a:tc>
                <a:tc>
                  <a:txBody>
                    <a:bodyPr/>
                    <a:lstStyle/>
                    <a:p>
                      <a:pPr rtl="1"/>
                      <a:r>
                        <a:rPr lang="en-US" dirty="0" smtClean="0"/>
                        <a:t>Delivery</a:t>
                      </a:r>
                      <a:endParaRPr lang="ar-SA" dirty="0"/>
                    </a:p>
                  </a:txBody>
                  <a:tcPr/>
                </a:tc>
                <a:extLst>
                  <a:ext uri="{0D108BD9-81ED-4DB2-BD59-A6C34878D82A}">
                    <a16:rowId xmlns="" xmlns:a16="http://schemas.microsoft.com/office/drawing/2014/main" val="510569913"/>
                  </a:ext>
                </a:extLst>
              </a:tr>
              <a:tr h="370840">
                <a:tc>
                  <a:txBody>
                    <a:bodyPr/>
                    <a:lstStyle/>
                    <a:p>
                      <a:pPr rtl="1"/>
                      <a:r>
                        <a:rPr lang="en-US" dirty="0" smtClean="0"/>
                        <a:t>54 system</a:t>
                      </a:r>
                      <a:endParaRPr lang="ar-SA" dirty="0"/>
                    </a:p>
                  </a:txBody>
                  <a:tcPr/>
                </a:tc>
                <a:tc>
                  <a:txBody>
                    <a:bodyPr/>
                    <a:lstStyle/>
                    <a:p>
                      <a:pPr rtl="1"/>
                      <a:r>
                        <a:rPr lang="en-US" dirty="0" smtClean="0"/>
                        <a:t>Camera system</a:t>
                      </a:r>
                      <a:endParaRPr lang="ar-SA" dirty="0"/>
                    </a:p>
                  </a:txBody>
                  <a:tcPr/>
                </a:tc>
                <a:extLst>
                  <a:ext uri="{0D108BD9-81ED-4DB2-BD59-A6C34878D82A}">
                    <a16:rowId xmlns="" xmlns:a16="http://schemas.microsoft.com/office/drawing/2014/main" val="681734000"/>
                  </a:ext>
                </a:extLst>
              </a:tr>
              <a:tr h="370840">
                <a:tc>
                  <a:txBody>
                    <a:bodyPr/>
                    <a:lstStyle/>
                    <a:p>
                      <a:pPr rtl="1"/>
                      <a:r>
                        <a:rPr lang="en-US" dirty="0" smtClean="0"/>
                        <a:t>50 order per month</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Electrical maintenance</a:t>
                      </a:r>
                    </a:p>
                  </a:txBody>
                  <a:tcPr/>
                </a:tc>
                <a:extLst>
                  <a:ext uri="{0D108BD9-81ED-4DB2-BD59-A6C34878D82A}">
                    <a16:rowId xmlns="" xmlns:a16="http://schemas.microsoft.com/office/drawing/2014/main" val="4271949769"/>
                  </a:ext>
                </a:extLst>
              </a:tr>
              <a:tr h="370840">
                <a:tc>
                  <a:txBody>
                    <a:bodyPr/>
                    <a:lstStyle/>
                    <a:p>
                      <a:pPr rtl="1"/>
                      <a:r>
                        <a:rPr lang="en-US" dirty="0" smtClean="0"/>
                        <a:t>50 order per month</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Sanitary maintenance</a:t>
                      </a:r>
                    </a:p>
                  </a:txBody>
                  <a:tcPr/>
                </a:tc>
                <a:extLst>
                  <a:ext uri="{0D108BD9-81ED-4DB2-BD59-A6C34878D82A}">
                    <a16:rowId xmlns="" xmlns:a16="http://schemas.microsoft.com/office/drawing/2014/main" val="3507652957"/>
                  </a:ext>
                </a:extLst>
              </a:tr>
              <a:tr h="370840">
                <a:tc>
                  <a:txBody>
                    <a:bodyPr/>
                    <a:lstStyle/>
                    <a:p>
                      <a:pPr rtl="1"/>
                      <a:r>
                        <a:rPr lang="en-US" dirty="0" smtClean="0"/>
                        <a:t>60 building</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Elevator maintenance</a:t>
                      </a:r>
                      <a:endParaRPr lang="ar-SA" dirty="0" smtClean="0"/>
                    </a:p>
                  </a:txBody>
                  <a:tcPr/>
                </a:tc>
                <a:extLst>
                  <a:ext uri="{0D108BD9-81ED-4DB2-BD59-A6C34878D82A}">
                    <a16:rowId xmlns="" xmlns:a16="http://schemas.microsoft.com/office/drawing/2014/main" val="137660978"/>
                  </a:ext>
                </a:extLst>
              </a:tr>
            </a:tbl>
          </a:graphicData>
        </a:graphic>
      </p:graphicFrame>
    </p:spTree>
    <p:extLst>
      <p:ext uri="{BB962C8B-B14F-4D97-AF65-F5344CB8AC3E}">
        <p14:creationId xmlns:p14="http://schemas.microsoft.com/office/powerpoint/2010/main" val="3029121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and store </a:t>
            </a:r>
            <a:r>
              <a:rPr lang="en-US" dirty="0"/>
              <a:t>Layout</a:t>
            </a:r>
            <a:endParaRPr lang="ar-SA" dirty="0"/>
          </a:p>
        </p:txBody>
      </p:sp>
      <p:pic>
        <p:nvPicPr>
          <p:cNvPr id="3" name="Picture 2" descr="https://scontent.fjrs1-1.fna.fbcdn.net/v/t34.0-12/23439225_1700188773359107_246225155_n.jpg?oh=8c91e2d385f95e1093f3a1bd48c94112&amp;oe=5A09B28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1417" y="1657088"/>
            <a:ext cx="2855982" cy="3263472"/>
          </a:xfrm>
          <a:prstGeom prst="rect">
            <a:avLst/>
          </a:prstGeom>
          <a:noFill/>
          <a:ln>
            <a:noFill/>
          </a:ln>
        </p:spPr>
      </p:pic>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rot="5400000">
            <a:off x="6769105" y="1129960"/>
            <a:ext cx="2379335" cy="431772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90281969"/>
              </p:ext>
            </p:extLst>
          </p:nvPr>
        </p:nvGraphicFramePr>
        <p:xfrm>
          <a:off x="1989637" y="5089359"/>
          <a:ext cx="8128000" cy="1112520"/>
        </p:xfrm>
        <a:graphic>
          <a:graphicData uri="http://schemas.openxmlformats.org/drawingml/2006/table">
            <a:tbl>
              <a:tblPr rtl="1" firstRow="1" bandRow="1">
                <a:tableStyleId>{5C22544A-7EE6-4342-B048-85BDC9FD1C3A}</a:tableStyleId>
              </a:tblPr>
              <a:tblGrid>
                <a:gridCol w="4064000">
                  <a:extLst>
                    <a:ext uri="{9D8B030D-6E8A-4147-A177-3AD203B41FA5}">
                      <a16:colId xmlns="" xmlns:a16="http://schemas.microsoft.com/office/drawing/2014/main" val="965497549"/>
                    </a:ext>
                  </a:extLst>
                </a:gridCol>
                <a:gridCol w="4064000">
                  <a:extLst>
                    <a:ext uri="{9D8B030D-6E8A-4147-A177-3AD203B41FA5}">
                      <a16:colId xmlns="" xmlns:a16="http://schemas.microsoft.com/office/drawing/2014/main" val="2702252891"/>
                    </a:ext>
                  </a:extLst>
                </a:gridCol>
              </a:tblGrid>
              <a:tr h="370840">
                <a:tc>
                  <a:txBody>
                    <a:bodyPr/>
                    <a:lstStyle/>
                    <a:p>
                      <a:pPr rtl="1"/>
                      <a:r>
                        <a:rPr lang="en-US" dirty="0" smtClean="0"/>
                        <a:t>Area</a:t>
                      </a:r>
                      <a:r>
                        <a:rPr lang="en-US" baseline="0" dirty="0" smtClean="0"/>
                        <a:t> (m²)</a:t>
                      </a:r>
                      <a:endParaRPr lang="ar-SA" dirty="0"/>
                    </a:p>
                  </a:txBody>
                  <a:tcPr/>
                </a:tc>
                <a:tc>
                  <a:txBody>
                    <a:bodyPr/>
                    <a:lstStyle/>
                    <a:p>
                      <a:pPr rtl="1"/>
                      <a:r>
                        <a:rPr lang="en-US" dirty="0" smtClean="0"/>
                        <a:t>item</a:t>
                      </a:r>
                      <a:endParaRPr lang="ar-SA" dirty="0"/>
                    </a:p>
                  </a:txBody>
                  <a:tcPr/>
                </a:tc>
                <a:extLst>
                  <a:ext uri="{0D108BD9-81ED-4DB2-BD59-A6C34878D82A}">
                    <a16:rowId xmlns="" xmlns:a16="http://schemas.microsoft.com/office/drawing/2014/main" val="4005613843"/>
                  </a:ext>
                </a:extLst>
              </a:tr>
              <a:tr h="370840">
                <a:tc>
                  <a:txBody>
                    <a:bodyPr/>
                    <a:lstStyle/>
                    <a:p>
                      <a:pPr rtl="1"/>
                      <a:r>
                        <a:rPr lang="en-US" dirty="0" smtClean="0"/>
                        <a:t>80</a:t>
                      </a:r>
                      <a:endParaRPr lang="ar-SA" dirty="0"/>
                    </a:p>
                  </a:txBody>
                  <a:tcPr/>
                </a:tc>
                <a:tc>
                  <a:txBody>
                    <a:bodyPr/>
                    <a:lstStyle/>
                    <a:p>
                      <a:pPr rtl="1"/>
                      <a:r>
                        <a:rPr lang="en-US" dirty="0" smtClean="0"/>
                        <a:t>Office</a:t>
                      </a:r>
                      <a:endParaRPr lang="ar-SA" dirty="0"/>
                    </a:p>
                  </a:txBody>
                  <a:tcPr/>
                </a:tc>
                <a:extLst>
                  <a:ext uri="{0D108BD9-81ED-4DB2-BD59-A6C34878D82A}">
                    <a16:rowId xmlns="" xmlns:a16="http://schemas.microsoft.com/office/drawing/2014/main" val="1789174868"/>
                  </a:ext>
                </a:extLst>
              </a:tr>
              <a:tr h="370840">
                <a:tc>
                  <a:txBody>
                    <a:bodyPr/>
                    <a:lstStyle/>
                    <a:p>
                      <a:pPr rtl="1"/>
                      <a:r>
                        <a:rPr lang="en-US" dirty="0" smtClean="0"/>
                        <a:t>50 </a:t>
                      </a:r>
                      <a:endParaRPr lang="ar-SA" dirty="0"/>
                    </a:p>
                  </a:txBody>
                  <a:tcPr/>
                </a:tc>
                <a:tc>
                  <a:txBody>
                    <a:bodyPr/>
                    <a:lstStyle/>
                    <a:p>
                      <a:pPr rtl="1"/>
                      <a:r>
                        <a:rPr lang="en-US" dirty="0" smtClean="0"/>
                        <a:t>Store</a:t>
                      </a:r>
                      <a:endParaRPr lang="ar-SA" dirty="0"/>
                    </a:p>
                  </a:txBody>
                  <a:tcPr/>
                </a:tc>
                <a:extLst>
                  <a:ext uri="{0D108BD9-81ED-4DB2-BD59-A6C34878D82A}">
                    <a16:rowId xmlns="" xmlns:a16="http://schemas.microsoft.com/office/drawing/2014/main" val="1031653941"/>
                  </a:ext>
                </a:extLst>
              </a:tr>
            </a:tbl>
          </a:graphicData>
        </a:graphic>
      </p:graphicFrame>
    </p:spTree>
    <p:extLst>
      <p:ext uri="{BB962C8B-B14F-4D97-AF65-F5344CB8AC3E}">
        <p14:creationId xmlns:p14="http://schemas.microsoft.com/office/powerpoint/2010/main" val="2839407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Summary for technical study</a:t>
            </a:r>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val="2203548704"/>
              </p:ext>
            </p:extLst>
          </p:nvPr>
        </p:nvGraphicFramePr>
        <p:xfrm>
          <a:off x="2965269" y="2194561"/>
          <a:ext cx="6374674" cy="3474720"/>
        </p:xfrm>
        <a:graphic>
          <a:graphicData uri="http://schemas.openxmlformats.org/drawingml/2006/table">
            <a:tbl>
              <a:tblPr firstRow="1" firstCol="1" bandRow="1">
                <a:tableStyleId>{5C22544A-7EE6-4342-B048-85BDC9FD1C3A}</a:tableStyleId>
              </a:tblPr>
              <a:tblGrid>
                <a:gridCol w="4750389">
                  <a:extLst>
                    <a:ext uri="{9D8B030D-6E8A-4147-A177-3AD203B41FA5}">
                      <a16:colId xmlns="" xmlns:a16="http://schemas.microsoft.com/office/drawing/2014/main" val="3835809155"/>
                    </a:ext>
                  </a:extLst>
                </a:gridCol>
                <a:gridCol w="1624285">
                  <a:extLst>
                    <a:ext uri="{9D8B030D-6E8A-4147-A177-3AD203B41FA5}">
                      <a16:colId xmlns="" xmlns:a16="http://schemas.microsoft.com/office/drawing/2014/main" val="2154279017"/>
                    </a:ext>
                  </a:extLst>
                </a:gridCol>
              </a:tblGrid>
              <a:tr h="652775">
                <a:tc>
                  <a:txBody>
                    <a:bodyPr/>
                    <a:lstStyle/>
                    <a:p>
                      <a:pPr algn="ctr">
                        <a:lnSpc>
                          <a:spcPct val="150000"/>
                        </a:lnSpc>
                        <a:spcAft>
                          <a:spcPts val="0"/>
                        </a:spcAft>
                      </a:pPr>
                      <a:r>
                        <a:rPr lang="en-US" sz="1800" b="1" dirty="0">
                          <a:effectLst/>
                        </a:rPr>
                        <a:t>Category</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b="1">
                          <a:effectLst/>
                        </a:rPr>
                        <a:t>cost</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539859218"/>
                  </a:ext>
                </a:extLst>
              </a:tr>
              <a:tr h="652775">
                <a:tc>
                  <a:txBody>
                    <a:bodyPr/>
                    <a:lstStyle/>
                    <a:p>
                      <a:pPr>
                        <a:lnSpc>
                          <a:spcPct val="150000"/>
                        </a:lnSpc>
                        <a:spcAft>
                          <a:spcPts val="0"/>
                        </a:spcAft>
                      </a:pPr>
                      <a:r>
                        <a:rPr lang="en-US" sz="1800" b="1" dirty="0">
                          <a:effectLst/>
                        </a:rPr>
                        <a:t>Total establishment/capital cost</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b="1" dirty="0">
                          <a:effectLst/>
                        </a:rPr>
                        <a:t>271,026</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998392073"/>
                  </a:ext>
                </a:extLst>
              </a:tr>
              <a:tr h="652775">
                <a:tc>
                  <a:txBody>
                    <a:bodyPr/>
                    <a:lstStyle/>
                    <a:p>
                      <a:pPr>
                        <a:lnSpc>
                          <a:spcPct val="150000"/>
                        </a:lnSpc>
                        <a:spcAft>
                          <a:spcPts val="0"/>
                        </a:spcAft>
                      </a:pPr>
                      <a:r>
                        <a:rPr lang="en-US" sz="1800" b="1">
                          <a:effectLst/>
                        </a:rPr>
                        <a:t>Total salaries</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b="1" dirty="0">
                          <a:effectLst/>
                        </a:rPr>
                        <a:t>1,766,950</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940414895"/>
                  </a:ext>
                </a:extLst>
              </a:tr>
              <a:tr h="863620">
                <a:tc>
                  <a:txBody>
                    <a:bodyPr/>
                    <a:lstStyle/>
                    <a:p>
                      <a:pPr>
                        <a:lnSpc>
                          <a:spcPct val="150000"/>
                        </a:lnSpc>
                        <a:spcAft>
                          <a:spcPts val="0"/>
                        </a:spcAft>
                      </a:pPr>
                      <a:r>
                        <a:rPr lang="en-US" sz="1800" b="1">
                          <a:effectLst/>
                        </a:rPr>
                        <a:t>Total deprecation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b="1" dirty="0">
                          <a:effectLst/>
                        </a:rPr>
                        <a:t>14,845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324552468"/>
                  </a:ext>
                </a:extLst>
              </a:tr>
              <a:tr h="652775">
                <a:tc>
                  <a:txBody>
                    <a:bodyPr/>
                    <a:lstStyle/>
                    <a:p>
                      <a:pPr>
                        <a:lnSpc>
                          <a:spcPct val="150000"/>
                        </a:lnSpc>
                        <a:spcAft>
                          <a:spcPts val="0"/>
                        </a:spcAft>
                      </a:pPr>
                      <a:r>
                        <a:rPr lang="en-US" sz="1800" b="1">
                          <a:effectLst/>
                        </a:rPr>
                        <a:t>Company administrative cost</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b="1" dirty="0">
                          <a:effectLst/>
                        </a:rPr>
                        <a:t>20,760</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69724918"/>
                  </a:ext>
                </a:extLst>
              </a:tr>
            </a:tbl>
          </a:graphicData>
        </a:graphic>
      </p:graphicFrame>
    </p:spTree>
    <p:extLst>
      <p:ext uri="{BB962C8B-B14F-4D97-AF65-F5344CB8AC3E}">
        <p14:creationId xmlns:p14="http://schemas.microsoft.com/office/powerpoint/2010/main" val="3574146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services cost</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825670089"/>
              </p:ext>
            </p:extLst>
          </p:nvPr>
        </p:nvGraphicFramePr>
        <p:xfrm>
          <a:off x="1809933" y="2097088"/>
          <a:ext cx="8127999" cy="2595880"/>
        </p:xfrm>
        <a:graphic>
          <a:graphicData uri="http://schemas.openxmlformats.org/drawingml/2006/table">
            <a:tbl>
              <a:tblPr rtl="1" firstRow="1" bandRow="1">
                <a:tableStyleId>{5C22544A-7EE6-4342-B048-85BDC9FD1C3A}</a:tableStyleId>
              </a:tblPr>
              <a:tblGrid>
                <a:gridCol w="2709333">
                  <a:extLst>
                    <a:ext uri="{9D8B030D-6E8A-4147-A177-3AD203B41FA5}">
                      <a16:colId xmlns="" xmlns:a16="http://schemas.microsoft.com/office/drawing/2014/main" val="2354115228"/>
                    </a:ext>
                  </a:extLst>
                </a:gridCol>
                <a:gridCol w="2709333">
                  <a:extLst>
                    <a:ext uri="{9D8B030D-6E8A-4147-A177-3AD203B41FA5}">
                      <a16:colId xmlns="" xmlns:a16="http://schemas.microsoft.com/office/drawing/2014/main" val="3865451595"/>
                    </a:ext>
                  </a:extLst>
                </a:gridCol>
                <a:gridCol w="2709333">
                  <a:extLst>
                    <a:ext uri="{9D8B030D-6E8A-4147-A177-3AD203B41FA5}">
                      <a16:colId xmlns="" xmlns:a16="http://schemas.microsoft.com/office/drawing/2014/main" val="2193077735"/>
                    </a:ext>
                  </a:extLst>
                </a:gridCol>
              </a:tblGrid>
              <a:tr h="370840">
                <a:tc>
                  <a:txBody>
                    <a:bodyPr/>
                    <a:lstStyle/>
                    <a:p>
                      <a:pPr rtl="1"/>
                      <a:r>
                        <a:rPr lang="en-US" dirty="0" smtClean="0"/>
                        <a:t>Variable cost </a:t>
                      </a:r>
                      <a:endParaRPr lang="ar-SA" dirty="0"/>
                    </a:p>
                  </a:txBody>
                  <a:tcPr/>
                </a:tc>
                <a:tc>
                  <a:txBody>
                    <a:bodyPr/>
                    <a:lstStyle/>
                    <a:p>
                      <a:pPr rtl="1"/>
                      <a:r>
                        <a:rPr lang="en-US" dirty="0" smtClean="0"/>
                        <a:t>Fixed cost</a:t>
                      </a:r>
                      <a:r>
                        <a:rPr lang="en-US" baseline="0" dirty="0" smtClean="0"/>
                        <a:t> (yearly)</a:t>
                      </a:r>
                      <a:endParaRPr lang="ar-SA" dirty="0"/>
                    </a:p>
                  </a:txBody>
                  <a:tcPr/>
                </a:tc>
                <a:tc>
                  <a:txBody>
                    <a:bodyPr/>
                    <a:lstStyle/>
                    <a:p>
                      <a:pPr rtl="1"/>
                      <a:r>
                        <a:rPr lang="en-US" dirty="0" smtClean="0"/>
                        <a:t>service</a:t>
                      </a:r>
                      <a:endParaRPr lang="ar-SA" dirty="0"/>
                    </a:p>
                  </a:txBody>
                  <a:tcPr/>
                </a:tc>
                <a:extLst>
                  <a:ext uri="{0D108BD9-81ED-4DB2-BD59-A6C34878D82A}">
                    <a16:rowId xmlns="" xmlns:a16="http://schemas.microsoft.com/office/drawing/2014/main" val="2994524075"/>
                  </a:ext>
                </a:extLst>
              </a:tr>
              <a:tr h="370840">
                <a:tc>
                  <a:txBody>
                    <a:bodyPr/>
                    <a:lstStyle/>
                    <a:p>
                      <a:pPr rtl="1"/>
                      <a:r>
                        <a:rPr lang="en-US" dirty="0" smtClean="0"/>
                        <a:t>20500 (yearly)</a:t>
                      </a:r>
                      <a:endParaRPr lang="ar-SA" dirty="0"/>
                    </a:p>
                  </a:txBody>
                  <a:tcPr/>
                </a:tc>
                <a:tc>
                  <a:txBody>
                    <a:bodyPr/>
                    <a:lstStyle/>
                    <a:p>
                      <a:pPr rtl="1"/>
                      <a:r>
                        <a:rPr lang="en-US" dirty="0" smtClean="0"/>
                        <a:t>230575</a:t>
                      </a:r>
                      <a:endParaRPr lang="ar-SA" dirty="0"/>
                    </a:p>
                  </a:txBody>
                  <a:tcPr/>
                </a:tc>
                <a:tc>
                  <a:txBody>
                    <a:bodyPr/>
                    <a:lstStyle/>
                    <a:p>
                      <a:pPr rtl="1"/>
                      <a:r>
                        <a:rPr lang="en-US" dirty="0" smtClean="0"/>
                        <a:t>Guarding</a:t>
                      </a:r>
                      <a:endParaRPr lang="ar-SA" dirty="0"/>
                    </a:p>
                  </a:txBody>
                  <a:tcPr/>
                </a:tc>
                <a:extLst>
                  <a:ext uri="{0D108BD9-81ED-4DB2-BD59-A6C34878D82A}">
                    <a16:rowId xmlns="" xmlns:a16="http://schemas.microsoft.com/office/drawing/2014/main" val="3589826821"/>
                  </a:ext>
                </a:extLst>
              </a:tr>
              <a:tr h="370840">
                <a:tc>
                  <a:txBody>
                    <a:bodyPr/>
                    <a:lstStyle/>
                    <a:p>
                      <a:pPr rtl="1"/>
                      <a:r>
                        <a:rPr lang="en-US" dirty="0" smtClean="0"/>
                        <a:t>1 (per order)</a:t>
                      </a:r>
                      <a:endParaRPr lang="ar-SA" dirty="0"/>
                    </a:p>
                  </a:txBody>
                  <a:tcPr/>
                </a:tc>
                <a:tc>
                  <a:txBody>
                    <a:bodyPr/>
                    <a:lstStyle/>
                    <a:p>
                      <a:pPr rtl="1"/>
                      <a:r>
                        <a:rPr lang="en-US" dirty="0" smtClean="0"/>
                        <a:t>88900</a:t>
                      </a:r>
                      <a:endParaRPr lang="ar-SA" dirty="0"/>
                    </a:p>
                  </a:txBody>
                  <a:tcPr/>
                </a:tc>
                <a:tc>
                  <a:txBody>
                    <a:bodyPr/>
                    <a:lstStyle/>
                    <a:p>
                      <a:pPr rtl="1"/>
                      <a:r>
                        <a:rPr lang="en-US" dirty="0" smtClean="0"/>
                        <a:t>Delivery</a:t>
                      </a:r>
                      <a:endParaRPr lang="ar-SA" dirty="0"/>
                    </a:p>
                  </a:txBody>
                  <a:tcPr/>
                </a:tc>
                <a:extLst>
                  <a:ext uri="{0D108BD9-81ED-4DB2-BD59-A6C34878D82A}">
                    <a16:rowId xmlns="" xmlns:a16="http://schemas.microsoft.com/office/drawing/2014/main" val="1903120042"/>
                  </a:ext>
                </a:extLst>
              </a:tr>
              <a:tr h="370840">
                <a:tc>
                  <a:txBody>
                    <a:bodyPr/>
                    <a:lstStyle/>
                    <a:p>
                      <a:pPr rtl="1"/>
                      <a:r>
                        <a:rPr lang="en-US" dirty="0" smtClean="0"/>
                        <a:t>900(per</a:t>
                      </a:r>
                      <a:r>
                        <a:rPr lang="en-US" baseline="0" dirty="0" smtClean="0"/>
                        <a:t> system)</a:t>
                      </a:r>
                      <a:endParaRPr lang="ar-SA" dirty="0"/>
                    </a:p>
                  </a:txBody>
                  <a:tcPr/>
                </a:tc>
                <a:tc>
                  <a:txBody>
                    <a:bodyPr/>
                    <a:lstStyle/>
                    <a:p>
                      <a:pPr rtl="1"/>
                      <a:r>
                        <a:rPr lang="en-US" dirty="0" smtClean="0"/>
                        <a:t>0</a:t>
                      </a:r>
                      <a:endParaRPr lang="ar-SA" dirty="0"/>
                    </a:p>
                  </a:txBody>
                  <a:tcPr/>
                </a:tc>
                <a:tc>
                  <a:txBody>
                    <a:bodyPr/>
                    <a:lstStyle/>
                    <a:p>
                      <a:pPr rtl="1"/>
                      <a:r>
                        <a:rPr lang="en-US" dirty="0" smtClean="0"/>
                        <a:t>Camera system</a:t>
                      </a:r>
                      <a:endParaRPr lang="ar-SA" dirty="0"/>
                    </a:p>
                  </a:txBody>
                  <a:tcPr/>
                </a:tc>
                <a:extLst>
                  <a:ext uri="{0D108BD9-81ED-4DB2-BD59-A6C34878D82A}">
                    <a16:rowId xmlns="" xmlns:a16="http://schemas.microsoft.com/office/drawing/2014/main" val="3757408651"/>
                  </a:ext>
                </a:extLst>
              </a:tr>
              <a:tr h="370840">
                <a:tc gridSpan="2">
                  <a:txBody>
                    <a:bodyPr/>
                    <a:lstStyle/>
                    <a:p>
                      <a:pPr rtl="1"/>
                      <a:r>
                        <a:rPr lang="en-US" dirty="0" smtClean="0"/>
                        <a:t>Out sourcing (10% for each maintenance)</a:t>
                      </a:r>
                      <a:endParaRPr lang="ar-SA" dirty="0"/>
                    </a:p>
                  </a:txBody>
                  <a:tcPr/>
                </a:tc>
                <a:tc hMerge="1">
                  <a:txBody>
                    <a:bodyPr/>
                    <a:lstStyle/>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Electrical maintenance</a:t>
                      </a:r>
                    </a:p>
                  </a:txBody>
                  <a:tcPr/>
                </a:tc>
                <a:extLst>
                  <a:ext uri="{0D108BD9-81ED-4DB2-BD59-A6C34878D82A}">
                    <a16:rowId xmlns="" xmlns:a16="http://schemas.microsoft.com/office/drawing/2014/main" val="2590075633"/>
                  </a:ext>
                </a:extLst>
              </a:tr>
              <a:tr h="370840">
                <a:tc gridSpan="2">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Out sourcing (10% for each maintenance)</a:t>
                      </a:r>
                      <a:endParaRPr lang="ar-SA" dirty="0" smtClean="0"/>
                    </a:p>
                  </a:txBody>
                  <a:tcPr/>
                </a:tc>
                <a:tc hMerge="1">
                  <a:txBody>
                    <a:bodyPr/>
                    <a:lstStyle/>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Sanitary maintenance</a:t>
                      </a:r>
                    </a:p>
                  </a:txBody>
                  <a:tcPr/>
                </a:tc>
                <a:extLst>
                  <a:ext uri="{0D108BD9-81ED-4DB2-BD59-A6C34878D82A}">
                    <a16:rowId xmlns="" xmlns:a16="http://schemas.microsoft.com/office/drawing/2014/main" val="921079058"/>
                  </a:ext>
                </a:extLst>
              </a:tr>
              <a:tr h="370840">
                <a:tc>
                  <a:txBody>
                    <a:bodyPr/>
                    <a:lstStyle/>
                    <a:p>
                      <a:pPr rtl="1"/>
                      <a:r>
                        <a:rPr lang="en-US" dirty="0" smtClean="0"/>
                        <a:t>3420</a:t>
                      </a:r>
                      <a:endParaRPr lang="ar-SA" dirty="0"/>
                    </a:p>
                  </a:txBody>
                  <a:tcPr/>
                </a:tc>
                <a:tc>
                  <a:txBody>
                    <a:bodyPr/>
                    <a:lstStyle/>
                    <a:p>
                      <a:pPr rtl="1"/>
                      <a:r>
                        <a:rPr lang="en-US" dirty="0" smtClean="0"/>
                        <a:t>0</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Elevator maintenance</a:t>
                      </a:r>
                      <a:endParaRPr lang="ar-SA" dirty="0" smtClean="0"/>
                    </a:p>
                  </a:txBody>
                  <a:tcPr/>
                </a:tc>
                <a:extLst>
                  <a:ext uri="{0D108BD9-81ED-4DB2-BD59-A6C34878D82A}">
                    <a16:rowId xmlns="" xmlns:a16="http://schemas.microsoft.com/office/drawing/2014/main" val="3284644186"/>
                  </a:ext>
                </a:extLst>
              </a:tr>
            </a:tbl>
          </a:graphicData>
        </a:graphic>
      </p:graphicFrame>
    </p:spTree>
    <p:extLst>
      <p:ext uri="{BB962C8B-B14F-4D97-AF65-F5344CB8AC3E}">
        <p14:creationId xmlns:p14="http://schemas.microsoft.com/office/powerpoint/2010/main" val="2799521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Price</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1689803560"/>
              </p:ext>
            </p:extLst>
          </p:nvPr>
        </p:nvGraphicFramePr>
        <p:xfrm>
          <a:off x="2030412" y="2320835"/>
          <a:ext cx="8128000" cy="3129280"/>
        </p:xfrm>
        <a:graphic>
          <a:graphicData uri="http://schemas.openxmlformats.org/drawingml/2006/table">
            <a:tbl>
              <a:tblPr rtl="1" firstRow="1" bandRow="1">
                <a:tableStyleId>{5C22544A-7EE6-4342-B048-85BDC9FD1C3A}</a:tableStyleId>
              </a:tblPr>
              <a:tblGrid>
                <a:gridCol w="4064000">
                  <a:extLst>
                    <a:ext uri="{9D8B030D-6E8A-4147-A177-3AD203B41FA5}">
                      <a16:colId xmlns="" xmlns:a16="http://schemas.microsoft.com/office/drawing/2014/main" val="2925183161"/>
                    </a:ext>
                  </a:extLst>
                </a:gridCol>
                <a:gridCol w="4064000">
                  <a:extLst>
                    <a:ext uri="{9D8B030D-6E8A-4147-A177-3AD203B41FA5}">
                      <a16:colId xmlns="" xmlns:a16="http://schemas.microsoft.com/office/drawing/2014/main" val="1206226801"/>
                    </a:ext>
                  </a:extLst>
                </a:gridCol>
              </a:tblGrid>
              <a:tr h="370840">
                <a:tc>
                  <a:txBody>
                    <a:bodyPr/>
                    <a:lstStyle/>
                    <a:p>
                      <a:pPr rtl="1"/>
                      <a:r>
                        <a:rPr lang="en-US" dirty="0" smtClean="0"/>
                        <a:t>Price (NIS)</a:t>
                      </a:r>
                      <a:endParaRPr lang="ar-SA" dirty="0"/>
                    </a:p>
                  </a:txBody>
                  <a:tcPr/>
                </a:tc>
                <a:tc>
                  <a:txBody>
                    <a:bodyPr/>
                    <a:lstStyle/>
                    <a:p>
                      <a:pPr rtl="1"/>
                      <a:r>
                        <a:rPr lang="en-US" dirty="0" smtClean="0"/>
                        <a:t>Service</a:t>
                      </a:r>
                      <a:endParaRPr lang="ar-SA" dirty="0"/>
                    </a:p>
                  </a:txBody>
                  <a:tcPr/>
                </a:tc>
                <a:extLst>
                  <a:ext uri="{0D108BD9-81ED-4DB2-BD59-A6C34878D82A}">
                    <a16:rowId xmlns="" xmlns:a16="http://schemas.microsoft.com/office/drawing/2014/main" val="2961045398"/>
                  </a:ext>
                </a:extLst>
              </a:tr>
              <a:tr h="370840">
                <a:tc>
                  <a:txBody>
                    <a:bodyPr/>
                    <a:lstStyle/>
                    <a:p>
                      <a:pPr rtl="1"/>
                      <a:r>
                        <a:rPr lang="en-US" dirty="0" smtClean="0"/>
                        <a:t>2000</a:t>
                      </a:r>
                      <a:r>
                        <a:rPr lang="en-US" baseline="0" dirty="0" smtClean="0"/>
                        <a:t> per month</a:t>
                      </a:r>
                      <a:endParaRPr lang="ar-SA" dirty="0"/>
                    </a:p>
                  </a:txBody>
                  <a:tcPr/>
                </a:tc>
                <a:tc>
                  <a:txBody>
                    <a:bodyPr/>
                    <a:lstStyle/>
                    <a:p>
                      <a:pPr rtl="1"/>
                      <a:r>
                        <a:rPr lang="en-US" dirty="0" smtClean="0"/>
                        <a:t>Guarding</a:t>
                      </a:r>
                      <a:endParaRPr lang="ar-SA" dirty="0"/>
                    </a:p>
                  </a:txBody>
                  <a:tcPr/>
                </a:tc>
                <a:extLst>
                  <a:ext uri="{0D108BD9-81ED-4DB2-BD59-A6C34878D82A}">
                    <a16:rowId xmlns="" xmlns:a16="http://schemas.microsoft.com/office/drawing/2014/main" val="2012247194"/>
                  </a:ext>
                </a:extLst>
              </a:tr>
              <a:tr h="370840">
                <a:tc>
                  <a:txBody>
                    <a:bodyPr/>
                    <a:lstStyle/>
                    <a:p>
                      <a:pPr rtl="1"/>
                      <a:r>
                        <a:rPr lang="en-US" dirty="0" smtClean="0"/>
                        <a:t>7.5 per order</a:t>
                      </a:r>
                      <a:endParaRPr lang="ar-SA" dirty="0"/>
                    </a:p>
                  </a:txBody>
                  <a:tcPr/>
                </a:tc>
                <a:tc>
                  <a:txBody>
                    <a:bodyPr/>
                    <a:lstStyle/>
                    <a:p>
                      <a:pPr rtl="1"/>
                      <a:r>
                        <a:rPr lang="en-US" dirty="0" smtClean="0"/>
                        <a:t>Delivery</a:t>
                      </a:r>
                      <a:endParaRPr lang="ar-SA" dirty="0"/>
                    </a:p>
                  </a:txBody>
                  <a:tcPr/>
                </a:tc>
                <a:extLst>
                  <a:ext uri="{0D108BD9-81ED-4DB2-BD59-A6C34878D82A}">
                    <a16:rowId xmlns="" xmlns:a16="http://schemas.microsoft.com/office/drawing/2014/main" val="510569913"/>
                  </a:ext>
                </a:extLst>
              </a:tr>
              <a:tr h="370840">
                <a:tc>
                  <a:txBody>
                    <a:bodyPr/>
                    <a:lstStyle/>
                    <a:p>
                      <a:pPr rtl="1"/>
                      <a:r>
                        <a:rPr lang="en-US" dirty="0" smtClean="0"/>
                        <a:t>1000</a:t>
                      </a:r>
                      <a:r>
                        <a:rPr lang="en-US" baseline="0" dirty="0" smtClean="0"/>
                        <a:t> per </a:t>
                      </a:r>
                      <a:r>
                        <a:rPr lang="en-US" dirty="0" smtClean="0"/>
                        <a:t>system</a:t>
                      </a:r>
                      <a:endParaRPr lang="ar-SA" dirty="0"/>
                    </a:p>
                  </a:txBody>
                  <a:tcPr/>
                </a:tc>
                <a:tc>
                  <a:txBody>
                    <a:bodyPr/>
                    <a:lstStyle/>
                    <a:p>
                      <a:pPr rtl="1"/>
                      <a:r>
                        <a:rPr lang="en-US" dirty="0" smtClean="0"/>
                        <a:t>Camera system</a:t>
                      </a:r>
                      <a:endParaRPr lang="ar-SA" dirty="0"/>
                    </a:p>
                  </a:txBody>
                  <a:tcPr/>
                </a:tc>
                <a:extLst>
                  <a:ext uri="{0D108BD9-81ED-4DB2-BD59-A6C34878D82A}">
                    <a16:rowId xmlns="" xmlns:a16="http://schemas.microsoft.com/office/drawing/2014/main" val="681734000"/>
                  </a:ext>
                </a:extLst>
              </a:tr>
              <a:tr h="370840">
                <a:tc>
                  <a:txBody>
                    <a:bodyPr/>
                    <a:lstStyle/>
                    <a:p>
                      <a:pPr rtl="1"/>
                      <a:r>
                        <a:rPr lang="en-US" sz="1800" kern="1200" dirty="0" smtClean="0">
                          <a:solidFill>
                            <a:schemeClr val="dk1"/>
                          </a:solidFill>
                          <a:effectLst/>
                          <a:latin typeface="+mn-lt"/>
                          <a:ea typeface="+mn-ea"/>
                          <a:cs typeface="+mn-cs"/>
                        </a:rPr>
                        <a:t>Each order on average is 100 NIS. 10%*100 = 10 NIS / order</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Electrical maintenance</a:t>
                      </a:r>
                    </a:p>
                  </a:txBody>
                  <a:tcPr/>
                </a:tc>
                <a:extLst>
                  <a:ext uri="{0D108BD9-81ED-4DB2-BD59-A6C34878D82A}">
                    <a16:rowId xmlns="" xmlns:a16="http://schemas.microsoft.com/office/drawing/2014/main" val="4271949769"/>
                  </a:ext>
                </a:extLst>
              </a:tr>
              <a:tr h="370840">
                <a:tc>
                  <a:txBody>
                    <a:bodyPr/>
                    <a:lstStyle/>
                    <a:p>
                      <a:pPr rtl="1"/>
                      <a:r>
                        <a:rPr lang="en-US" sz="1800" kern="1200" dirty="0" smtClean="0">
                          <a:solidFill>
                            <a:schemeClr val="dk1"/>
                          </a:solidFill>
                          <a:effectLst/>
                          <a:latin typeface="+mn-lt"/>
                          <a:ea typeface="+mn-ea"/>
                          <a:cs typeface="+mn-cs"/>
                        </a:rPr>
                        <a:t>Each order on average is 100 NIS. 10%*100 = 10 NIS / order</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Sanitary maintenance</a:t>
                      </a:r>
                    </a:p>
                  </a:txBody>
                  <a:tcPr/>
                </a:tc>
                <a:extLst>
                  <a:ext uri="{0D108BD9-81ED-4DB2-BD59-A6C34878D82A}">
                    <a16:rowId xmlns="" xmlns:a16="http://schemas.microsoft.com/office/drawing/2014/main" val="3507652957"/>
                  </a:ext>
                </a:extLst>
              </a:tr>
              <a:tr h="281820">
                <a:tc>
                  <a:txBody>
                    <a:bodyPr/>
                    <a:lstStyle/>
                    <a:p>
                      <a:pPr rtl="1"/>
                      <a:r>
                        <a:rPr lang="en-US" dirty="0" smtClean="0"/>
                        <a:t>3610 </a:t>
                      </a:r>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US" dirty="0" smtClean="0"/>
                        <a:t>Elevator maintenance</a:t>
                      </a:r>
                      <a:endParaRPr lang="ar-SA" dirty="0" smtClean="0"/>
                    </a:p>
                  </a:txBody>
                  <a:tcPr/>
                </a:tc>
                <a:extLst>
                  <a:ext uri="{0D108BD9-81ED-4DB2-BD59-A6C34878D82A}">
                    <a16:rowId xmlns="" xmlns:a16="http://schemas.microsoft.com/office/drawing/2014/main" val="137660978"/>
                  </a:ext>
                </a:extLst>
              </a:tr>
            </a:tbl>
          </a:graphicData>
        </a:graphic>
      </p:graphicFrame>
    </p:spTree>
    <p:extLst>
      <p:ext uri="{BB962C8B-B14F-4D97-AF65-F5344CB8AC3E}">
        <p14:creationId xmlns:p14="http://schemas.microsoft.com/office/powerpoint/2010/main" val="1499147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87885924"/>
              </p:ext>
            </p:extLst>
          </p:nvPr>
        </p:nvGraphicFramePr>
        <p:xfrm>
          <a:off x="3461656" y="182881"/>
          <a:ext cx="7302141" cy="6531433"/>
        </p:xfrm>
        <a:graphic>
          <a:graphicData uri="http://schemas.openxmlformats.org/drawingml/2006/table">
            <a:tbl>
              <a:tblPr firstRow="1" firstCol="1" bandRow="1">
                <a:tableStyleId>{5C22544A-7EE6-4342-B048-85BDC9FD1C3A}</a:tableStyleId>
              </a:tblPr>
              <a:tblGrid>
                <a:gridCol w="1868746">
                  <a:extLst>
                    <a:ext uri="{9D8B030D-6E8A-4147-A177-3AD203B41FA5}">
                      <a16:colId xmlns="" xmlns:a16="http://schemas.microsoft.com/office/drawing/2014/main" val="1928842340"/>
                    </a:ext>
                  </a:extLst>
                </a:gridCol>
                <a:gridCol w="1868746">
                  <a:extLst>
                    <a:ext uri="{9D8B030D-6E8A-4147-A177-3AD203B41FA5}">
                      <a16:colId xmlns="" xmlns:a16="http://schemas.microsoft.com/office/drawing/2014/main" val="1186079893"/>
                    </a:ext>
                  </a:extLst>
                </a:gridCol>
                <a:gridCol w="1237975">
                  <a:extLst>
                    <a:ext uri="{9D8B030D-6E8A-4147-A177-3AD203B41FA5}">
                      <a16:colId xmlns="" xmlns:a16="http://schemas.microsoft.com/office/drawing/2014/main" val="2282041863"/>
                    </a:ext>
                  </a:extLst>
                </a:gridCol>
                <a:gridCol w="1237975">
                  <a:extLst>
                    <a:ext uri="{9D8B030D-6E8A-4147-A177-3AD203B41FA5}">
                      <a16:colId xmlns="" xmlns:a16="http://schemas.microsoft.com/office/drawing/2014/main" val="371173181"/>
                    </a:ext>
                  </a:extLst>
                </a:gridCol>
                <a:gridCol w="1088699">
                  <a:extLst>
                    <a:ext uri="{9D8B030D-6E8A-4147-A177-3AD203B41FA5}">
                      <a16:colId xmlns="" xmlns:a16="http://schemas.microsoft.com/office/drawing/2014/main" val="1027806718"/>
                    </a:ext>
                  </a:extLst>
                </a:gridCol>
              </a:tblGrid>
              <a:tr h="421385">
                <a:tc rowSpan="8">
                  <a:txBody>
                    <a:bodyPr/>
                    <a:lstStyle/>
                    <a:p>
                      <a:pPr algn="ctr">
                        <a:lnSpc>
                          <a:spcPct val="107000"/>
                        </a:lnSpc>
                        <a:spcAft>
                          <a:spcPts val="0"/>
                        </a:spcAft>
                      </a:pPr>
                      <a:r>
                        <a:rPr lang="en-US" sz="1200" b="1" dirty="0">
                          <a:effectLst/>
                        </a:rPr>
                        <a:t> </a:t>
                      </a:r>
                    </a:p>
                    <a:p>
                      <a:pPr algn="ctr">
                        <a:lnSpc>
                          <a:spcPct val="107000"/>
                        </a:lnSpc>
                        <a:spcAft>
                          <a:spcPts val="0"/>
                        </a:spcAft>
                      </a:pPr>
                      <a:r>
                        <a:rPr lang="en-US" sz="1200" b="1" dirty="0">
                          <a:effectLst/>
                        </a:rPr>
                        <a:t> </a:t>
                      </a:r>
                    </a:p>
                    <a:p>
                      <a:pPr algn="ctr">
                        <a:lnSpc>
                          <a:spcPct val="107000"/>
                        </a:lnSpc>
                        <a:spcAft>
                          <a:spcPts val="0"/>
                        </a:spcAft>
                      </a:pPr>
                      <a:r>
                        <a:rPr lang="en-US" sz="1200" b="1" dirty="0">
                          <a:effectLst/>
                        </a:rPr>
                        <a:t> </a:t>
                      </a:r>
                    </a:p>
                    <a:p>
                      <a:pPr algn="ctr">
                        <a:lnSpc>
                          <a:spcPct val="107000"/>
                        </a:lnSpc>
                        <a:spcAft>
                          <a:spcPts val="0"/>
                        </a:spcAft>
                      </a:pPr>
                      <a:r>
                        <a:rPr lang="en-US" sz="1200" b="1" dirty="0">
                          <a:effectLst/>
                        </a:rPr>
                        <a:t>Sales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service</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price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number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total per year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39395816"/>
                  </a:ext>
                </a:extLst>
              </a:tr>
              <a:tr h="210691">
                <a:tc vMerge="1">
                  <a:txBody>
                    <a:bodyPr/>
                    <a:lstStyle/>
                    <a:p>
                      <a:pPr rtl="1"/>
                      <a:endParaRPr lang="ar-SA"/>
                    </a:p>
                  </a:txBody>
                  <a:tcPr/>
                </a:tc>
                <a:tc>
                  <a:txBody>
                    <a:bodyPr/>
                    <a:lstStyle/>
                    <a:p>
                      <a:pPr>
                        <a:lnSpc>
                          <a:spcPct val="107000"/>
                        </a:lnSpc>
                        <a:spcAft>
                          <a:spcPts val="0"/>
                        </a:spcAft>
                      </a:pPr>
                      <a:r>
                        <a:rPr lang="en-US" sz="1200" b="1" dirty="0">
                          <a:effectLst/>
                        </a:rPr>
                        <a:t>Guard</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2000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80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1920000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2151604580"/>
                  </a:ext>
                </a:extLst>
              </a:tr>
              <a:tr h="210691">
                <a:tc vMerge="1">
                  <a:txBody>
                    <a:bodyPr/>
                    <a:lstStyle/>
                    <a:p>
                      <a:pPr rtl="1"/>
                      <a:endParaRPr lang="ar-SA"/>
                    </a:p>
                  </a:txBody>
                  <a:tcPr/>
                </a:tc>
                <a:tc>
                  <a:txBody>
                    <a:bodyPr/>
                    <a:lstStyle/>
                    <a:p>
                      <a:pPr>
                        <a:lnSpc>
                          <a:spcPct val="107000"/>
                        </a:lnSpc>
                        <a:spcAft>
                          <a:spcPts val="0"/>
                        </a:spcAft>
                      </a:pPr>
                      <a:r>
                        <a:rPr lang="en-US" sz="1200" b="1" dirty="0">
                          <a:effectLst/>
                        </a:rPr>
                        <a:t>Delivery</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7.5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1200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108000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1843157907"/>
                  </a:ext>
                </a:extLst>
              </a:tr>
              <a:tr h="210691">
                <a:tc vMerge="1">
                  <a:txBody>
                    <a:bodyPr/>
                    <a:lstStyle/>
                    <a:p>
                      <a:pPr rtl="1"/>
                      <a:endParaRPr lang="ar-SA"/>
                    </a:p>
                  </a:txBody>
                  <a:tcPr/>
                </a:tc>
                <a:tc>
                  <a:txBody>
                    <a:bodyPr/>
                    <a:lstStyle/>
                    <a:p>
                      <a:pPr>
                        <a:lnSpc>
                          <a:spcPct val="107000"/>
                        </a:lnSpc>
                        <a:spcAft>
                          <a:spcPts val="0"/>
                        </a:spcAft>
                      </a:pPr>
                      <a:r>
                        <a:rPr lang="en-US" sz="1200" b="1" dirty="0">
                          <a:effectLst/>
                        </a:rPr>
                        <a:t>Camera system</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1000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54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54000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2615015198"/>
                  </a:ext>
                </a:extLst>
              </a:tr>
              <a:tr h="210691">
                <a:tc vMerge="1">
                  <a:txBody>
                    <a:bodyPr/>
                    <a:lstStyle/>
                    <a:p>
                      <a:pPr rtl="1"/>
                      <a:endParaRPr lang="ar-SA"/>
                    </a:p>
                  </a:txBody>
                  <a:tcPr/>
                </a:tc>
                <a:tc>
                  <a:txBody>
                    <a:bodyPr/>
                    <a:lstStyle/>
                    <a:p>
                      <a:pPr>
                        <a:lnSpc>
                          <a:spcPct val="107000"/>
                        </a:lnSpc>
                        <a:spcAft>
                          <a:spcPts val="0"/>
                        </a:spcAft>
                      </a:pPr>
                      <a:r>
                        <a:rPr lang="en-US" sz="1200" b="1">
                          <a:effectLst/>
                        </a:rPr>
                        <a:t>Electrical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10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50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6000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448993845"/>
                  </a:ext>
                </a:extLst>
              </a:tr>
              <a:tr h="421385">
                <a:tc vMerge="1">
                  <a:txBody>
                    <a:bodyPr/>
                    <a:lstStyle/>
                    <a:p>
                      <a:pPr rtl="1"/>
                      <a:endParaRPr lang="ar-SA"/>
                    </a:p>
                  </a:txBody>
                  <a:tcPr/>
                </a:tc>
                <a:tc>
                  <a:txBody>
                    <a:bodyPr/>
                    <a:lstStyle/>
                    <a:p>
                      <a:pPr>
                        <a:lnSpc>
                          <a:spcPct val="107000"/>
                        </a:lnSpc>
                        <a:spcAft>
                          <a:spcPts val="0"/>
                        </a:spcAft>
                      </a:pPr>
                      <a:r>
                        <a:rPr lang="en-US" sz="1200" b="1">
                          <a:effectLst/>
                        </a:rPr>
                        <a:t>Sanitary extension maintenance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10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50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6000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727858703"/>
                  </a:ext>
                </a:extLst>
              </a:tr>
              <a:tr h="210691">
                <a:tc vMerge="1">
                  <a:txBody>
                    <a:bodyPr/>
                    <a:lstStyle/>
                    <a:p>
                      <a:pPr rtl="1"/>
                      <a:endParaRPr lang="ar-SA"/>
                    </a:p>
                  </a:txBody>
                  <a:tcPr/>
                </a:tc>
                <a:tc>
                  <a:txBody>
                    <a:bodyPr/>
                    <a:lstStyle/>
                    <a:p>
                      <a:pPr>
                        <a:lnSpc>
                          <a:spcPct val="107000"/>
                        </a:lnSpc>
                        <a:spcAft>
                          <a:spcPts val="0"/>
                        </a:spcAft>
                      </a:pPr>
                      <a:r>
                        <a:rPr lang="en-US" sz="1200" b="1">
                          <a:effectLst/>
                        </a:rPr>
                        <a:t>elevator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300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60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216000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366529580"/>
                  </a:ext>
                </a:extLst>
              </a:tr>
              <a:tr h="210691">
                <a:tc vMerge="1">
                  <a:txBody>
                    <a:bodyPr/>
                    <a:lstStyle/>
                    <a:p>
                      <a:pPr rtl="1"/>
                      <a:endParaRPr lang="ar-SA"/>
                    </a:p>
                  </a:txBody>
                  <a:tcPr/>
                </a:tc>
                <a:tc>
                  <a:txBody>
                    <a:bodyPr/>
                    <a:lstStyle/>
                    <a:p>
                      <a:pPr>
                        <a:lnSpc>
                          <a:spcPct val="107000"/>
                        </a:lnSpc>
                        <a:spcAft>
                          <a:spcPts val="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dirty="0">
                          <a:effectLst/>
                        </a:rPr>
                        <a:t>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a:effectLst/>
                        </a:rPr>
                        <a:t>Total</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2,310,000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1149128451"/>
                  </a:ext>
                </a:extLst>
              </a:tr>
              <a:tr h="421385">
                <a:tc rowSpan="8">
                  <a:txBody>
                    <a:bodyPr/>
                    <a:lstStyle/>
                    <a:p>
                      <a:pPr algn="ctr">
                        <a:lnSpc>
                          <a:spcPct val="107000"/>
                        </a:lnSpc>
                        <a:spcAft>
                          <a:spcPts val="0"/>
                        </a:spcAft>
                      </a:pPr>
                      <a:r>
                        <a:rPr lang="en-US" sz="1200" b="1">
                          <a:effectLst/>
                        </a:rPr>
                        <a:t> </a:t>
                      </a:r>
                    </a:p>
                    <a:p>
                      <a:pPr algn="ctr">
                        <a:lnSpc>
                          <a:spcPct val="107000"/>
                        </a:lnSpc>
                        <a:spcAft>
                          <a:spcPts val="0"/>
                        </a:spcAft>
                      </a:pPr>
                      <a:r>
                        <a:rPr lang="en-US" sz="1200" b="1">
                          <a:effectLst/>
                        </a:rPr>
                        <a:t> </a:t>
                      </a:r>
                    </a:p>
                    <a:p>
                      <a:pPr algn="ctr">
                        <a:lnSpc>
                          <a:spcPct val="107000"/>
                        </a:lnSpc>
                        <a:spcAft>
                          <a:spcPts val="0"/>
                        </a:spcAft>
                      </a:pPr>
                      <a:r>
                        <a:rPr lang="en-US" sz="1200" b="1">
                          <a:effectLst/>
                        </a:rPr>
                        <a:t> </a:t>
                      </a:r>
                    </a:p>
                    <a:p>
                      <a:pPr algn="ctr">
                        <a:lnSpc>
                          <a:spcPct val="107000"/>
                        </a:lnSpc>
                        <a:spcAft>
                          <a:spcPts val="0"/>
                        </a:spcAft>
                      </a:pPr>
                      <a:r>
                        <a:rPr lang="en-US" sz="1200" b="1">
                          <a:effectLst/>
                        </a:rPr>
                        <a:t> </a:t>
                      </a:r>
                    </a:p>
                    <a:p>
                      <a:pPr algn="ctr">
                        <a:lnSpc>
                          <a:spcPct val="107000"/>
                        </a:lnSpc>
                        <a:spcAft>
                          <a:spcPts val="0"/>
                        </a:spcAft>
                      </a:pPr>
                      <a:r>
                        <a:rPr lang="en-US" sz="1200" b="1">
                          <a:effectLst/>
                        </a:rPr>
                        <a:t>variable cost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a:effectLst/>
                        </a:rPr>
                        <a:t>service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dirty="0">
                          <a:effectLst/>
                        </a:rPr>
                        <a:t>cost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dirty="0">
                          <a:effectLst/>
                        </a:rPr>
                        <a:t>number</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a:effectLst/>
                        </a:rPr>
                        <a:t>Total per year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2000476103"/>
                  </a:ext>
                </a:extLst>
              </a:tr>
              <a:tr h="210691">
                <a:tc vMerge="1">
                  <a:txBody>
                    <a:bodyPr/>
                    <a:lstStyle/>
                    <a:p>
                      <a:pPr rtl="1"/>
                      <a:endParaRPr lang="ar-SA"/>
                    </a:p>
                  </a:txBody>
                  <a:tcPr/>
                </a:tc>
                <a:tc>
                  <a:txBody>
                    <a:bodyPr/>
                    <a:lstStyle/>
                    <a:p>
                      <a:pPr>
                        <a:lnSpc>
                          <a:spcPct val="107000"/>
                        </a:lnSpc>
                        <a:spcAft>
                          <a:spcPts val="0"/>
                        </a:spcAft>
                      </a:pPr>
                      <a:r>
                        <a:rPr lang="en-US" sz="1200" b="1">
                          <a:effectLst/>
                        </a:rPr>
                        <a:t>Guard</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1708.33</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80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1639996.8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166737267"/>
                  </a:ext>
                </a:extLst>
              </a:tr>
              <a:tr h="210691">
                <a:tc vMerge="1">
                  <a:txBody>
                    <a:bodyPr/>
                    <a:lstStyle/>
                    <a:p>
                      <a:pPr rtl="1"/>
                      <a:endParaRPr lang="ar-SA"/>
                    </a:p>
                  </a:txBody>
                  <a:tcPr/>
                </a:tc>
                <a:tc>
                  <a:txBody>
                    <a:bodyPr/>
                    <a:lstStyle/>
                    <a:p>
                      <a:pPr>
                        <a:lnSpc>
                          <a:spcPct val="107000"/>
                        </a:lnSpc>
                        <a:spcAft>
                          <a:spcPts val="0"/>
                        </a:spcAft>
                      </a:pPr>
                      <a:r>
                        <a:rPr lang="en-US" sz="1200" b="1">
                          <a:effectLst/>
                        </a:rPr>
                        <a:t>Delivery</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1200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14400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1439734512"/>
                  </a:ext>
                </a:extLst>
              </a:tr>
              <a:tr h="210691">
                <a:tc vMerge="1">
                  <a:txBody>
                    <a:bodyPr/>
                    <a:lstStyle/>
                    <a:p>
                      <a:pPr rtl="1"/>
                      <a:endParaRPr lang="ar-SA"/>
                    </a:p>
                  </a:txBody>
                  <a:tcPr/>
                </a:tc>
                <a:tc>
                  <a:txBody>
                    <a:bodyPr/>
                    <a:lstStyle/>
                    <a:p>
                      <a:pPr>
                        <a:lnSpc>
                          <a:spcPct val="107000"/>
                        </a:lnSpc>
                        <a:spcAft>
                          <a:spcPts val="0"/>
                        </a:spcAft>
                      </a:pPr>
                      <a:r>
                        <a:rPr lang="en-US" sz="1200" b="1">
                          <a:effectLst/>
                        </a:rPr>
                        <a:t>Camera system</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900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54</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48600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2559973419"/>
                  </a:ext>
                </a:extLst>
              </a:tr>
              <a:tr h="210691">
                <a:tc vMerge="1">
                  <a:txBody>
                    <a:bodyPr/>
                    <a:lstStyle/>
                    <a:p>
                      <a:pPr rtl="1"/>
                      <a:endParaRPr lang="ar-SA"/>
                    </a:p>
                  </a:txBody>
                  <a:tcPr/>
                </a:tc>
                <a:tc>
                  <a:txBody>
                    <a:bodyPr/>
                    <a:lstStyle/>
                    <a:p>
                      <a:pPr>
                        <a:lnSpc>
                          <a:spcPct val="107000"/>
                        </a:lnSpc>
                        <a:spcAft>
                          <a:spcPts val="0"/>
                        </a:spcAft>
                      </a:pPr>
                      <a:r>
                        <a:rPr lang="en-US" sz="1200" b="1">
                          <a:effectLst/>
                        </a:rPr>
                        <a:t>Electrical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50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2269085817"/>
                  </a:ext>
                </a:extLst>
              </a:tr>
              <a:tr h="421385">
                <a:tc vMerge="1">
                  <a:txBody>
                    <a:bodyPr/>
                    <a:lstStyle/>
                    <a:p>
                      <a:pPr rtl="1"/>
                      <a:endParaRPr lang="ar-SA"/>
                    </a:p>
                  </a:txBody>
                  <a:tcPr/>
                </a:tc>
                <a:tc>
                  <a:txBody>
                    <a:bodyPr/>
                    <a:lstStyle/>
                    <a:p>
                      <a:pPr>
                        <a:lnSpc>
                          <a:spcPct val="107000"/>
                        </a:lnSpc>
                        <a:spcAft>
                          <a:spcPts val="0"/>
                        </a:spcAft>
                      </a:pPr>
                      <a:r>
                        <a:rPr lang="en-US" sz="1200" b="1">
                          <a:effectLst/>
                        </a:rPr>
                        <a:t>Sanitary extension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50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062874523"/>
                  </a:ext>
                </a:extLst>
              </a:tr>
              <a:tr h="210691">
                <a:tc vMerge="1">
                  <a:txBody>
                    <a:bodyPr/>
                    <a:lstStyle/>
                    <a:p>
                      <a:pPr rtl="1"/>
                      <a:endParaRPr lang="ar-SA"/>
                    </a:p>
                  </a:txBody>
                  <a:tcPr/>
                </a:tc>
                <a:tc>
                  <a:txBody>
                    <a:bodyPr/>
                    <a:lstStyle/>
                    <a:p>
                      <a:pPr>
                        <a:lnSpc>
                          <a:spcPct val="107000"/>
                        </a:lnSpc>
                        <a:spcAft>
                          <a:spcPts val="0"/>
                        </a:spcAft>
                      </a:pPr>
                      <a:r>
                        <a:rPr lang="en-US" sz="1200" b="1">
                          <a:effectLst/>
                        </a:rPr>
                        <a:t>elevator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285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dirty="0">
                          <a:effectLst/>
                        </a:rPr>
                        <a:t>60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205200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3401484449"/>
                  </a:ext>
                </a:extLst>
              </a:tr>
              <a:tr h="210691">
                <a:tc vMerge="1">
                  <a:txBody>
                    <a:bodyPr/>
                    <a:lstStyle/>
                    <a:p>
                      <a:pPr rtl="1"/>
                      <a:endParaRPr lang="ar-SA"/>
                    </a:p>
                  </a:txBody>
                  <a:tcPr/>
                </a:tc>
                <a:tc>
                  <a:txBody>
                    <a:bodyPr/>
                    <a:lstStyle/>
                    <a:p>
                      <a:pPr>
                        <a:lnSpc>
                          <a:spcPct val="107000"/>
                        </a:lnSpc>
                        <a:spcAft>
                          <a:spcPts val="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nSpc>
                          <a:spcPct val="107000"/>
                        </a:lnSpc>
                        <a:spcAft>
                          <a:spcPts val="0"/>
                        </a:spcAft>
                      </a:pPr>
                      <a:r>
                        <a:rPr lang="en-US" sz="1200" b="1" dirty="0">
                          <a:effectLst/>
                        </a:rPr>
                        <a:t>Total</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a:txBody>
                    <a:bodyPr/>
                    <a:lstStyle/>
                    <a:p>
                      <a:pPr algn="ctr">
                        <a:lnSpc>
                          <a:spcPct val="107000"/>
                        </a:lnSpc>
                        <a:spcAft>
                          <a:spcPts val="0"/>
                        </a:spcAft>
                      </a:pPr>
                      <a:r>
                        <a:rPr lang="en-US" sz="1200" b="1">
                          <a:effectLst/>
                        </a:rPr>
                        <a:t>1,908,196.8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extLst>
                  <a:ext uri="{0D108BD9-81ED-4DB2-BD59-A6C34878D82A}">
                    <a16:rowId xmlns="" xmlns:a16="http://schemas.microsoft.com/office/drawing/2014/main" val="1150409146"/>
                  </a:ext>
                </a:extLst>
              </a:tr>
              <a:tr h="210691">
                <a:tc>
                  <a:txBody>
                    <a:bodyPr/>
                    <a:lstStyle/>
                    <a:p>
                      <a:pPr>
                        <a:lnSpc>
                          <a:spcPct val="107000"/>
                        </a:lnSpc>
                        <a:spcAft>
                          <a:spcPts val="0"/>
                        </a:spcAft>
                      </a:pPr>
                      <a:r>
                        <a:rPr lang="en-US" sz="1200" b="1">
                          <a:effectLst/>
                        </a:rPr>
                        <a:t>Gross profit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gridSpan="4">
                  <a:txBody>
                    <a:bodyPr/>
                    <a:lstStyle/>
                    <a:p>
                      <a:pPr algn="ctr">
                        <a:lnSpc>
                          <a:spcPct val="107000"/>
                        </a:lnSpc>
                        <a:spcAft>
                          <a:spcPts val="0"/>
                        </a:spcAft>
                      </a:pPr>
                      <a:r>
                        <a:rPr lang="en-US" sz="1200" b="1" dirty="0">
                          <a:effectLst/>
                        </a:rPr>
                        <a:t>401,803.2</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3892482297"/>
                  </a:ext>
                </a:extLst>
              </a:tr>
              <a:tr h="210691">
                <a:tc rowSpan="8">
                  <a:txBody>
                    <a:bodyPr/>
                    <a:lstStyle/>
                    <a:p>
                      <a:pPr algn="ctr">
                        <a:lnSpc>
                          <a:spcPct val="107000"/>
                        </a:lnSpc>
                        <a:spcAft>
                          <a:spcPts val="0"/>
                        </a:spcAft>
                      </a:pPr>
                      <a:r>
                        <a:rPr lang="en-US" sz="1200" b="1">
                          <a:effectLst/>
                        </a:rPr>
                        <a:t> </a:t>
                      </a:r>
                    </a:p>
                    <a:p>
                      <a:pPr algn="ctr">
                        <a:lnSpc>
                          <a:spcPct val="107000"/>
                        </a:lnSpc>
                        <a:spcAft>
                          <a:spcPts val="0"/>
                        </a:spcAft>
                      </a:pPr>
                      <a:r>
                        <a:rPr lang="en-US" sz="1200" b="1">
                          <a:effectLst/>
                        </a:rPr>
                        <a:t> </a:t>
                      </a:r>
                    </a:p>
                    <a:p>
                      <a:pPr algn="ctr">
                        <a:lnSpc>
                          <a:spcPct val="107000"/>
                        </a:lnSpc>
                        <a:spcAft>
                          <a:spcPts val="0"/>
                        </a:spcAft>
                      </a:pPr>
                      <a:r>
                        <a:rPr lang="en-US" sz="1200" b="1">
                          <a:effectLst/>
                        </a:rPr>
                        <a:t> </a:t>
                      </a:r>
                    </a:p>
                    <a:p>
                      <a:pPr algn="ctr">
                        <a:lnSpc>
                          <a:spcPct val="107000"/>
                        </a:lnSpc>
                        <a:spcAft>
                          <a:spcPts val="0"/>
                        </a:spcAft>
                      </a:pPr>
                      <a:r>
                        <a:rPr lang="en-US" sz="1200" b="1">
                          <a:effectLst/>
                        </a:rPr>
                        <a:t>fixed cost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gridSpan="2">
                  <a:txBody>
                    <a:bodyPr/>
                    <a:lstStyle/>
                    <a:p>
                      <a:pPr algn="ctr">
                        <a:lnSpc>
                          <a:spcPct val="107000"/>
                        </a:lnSpc>
                        <a:spcAft>
                          <a:spcPts val="0"/>
                        </a:spcAft>
                      </a:pPr>
                      <a:r>
                        <a:rPr lang="en-US" sz="1200" b="1">
                          <a:effectLst/>
                        </a:rPr>
                        <a:t>service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cost</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1119579919"/>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Guard</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230575</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2146912015"/>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Delivery</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88900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3191663414"/>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Camera system</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2456364356"/>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Electrical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1963618823"/>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Sanitary extension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3781162291"/>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elevator maintenance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1505025888"/>
                  </a:ext>
                </a:extLst>
              </a:tr>
              <a:tr h="210691">
                <a:tc vMerge="1">
                  <a:txBody>
                    <a:bodyPr/>
                    <a:lstStyle/>
                    <a:p>
                      <a:pPr rtl="1"/>
                      <a:endParaRPr lang="ar-SA"/>
                    </a:p>
                  </a:txBody>
                  <a:tcPr/>
                </a:tc>
                <a:tc gridSpan="2">
                  <a:txBody>
                    <a:bodyPr/>
                    <a:lstStyle/>
                    <a:p>
                      <a:pPr algn="ctr">
                        <a:lnSpc>
                          <a:spcPct val="107000"/>
                        </a:lnSpc>
                        <a:spcAft>
                          <a:spcPts val="0"/>
                        </a:spcAft>
                      </a:pPr>
                      <a:r>
                        <a:rPr lang="en-US" sz="1200" b="1">
                          <a:effectLst/>
                        </a:rPr>
                        <a:t>Total</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gridSpan="2">
                  <a:txBody>
                    <a:bodyPr/>
                    <a:lstStyle/>
                    <a:p>
                      <a:pPr algn="ctr">
                        <a:lnSpc>
                          <a:spcPct val="107000"/>
                        </a:lnSpc>
                        <a:spcAft>
                          <a:spcPts val="0"/>
                        </a:spcAft>
                      </a:pPr>
                      <a:r>
                        <a:rPr lang="en-US" sz="1200" b="1" dirty="0">
                          <a:effectLst/>
                        </a:rPr>
                        <a:t>319475</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extLst>
                  <a:ext uri="{0D108BD9-81ED-4DB2-BD59-A6C34878D82A}">
                    <a16:rowId xmlns="" xmlns:a16="http://schemas.microsoft.com/office/drawing/2014/main" val="1912448161"/>
                  </a:ext>
                </a:extLst>
              </a:tr>
              <a:tr h="210691">
                <a:tc>
                  <a:txBody>
                    <a:bodyPr/>
                    <a:lstStyle/>
                    <a:p>
                      <a:pPr>
                        <a:lnSpc>
                          <a:spcPct val="107000"/>
                        </a:lnSpc>
                        <a:spcAft>
                          <a:spcPts val="0"/>
                        </a:spcAft>
                      </a:pPr>
                      <a:r>
                        <a:rPr lang="en-US" sz="1200" b="1">
                          <a:effectLst/>
                        </a:rPr>
                        <a:t>Net profit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gridSpan="4">
                  <a:txBody>
                    <a:bodyPr/>
                    <a:lstStyle/>
                    <a:p>
                      <a:pPr algn="ctr">
                        <a:lnSpc>
                          <a:spcPct val="107000"/>
                        </a:lnSpc>
                        <a:spcAft>
                          <a:spcPts val="0"/>
                        </a:spcAft>
                      </a:pPr>
                      <a:r>
                        <a:rPr lang="en-US" sz="1200" b="1" dirty="0">
                          <a:effectLst/>
                        </a:rPr>
                        <a:t>82,328.2</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3036070762"/>
                  </a:ext>
                </a:extLst>
              </a:tr>
              <a:tr h="210691">
                <a:tc>
                  <a:txBody>
                    <a:bodyPr/>
                    <a:lstStyle/>
                    <a:p>
                      <a:pPr>
                        <a:lnSpc>
                          <a:spcPct val="107000"/>
                        </a:lnSpc>
                        <a:spcAft>
                          <a:spcPts val="0"/>
                        </a:spcAft>
                      </a:pPr>
                      <a:r>
                        <a:rPr lang="en-US" sz="1200" b="1">
                          <a:effectLst/>
                        </a:rPr>
                        <a:t>Net profit after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gridSpan="4">
                  <a:txBody>
                    <a:bodyPr/>
                    <a:lstStyle/>
                    <a:p>
                      <a:pPr algn="ctr">
                        <a:lnSpc>
                          <a:spcPct val="107000"/>
                        </a:lnSpc>
                        <a:spcAft>
                          <a:spcPts val="0"/>
                        </a:spcAft>
                      </a:pPr>
                      <a:r>
                        <a:rPr lang="en-US" sz="1200" b="1" dirty="0">
                          <a:effectLst/>
                        </a:rPr>
                        <a:t>65,862.4</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0035" marR="4003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1001821695"/>
                  </a:ext>
                </a:extLst>
              </a:tr>
            </a:tbl>
          </a:graphicData>
        </a:graphic>
      </p:graphicFrame>
      <p:sp>
        <p:nvSpPr>
          <p:cNvPr id="4" name="Rectangle 3"/>
          <p:cNvSpPr/>
          <p:nvPr/>
        </p:nvSpPr>
        <p:spPr>
          <a:xfrm>
            <a:off x="124725" y="2353380"/>
            <a:ext cx="3007554" cy="1754326"/>
          </a:xfrm>
          <a:prstGeom prst="rect">
            <a:avLst/>
          </a:prstGeom>
          <a:noFill/>
        </p:spPr>
        <p:txBody>
          <a:bodyPr wrap="none" lIns="91440" tIns="45720" rIns="91440" bIns="45720">
            <a:spAutoFit/>
          </a:bodyPr>
          <a:lstStyle/>
          <a:p>
            <a:pPr algn="ctr"/>
            <a:r>
              <a:rPr lang="en-US" sz="5400" dirty="0" smtClean="0"/>
              <a:t>Income</a:t>
            </a:r>
          </a:p>
          <a:p>
            <a:pPr algn="ctr"/>
            <a:r>
              <a:rPr lang="en-US" sz="5400" dirty="0" smtClean="0"/>
              <a:t> </a:t>
            </a:r>
            <a:r>
              <a:rPr lang="en-US" sz="5400" dirty="0"/>
              <a:t>statement</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303337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0" y="719828"/>
            <a:ext cx="3968705" cy="4255025"/>
          </a:xfrm>
        </p:spPr>
        <p:txBody>
          <a:bodyPr>
            <a:normAutofit/>
          </a:bodyPr>
          <a:lstStyle/>
          <a:p>
            <a:r>
              <a:rPr lang="en-US" sz="4000" dirty="0">
                <a:solidFill>
                  <a:srgbClr val="FFFFFF"/>
                </a:solidFill>
              </a:rPr>
              <a:t>Introduction</a:t>
            </a:r>
          </a:p>
        </p:txBody>
      </p:sp>
      <p:grpSp>
        <p:nvGrpSpPr>
          <p:cNvPr id="88" name="Group 87"/>
          <p:cNvGrpSpPr/>
          <p:nvPr/>
        </p:nvGrpSpPr>
        <p:grpSpPr>
          <a:xfrm>
            <a:off x="4036278" y="223215"/>
            <a:ext cx="7629249" cy="6704058"/>
            <a:chOff x="4036278" y="223216"/>
            <a:chExt cx="7204884" cy="6362332"/>
          </a:xfrm>
        </p:grpSpPr>
        <p:sp>
          <p:nvSpPr>
            <p:cNvPr id="89" name="Freeform: Shape 88"/>
            <p:cNvSpPr/>
            <p:nvPr/>
          </p:nvSpPr>
          <p:spPr>
            <a:xfrm>
              <a:off x="6418647" y="1400250"/>
              <a:ext cx="3302902" cy="1088456"/>
            </a:xfrm>
            <a:custGeom>
              <a:avLst/>
              <a:gdLst>
                <a:gd name="connsiteX0" fmla="*/ 0 w 3302902"/>
                <a:gd name="connsiteY0" fmla="*/ 0 h 1088456"/>
                <a:gd name="connsiteX1" fmla="*/ 3302902 w 3302902"/>
                <a:gd name="connsiteY1" fmla="*/ 0 h 1088456"/>
                <a:gd name="connsiteX2" fmla="*/ 3302902 w 3302902"/>
                <a:gd name="connsiteY2" fmla="*/ 1088456 h 1088456"/>
                <a:gd name="connsiteX3" fmla="*/ 0 w 3302902"/>
                <a:gd name="connsiteY3" fmla="*/ 1088456 h 1088456"/>
                <a:gd name="connsiteX4" fmla="*/ 0 w 3302902"/>
                <a:gd name="connsiteY4" fmla="*/ 0 h 1088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902" h="1088456">
                  <a:moveTo>
                    <a:pt x="0" y="0"/>
                  </a:moveTo>
                  <a:lnTo>
                    <a:pt x="3302902" y="0"/>
                  </a:lnTo>
                  <a:lnTo>
                    <a:pt x="3302902" y="1088456"/>
                  </a:lnTo>
                  <a:lnTo>
                    <a:pt x="0" y="108845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u="sng" kern="1200" dirty="0"/>
                <a:t>Problem Statement</a:t>
              </a:r>
              <a:endParaRPr lang="en-US" sz="3900" kern="1200" dirty="0"/>
            </a:p>
          </p:txBody>
        </p:sp>
        <p:sp>
          <p:nvSpPr>
            <p:cNvPr id="90" name="Freeform: Shape 89"/>
            <p:cNvSpPr/>
            <p:nvPr/>
          </p:nvSpPr>
          <p:spPr>
            <a:xfrm>
              <a:off x="4036278" y="3701109"/>
              <a:ext cx="7204884" cy="2884439"/>
            </a:xfrm>
            <a:custGeom>
              <a:avLst/>
              <a:gdLst>
                <a:gd name="connsiteX0" fmla="*/ 0 w 7204884"/>
                <a:gd name="connsiteY0" fmla="*/ 0 h 2884439"/>
                <a:gd name="connsiteX1" fmla="*/ 7204884 w 7204884"/>
                <a:gd name="connsiteY1" fmla="*/ 0 h 2884439"/>
                <a:gd name="connsiteX2" fmla="*/ 7204884 w 7204884"/>
                <a:gd name="connsiteY2" fmla="*/ 2884439 h 2884439"/>
                <a:gd name="connsiteX3" fmla="*/ 0 w 7204884"/>
                <a:gd name="connsiteY3" fmla="*/ 2884439 h 2884439"/>
                <a:gd name="connsiteX4" fmla="*/ 0 w 7204884"/>
                <a:gd name="connsiteY4" fmla="*/ 0 h 288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4884" h="2884439">
                  <a:moveTo>
                    <a:pt x="0" y="0"/>
                  </a:moveTo>
                  <a:lnTo>
                    <a:pt x="7204884" y="0"/>
                  </a:lnTo>
                  <a:lnTo>
                    <a:pt x="7204884" y="2884439"/>
                  </a:lnTo>
                  <a:lnTo>
                    <a:pt x="0" y="288443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6990" tIns="46990" rIns="46990" bIns="46990"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According to the PCBS, Nablus recorded the highest number of building licenses in the West Bank with 581 issued for residential buildings during the third quarter of 2016.</a:t>
              </a:r>
            </a:p>
            <a:p>
              <a:pPr marL="285750" lvl="1" indent="-285750" algn="l" defTabSz="1289050">
                <a:lnSpc>
                  <a:spcPct val="90000"/>
                </a:lnSpc>
                <a:spcBef>
                  <a:spcPct val="0"/>
                </a:spcBef>
                <a:spcAft>
                  <a:spcPct val="15000"/>
                </a:spcAft>
                <a:buChar char="•"/>
              </a:pPr>
              <a:r>
                <a:rPr lang="en-US" sz="2900" b="1" u="sng" kern="1200" dirty="0"/>
                <a:t>The problem is that the buildings’ committee or person in charge doesn't provide the residents with the needed services</a:t>
              </a:r>
              <a:endParaRPr lang="en-US" sz="2900" kern="1200" dirty="0"/>
            </a:p>
          </p:txBody>
        </p:sp>
        <p:sp>
          <p:nvSpPr>
            <p:cNvPr id="91" name="Oval 90"/>
            <p:cNvSpPr/>
            <p:nvPr/>
          </p:nvSpPr>
          <p:spPr>
            <a:xfrm>
              <a:off x="6414894" y="1069209"/>
              <a:ext cx="262730" cy="262730"/>
            </a:xfrm>
            <a:prstGeom prst="ellipse">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92" name="Oval 91"/>
            <p:cNvSpPr/>
            <p:nvPr/>
          </p:nvSpPr>
          <p:spPr>
            <a:xfrm>
              <a:off x="6598805" y="701386"/>
              <a:ext cx="262730" cy="262730"/>
            </a:xfrm>
            <a:prstGeom prst="ellipse">
              <a:avLst/>
            </a:prstGeom>
          </p:spPr>
          <p:style>
            <a:lnRef idx="0">
              <a:schemeClr val="lt1">
                <a:hueOff val="0"/>
                <a:satOff val="0"/>
                <a:lumOff val="0"/>
                <a:alphaOff val="0"/>
              </a:schemeClr>
            </a:lnRef>
            <a:fillRef idx="3">
              <a:schemeClr val="accent5">
                <a:hueOff val="-194621"/>
                <a:satOff val="-1045"/>
                <a:lumOff val="358"/>
                <a:alphaOff val="0"/>
              </a:schemeClr>
            </a:fillRef>
            <a:effectRef idx="2">
              <a:schemeClr val="accent5">
                <a:hueOff val="-194621"/>
                <a:satOff val="-1045"/>
                <a:lumOff val="358"/>
                <a:alphaOff val="0"/>
              </a:schemeClr>
            </a:effectRef>
            <a:fontRef idx="minor">
              <a:schemeClr val="lt1"/>
            </a:fontRef>
          </p:style>
        </p:sp>
        <p:sp>
          <p:nvSpPr>
            <p:cNvPr id="93" name="Oval 92"/>
            <p:cNvSpPr/>
            <p:nvPr/>
          </p:nvSpPr>
          <p:spPr>
            <a:xfrm>
              <a:off x="7040193" y="774951"/>
              <a:ext cx="412862" cy="412862"/>
            </a:xfrm>
            <a:prstGeom prst="ellipse">
              <a:avLst/>
            </a:prstGeom>
          </p:spPr>
          <p:style>
            <a:lnRef idx="0">
              <a:schemeClr val="lt1">
                <a:hueOff val="0"/>
                <a:satOff val="0"/>
                <a:lumOff val="0"/>
                <a:alphaOff val="0"/>
              </a:schemeClr>
            </a:lnRef>
            <a:fillRef idx="3">
              <a:schemeClr val="accent5">
                <a:hueOff val="-389242"/>
                <a:satOff val="-2091"/>
                <a:lumOff val="715"/>
                <a:alphaOff val="0"/>
              </a:schemeClr>
            </a:fillRef>
            <a:effectRef idx="2">
              <a:schemeClr val="accent5">
                <a:hueOff val="-389242"/>
                <a:satOff val="-2091"/>
                <a:lumOff val="715"/>
                <a:alphaOff val="0"/>
              </a:schemeClr>
            </a:effectRef>
            <a:fontRef idx="minor">
              <a:schemeClr val="lt1"/>
            </a:fontRef>
          </p:style>
        </p:sp>
        <p:sp>
          <p:nvSpPr>
            <p:cNvPr id="94" name="Oval 93"/>
            <p:cNvSpPr/>
            <p:nvPr/>
          </p:nvSpPr>
          <p:spPr>
            <a:xfrm>
              <a:off x="7408016" y="370345"/>
              <a:ext cx="262730" cy="262730"/>
            </a:xfrm>
            <a:prstGeom prst="ellipse">
              <a:avLst/>
            </a:prstGeom>
          </p:spPr>
          <p:style>
            <a:lnRef idx="0">
              <a:schemeClr val="lt1">
                <a:hueOff val="0"/>
                <a:satOff val="0"/>
                <a:lumOff val="0"/>
                <a:alphaOff val="0"/>
              </a:schemeClr>
            </a:lnRef>
            <a:fillRef idx="3">
              <a:schemeClr val="accent5">
                <a:hueOff val="-583863"/>
                <a:satOff val="-3136"/>
                <a:lumOff val="1073"/>
                <a:alphaOff val="0"/>
              </a:schemeClr>
            </a:fillRef>
            <a:effectRef idx="2">
              <a:schemeClr val="accent5">
                <a:hueOff val="-583863"/>
                <a:satOff val="-3136"/>
                <a:lumOff val="1073"/>
                <a:alphaOff val="0"/>
              </a:schemeClr>
            </a:effectRef>
            <a:fontRef idx="minor">
              <a:schemeClr val="lt1"/>
            </a:fontRef>
          </p:style>
        </p:sp>
        <p:sp>
          <p:nvSpPr>
            <p:cNvPr id="95" name="Oval 94"/>
            <p:cNvSpPr/>
            <p:nvPr/>
          </p:nvSpPr>
          <p:spPr>
            <a:xfrm>
              <a:off x="7886186" y="223216"/>
              <a:ext cx="262730" cy="262730"/>
            </a:xfrm>
            <a:prstGeom prst="ellipse">
              <a:avLst/>
            </a:prstGeom>
          </p:spPr>
          <p:style>
            <a:lnRef idx="0">
              <a:schemeClr val="lt1">
                <a:hueOff val="0"/>
                <a:satOff val="0"/>
                <a:lumOff val="0"/>
                <a:alphaOff val="0"/>
              </a:schemeClr>
            </a:lnRef>
            <a:fillRef idx="3">
              <a:schemeClr val="accent5">
                <a:hueOff val="-778484"/>
                <a:satOff val="-4181"/>
                <a:lumOff val="1430"/>
                <a:alphaOff val="0"/>
              </a:schemeClr>
            </a:fillRef>
            <a:effectRef idx="2">
              <a:schemeClr val="accent5">
                <a:hueOff val="-778484"/>
                <a:satOff val="-4181"/>
                <a:lumOff val="1430"/>
                <a:alphaOff val="0"/>
              </a:schemeClr>
            </a:effectRef>
            <a:fontRef idx="minor">
              <a:schemeClr val="lt1"/>
            </a:fontRef>
          </p:style>
        </p:sp>
        <p:sp>
          <p:nvSpPr>
            <p:cNvPr id="96" name="Oval 95"/>
            <p:cNvSpPr/>
            <p:nvPr/>
          </p:nvSpPr>
          <p:spPr>
            <a:xfrm>
              <a:off x="8474704" y="480692"/>
              <a:ext cx="262730" cy="262730"/>
            </a:xfrm>
            <a:prstGeom prst="ellipse">
              <a:avLst/>
            </a:prstGeom>
          </p:spPr>
          <p:style>
            <a:lnRef idx="0">
              <a:schemeClr val="lt1">
                <a:hueOff val="0"/>
                <a:satOff val="0"/>
                <a:lumOff val="0"/>
                <a:alphaOff val="0"/>
              </a:schemeClr>
            </a:lnRef>
            <a:fillRef idx="3">
              <a:schemeClr val="accent5">
                <a:hueOff val="-973105"/>
                <a:satOff val="-5226"/>
                <a:lumOff val="1788"/>
                <a:alphaOff val="0"/>
              </a:schemeClr>
            </a:fillRef>
            <a:effectRef idx="2">
              <a:schemeClr val="accent5">
                <a:hueOff val="-973105"/>
                <a:satOff val="-5226"/>
                <a:lumOff val="1788"/>
                <a:alphaOff val="0"/>
              </a:schemeClr>
            </a:effectRef>
            <a:fontRef idx="minor">
              <a:schemeClr val="lt1"/>
            </a:fontRef>
          </p:style>
        </p:sp>
        <p:sp>
          <p:nvSpPr>
            <p:cNvPr id="97" name="Oval 96"/>
            <p:cNvSpPr/>
            <p:nvPr/>
          </p:nvSpPr>
          <p:spPr>
            <a:xfrm>
              <a:off x="8842527" y="664604"/>
              <a:ext cx="412862" cy="412862"/>
            </a:xfrm>
            <a:prstGeom prst="ellipse">
              <a:avLst/>
            </a:prstGeom>
          </p:spPr>
          <p:style>
            <a:lnRef idx="0">
              <a:schemeClr val="lt1">
                <a:hueOff val="0"/>
                <a:satOff val="0"/>
                <a:lumOff val="0"/>
                <a:alphaOff val="0"/>
              </a:schemeClr>
            </a:lnRef>
            <a:fillRef idx="3">
              <a:schemeClr val="accent5">
                <a:hueOff val="-1167726"/>
                <a:satOff val="-6272"/>
                <a:lumOff val="2145"/>
                <a:alphaOff val="0"/>
              </a:schemeClr>
            </a:fillRef>
            <a:effectRef idx="2">
              <a:schemeClr val="accent5">
                <a:hueOff val="-1167726"/>
                <a:satOff val="-6272"/>
                <a:lumOff val="2145"/>
                <a:alphaOff val="0"/>
              </a:schemeClr>
            </a:effectRef>
            <a:fontRef idx="minor">
              <a:schemeClr val="lt1"/>
            </a:fontRef>
          </p:style>
        </p:sp>
        <p:sp>
          <p:nvSpPr>
            <p:cNvPr id="98" name="Oval 97"/>
            <p:cNvSpPr/>
            <p:nvPr/>
          </p:nvSpPr>
          <p:spPr>
            <a:xfrm>
              <a:off x="9357479" y="1069209"/>
              <a:ext cx="262730" cy="262730"/>
            </a:xfrm>
            <a:prstGeom prst="ellipse">
              <a:avLst/>
            </a:prstGeom>
          </p:spPr>
          <p:style>
            <a:lnRef idx="0">
              <a:schemeClr val="lt1">
                <a:hueOff val="0"/>
                <a:satOff val="0"/>
                <a:lumOff val="0"/>
                <a:alphaOff val="0"/>
              </a:schemeClr>
            </a:lnRef>
            <a:fillRef idx="3">
              <a:schemeClr val="accent5">
                <a:hueOff val="-1362347"/>
                <a:satOff val="-7317"/>
                <a:lumOff val="2503"/>
                <a:alphaOff val="0"/>
              </a:schemeClr>
            </a:fillRef>
            <a:effectRef idx="2">
              <a:schemeClr val="accent5">
                <a:hueOff val="-1362347"/>
                <a:satOff val="-7317"/>
                <a:lumOff val="2503"/>
                <a:alphaOff val="0"/>
              </a:schemeClr>
            </a:effectRef>
            <a:fontRef idx="minor">
              <a:schemeClr val="lt1"/>
            </a:fontRef>
          </p:style>
        </p:sp>
        <p:sp>
          <p:nvSpPr>
            <p:cNvPr id="99" name="Oval 98"/>
            <p:cNvSpPr/>
            <p:nvPr/>
          </p:nvSpPr>
          <p:spPr>
            <a:xfrm>
              <a:off x="9578173" y="1473815"/>
              <a:ext cx="262730" cy="262730"/>
            </a:xfrm>
            <a:prstGeom prst="ellipse">
              <a:avLst/>
            </a:prstGeom>
          </p:spPr>
          <p:style>
            <a:lnRef idx="0">
              <a:schemeClr val="lt1">
                <a:hueOff val="0"/>
                <a:satOff val="0"/>
                <a:lumOff val="0"/>
                <a:alphaOff val="0"/>
              </a:schemeClr>
            </a:lnRef>
            <a:fillRef idx="3">
              <a:schemeClr val="accent5">
                <a:hueOff val="-1556968"/>
                <a:satOff val="-8362"/>
                <a:lumOff val="2860"/>
                <a:alphaOff val="0"/>
              </a:schemeClr>
            </a:fillRef>
            <a:effectRef idx="2">
              <a:schemeClr val="accent5">
                <a:hueOff val="-1556968"/>
                <a:satOff val="-8362"/>
                <a:lumOff val="2860"/>
                <a:alphaOff val="0"/>
              </a:schemeClr>
            </a:effectRef>
            <a:fontRef idx="minor">
              <a:schemeClr val="lt1"/>
            </a:fontRef>
          </p:style>
        </p:sp>
        <p:sp>
          <p:nvSpPr>
            <p:cNvPr id="100" name="Oval 99"/>
            <p:cNvSpPr/>
            <p:nvPr/>
          </p:nvSpPr>
          <p:spPr>
            <a:xfrm>
              <a:off x="7665492" y="701386"/>
              <a:ext cx="675593" cy="675593"/>
            </a:xfrm>
            <a:prstGeom prst="ellipse">
              <a:avLst/>
            </a:prstGeom>
          </p:spPr>
          <p:style>
            <a:lnRef idx="0">
              <a:schemeClr val="lt1">
                <a:hueOff val="0"/>
                <a:satOff val="0"/>
                <a:lumOff val="0"/>
                <a:alphaOff val="0"/>
              </a:schemeClr>
            </a:lnRef>
            <a:fillRef idx="3">
              <a:schemeClr val="accent5">
                <a:hueOff val="-1751589"/>
                <a:satOff val="-9408"/>
                <a:lumOff val="3218"/>
                <a:alphaOff val="0"/>
              </a:schemeClr>
            </a:fillRef>
            <a:effectRef idx="2">
              <a:schemeClr val="accent5">
                <a:hueOff val="-1751589"/>
                <a:satOff val="-9408"/>
                <a:lumOff val="3218"/>
                <a:alphaOff val="0"/>
              </a:schemeClr>
            </a:effectRef>
            <a:fontRef idx="minor">
              <a:schemeClr val="lt1"/>
            </a:fontRef>
          </p:style>
        </p:sp>
        <p:sp>
          <p:nvSpPr>
            <p:cNvPr id="101" name="Oval 100"/>
            <p:cNvSpPr/>
            <p:nvPr/>
          </p:nvSpPr>
          <p:spPr>
            <a:xfrm>
              <a:off x="6230982" y="2099114"/>
              <a:ext cx="262730" cy="262730"/>
            </a:xfrm>
            <a:prstGeom prst="ellipse">
              <a:avLst/>
            </a:prstGeom>
          </p:spPr>
          <p:style>
            <a:lnRef idx="0">
              <a:schemeClr val="lt1">
                <a:hueOff val="0"/>
                <a:satOff val="0"/>
                <a:lumOff val="0"/>
                <a:alphaOff val="0"/>
              </a:schemeClr>
            </a:lnRef>
            <a:fillRef idx="3">
              <a:schemeClr val="accent5">
                <a:hueOff val="-1946210"/>
                <a:satOff val="-10453"/>
                <a:lumOff val="3575"/>
                <a:alphaOff val="0"/>
              </a:schemeClr>
            </a:fillRef>
            <a:effectRef idx="2">
              <a:schemeClr val="accent5">
                <a:hueOff val="-1946210"/>
                <a:satOff val="-10453"/>
                <a:lumOff val="3575"/>
                <a:alphaOff val="0"/>
              </a:schemeClr>
            </a:effectRef>
            <a:fontRef idx="minor">
              <a:schemeClr val="lt1"/>
            </a:fontRef>
          </p:style>
        </p:sp>
        <p:sp>
          <p:nvSpPr>
            <p:cNvPr id="102" name="Oval 101"/>
            <p:cNvSpPr/>
            <p:nvPr/>
          </p:nvSpPr>
          <p:spPr>
            <a:xfrm>
              <a:off x="6451676" y="2430155"/>
              <a:ext cx="412862" cy="412862"/>
            </a:xfrm>
            <a:prstGeom prst="ellipse">
              <a:avLst/>
            </a:prstGeom>
          </p:spPr>
          <p:style>
            <a:lnRef idx="0">
              <a:schemeClr val="lt1">
                <a:hueOff val="0"/>
                <a:satOff val="0"/>
                <a:lumOff val="0"/>
                <a:alphaOff val="0"/>
              </a:schemeClr>
            </a:lnRef>
            <a:fillRef idx="3">
              <a:schemeClr val="accent5">
                <a:hueOff val="-2140831"/>
                <a:satOff val="-11498"/>
                <a:lumOff val="3933"/>
                <a:alphaOff val="0"/>
              </a:schemeClr>
            </a:fillRef>
            <a:effectRef idx="2">
              <a:schemeClr val="accent5">
                <a:hueOff val="-2140831"/>
                <a:satOff val="-11498"/>
                <a:lumOff val="3933"/>
                <a:alphaOff val="0"/>
              </a:schemeClr>
            </a:effectRef>
            <a:fontRef idx="minor">
              <a:schemeClr val="lt1"/>
            </a:fontRef>
          </p:style>
        </p:sp>
        <p:sp>
          <p:nvSpPr>
            <p:cNvPr id="103" name="Oval 102"/>
            <p:cNvSpPr/>
            <p:nvPr/>
          </p:nvSpPr>
          <p:spPr>
            <a:xfrm>
              <a:off x="7003411" y="2724414"/>
              <a:ext cx="600527" cy="600527"/>
            </a:xfrm>
            <a:prstGeom prst="ellipse">
              <a:avLst/>
            </a:prstGeom>
          </p:spPr>
          <p:style>
            <a:lnRef idx="0">
              <a:schemeClr val="lt1">
                <a:hueOff val="0"/>
                <a:satOff val="0"/>
                <a:lumOff val="0"/>
                <a:alphaOff val="0"/>
              </a:schemeClr>
            </a:lnRef>
            <a:fillRef idx="3">
              <a:schemeClr val="accent5">
                <a:hueOff val="-2335452"/>
                <a:satOff val="-12544"/>
                <a:lumOff val="4290"/>
                <a:alphaOff val="0"/>
              </a:schemeClr>
            </a:fillRef>
            <a:effectRef idx="2">
              <a:schemeClr val="accent5">
                <a:hueOff val="-2335452"/>
                <a:satOff val="-12544"/>
                <a:lumOff val="4290"/>
                <a:alphaOff val="0"/>
              </a:schemeClr>
            </a:effectRef>
            <a:fontRef idx="minor">
              <a:schemeClr val="lt1"/>
            </a:fontRef>
          </p:style>
        </p:sp>
        <p:sp>
          <p:nvSpPr>
            <p:cNvPr id="104" name="Oval 103"/>
            <p:cNvSpPr/>
            <p:nvPr/>
          </p:nvSpPr>
          <p:spPr>
            <a:xfrm>
              <a:off x="7775839" y="3202584"/>
              <a:ext cx="262730" cy="262730"/>
            </a:xfrm>
            <a:prstGeom prst="ellipse">
              <a:avLst/>
            </a:prstGeom>
          </p:spPr>
          <p:style>
            <a:lnRef idx="0">
              <a:schemeClr val="lt1">
                <a:hueOff val="0"/>
                <a:satOff val="0"/>
                <a:lumOff val="0"/>
                <a:alphaOff val="0"/>
              </a:schemeClr>
            </a:lnRef>
            <a:fillRef idx="3">
              <a:schemeClr val="accent5">
                <a:hueOff val="-2530073"/>
                <a:satOff val="-13589"/>
                <a:lumOff val="4648"/>
                <a:alphaOff val="0"/>
              </a:schemeClr>
            </a:fillRef>
            <a:effectRef idx="2">
              <a:schemeClr val="accent5">
                <a:hueOff val="-2530073"/>
                <a:satOff val="-13589"/>
                <a:lumOff val="4648"/>
                <a:alphaOff val="0"/>
              </a:schemeClr>
            </a:effectRef>
            <a:fontRef idx="minor">
              <a:schemeClr val="lt1"/>
            </a:fontRef>
          </p:style>
        </p:sp>
        <p:sp>
          <p:nvSpPr>
            <p:cNvPr id="105" name="Oval 104"/>
            <p:cNvSpPr/>
            <p:nvPr/>
          </p:nvSpPr>
          <p:spPr>
            <a:xfrm>
              <a:off x="7922969" y="2724414"/>
              <a:ext cx="412862" cy="412862"/>
            </a:xfrm>
            <a:prstGeom prst="ellipse">
              <a:avLst/>
            </a:prstGeom>
          </p:spPr>
          <p:style>
            <a:lnRef idx="0">
              <a:schemeClr val="lt1">
                <a:hueOff val="0"/>
                <a:satOff val="0"/>
                <a:lumOff val="0"/>
                <a:alphaOff val="0"/>
              </a:schemeClr>
            </a:lnRef>
            <a:fillRef idx="3">
              <a:schemeClr val="accent5">
                <a:hueOff val="-2724694"/>
                <a:satOff val="-14634"/>
                <a:lumOff val="5005"/>
                <a:alphaOff val="0"/>
              </a:schemeClr>
            </a:fillRef>
            <a:effectRef idx="2">
              <a:schemeClr val="accent5">
                <a:hueOff val="-2724694"/>
                <a:satOff val="-14634"/>
                <a:lumOff val="5005"/>
                <a:alphaOff val="0"/>
              </a:schemeClr>
            </a:effectRef>
            <a:fontRef idx="minor">
              <a:schemeClr val="lt1"/>
            </a:fontRef>
          </p:style>
        </p:sp>
        <p:sp>
          <p:nvSpPr>
            <p:cNvPr id="106" name="Oval 105"/>
            <p:cNvSpPr/>
            <p:nvPr/>
          </p:nvSpPr>
          <p:spPr>
            <a:xfrm>
              <a:off x="8290792" y="3239366"/>
              <a:ext cx="262730" cy="262730"/>
            </a:xfrm>
            <a:prstGeom prst="ellipse">
              <a:avLst/>
            </a:prstGeom>
          </p:spPr>
          <p:style>
            <a:lnRef idx="0">
              <a:schemeClr val="lt1">
                <a:hueOff val="0"/>
                <a:satOff val="0"/>
                <a:lumOff val="0"/>
                <a:alphaOff val="0"/>
              </a:schemeClr>
            </a:lnRef>
            <a:fillRef idx="3">
              <a:schemeClr val="accent5">
                <a:hueOff val="-2919315"/>
                <a:satOff val="-15679"/>
                <a:lumOff val="5363"/>
                <a:alphaOff val="0"/>
              </a:schemeClr>
            </a:fillRef>
            <a:effectRef idx="2">
              <a:schemeClr val="accent5">
                <a:hueOff val="-2919315"/>
                <a:satOff val="-15679"/>
                <a:lumOff val="5363"/>
                <a:alphaOff val="0"/>
              </a:schemeClr>
            </a:effectRef>
            <a:fontRef idx="minor">
              <a:schemeClr val="lt1"/>
            </a:fontRef>
          </p:style>
        </p:sp>
        <p:sp>
          <p:nvSpPr>
            <p:cNvPr id="107" name="Oval 106"/>
            <p:cNvSpPr/>
            <p:nvPr/>
          </p:nvSpPr>
          <p:spPr>
            <a:xfrm>
              <a:off x="8621833" y="2650849"/>
              <a:ext cx="600527" cy="600527"/>
            </a:xfrm>
            <a:prstGeom prst="ellipse">
              <a:avLst/>
            </a:prstGeom>
          </p:spPr>
          <p:style>
            <a:lnRef idx="0">
              <a:schemeClr val="lt1">
                <a:hueOff val="0"/>
                <a:satOff val="0"/>
                <a:lumOff val="0"/>
                <a:alphaOff val="0"/>
              </a:schemeClr>
            </a:lnRef>
            <a:fillRef idx="3">
              <a:schemeClr val="accent5">
                <a:hueOff val="-3113936"/>
                <a:satOff val="-16725"/>
                <a:lumOff val="5720"/>
                <a:alphaOff val="0"/>
              </a:schemeClr>
            </a:fillRef>
            <a:effectRef idx="2">
              <a:schemeClr val="accent5">
                <a:hueOff val="-3113936"/>
                <a:satOff val="-16725"/>
                <a:lumOff val="5720"/>
                <a:alphaOff val="0"/>
              </a:schemeClr>
            </a:effectRef>
            <a:fontRef idx="minor">
              <a:schemeClr val="lt1"/>
            </a:fontRef>
          </p:style>
        </p:sp>
        <p:sp>
          <p:nvSpPr>
            <p:cNvPr id="108" name="Oval 107"/>
            <p:cNvSpPr/>
            <p:nvPr/>
          </p:nvSpPr>
          <p:spPr>
            <a:xfrm>
              <a:off x="9431044" y="2503720"/>
              <a:ext cx="412862" cy="412862"/>
            </a:xfrm>
            <a:prstGeom prst="ellipse">
              <a:avLst/>
            </a:prstGeom>
          </p:spPr>
          <p:style>
            <a:lnRef idx="0">
              <a:schemeClr val="lt1">
                <a:hueOff val="0"/>
                <a:satOff val="0"/>
                <a:lumOff val="0"/>
                <a:alphaOff val="0"/>
              </a:schemeClr>
            </a:lnRef>
            <a:fillRef idx="3">
              <a:schemeClr val="accent5">
                <a:hueOff val="-3308557"/>
                <a:satOff val="-17770"/>
                <a:lumOff val="6078"/>
                <a:alphaOff val="0"/>
              </a:schemeClr>
            </a:fillRef>
            <a:effectRef idx="2">
              <a:schemeClr val="accent5">
                <a:hueOff val="-3308557"/>
                <a:satOff val="-17770"/>
                <a:lumOff val="6078"/>
                <a:alphaOff val="0"/>
              </a:schemeClr>
            </a:effectRef>
            <a:fontRef idx="minor">
              <a:schemeClr val="lt1"/>
            </a:fontRef>
          </p:style>
        </p:sp>
      </p:grpSp>
    </p:spTree>
    <p:extLst>
      <p:ext uri="{BB962C8B-B14F-4D97-AF65-F5344CB8AC3E}">
        <p14:creationId xmlns:p14="http://schemas.microsoft.com/office/powerpoint/2010/main" val="33728273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Financial Study</a:t>
            </a:r>
            <a:endParaRPr lang="ar-SA" dirty="0"/>
          </a:p>
        </p:txBody>
      </p:sp>
      <p:sp>
        <p:nvSpPr>
          <p:cNvPr id="5" name="Content Placeholder 4"/>
          <p:cNvSpPr>
            <a:spLocks noGrp="1"/>
          </p:cNvSpPr>
          <p:nvPr>
            <p:ph idx="1"/>
          </p:nvPr>
        </p:nvSpPr>
        <p:spPr/>
        <p:txBody>
          <a:bodyPr/>
          <a:lstStyle/>
          <a:p>
            <a:pPr lvl="0"/>
            <a:r>
              <a:rPr lang="en-US" dirty="0"/>
              <a:t>Breakeven point</a:t>
            </a:r>
          </a:p>
          <a:p>
            <a:pPr lvl="0"/>
            <a:r>
              <a:rPr lang="en-US" dirty="0"/>
              <a:t>Net present value</a:t>
            </a:r>
          </a:p>
          <a:p>
            <a:pPr lvl="0"/>
            <a:r>
              <a:rPr lang="en-US" dirty="0"/>
              <a:t>Rate of return</a:t>
            </a:r>
          </a:p>
          <a:p>
            <a:pPr lvl="0"/>
            <a:r>
              <a:rPr lang="en-US" dirty="0"/>
              <a:t>Payback period</a:t>
            </a:r>
          </a:p>
          <a:p>
            <a:pPr lvl="0"/>
            <a:r>
              <a:rPr lang="en-US" dirty="0"/>
              <a:t>Sensitivity analysis </a:t>
            </a:r>
          </a:p>
          <a:p>
            <a:pPr marL="0" indent="0">
              <a:buNone/>
            </a:pPr>
            <a:endParaRPr lang="ar-SA" dirty="0"/>
          </a:p>
        </p:txBody>
      </p:sp>
    </p:spTree>
    <p:extLst>
      <p:ext uri="{BB962C8B-B14F-4D97-AF65-F5344CB8AC3E}">
        <p14:creationId xmlns:p14="http://schemas.microsoft.com/office/powerpoint/2010/main" val="2765141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Break Even point</a:t>
            </a:r>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val="3109963554"/>
              </p:ext>
            </p:extLst>
          </p:nvPr>
        </p:nvGraphicFramePr>
        <p:xfrm>
          <a:off x="2030412" y="2652969"/>
          <a:ext cx="8128000" cy="1112520"/>
        </p:xfrm>
        <a:graphic>
          <a:graphicData uri="http://schemas.openxmlformats.org/drawingml/2006/table">
            <a:tbl>
              <a:tblPr rtl="1" firstRow="1" bandRow="1">
                <a:tableStyleId>{5C22544A-7EE6-4342-B048-85BDC9FD1C3A}</a:tableStyleId>
              </a:tblPr>
              <a:tblGrid>
                <a:gridCol w="4064000">
                  <a:extLst>
                    <a:ext uri="{9D8B030D-6E8A-4147-A177-3AD203B41FA5}">
                      <a16:colId xmlns="" xmlns:a16="http://schemas.microsoft.com/office/drawing/2014/main" val="2405792910"/>
                    </a:ext>
                  </a:extLst>
                </a:gridCol>
                <a:gridCol w="4064000">
                  <a:extLst>
                    <a:ext uri="{9D8B030D-6E8A-4147-A177-3AD203B41FA5}">
                      <a16:colId xmlns="" xmlns:a16="http://schemas.microsoft.com/office/drawing/2014/main" val="2655721677"/>
                    </a:ext>
                  </a:extLst>
                </a:gridCol>
              </a:tblGrid>
              <a:tr h="370840">
                <a:tc>
                  <a:txBody>
                    <a:bodyPr/>
                    <a:lstStyle/>
                    <a:p>
                      <a:pPr rtl="1"/>
                      <a:r>
                        <a:rPr lang="en-US" dirty="0" smtClean="0"/>
                        <a:t>Break even</a:t>
                      </a:r>
                      <a:r>
                        <a:rPr lang="en-US" baseline="0" dirty="0" smtClean="0"/>
                        <a:t> point</a:t>
                      </a:r>
                      <a:endParaRPr lang="ar-SA" dirty="0"/>
                    </a:p>
                  </a:txBody>
                  <a:tcPr/>
                </a:tc>
                <a:tc>
                  <a:txBody>
                    <a:bodyPr/>
                    <a:lstStyle/>
                    <a:p>
                      <a:pPr rtl="1"/>
                      <a:r>
                        <a:rPr lang="en-US" dirty="0" smtClean="0"/>
                        <a:t>Service</a:t>
                      </a:r>
                      <a:endParaRPr lang="ar-SA" dirty="0"/>
                    </a:p>
                  </a:txBody>
                  <a:tcPr/>
                </a:tc>
                <a:extLst>
                  <a:ext uri="{0D108BD9-81ED-4DB2-BD59-A6C34878D82A}">
                    <a16:rowId xmlns="" xmlns:a16="http://schemas.microsoft.com/office/drawing/2014/main" val="55549227"/>
                  </a:ext>
                </a:extLst>
              </a:tr>
              <a:tr h="370840">
                <a:tc>
                  <a:txBody>
                    <a:bodyPr/>
                    <a:lstStyle/>
                    <a:p>
                      <a:pPr rtl="1"/>
                      <a:r>
                        <a:rPr lang="en-US" dirty="0" smtClean="0"/>
                        <a:t>66 building per year</a:t>
                      </a:r>
                      <a:endParaRPr lang="ar-SA" dirty="0"/>
                    </a:p>
                  </a:txBody>
                  <a:tcPr/>
                </a:tc>
                <a:tc>
                  <a:txBody>
                    <a:bodyPr/>
                    <a:lstStyle/>
                    <a:p>
                      <a:pPr rtl="1"/>
                      <a:r>
                        <a:rPr lang="en-US" dirty="0" smtClean="0"/>
                        <a:t>Guarding</a:t>
                      </a:r>
                      <a:endParaRPr lang="ar-SA" dirty="0"/>
                    </a:p>
                  </a:txBody>
                  <a:tcPr/>
                </a:tc>
                <a:extLst>
                  <a:ext uri="{0D108BD9-81ED-4DB2-BD59-A6C34878D82A}">
                    <a16:rowId xmlns="" xmlns:a16="http://schemas.microsoft.com/office/drawing/2014/main" val="1650965470"/>
                  </a:ext>
                </a:extLst>
              </a:tr>
              <a:tr h="370840">
                <a:tc>
                  <a:txBody>
                    <a:bodyPr/>
                    <a:lstStyle/>
                    <a:p>
                      <a:pPr rtl="1"/>
                      <a:r>
                        <a:rPr lang="en-US" dirty="0" smtClean="0"/>
                        <a:t>38 order per day (1140 per month) </a:t>
                      </a:r>
                      <a:endParaRPr lang="ar-SA" dirty="0"/>
                    </a:p>
                  </a:txBody>
                  <a:tcPr/>
                </a:tc>
                <a:tc>
                  <a:txBody>
                    <a:bodyPr/>
                    <a:lstStyle/>
                    <a:p>
                      <a:pPr rtl="1"/>
                      <a:r>
                        <a:rPr lang="en-US" dirty="0" smtClean="0"/>
                        <a:t>Delivery</a:t>
                      </a:r>
                      <a:endParaRPr lang="ar-SA" dirty="0"/>
                    </a:p>
                  </a:txBody>
                  <a:tcPr/>
                </a:tc>
                <a:extLst>
                  <a:ext uri="{0D108BD9-81ED-4DB2-BD59-A6C34878D82A}">
                    <a16:rowId xmlns="" xmlns:a16="http://schemas.microsoft.com/office/drawing/2014/main" val="2093280800"/>
                  </a:ext>
                </a:extLst>
              </a:tr>
            </a:tbl>
          </a:graphicData>
        </a:graphic>
      </p:graphicFrame>
    </p:spTree>
    <p:extLst>
      <p:ext uri="{BB962C8B-B14F-4D97-AF65-F5344CB8AC3E}">
        <p14:creationId xmlns:p14="http://schemas.microsoft.com/office/powerpoint/2010/main" val="10884700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732080136"/>
              </p:ext>
            </p:extLst>
          </p:nvPr>
        </p:nvGraphicFramePr>
        <p:xfrm>
          <a:off x="2481943" y="313502"/>
          <a:ext cx="7772401" cy="6257124"/>
        </p:xfrm>
        <a:graphic>
          <a:graphicData uri="http://schemas.openxmlformats.org/drawingml/2006/table">
            <a:tbl>
              <a:tblPr firstRow="1" firstCol="1" bandRow="1">
                <a:tableStyleId>{5C22544A-7EE6-4342-B048-85BDC9FD1C3A}</a:tableStyleId>
              </a:tblPr>
              <a:tblGrid>
                <a:gridCol w="1807437">
                  <a:extLst>
                    <a:ext uri="{9D8B030D-6E8A-4147-A177-3AD203B41FA5}">
                      <a16:colId xmlns="" xmlns:a16="http://schemas.microsoft.com/office/drawing/2014/main" val="615782724"/>
                    </a:ext>
                  </a:extLst>
                </a:gridCol>
                <a:gridCol w="986332">
                  <a:extLst>
                    <a:ext uri="{9D8B030D-6E8A-4147-A177-3AD203B41FA5}">
                      <a16:colId xmlns="" xmlns:a16="http://schemas.microsoft.com/office/drawing/2014/main" val="4281192526"/>
                    </a:ext>
                  </a:extLst>
                </a:gridCol>
                <a:gridCol w="986332">
                  <a:extLst>
                    <a:ext uri="{9D8B030D-6E8A-4147-A177-3AD203B41FA5}">
                      <a16:colId xmlns="" xmlns:a16="http://schemas.microsoft.com/office/drawing/2014/main" val="3363046001"/>
                    </a:ext>
                  </a:extLst>
                </a:gridCol>
                <a:gridCol w="996398">
                  <a:extLst>
                    <a:ext uri="{9D8B030D-6E8A-4147-A177-3AD203B41FA5}">
                      <a16:colId xmlns="" xmlns:a16="http://schemas.microsoft.com/office/drawing/2014/main" val="189487942"/>
                    </a:ext>
                  </a:extLst>
                </a:gridCol>
                <a:gridCol w="996398">
                  <a:extLst>
                    <a:ext uri="{9D8B030D-6E8A-4147-A177-3AD203B41FA5}">
                      <a16:colId xmlns="" xmlns:a16="http://schemas.microsoft.com/office/drawing/2014/main" val="2316953918"/>
                    </a:ext>
                  </a:extLst>
                </a:gridCol>
                <a:gridCol w="999752">
                  <a:extLst>
                    <a:ext uri="{9D8B030D-6E8A-4147-A177-3AD203B41FA5}">
                      <a16:colId xmlns="" xmlns:a16="http://schemas.microsoft.com/office/drawing/2014/main" val="2020789288"/>
                    </a:ext>
                  </a:extLst>
                </a:gridCol>
                <a:gridCol w="999752">
                  <a:extLst>
                    <a:ext uri="{9D8B030D-6E8A-4147-A177-3AD203B41FA5}">
                      <a16:colId xmlns="" xmlns:a16="http://schemas.microsoft.com/office/drawing/2014/main" val="777246737"/>
                    </a:ext>
                  </a:extLst>
                </a:gridCol>
              </a:tblGrid>
              <a:tr h="208571">
                <a:tc rowSpan="2">
                  <a:txBody>
                    <a:bodyPr/>
                    <a:lstStyle/>
                    <a:p>
                      <a:pPr algn="ctr">
                        <a:lnSpc>
                          <a:spcPct val="107000"/>
                        </a:lnSpc>
                        <a:spcAft>
                          <a:spcPts val="0"/>
                        </a:spcAft>
                      </a:pPr>
                      <a:r>
                        <a:rPr lang="en-US" sz="1200" b="1">
                          <a:effectLst/>
                        </a:rPr>
                        <a:t>category</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6">
                  <a:txBody>
                    <a:bodyPr/>
                    <a:lstStyle/>
                    <a:p>
                      <a:pPr algn="ctr">
                        <a:lnSpc>
                          <a:spcPct val="107000"/>
                        </a:lnSpc>
                        <a:spcAft>
                          <a:spcPts val="0"/>
                        </a:spcAft>
                      </a:pPr>
                      <a:r>
                        <a:rPr lang="en-US" sz="1200" b="1">
                          <a:effectLst/>
                        </a:rPr>
                        <a:t>year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904401480"/>
                  </a:ext>
                </a:extLst>
              </a:tr>
              <a:tr h="208571">
                <a:tc vMerge="1">
                  <a:txBody>
                    <a:bodyPr/>
                    <a:lstStyle/>
                    <a:p>
                      <a:pPr rtl="1"/>
                      <a:endParaRPr lang="ar-SA"/>
                    </a:p>
                  </a:txBody>
                  <a:tcPr/>
                </a:tc>
                <a:tc>
                  <a:txBody>
                    <a:bodyPr/>
                    <a:lstStyle/>
                    <a:p>
                      <a:pPr algn="ct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90583181"/>
                  </a:ext>
                </a:extLst>
              </a:tr>
              <a:tr h="208571">
                <a:tc>
                  <a:txBody>
                    <a:bodyPr/>
                    <a:lstStyle/>
                    <a:p>
                      <a:pPr algn="l">
                        <a:lnSpc>
                          <a:spcPct val="107000"/>
                        </a:lnSpc>
                        <a:spcAft>
                          <a:spcPts val="0"/>
                        </a:spcAft>
                      </a:pPr>
                      <a:r>
                        <a:rPr lang="en-US" sz="1200" b="1">
                          <a:effectLst/>
                        </a:rPr>
                        <a:t>initial investment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271026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30000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103214686"/>
                  </a:ext>
                </a:extLst>
              </a:tr>
              <a:tr h="208571">
                <a:tc>
                  <a:txBody>
                    <a:bodyPr/>
                    <a:lstStyle/>
                    <a:p>
                      <a:pPr algn="l">
                        <a:lnSpc>
                          <a:spcPct val="107000"/>
                        </a:lnSpc>
                        <a:spcAft>
                          <a:spcPts val="0"/>
                        </a:spcAft>
                      </a:pPr>
                      <a:r>
                        <a:rPr lang="en-US" sz="1200" b="1">
                          <a:effectLst/>
                        </a:rPr>
                        <a:t>running cost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2227672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2655671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4056669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4056669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4980617</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593360062"/>
                  </a:ext>
                </a:extLst>
              </a:tr>
              <a:tr h="208571">
                <a:tc>
                  <a:txBody>
                    <a:bodyPr/>
                    <a:lstStyle/>
                    <a:p>
                      <a:pPr algn="l">
                        <a:lnSpc>
                          <a:spcPct val="107000"/>
                        </a:lnSpc>
                        <a:spcAft>
                          <a:spcPts val="0"/>
                        </a:spcAft>
                      </a:pPr>
                      <a:r>
                        <a:rPr lang="en-US" sz="1200" b="1">
                          <a:effectLst/>
                        </a:rPr>
                        <a:t>income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dirty="0">
                          <a:effectLst/>
                        </a:rPr>
                        <a:t>0</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2310000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2832880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4523120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4523120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5638626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517283922"/>
                  </a:ext>
                </a:extLst>
              </a:tr>
              <a:tr h="208571">
                <a:tc>
                  <a:txBody>
                    <a:bodyPr/>
                    <a:lstStyle/>
                    <a:p>
                      <a:pPr algn="l">
                        <a:lnSpc>
                          <a:spcPct val="107000"/>
                        </a:lnSpc>
                        <a:spcAft>
                          <a:spcPts val="0"/>
                        </a:spcAft>
                      </a:pPr>
                      <a:r>
                        <a:rPr lang="en-US" sz="1200" b="1">
                          <a:effectLst/>
                        </a:rPr>
                        <a:t>net profit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82328.2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177209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466451.4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466451.4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658009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3618162321"/>
                  </a:ext>
                </a:extLst>
              </a:tr>
              <a:tr h="208571">
                <a:tc>
                  <a:txBody>
                    <a:bodyPr/>
                    <a:lstStyle/>
                    <a:p>
                      <a:pPr algn="l">
                        <a:lnSpc>
                          <a:spcPct val="107000"/>
                        </a:lnSpc>
                        <a:spcAft>
                          <a:spcPts val="0"/>
                        </a:spcAft>
                      </a:pPr>
                      <a:r>
                        <a:rPr lang="en-US" sz="1200" b="1">
                          <a:effectLst/>
                        </a:rPr>
                        <a:t>20%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16465.64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35441.8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93290.28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93290.28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131601.8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4027849900"/>
                  </a:ext>
                </a:extLst>
              </a:tr>
              <a:tr h="208571">
                <a:tc>
                  <a:txBody>
                    <a:bodyPr/>
                    <a:lstStyle/>
                    <a:p>
                      <a:pPr algn="l">
                        <a:lnSpc>
                          <a:spcPct val="107000"/>
                        </a:lnSpc>
                        <a:spcAft>
                          <a:spcPts val="0"/>
                        </a:spcAft>
                      </a:pPr>
                      <a:r>
                        <a:rPr lang="en-US" sz="1200" b="1">
                          <a:effectLst/>
                        </a:rPr>
                        <a:t>profit after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65862.56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141767.2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373161.1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373161.1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526407.2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453564141"/>
                  </a:ext>
                </a:extLst>
              </a:tr>
              <a:tr h="417140">
                <a:tc>
                  <a:txBody>
                    <a:bodyPr/>
                    <a:lstStyle/>
                    <a:p>
                      <a:pPr algn="l">
                        <a:lnSpc>
                          <a:spcPct val="107000"/>
                        </a:lnSpc>
                        <a:spcAft>
                          <a:spcPts val="0"/>
                        </a:spcAft>
                      </a:pPr>
                      <a:r>
                        <a:rPr lang="en-US" sz="1200" b="1">
                          <a:effectLst/>
                        </a:rPr>
                        <a:t>net cash flow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-271,026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65,862.56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141,767.2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373,161.1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373,161.1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496,407.2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3625742692"/>
                  </a:ext>
                </a:extLst>
              </a:tr>
              <a:tr h="208571">
                <a:tc rowSpan="2">
                  <a:txBody>
                    <a:bodyPr/>
                    <a:lstStyle/>
                    <a:p>
                      <a:pPr algn="ctr">
                        <a:lnSpc>
                          <a:spcPct val="107000"/>
                        </a:lnSpc>
                        <a:spcAft>
                          <a:spcPts val="0"/>
                        </a:spcAft>
                      </a:pPr>
                      <a:r>
                        <a:rPr lang="en-US" sz="1200" b="1">
                          <a:effectLst/>
                        </a:rPr>
                        <a:t>category</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6">
                  <a:txBody>
                    <a:bodyPr/>
                    <a:lstStyle/>
                    <a:p>
                      <a:pPr algn="ctr">
                        <a:lnSpc>
                          <a:spcPct val="107000"/>
                        </a:lnSpc>
                        <a:spcAft>
                          <a:spcPts val="0"/>
                        </a:spcAft>
                      </a:pPr>
                      <a:r>
                        <a:rPr lang="en-US" sz="1200" b="1">
                          <a:effectLst/>
                        </a:rPr>
                        <a:t>year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2292141076"/>
                  </a:ext>
                </a:extLst>
              </a:tr>
              <a:tr h="208571">
                <a:tc vMerge="1">
                  <a:txBody>
                    <a:bodyPr/>
                    <a:lstStyle/>
                    <a:p>
                      <a:pPr rtl="1"/>
                      <a:endParaRPr lang="ar-SA"/>
                    </a:p>
                  </a:txBody>
                  <a:tcPr/>
                </a:tc>
                <a:tc>
                  <a:txBody>
                    <a:bodyPr/>
                    <a:lstStyle/>
                    <a:p>
                      <a:pPr algn="r">
                        <a:lnSpc>
                          <a:spcPct val="107000"/>
                        </a:lnSpc>
                        <a:spcAft>
                          <a:spcPts val="0"/>
                        </a:spcAft>
                      </a:pPr>
                      <a:r>
                        <a:rPr lang="en-US" sz="1200" b="1">
                          <a:effectLst/>
                        </a:rPr>
                        <a:t>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3361693511"/>
                  </a:ext>
                </a:extLst>
              </a:tr>
              <a:tr h="208571">
                <a:tc>
                  <a:txBody>
                    <a:bodyPr/>
                    <a:lstStyle/>
                    <a:p>
                      <a:pPr algn="l">
                        <a:lnSpc>
                          <a:spcPct val="107000"/>
                        </a:lnSpc>
                        <a:spcAft>
                          <a:spcPts val="0"/>
                        </a:spcAft>
                      </a:pPr>
                      <a:r>
                        <a:rPr lang="en-US" sz="1200" b="1">
                          <a:effectLst/>
                        </a:rPr>
                        <a:t>initial investment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118450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268898269"/>
                  </a:ext>
                </a:extLst>
              </a:tr>
              <a:tr h="208571">
                <a:tc>
                  <a:txBody>
                    <a:bodyPr/>
                    <a:lstStyle/>
                    <a:p>
                      <a:pPr algn="l">
                        <a:lnSpc>
                          <a:spcPct val="107000"/>
                        </a:lnSpc>
                        <a:spcAft>
                          <a:spcPts val="0"/>
                        </a:spcAft>
                      </a:pPr>
                      <a:r>
                        <a:rPr lang="en-US" sz="1200" b="1">
                          <a:effectLst/>
                        </a:rPr>
                        <a:t>running cost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4980617</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914471985"/>
                  </a:ext>
                </a:extLst>
              </a:tr>
              <a:tr h="208571">
                <a:tc>
                  <a:txBody>
                    <a:bodyPr/>
                    <a:lstStyle/>
                    <a:p>
                      <a:pPr algn="l">
                        <a:lnSpc>
                          <a:spcPct val="107000"/>
                        </a:lnSpc>
                        <a:spcAft>
                          <a:spcPts val="0"/>
                        </a:spcAft>
                      </a:pPr>
                      <a:r>
                        <a:rPr lang="en-US" sz="1200" b="1">
                          <a:effectLst/>
                        </a:rPr>
                        <a:t>income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5638626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1407814412"/>
                  </a:ext>
                </a:extLst>
              </a:tr>
              <a:tr h="208571">
                <a:tc>
                  <a:txBody>
                    <a:bodyPr/>
                    <a:lstStyle/>
                    <a:p>
                      <a:pPr algn="l">
                        <a:lnSpc>
                          <a:spcPct val="107000"/>
                        </a:lnSpc>
                        <a:spcAft>
                          <a:spcPts val="0"/>
                        </a:spcAft>
                      </a:pPr>
                      <a:r>
                        <a:rPr lang="en-US" sz="1200" b="1">
                          <a:effectLst/>
                        </a:rPr>
                        <a:t>net profit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658009</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1872826173"/>
                  </a:ext>
                </a:extLst>
              </a:tr>
              <a:tr h="208571">
                <a:tc>
                  <a:txBody>
                    <a:bodyPr/>
                    <a:lstStyle/>
                    <a:p>
                      <a:pPr algn="l">
                        <a:lnSpc>
                          <a:spcPct val="107000"/>
                        </a:lnSpc>
                        <a:spcAft>
                          <a:spcPts val="0"/>
                        </a:spcAft>
                      </a:pPr>
                      <a:r>
                        <a:rPr lang="en-US" sz="1200" b="1">
                          <a:effectLst/>
                        </a:rPr>
                        <a:t>20%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131601.8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754020521"/>
                  </a:ext>
                </a:extLst>
              </a:tr>
              <a:tr h="208571">
                <a:tc>
                  <a:txBody>
                    <a:bodyPr/>
                    <a:lstStyle/>
                    <a:p>
                      <a:pPr algn="l">
                        <a:lnSpc>
                          <a:spcPct val="107000"/>
                        </a:lnSpc>
                        <a:spcAft>
                          <a:spcPts val="0"/>
                        </a:spcAft>
                      </a:pPr>
                      <a:r>
                        <a:rPr lang="en-US" sz="1200" b="1">
                          <a:effectLst/>
                        </a:rPr>
                        <a:t>profit after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526407.2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2152464504"/>
                  </a:ext>
                </a:extLst>
              </a:tr>
              <a:tr h="417140">
                <a:tc>
                  <a:txBody>
                    <a:bodyPr/>
                    <a:lstStyle/>
                    <a:p>
                      <a:pPr algn="l">
                        <a:lnSpc>
                          <a:spcPct val="107000"/>
                        </a:lnSpc>
                        <a:spcAft>
                          <a:spcPts val="0"/>
                        </a:spcAft>
                      </a:pPr>
                      <a:r>
                        <a:rPr lang="en-US" sz="1200" b="1">
                          <a:effectLst/>
                        </a:rPr>
                        <a:t>net cash flow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526,407.2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599,438.8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extLst>
                  <a:ext uri="{0D108BD9-81ED-4DB2-BD59-A6C34878D82A}">
                    <a16:rowId xmlns="" xmlns:a16="http://schemas.microsoft.com/office/drawing/2014/main" val="1685298355"/>
                  </a:ext>
                </a:extLst>
              </a:tr>
              <a:tr h="208571">
                <a:tc rowSpan="2">
                  <a:txBody>
                    <a:bodyPr/>
                    <a:lstStyle/>
                    <a:p>
                      <a:pPr algn="ctr">
                        <a:lnSpc>
                          <a:spcPct val="107000"/>
                        </a:lnSpc>
                        <a:spcAft>
                          <a:spcPts val="0"/>
                        </a:spcAft>
                      </a:pPr>
                      <a:r>
                        <a:rPr lang="en-US" sz="1200" b="1">
                          <a:effectLst/>
                        </a:rPr>
                        <a:t>category</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6">
                  <a:txBody>
                    <a:bodyPr/>
                    <a:lstStyle/>
                    <a:p>
                      <a:pPr algn="ctr">
                        <a:lnSpc>
                          <a:spcPct val="107000"/>
                        </a:lnSpc>
                        <a:spcAft>
                          <a:spcPts val="0"/>
                        </a:spcAft>
                      </a:pPr>
                      <a:r>
                        <a:rPr lang="en-US" sz="1200" b="1">
                          <a:effectLst/>
                        </a:rPr>
                        <a:t>year</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2847608303"/>
                  </a:ext>
                </a:extLst>
              </a:tr>
              <a:tr h="208571">
                <a:tc vMerge="1">
                  <a:txBody>
                    <a:bodyPr/>
                    <a:lstStyle/>
                    <a:p>
                      <a:pPr rtl="1"/>
                      <a:endParaRPr lang="ar-SA"/>
                    </a:p>
                  </a:txBody>
                  <a:tcPr/>
                </a:tc>
                <a:tc>
                  <a:txBody>
                    <a:bodyPr/>
                    <a:lstStyle/>
                    <a:p>
                      <a:pPr algn="r">
                        <a:lnSpc>
                          <a:spcPct val="107000"/>
                        </a:lnSpc>
                        <a:spcAft>
                          <a:spcPts val="0"/>
                        </a:spcAft>
                      </a:pPr>
                      <a:r>
                        <a:rPr lang="en-US" sz="1200" b="1">
                          <a:effectLst/>
                        </a:rPr>
                        <a:t>12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13</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14</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2417157359"/>
                  </a:ext>
                </a:extLst>
              </a:tr>
              <a:tr h="208571">
                <a:tc>
                  <a:txBody>
                    <a:bodyPr/>
                    <a:lstStyle/>
                    <a:p>
                      <a:pPr algn="l">
                        <a:lnSpc>
                          <a:spcPct val="107000"/>
                        </a:lnSpc>
                        <a:spcAft>
                          <a:spcPts val="0"/>
                        </a:spcAft>
                      </a:pPr>
                      <a:r>
                        <a:rPr lang="en-US" sz="1200" b="1">
                          <a:effectLst/>
                        </a:rPr>
                        <a:t>initial investment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30000</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520869828"/>
                  </a:ext>
                </a:extLst>
              </a:tr>
              <a:tr h="208571">
                <a:tc>
                  <a:txBody>
                    <a:bodyPr/>
                    <a:lstStyle/>
                    <a:p>
                      <a:pPr algn="l">
                        <a:lnSpc>
                          <a:spcPct val="107000"/>
                        </a:lnSpc>
                        <a:spcAft>
                          <a:spcPts val="0"/>
                        </a:spcAft>
                      </a:pPr>
                      <a:r>
                        <a:rPr lang="en-US" sz="1200" b="1">
                          <a:effectLst/>
                        </a:rPr>
                        <a:t>running cost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6135725</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3099705317"/>
                  </a:ext>
                </a:extLst>
              </a:tr>
              <a:tr h="208571">
                <a:tc>
                  <a:txBody>
                    <a:bodyPr/>
                    <a:lstStyle/>
                    <a:p>
                      <a:pPr algn="l">
                        <a:lnSpc>
                          <a:spcPct val="107000"/>
                        </a:lnSpc>
                        <a:spcAft>
                          <a:spcPts val="0"/>
                        </a:spcAft>
                      </a:pPr>
                      <a:r>
                        <a:rPr lang="en-US" sz="1200" b="1">
                          <a:effectLst/>
                        </a:rPr>
                        <a:t>income</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7033086</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17498119"/>
                  </a:ext>
                </a:extLst>
              </a:tr>
              <a:tr h="208571">
                <a:tc>
                  <a:txBody>
                    <a:bodyPr/>
                    <a:lstStyle/>
                    <a:p>
                      <a:pPr algn="l">
                        <a:lnSpc>
                          <a:spcPct val="107000"/>
                        </a:lnSpc>
                        <a:spcAft>
                          <a:spcPts val="0"/>
                        </a:spcAft>
                      </a:pPr>
                      <a:r>
                        <a:rPr lang="en-US" sz="1200" b="1">
                          <a:effectLst/>
                        </a:rPr>
                        <a:t>net profit</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897361</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3785742"/>
                  </a:ext>
                </a:extLst>
              </a:tr>
              <a:tr h="208571">
                <a:tc>
                  <a:txBody>
                    <a:bodyPr/>
                    <a:lstStyle/>
                    <a:p>
                      <a:pPr algn="l">
                        <a:lnSpc>
                          <a:spcPct val="107000"/>
                        </a:lnSpc>
                        <a:spcAft>
                          <a:spcPts val="0"/>
                        </a:spcAft>
                      </a:pPr>
                      <a:r>
                        <a:rPr lang="en-US" sz="1200" b="1">
                          <a:effectLst/>
                        </a:rPr>
                        <a:t>20%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179472.2</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457919408"/>
                  </a:ext>
                </a:extLst>
              </a:tr>
              <a:tr h="208571">
                <a:tc>
                  <a:txBody>
                    <a:bodyPr/>
                    <a:lstStyle/>
                    <a:p>
                      <a:pPr algn="l">
                        <a:lnSpc>
                          <a:spcPct val="107000"/>
                        </a:lnSpc>
                        <a:spcAft>
                          <a:spcPts val="0"/>
                        </a:spcAft>
                      </a:pPr>
                      <a:r>
                        <a:rPr lang="en-US" sz="1200" b="1">
                          <a:effectLst/>
                        </a:rPr>
                        <a:t>profit after taxes</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a:effectLst/>
                        </a:rPr>
                        <a:t>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865351230"/>
                  </a:ext>
                </a:extLst>
              </a:tr>
              <a:tr h="417140">
                <a:tc>
                  <a:txBody>
                    <a:bodyPr/>
                    <a:lstStyle/>
                    <a:p>
                      <a:pPr algn="l">
                        <a:lnSpc>
                          <a:spcPct val="107000"/>
                        </a:lnSpc>
                        <a:spcAft>
                          <a:spcPts val="0"/>
                        </a:spcAft>
                      </a:pPr>
                      <a:r>
                        <a:rPr lang="en-US" sz="1200" b="1">
                          <a:effectLst/>
                        </a:rPr>
                        <a:t>net cash flow </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717,888.8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a:txBody>
                    <a:bodyPr/>
                    <a:lstStyle/>
                    <a:p>
                      <a:pPr algn="r">
                        <a:lnSpc>
                          <a:spcPct val="107000"/>
                        </a:lnSpc>
                        <a:spcAft>
                          <a:spcPts val="0"/>
                        </a:spcAft>
                      </a:pPr>
                      <a:r>
                        <a:rPr lang="en-US" sz="1200" b="1">
                          <a:effectLst/>
                        </a:rPr>
                        <a:t>687,888.8</a:t>
                      </a:r>
                      <a:endParaRPr lang="en-US" sz="1200" b="1">
                        <a:effectLst/>
                        <a:latin typeface="Calibri" panose="020F0502020204030204" pitchFamily="34" charset="0"/>
                        <a:ea typeface="Calibri" panose="020F0502020204030204" pitchFamily="34" charset="0"/>
                        <a:cs typeface="Arial" panose="020B0604020202020204" pitchFamily="34" charset="0"/>
                      </a:endParaRPr>
                    </a:p>
                  </a:txBody>
                  <a:tcPr marL="41370" marR="41370" marT="0" marB="0"/>
                </a:tc>
                <a:tc gridSpan="2">
                  <a:txBody>
                    <a:bodyPr/>
                    <a:lstStyle/>
                    <a:p>
                      <a:pPr algn="l">
                        <a:lnSpc>
                          <a:spcPct val="107000"/>
                        </a:lnSpc>
                        <a:spcAft>
                          <a:spcPts val="800"/>
                        </a:spcAft>
                      </a:pPr>
                      <a:r>
                        <a:rPr lang="en-US" sz="1200" b="1" dirty="0">
                          <a:effectLst/>
                        </a:rPr>
                        <a:t>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337931118"/>
                  </a:ext>
                </a:extLst>
              </a:tr>
            </a:tbl>
          </a:graphicData>
        </a:graphic>
      </p:graphicFrame>
      <p:sp>
        <p:nvSpPr>
          <p:cNvPr id="4" name="Rectangle 3"/>
          <p:cNvSpPr/>
          <p:nvPr/>
        </p:nvSpPr>
        <p:spPr>
          <a:xfrm>
            <a:off x="360943" y="1922306"/>
            <a:ext cx="1846679" cy="2585323"/>
          </a:xfrm>
          <a:prstGeom prst="rect">
            <a:avLst/>
          </a:prstGeom>
          <a:noFill/>
        </p:spPr>
        <p:txBody>
          <a:bodyPr wrap="square" lIns="91440" tIns="45720" rIns="91440" bIns="45720">
            <a:spAutoFit/>
          </a:bodyPr>
          <a:lstStyle/>
          <a:p>
            <a:pPr algn="ctr"/>
            <a:r>
              <a:rPr lang="en-US" sz="5400" dirty="0" smtClean="0">
                <a:ln w="0"/>
              </a:rPr>
              <a:t>Cash flow</a:t>
            </a:r>
          </a:p>
          <a:p>
            <a:pPr algn="ctr"/>
            <a:r>
              <a:rPr lang="en-US" sz="5400" dirty="0" smtClean="0">
                <a:ln w="0"/>
              </a:rPr>
              <a:t>table</a:t>
            </a:r>
            <a:endParaRPr lang="en-US" sz="5400" dirty="0">
              <a:ln w="0"/>
            </a:endParaRPr>
          </a:p>
        </p:txBody>
      </p:sp>
    </p:spTree>
    <p:extLst>
      <p:ext uri="{BB962C8B-B14F-4D97-AF65-F5344CB8AC3E}">
        <p14:creationId xmlns:p14="http://schemas.microsoft.com/office/powerpoint/2010/main" val="6897587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1444717885"/>
              </p:ext>
            </p:extLst>
          </p:nvPr>
        </p:nvGraphicFramePr>
        <p:xfrm>
          <a:off x="1463039" y="2033342"/>
          <a:ext cx="8987246" cy="382741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461544" y="720524"/>
            <a:ext cx="5434373"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Cash flow diagram</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6" name="Rectangle 5"/>
          <p:cNvSpPr/>
          <p:nvPr/>
        </p:nvSpPr>
        <p:spPr>
          <a:xfrm>
            <a:off x="1463039" y="5634224"/>
            <a:ext cx="3594254" cy="646331"/>
          </a:xfrm>
          <a:prstGeom prst="rect">
            <a:avLst/>
          </a:prstGeom>
          <a:noFill/>
        </p:spPr>
        <p:txBody>
          <a:bodyPr wrap="square" lIns="91440" tIns="45720" rIns="91440" bIns="45720">
            <a:spAutoFit/>
          </a:bodyPr>
          <a:lstStyle/>
          <a:p>
            <a:pPr algn="ctr"/>
            <a:r>
              <a:rPr lang="en-US" sz="3600" b="1" cap="none" spc="0" dirty="0" smtClean="0">
                <a:ln w="0"/>
                <a:solidFill>
                  <a:schemeClr val="tx1"/>
                </a:solidFill>
                <a:effectLst>
                  <a:outerShdw blurRad="38100" dist="19050" dir="2700000" algn="tl" rotWithShape="0">
                    <a:schemeClr val="dk1">
                      <a:alpha val="40000"/>
                    </a:schemeClr>
                  </a:outerShdw>
                </a:effectLst>
              </a:rPr>
              <a:t>ROR = 76%</a:t>
            </a:r>
            <a:endParaRPr lang="en-US" sz="3600" b="1" cap="none" spc="0" dirty="0">
              <a:ln w="0"/>
              <a:solidFill>
                <a:schemeClr val="tx1"/>
              </a:solidFill>
              <a:effectLst>
                <a:outerShdw blurRad="38100" dist="19050" dir="2700000" algn="tl" rotWithShape="0">
                  <a:schemeClr val="dk1">
                    <a:alpha val="40000"/>
                  </a:schemeClr>
                </a:outerShdw>
              </a:effectLst>
            </a:endParaRPr>
          </a:p>
        </p:txBody>
      </p:sp>
      <p:sp>
        <p:nvSpPr>
          <p:cNvPr id="7" name="Rectangle 6"/>
          <p:cNvSpPr/>
          <p:nvPr/>
        </p:nvSpPr>
        <p:spPr>
          <a:xfrm>
            <a:off x="6594254" y="5572668"/>
            <a:ext cx="3549370" cy="646331"/>
          </a:xfrm>
          <a:prstGeom prst="rect">
            <a:avLst/>
          </a:prstGeom>
          <a:noFill/>
        </p:spPr>
        <p:txBody>
          <a:bodyPr wrap="none" lIns="91440" tIns="45720" rIns="91440" bIns="45720">
            <a:spAutoFit/>
          </a:bodyPr>
          <a:lstStyle/>
          <a:p>
            <a:pPr algn="ctr"/>
            <a:r>
              <a:rPr lang="en-US" sz="3600" b="1" cap="none" spc="0" dirty="0" smtClean="0">
                <a:ln w="0"/>
                <a:solidFill>
                  <a:schemeClr val="tx1"/>
                </a:solidFill>
                <a:effectLst>
                  <a:outerShdw blurRad="38100" dist="19050" dir="2700000" algn="tl" rotWithShape="0">
                    <a:schemeClr val="dk1">
                      <a:alpha val="40000"/>
                    </a:schemeClr>
                  </a:outerShdw>
                </a:effectLst>
              </a:rPr>
              <a:t>NPV = </a:t>
            </a:r>
            <a:r>
              <a:rPr lang="en-US" sz="3600" b="1" dirty="0"/>
              <a:t>4,540,315</a:t>
            </a:r>
            <a:endParaRPr lang="en-US" sz="36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23961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 back period</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2402328336"/>
              </p:ext>
            </p:extLst>
          </p:nvPr>
        </p:nvGraphicFramePr>
        <p:xfrm>
          <a:off x="2442755" y="2005648"/>
          <a:ext cx="3789680" cy="3444191"/>
        </p:xfrm>
        <a:graphic>
          <a:graphicData uri="http://schemas.openxmlformats.org/drawingml/2006/table">
            <a:tbl>
              <a:tblPr firstRow="1" firstCol="1" bandRow="1">
                <a:tableStyleId>{5C22544A-7EE6-4342-B048-85BDC9FD1C3A}</a:tableStyleId>
              </a:tblPr>
              <a:tblGrid>
                <a:gridCol w="2125918">
                  <a:extLst>
                    <a:ext uri="{9D8B030D-6E8A-4147-A177-3AD203B41FA5}">
                      <a16:colId xmlns="" xmlns:a16="http://schemas.microsoft.com/office/drawing/2014/main" val="1222559436"/>
                    </a:ext>
                  </a:extLst>
                </a:gridCol>
                <a:gridCol w="1663762">
                  <a:extLst>
                    <a:ext uri="{9D8B030D-6E8A-4147-A177-3AD203B41FA5}">
                      <a16:colId xmlns="" xmlns:a16="http://schemas.microsoft.com/office/drawing/2014/main" val="335274550"/>
                    </a:ext>
                  </a:extLst>
                </a:gridCol>
              </a:tblGrid>
              <a:tr h="487058">
                <a:tc>
                  <a:txBody>
                    <a:bodyPr/>
                    <a:lstStyle/>
                    <a:p>
                      <a:pPr algn="ctr">
                        <a:lnSpc>
                          <a:spcPct val="107000"/>
                        </a:lnSpc>
                        <a:spcAft>
                          <a:spcPts val="0"/>
                        </a:spcAft>
                      </a:pPr>
                      <a:r>
                        <a:rPr lang="en-US" sz="1600" b="1" dirty="0">
                          <a:effectLst/>
                        </a:rPr>
                        <a:t>Net cash flow</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Cumulative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59410089"/>
                  </a:ext>
                </a:extLst>
              </a:tr>
              <a:tr h="487058">
                <a:tc>
                  <a:txBody>
                    <a:bodyPr/>
                    <a:lstStyle/>
                    <a:p>
                      <a:pPr algn="ctr">
                        <a:lnSpc>
                          <a:spcPct val="107000"/>
                        </a:lnSpc>
                        <a:spcAft>
                          <a:spcPts val="0"/>
                        </a:spcAft>
                      </a:pPr>
                      <a:r>
                        <a:rPr lang="en-US" sz="1600" b="1">
                          <a:effectLst/>
                        </a:rPr>
                        <a:t>-271026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-271026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569774062"/>
                  </a:ext>
                </a:extLst>
              </a:tr>
              <a:tr h="487058">
                <a:tc>
                  <a:txBody>
                    <a:bodyPr/>
                    <a:lstStyle/>
                    <a:p>
                      <a:pPr algn="ctr">
                        <a:lnSpc>
                          <a:spcPct val="107000"/>
                        </a:lnSpc>
                        <a:spcAft>
                          <a:spcPts val="0"/>
                        </a:spcAft>
                      </a:pPr>
                      <a:r>
                        <a:rPr lang="en-US" sz="1600" b="1">
                          <a:effectLst/>
                        </a:rPr>
                        <a:t>65862.56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-205163.4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18606400"/>
                  </a:ext>
                </a:extLst>
              </a:tr>
              <a:tr h="487058">
                <a:tc>
                  <a:txBody>
                    <a:bodyPr/>
                    <a:lstStyle/>
                    <a:p>
                      <a:pPr algn="ctr">
                        <a:lnSpc>
                          <a:spcPct val="107000"/>
                        </a:lnSpc>
                        <a:spcAft>
                          <a:spcPts val="0"/>
                        </a:spcAft>
                      </a:pPr>
                      <a:r>
                        <a:rPr lang="en-US" sz="1600" b="1">
                          <a:effectLst/>
                        </a:rPr>
                        <a:t>141767.2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-63396.24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161288997"/>
                  </a:ext>
                </a:extLst>
              </a:tr>
              <a:tr h="487058">
                <a:tc>
                  <a:txBody>
                    <a:bodyPr/>
                    <a:lstStyle/>
                    <a:p>
                      <a:pPr algn="ctr">
                        <a:lnSpc>
                          <a:spcPct val="107000"/>
                        </a:lnSpc>
                        <a:spcAft>
                          <a:spcPts val="0"/>
                        </a:spcAft>
                      </a:pPr>
                      <a:r>
                        <a:rPr lang="en-US" sz="1600" b="1">
                          <a:effectLst/>
                        </a:rPr>
                        <a:t>373161.12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309764.9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304843236"/>
                  </a:ext>
                </a:extLst>
              </a:tr>
              <a:tr h="487058">
                <a:tc>
                  <a:txBody>
                    <a:bodyPr/>
                    <a:lstStyle/>
                    <a:p>
                      <a:pPr algn="ctr">
                        <a:lnSpc>
                          <a:spcPct val="107000"/>
                        </a:lnSpc>
                        <a:spcAft>
                          <a:spcPts val="0"/>
                        </a:spcAft>
                      </a:pPr>
                      <a:r>
                        <a:rPr lang="en-US" sz="1600" b="1">
                          <a:effectLst/>
                        </a:rPr>
                        <a:t>Payback period (year)</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2.16989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872254815"/>
                  </a:ext>
                </a:extLst>
              </a:tr>
              <a:tr h="487058">
                <a:tc>
                  <a:txBody>
                    <a:bodyPr/>
                    <a:lstStyle/>
                    <a:p>
                      <a:pPr algn="ctr">
                        <a:lnSpc>
                          <a:spcPct val="107000"/>
                        </a:lnSpc>
                        <a:spcAft>
                          <a:spcPts val="0"/>
                        </a:spcAft>
                      </a:pPr>
                      <a:r>
                        <a:rPr lang="en-US" sz="1600" b="1">
                          <a:effectLst/>
                        </a:rPr>
                        <a:t>Payback period (months)</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26.03868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825252984"/>
                  </a:ext>
                </a:extLst>
              </a:tr>
            </a:tbl>
          </a:graphicData>
        </a:graphic>
      </p:graphicFrame>
      <p:sp>
        <p:nvSpPr>
          <p:cNvPr id="4" name="Rectangle 3"/>
          <p:cNvSpPr/>
          <p:nvPr/>
        </p:nvSpPr>
        <p:spPr>
          <a:xfrm>
            <a:off x="7073919" y="2235814"/>
            <a:ext cx="3713453" cy="2585323"/>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By using </a:t>
            </a:r>
          </a:p>
          <a:p>
            <a:pPr algn="ctr"/>
            <a:r>
              <a:rPr lang="en-US" sz="5400" b="0" cap="none" spc="0" dirty="0" smtClean="0">
                <a:ln w="0"/>
                <a:solidFill>
                  <a:schemeClr val="tx1"/>
                </a:solidFill>
                <a:effectLst>
                  <a:outerShdw blurRad="38100" dist="19050" dir="2700000" algn="tl" rotWithShape="0">
                    <a:schemeClr val="dk1">
                      <a:alpha val="40000"/>
                    </a:schemeClr>
                  </a:outerShdw>
                </a:effectLst>
              </a:rPr>
              <a:t>Conventional</a:t>
            </a:r>
          </a:p>
          <a:p>
            <a:pPr algn="ctr"/>
            <a:r>
              <a:rPr lang="en-US" sz="5400" b="0" cap="none" spc="0" dirty="0" smtClean="0">
                <a:ln w="0"/>
                <a:solidFill>
                  <a:schemeClr val="tx1"/>
                </a:solidFill>
                <a:effectLst>
                  <a:outerShdw blurRad="38100" dist="19050" dir="2700000" algn="tl" rotWithShape="0">
                    <a:schemeClr val="dk1">
                      <a:alpha val="40000"/>
                    </a:schemeClr>
                  </a:outerShdw>
                </a:effectLst>
              </a:rPr>
              <a:t> method</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883787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analysis</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3922199803"/>
              </p:ext>
            </p:extLst>
          </p:nvPr>
        </p:nvGraphicFramePr>
        <p:xfrm>
          <a:off x="2299063" y="2285999"/>
          <a:ext cx="7289074" cy="2060100"/>
        </p:xfrm>
        <a:graphic>
          <a:graphicData uri="http://schemas.openxmlformats.org/drawingml/2006/table">
            <a:tbl>
              <a:tblPr firstRow="1" firstCol="1" bandRow="1">
                <a:tableStyleId>{5C22544A-7EE6-4342-B048-85BDC9FD1C3A}</a:tableStyleId>
              </a:tblPr>
              <a:tblGrid>
                <a:gridCol w="3645382">
                  <a:extLst>
                    <a:ext uri="{9D8B030D-6E8A-4147-A177-3AD203B41FA5}">
                      <a16:colId xmlns="" xmlns:a16="http://schemas.microsoft.com/office/drawing/2014/main" val="4164440831"/>
                    </a:ext>
                  </a:extLst>
                </a:gridCol>
                <a:gridCol w="3643692">
                  <a:extLst>
                    <a:ext uri="{9D8B030D-6E8A-4147-A177-3AD203B41FA5}">
                      <a16:colId xmlns="" xmlns:a16="http://schemas.microsoft.com/office/drawing/2014/main" val="1037680414"/>
                    </a:ext>
                  </a:extLst>
                </a:gridCol>
              </a:tblGrid>
              <a:tr h="686700">
                <a:tc>
                  <a:txBody>
                    <a:bodyPr/>
                    <a:lstStyle/>
                    <a:p>
                      <a:pPr algn="just">
                        <a:lnSpc>
                          <a:spcPct val="150000"/>
                        </a:lnSpc>
                        <a:spcAft>
                          <a:spcPts val="0"/>
                        </a:spcAft>
                      </a:pPr>
                      <a:r>
                        <a:rPr lang="en-US" sz="2000" b="1" dirty="0">
                          <a:effectLst/>
                        </a:rPr>
                        <a:t>Scenario</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000" b="1">
                          <a:effectLst/>
                        </a:rPr>
                        <a:t>Changes</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816334663"/>
                  </a:ext>
                </a:extLst>
              </a:tr>
              <a:tr h="686700">
                <a:tc>
                  <a:txBody>
                    <a:bodyPr/>
                    <a:lstStyle/>
                    <a:p>
                      <a:pPr algn="just">
                        <a:lnSpc>
                          <a:spcPct val="150000"/>
                        </a:lnSpc>
                        <a:spcAft>
                          <a:spcPts val="0"/>
                        </a:spcAft>
                      </a:pPr>
                      <a:r>
                        <a:rPr lang="en-US" sz="2000" b="1" dirty="0">
                          <a:effectLst/>
                        </a:rPr>
                        <a:t>Best case scenario (Case 1)</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000" b="1" dirty="0">
                          <a:effectLst/>
                        </a:rPr>
                        <a:t>15% increase on net cash flow</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566727899"/>
                  </a:ext>
                </a:extLst>
              </a:tr>
              <a:tr h="686700">
                <a:tc>
                  <a:txBody>
                    <a:bodyPr/>
                    <a:lstStyle/>
                    <a:p>
                      <a:pPr algn="just">
                        <a:lnSpc>
                          <a:spcPct val="150000"/>
                        </a:lnSpc>
                        <a:spcAft>
                          <a:spcPts val="0"/>
                        </a:spcAft>
                      </a:pPr>
                      <a:r>
                        <a:rPr lang="en-US" sz="2000" b="1">
                          <a:effectLst/>
                        </a:rPr>
                        <a:t>Worst case scenario (Case 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000" b="1" dirty="0">
                          <a:effectLst/>
                        </a:rPr>
                        <a:t>20% decrease on net cash flow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70956851"/>
                  </a:ext>
                </a:extLst>
              </a:tr>
            </a:tbl>
          </a:graphicData>
        </a:graphic>
      </p:graphicFrame>
    </p:spTree>
    <p:extLst>
      <p:ext uri="{BB962C8B-B14F-4D97-AF65-F5344CB8AC3E}">
        <p14:creationId xmlns:p14="http://schemas.microsoft.com/office/powerpoint/2010/main" val="30822374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496762990"/>
              </p:ext>
            </p:extLst>
          </p:nvPr>
        </p:nvGraphicFramePr>
        <p:xfrm>
          <a:off x="2403565" y="235138"/>
          <a:ext cx="8098970" cy="6559740"/>
        </p:xfrm>
        <a:graphic>
          <a:graphicData uri="http://schemas.openxmlformats.org/drawingml/2006/table">
            <a:tbl>
              <a:tblPr firstRow="1" firstCol="1" bandRow="1">
                <a:tableStyleId>{5C22544A-7EE6-4342-B048-85BDC9FD1C3A}</a:tableStyleId>
              </a:tblPr>
              <a:tblGrid>
                <a:gridCol w="2081048">
                  <a:extLst>
                    <a:ext uri="{9D8B030D-6E8A-4147-A177-3AD203B41FA5}">
                      <a16:colId xmlns="" xmlns:a16="http://schemas.microsoft.com/office/drawing/2014/main" val="744336454"/>
                    </a:ext>
                  </a:extLst>
                </a:gridCol>
                <a:gridCol w="1002987">
                  <a:extLst>
                    <a:ext uri="{9D8B030D-6E8A-4147-A177-3AD203B41FA5}">
                      <a16:colId xmlns="" xmlns:a16="http://schemas.microsoft.com/office/drawing/2014/main" val="2225400787"/>
                    </a:ext>
                  </a:extLst>
                </a:gridCol>
                <a:gridCol w="1002987">
                  <a:extLst>
                    <a:ext uri="{9D8B030D-6E8A-4147-A177-3AD203B41FA5}">
                      <a16:colId xmlns="" xmlns:a16="http://schemas.microsoft.com/office/drawing/2014/main" val="3949690377"/>
                    </a:ext>
                  </a:extLst>
                </a:gridCol>
                <a:gridCol w="1002987">
                  <a:extLst>
                    <a:ext uri="{9D8B030D-6E8A-4147-A177-3AD203B41FA5}">
                      <a16:colId xmlns="" xmlns:a16="http://schemas.microsoft.com/office/drawing/2014/main" val="2691875214"/>
                    </a:ext>
                  </a:extLst>
                </a:gridCol>
                <a:gridCol w="1002987">
                  <a:extLst>
                    <a:ext uri="{9D8B030D-6E8A-4147-A177-3AD203B41FA5}">
                      <a16:colId xmlns="" xmlns:a16="http://schemas.microsoft.com/office/drawing/2014/main" val="1475637522"/>
                    </a:ext>
                  </a:extLst>
                </a:gridCol>
                <a:gridCol w="1002987">
                  <a:extLst>
                    <a:ext uri="{9D8B030D-6E8A-4147-A177-3AD203B41FA5}">
                      <a16:colId xmlns="" xmlns:a16="http://schemas.microsoft.com/office/drawing/2014/main" val="3010989066"/>
                    </a:ext>
                  </a:extLst>
                </a:gridCol>
                <a:gridCol w="1002987">
                  <a:extLst>
                    <a:ext uri="{9D8B030D-6E8A-4147-A177-3AD203B41FA5}">
                      <a16:colId xmlns="" xmlns:a16="http://schemas.microsoft.com/office/drawing/2014/main" val="478789365"/>
                    </a:ext>
                  </a:extLst>
                </a:gridCol>
              </a:tblGrid>
              <a:tr h="143618">
                <a:tc rowSpan="2">
                  <a:txBody>
                    <a:bodyPr/>
                    <a:lstStyle/>
                    <a:p>
                      <a:pPr algn="ctr">
                        <a:lnSpc>
                          <a:spcPct val="107000"/>
                        </a:lnSpc>
                        <a:spcAft>
                          <a:spcPts val="0"/>
                        </a:spcAft>
                      </a:pPr>
                      <a:r>
                        <a:rPr lang="en-US" sz="1000" b="1" i="0" dirty="0">
                          <a:effectLst/>
                        </a:rPr>
                        <a:t>Category</a:t>
                      </a:r>
                      <a:endParaRPr lang="en-US" sz="1000" b="1" i="0" dirty="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6">
                  <a:txBody>
                    <a:bodyPr/>
                    <a:lstStyle/>
                    <a:p>
                      <a:pPr algn="ctr">
                        <a:lnSpc>
                          <a:spcPct val="107000"/>
                        </a:lnSpc>
                        <a:spcAft>
                          <a:spcPts val="0"/>
                        </a:spcAft>
                      </a:pPr>
                      <a:r>
                        <a:rPr lang="en-US" sz="1000" b="1" i="0">
                          <a:effectLst/>
                        </a:rPr>
                        <a:t>year</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2264187899"/>
                  </a:ext>
                </a:extLst>
              </a:tr>
              <a:tr h="143618">
                <a:tc vMerge="1">
                  <a:txBody>
                    <a:bodyPr/>
                    <a:lstStyle/>
                    <a:p>
                      <a:pPr rtl="1"/>
                      <a:endParaRPr lang="ar-SA"/>
                    </a:p>
                  </a:txBody>
                  <a:tcPr/>
                </a:tc>
                <a:tc>
                  <a:txBody>
                    <a:bodyPr/>
                    <a:lstStyle/>
                    <a:p>
                      <a:pPr algn="ct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1817843872"/>
                  </a:ext>
                </a:extLst>
              </a:tr>
              <a:tr h="143618">
                <a:tc>
                  <a:txBody>
                    <a:bodyPr/>
                    <a:lstStyle/>
                    <a:p>
                      <a:pPr algn="l">
                        <a:lnSpc>
                          <a:spcPct val="107000"/>
                        </a:lnSpc>
                        <a:spcAft>
                          <a:spcPts val="0"/>
                        </a:spcAft>
                      </a:pPr>
                      <a:r>
                        <a:rPr lang="en-US" sz="1000" b="1" i="0">
                          <a:effectLst/>
                        </a:rPr>
                        <a:t>initial investment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271026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30000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986657374"/>
                  </a:ext>
                </a:extLst>
              </a:tr>
              <a:tr h="143618">
                <a:tc>
                  <a:txBody>
                    <a:bodyPr/>
                    <a:lstStyle/>
                    <a:p>
                      <a:pPr algn="l">
                        <a:lnSpc>
                          <a:spcPct val="107000"/>
                        </a:lnSpc>
                        <a:spcAft>
                          <a:spcPts val="0"/>
                        </a:spcAft>
                      </a:pPr>
                      <a:r>
                        <a:rPr lang="en-US" sz="1000" b="1" i="0">
                          <a:effectLst/>
                        </a:rPr>
                        <a:t>running cost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2227672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2655671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4056669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4056669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4980617</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1573013946"/>
                  </a:ext>
                </a:extLst>
              </a:tr>
              <a:tr h="143618">
                <a:tc>
                  <a:txBody>
                    <a:bodyPr/>
                    <a:lstStyle/>
                    <a:p>
                      <a:pPr algn="l">
                        <a:lnSpc>
                          <a:spcPct val="107000"/>
                        </a:lnSpc>
                        <a:spcAft>
                          <a:spcPts val="0"/>
                        </a:spcAft>
                      </a:pPr>
                      <a:r>
                        <a:rPr lang="en-US" sz="1000" b="1" i="0">
                          <a:effectLst/>
                        </a:rPr>
                        <a:t>income</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2310000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2832880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4523120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4523120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5638626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1870214505"/>
                  </a:ext>
                </a:extLst>
              </a:tr>
              <a:tr h="143618">
                <a:tc>
                  <a:txBody>
                    <a:bodyPr/>
                    <a:lstStyle/>
                    <a:p>
                      <a:pPr algn="l">
                        <a:lnSpc>
                          <a:spcPct val="107000"/>
                        </a:lnSpc>
                        <a:spcAft>
                          <a:spcPts val="0"/>
                        </a:spcAft>
                      </a:pPr>
                      <a:r>
                        <a:rPr lang="en-US" sz="1000" b="1" i="0">
                          <a:effectLst/>
                        </a:rPr>
                        <a:t>net profit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82328.2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177209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466451.4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466451.4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658009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882783232"/>
                  </a:ext>
                </a:extLst>
              </a:tr>
              <a:tr h="143618">
                <a:tc>
                  <a:txBody>
                    <a:bodyPr/>
                    <a:lstStyle/>
                    <a:p>
                      <a:pPr algn="l">
                        <a:lnSpc>
                          <a:spcPct val="107000"/>
                        </a:lnSpc>
                        <a:spcAft>
                          <a:spcPts val="0"/>
                        </a:spcAft>
                      </a:pPr>
                      <a:r>
                        <a:rPr lang="en-US" sz="1000" b="1" i="0">
                          <a:effectLst/>
                        </a:rPr>
                        <a:t>20%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16465.64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35441.8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93290.28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93290.28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131601.8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971142343"/>
                  </a:ext>
                </a:extLst>
              </a:tr>
              <a:tr h="143618">
                <a:tc>
                  <a:txBody>
                    <a:bodyPr/>
                    <a:lstStyle/>
                    <a:p>
                      <a:pPr algn="l">
                        <a:lnSpc>
                          <a:spcPct val="107000"/>
                        </a:lnSpc>
                        <a:spcAft>
                          <a:spcPts val="0"/>
                        </a:spcAft>
                      </a:pPr>
                      <a:r>
                        <a:rPr lang="en-US" sz="1000" b="1" i="0">
                          <a:effectLst/>
                        </a:rPr>
                        <a:t>profit after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65862.56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141767.2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373161.1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373161.1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526407.2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3150206675"/>
                  </a:ext>
                </a:extLst>
              </a:tr>
              <a:tr h="294012">
                <a:tc>
                  <a:txBody>
                    <a:bodyPr/>
                    <a:lstStyle/>
                    <a:p>
                      <a:pPr algn="l">
                        <a:lnSpc>
                          <a:spcPct val="107000"/>
                        </a:lnSpc>
                        <a:spcAft>
                          <a:spcPts val="0"/>
                        </a:spcAft>
                      </a:pPr>
                      <a:r>
                        <a:rPr lang="en-US" sz="1000" b="1" i="0">
                          <a:effectLst/>
                        </a:rPr>
                        <a:t>net cash flow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dirty="0">
                          <a:effectLst/>
                        </a:rPr>
                        <a:t>-</a:t>
                      </a:r>
                      <a:r>
                        <a:rPr lang="en-US" sz="1000" b="1" i="0" dirty="0" smtClean="0">
                          <a:effectLst/>
                        </a:rPr>
                        <a:t>271026</a:t>
                      </a:r>
                      <a:endParaRPr lang="en-US" sz="1000" b="1" i="0" dirty="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65,862.56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141,767.2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373,161.1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373,161.1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496,407.2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3736165436"/>
                  </a:ext>
                </a:extLst>
              </a:tr>
              <a:tr h="294012">
                <a:tc>
                  <a:txBody>
                    <a:bodyPr/>
                    <a:lstStyle/>
                    <a:p>
                      <a:pPr algn="l">
                        <a:lnSpc>
                          <a:spcPct val="107000"/>
                        </a:lnSpc>
                        <a:spcAft>
                          <a:spcPts val="0"/>
                        </a:spcAft>
                      </a:pPr>
                      <a:r>
                        <a:rPr lang="en-US" sz="1000" b="1" i="0">
                          <a:effectLst/>
                        </a:rPr>
                        <a:t>Case 1 (+15%)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dirty="0">
                          <a:effectLst/>
                        </a:rPr>
                        <a:t>-</a:t>
                      </a:r>
                      <a:r>
                        <a:rPr lang="en-US" sz="1000" b="1" i="0" dirty="0" smtClean="0">
                          <a:effectLst/>
                        </a:rPr>
                        <a:t>271026</a:t>
                      </a:r>
                      <a:endParaRPr lang="en-US" sz="1000" b="1" i="0" dirty="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75,741.94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163,032.28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429,135.29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429,135.29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570,868.28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433293282"/>
                  </a:ext>
                </a:extLst>
              </a:tr>
              <a:tr h="294012">
                <a:tc>
                  <a:txBody>
                    <a:bodyPr/>
                    <a:lstStyle/>
                    <a:p>
                      <a:pPr algn="l">
                        <a:lnSpc>
                          <a:spcPct val="107000"/>
                        </a:lnSpc>
                        <a:spcAft>
                          <a:spcPts val="0"/>
                        </a:spcAft>
                      </a:pPr>
                      <a:r>
                        <a:rPr lang="en-US" sz="1000" b="1" i="0">
                          <a:effectLst/>
                        </a:rPr>
                        <a:t>Case 2 (-20%)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dirty="0">
                          <a:effectLst/>
                        </a:rPr>
                        <a:t>-</a:t>
                      </a:r>
                      <a:r>
                        <a:rPr lang="en-US" sz="1000" b="1" i="0" dirty="0" smtClean="0">
                          <a:effectLst/>
                        </a:rPr>
                        <a:t>271026</a:t>
                      </a:r>
                      <a:endParaRPr lang="en-US" sz="1000" b="1" i="0" dirty="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52,690.05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113,413.76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298,528.90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298,528.90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397,125.76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646981600"/>
                  </a:ext>
                </a:extLst>
              </a:tr>
              <a:tr h="143618">
                <a:tc rowSpan="2">
                  <a:txBody>
                    <a:bodyPr/>
                    <a:lstStyle/>
                    <a:p>
                      <a:pPr algn="ctr">
                        <a:lnSpc>
                          <a:spcPct val="107000"/>
                        </a:lnSpc>
                        <a:spcAft>
                          <a:spcPts val="0"/>
                        </a:spcAft>
                      </a:pPr>
                      <a:r>
                        <a:rPr lang="en-US" sz="1000" b="1" i="0">
                          <a:effectLst/>
                        </a:rPr>
                        <a:t>category</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6">
                  <a:txBody>
                    <a:bodyPr/>
                    <a:lstStyle/>
                    <a:p>
                      <a:pPr algn="ctr">
                        <a:lnSpc>
                          <a:spcPct val="107000"/>
                        </a:lnSpc>
                        <a:spcAft>
                          <a:spcPts val="0"/>
                        </a:spcAft>
                      </a:pPr>
                      <a:r>
                        <a:rPr lang="en-US" sz="1000" b="1" i="0">
                          <a:effectLst/>
                        </a:rPr>
                        <a:t>year</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701243530"/>
                  </a:ext>
                </a:extLst>
              </a:tr>
              <a:tr h="143618">
                <a:tc vMerge="1">
                  <a:txBody>
                    <a:bodyPr/>
                    <a:lstStyle/>
                    <a:p>
                      <a:pPr rtl="1"/>
                      <a:endParaRPr lang="ar-SA"/>
                    </a:p>
                  </a:txBody>
                  <a:tcPr/>
                </a:tc>
                <a:tc>
                  <a:txBody>
                    <a:bodyPr/>
                    <a:lstStyle/>
                    <a:p>
                      <a:pPr algn="r">
                        <a:lnSpc>
                          <a:spcPct val="107000"/>
                        </a:lnSpc>
                        <a:spcAft>
                          <a:spcPts val="0"/>
                        </a:spcAft>
                      </a:pPr>
                      <a:r>
                        <a:rPr lang="en-US" sz="1000" b="1" i="0">
                          <a:effectLst/>
                        </a:rPr>
                        <a:t>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371451279"/>
                  </a:ext>
                </a:extLst>
              </a:tr>
              <a:tr h="143618">
                <a:tc>
                  <a:txBody>
                    <a:bodyPr/>
                    <a:lstStyle/>
                    <a:p>
                      <a:pPr algn="l">
                        <a:lnSpc>
                          <a:spcPct val="107000"/>
                        </a:lnSpc>
                        <a:spcAft>
                          <a:spcPts val="0"/>
                        </a:spcAft>
                      </a:pPr>
                      <a:r>
                        <a:rPr lang="en-US" sz="1000" b="1" i="0">
                          <a:effectLst/>
                        </a:rPr>
                        <a:t>initial investment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118450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242861307"/>
                  </a:ext>
                </a:extLst>
              </a:tr>
              <a:tr h="143618">
                <a:tc>
                  <a:txBody>
                    <a:bodyPr/>
                    <a:lstStyle/>
                    <a:p>
                      <a:pPr algn="l">
                        <a:lnSpc>
                          <a:spcPct val="107000"/>
                        </a:lnSpc>
                        <a:spcAft>
                          <a:spcPts val="0"/>
                        </a:spcAft>
                      </a:pPr>
                      <a:r>
                        <a:rPr lang="en-US" sz="1000" b="1" i="0">
                          <a:effectLst/>
                        </a:rPr>
                        <a:t>running cost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4980617</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986262708"/>
                  </a:ext>
                </a:extLst>
              </a:tr>
              <a:tr h="143618">
                <a:tc>
                  <a:txBody>
                    <a:bodyPr/>
                    <a:lstStyle/>
                    <a:p>
                      <a:pPr algn="l">
                        <a:lnSpc>
                          <a:spcPct val="107000"/>
                        </a:lnSpc>
                        <a:spcAft>
                          <a:spcPts val="0"/>
                        </a:spcAft>
                      </a:pPr>
                      <a:r>
                        <a:rPr lang="en-US" sz="1000" b="1" i="0">
                          <a:effectLst/>
                        </a:rPr>
                        <a:t>income</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5638626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436738273"/>
                  </a:ext>
                </a:extLst>
              </a:tr>
              <a:tr h="143618">
                <a:tc>
                  <a:txBody>
                    <a:bodyPr/>
                    <a:lstStyle/>
                    <a:p>
                      <a:pPr algn="l">
                        <a:lnSpc>
                          <a:spcPct val="107000"/>
                        </a:lnSpc>
                        <a:spcAft>
                          <a:spcPts val="0"/>
                        </a:spcAft>
                      </a:pPr>
                      <a:r>
                        <a:rPr lang="en-US" sz="1000" b="1" i="0">
                          <a:effectLst/>
                        </a:rPr>
                        <a:t>net profit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658009</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2196300836"/>
                  </a:ext>
                </a:extLst>
              </a:tr>
              <a:tr h="143618">
                <a:tc>
                  <a:txBody>
                    <a:bodyPr/>
                    <a:lstStyle/>
                    <a:p>
                      <a:pPr algn="l">
                        <a:lnSpc>
                          <a:spcPct val="107000"/>
                        </a:lnSpc>
                        <a:spcAft>
                          <a:spcPts val="0"/>
                        </a:spcAft>
                      </a:pPr>
                      <a:r>
                        <a:rPr lang="en-US" sz="1000" b="1" i="0">
                          <a:effectLst/>
                        </a:rPr>
                        <a:t>20%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131601.8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606907188"/>
                  </a:ext>
                </a:extLst>
              </a:tr>
              <a:tr h="143618">
                <a:tc>
                  <a:txBody>
                    <a:bodyPr/>
                    <a:lstStyle/>
                    <a:p>
                      <a:pPr algn="l">
                        <a:lnSpc>
                          <a:spcPct val="107000"/>
                        </a:lnSpc>
                        <a:spcAft>
                          <a:spcPts val="0"/>
                        </a:spcAft>
                      </a:pPr>
                      <a:r>
                        <a:rPr lang="en-US" sz="1000" b="1" i="0">
                          <a:effectLst/>
                        </a:rPr>
                        <a:t>profit after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526407.2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1742887627"/>
                  </a:ext>
                </a:extLst>
              </a:tr>
              <a:tr h="294012">
                <a:tc>
                  <a:txBody>
                    <a:bodyPr/>
                    <a:lstStyle/>
                    <a:p>
                      <a:pPr algn="l">
                        <a:lnSpc>
                          <a:spcPct val="107000"/>
                        </a:lnSpc>
                        <a:spcAft>
                          <a:spcPts val="0"/>
                        </a:spcAft>
                      </a:pPr>
                      <a:r>
                        <a:rPr lang="en-US" sz="1000" b="1" i="0">
                          <a:effectLst/>
                        </a:rPr>
                        <a:t>net cash flow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52,6407.2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599,438.8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3648724094"/>
                  </a:ext>
                </a:extLst>
              </a:tr>
              <a:tr h="294012">
                <a:tc>
                  <a:txBody>
                    <a:bodyPr/>
                    <a:lstStyle/>
                    <a:p>
                      <a:pPr algn="l">
                        <a:lnSpc>
                          <a:spcPct val="107000"/>
                        </a:lnSpc>
                        <a:spcAft>
                          <a:spcPts val="0"/>
                        </a:spcAft>
                      </a:pPr>
                      <a:r>
                        <a:rPr lang="en-US" sz="1000" b="1" i="0">
                          <a:effectLst/>
                        </a:rPr>
                        <a:t>Case 1 (+15%)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605,368.28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689,354.62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3031250767"/>
                  </a:ext>
                </a:extLst>
              </a:tr>
              <a:tr h="294012">
                <a:tc>
                  <a:txBody>
                    <a:bodyPr/>
                    <a:lstStyle/>
                    <a:p>
                      <a:pPr algn="l">
                        <a:lnSpc>
                          <a:spcPct val="107000"/>
                        </a:lnSpc>
                        <a:spcAft>
                          <a:spcPts val="0"/>
                        </a:spcAft>
                      </a:pPr>
                      <a:r>
                        <a:rPr lang="en-US" sz="1000" b="1" i="0">
                          <a:effectLst/>
                        </a:rPr>
                        <a:t>Case 2 (-20%)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421,125.76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479,551.04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extLst>
                  <a:ext uri="{0D108BD9-81ED-4DB2-BD59-A6C34878D82A}">
                    <a16:rowId xmlns="" xmlns:a16="http://schemas.microsoft.com/office/drawing/2014/main" val="3170183962"/>
                  </a:ext>
                </a:extLst>
              </a:tr>
              <a:tr h="143618">
                <a:tc rowSpan="2">
                  <a:txBody>
                    <a:bodyPr/>
                    <a:lstStyle/>
                    <a:p>
                      <a:pPr algn="ctr">
                        <a:lnSpc>
                          <a:spcPct val="107000"/>
                        </a:lnSpc>
                        <a:spcAft>
                          <a:spcPts val="0"/>
                        </a:spcAft>
                      </a:pPr>
                      <a:r>
                        <a:rPr lang="en-US" sz="1000" b="1" i="0">
                          <a:effectLst/>
                        </a:rPr>
                        <a:t>category</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6">
                  <a:txBody>
                    <a:bodyPr/>
                    <a:lstStyle/>
                    <a:p>
                      <a:pPr algn="ctr">
                        <a:lnSpc>
                          <a:spcPct val="107000"/>
                        </a:lnSpc>
                        <a:spcAft>
                          <a:spcPts val="0"/>
                        </a:spcAft>
                      </a:pPr>
                      <a:r>
                        <a:rPr lang="en-US" sz="1000" b="1" i="0">
                          <a:effectLst/>
                        </a:rPr>
                        <a:t>year</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20242071"/>
                  </a:ext>
                </a:extLst>
              </a:tr>
              <a:tr h="143618">
                <a:tc vMerge="1">
                  <a:txBody>
                    <a:bodyPr/>
                    <a:lstStyle/>
                    <a:p>
                      <a:pPr rtl="1"/>
                      <a:endParaRPr lang="ar-SA"/>
                    </a:p>
                  </a:txBody>
                  <a:tcPr/>
                </a:tc>
                <a:tc>
                  <a:txBody>
                    <a:bodyPr/>
                    <a:lstStyle/>
                    <a:p>
                      <a:pPr algn="r">
                        <a:lnSpc>
                          <a:spcPct val="107000"/>
                        </a:lnSpc>
                        <a:spcAft>
                          <a:spcPts val="0"/>
                        </a:spcAft>
                      </a:pPr>
                      <a:r>
                        <a:rPr lang="en-US" sz="1000" b="1" i="0">
                          <a:effectLst/>
                        </a:rPr>
                        <a:t>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13</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2684734027"/>
                  </a:ext>
                </a:extLst>
              </a:tr>
              <a:tr h="143618">
                <a:tc>
                  <a:txBody>
                    <a:bodyPr/>
                    <a:lstStyle/>
                    <a:p>
                      <a:pPr algn="l">
                        <a:lnSpc>
                          <a:spcPct val="107000"/>
                        </a:lnSpc>
                        <a:spcAft>
                          <a:spcPts val="0"/>
                        </a:spcAft>
                      </a:pPr>
                      <a:r>
                        <a:rPr lang="en-US" sz="1000" b="1" i="0">
                          <a:effectLst/>
                        </a:rPr>
                        <a:t>initial investment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30000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3553667180"/>
                  </a:ext>
                </a:extLst>
              </a:tr>
              <a:tr h="143618">
                <a:tc>
                  <a:txBody>
                    <a:bodyPr/>
                    <a:lstStyle/>
                    <a:p>
                      <a:pPr algn="l">
                        <a:lnSpc>
                          <a:spcPct val="107000"/>
                        </a:lnSpc>
                        <a:spcAft>
                          <a:spcPts val="0"/>
                        </a:spcAft>
                      </a:pPr>
                      <a:r>
                        <a:rPr lang="en-US" sz="1000" b="1" i="0">
                          <a:effectLst/>
                        </a:rPr>
                        <a:t>running cost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6135725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4133264696"/>
                  </a:ext>
                </a:extLst>
              </a:tr>
              <a:tr h="143618">
                <a:tc>
                  <a:txBody>
                    <a:bodyPr/>
                    <a:lstStyle/>
                    <a:p>
                      <a:pPr algn="l">
                        <a:lnSpc>
                          <a:spcPct val="107000"/>
                        </a:lnSpc>
                        <a:spcAft>
                          <a:spcPts val="0"/>
                        </a:spcAft>
                      </a:pPr>
                      <a:r>
                        <a:rPr lang="en-US" sz="1000" b="1" i="0">
                          <a:effectLst/>
                        </a:rPr>
                        <a:t>income</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7033086</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524136192"/>
                  </a:ext>
                </a:extLst>
              </a:tr>
              <a:tr h="143618">
                <a:tc>
                  <a:txBody>
                    <a:bodyPr/>
                    <a:lstStyle/>
                    <a:p>
                      <a:pPr algn="l">
                        <a:lnSpc>
                          <a:spcPct val="107000"/>
                        </a:lnSpc>
                        <a:spcAft>
                          <a:spcPts val="0"/>
                        </a:spcAft>
                      </a:pPr>
                      <a:r>
                        <a:rPr lang="en-US" sz="1000" b="1" i="0">
                          <a:effectLst/>
                        </a:rPr>
                        <a:t>net profit</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897361</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2761808864"/>
                  </a:ext>
                </a:extLst>
              </a:tr>
              <a:tr h="143618">
                <a:tc>
                  <a:txBody>
                    <a:bodyPr/>
                    <a:lstStyle/>
                    <a:p>
                      <a:pPr algn="l">
                        <a:lnSpc>
                          <a:spcPct val="107000"/>
                        </a:lnSpc>
                        <a:spcAft>
                          <a:spcPts val="0"/>
                        </a:spcAft>
                      </a:pPr>
                      <a:r>
                        <a:rPr lang="en-US" sz="1000" b="1" i="0">
                          <a:effectLst/>
                        </a:rPr>
                        <a:t>20%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179472.2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700004739"/>
                  </a:ext>
                </a:extLst>
              </a:tr>
              <a:tr h="143618">
                <a:tc>
                  <a:txBody>
                    <a:bodyPr/>
                    <a:lstStyle/>
                    <a:p>
                      <a:pPr algn="l">
                        <a:lnSpc>
                          <a:spcPct val="107000"/>
                        </a:lnSpc>
                        <a:spcAft>
                          <a:spcPts val="0"/>
                        </a:spcAft>
                      </a:pPr>
                      <a:r>
                        <a:rPr lang="en-US" sz="1000" b="1" i="0">
                          <a:effectLst/>
                        </a:rPr>
                        <a:t>profit after taxes</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759127419"/>
                  </a:ext>
                </a:extLst>
              </a:tr>
              <a:tr h="294012">
                <a:tc>
                  <a:txBody>
                    <a:bodyPr/>
                    <a:lstStyle/>
                    <a:p>
                      <a:pPr algn="l">
                        <a:lnSpc>
                          <a:spcPct val="107000"/>
                        </a:lnSpc>
                        <a:spcAft>
                          <a:spcPts val="0"/>
                        </a:spcAft>
                      </a:pPr>
                      <a:r>
                        <a:rPr lang="en-US" sz="1000" b="1" i="0">
                          <a:effectLst/>
                        </a:rPr>
                        <a:t>net cash flow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717,888.8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687,888.8</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372555333"/>
                  </a:ext>
                </a:extLst>
              </a:tr>
              <a:tr h="294012">
                <a:tc>
                  <a:txBody>
                    <a:bodyPr/>
                    <a:lstStyle/>
                    <a:p>
                      <a:pPr algn="l">
                        <a:lnSpc>
                          <a:spcPct val="107000"/>
                        </a:lnSpc>
                        <a:spcAft>
                          <a:spcPts val="0"/>
                        </a:spcAft>
                      </a:pPr>
                      <a:r>
                        <a:rPr lang="en-US" sz="1000" b="1" i="0">
                          <a:effectLst/>
                        </a:rPr>
                        <a:t>Case 1 (+15%)</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825,572.12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791,072.12</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a:effectLst/>
                        </a:rPr>
                        <a:t> </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2385860026"/>
                  </a:ext>
                </a:extLst>
              </a:tr>
              <a:tr h="294012">
                <a:tc>
                  <a:txBody>
                    <a:bodyPr/>
                    <a:lstStyle/>
                    <a:p>
                      <a:pPr algn="l">
                        <a:lnSpc>
                          <a:spcPct val="107000"/>
                        </a:lnSpc>
                        <a:spcAft>
                          <a:spcPts val="0"/>
                        </a:spcAft>
                      </a:pPr>
                      <a:r>
                        <a:rPr lang="en-US" sz="1000" b="1" i="0">
                          <a:effectLst/>
                        </a:rPr>
                        <a:t>Case 2 (-20%)</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574,311.04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a:txBody>
                    <a:bodyPr/>
                    <a:lstStyle/>
                    <a:p>
                      <a:pPr algn="r">
                        <a:lnSpc>
                          <a:spcPct val="107000"/>
                        </a:lnSpc>
                        <a:spcAft>
                          <a:spcPts val="0"/>
                        </a:spcAft>
                      </a:pPr>
                      <a:r>
                        <a:rPr lang="en-US" sz="1000" b="1" i="0">
                          <a:effectLst/>
                        </a:rPr>
                        <a:t>550,311.04</a:t>
                      </a:r>
                      <a:endParaRPr lang="en-US" sz="1000" b="1" i="0">
                        <a:effectLst/>
                        <a:latin typeface="Calibri" panose="020F0502020204030204" pitchFamily="34" charset="0"/>
                        <a:ea typeface="Calibri" panose="020F0502020204030204" pitchFamily="34" charset="0"/>
                        <a:cs typeface="Arial" panose="020B0604020202020204" pitchFamily="34" charset="0"/>
                      </a:endParaRPr>
                    </a:p>
                  </a:txBody>
                  <a:tcPr marL="37473" marR="37473" marT="0" marB="0"/>
                </a:tc>
                <a:tc gridSpan="2">
                  <a:txBody>
                    <a:bodyPr/>
                    <a:lstStyle/>
                    <a:p>
                      <a:pPr algn="l">
                        <a:lnSpc>
                          <a:spcPct val="107000"/>
                        </a:lnSpc>
                        <a:spcAft>
                          <a:spcPts val="800"/>
                        </a:spcAft>
                      </a:pPr>
                      <a:r>
                        <a:rPr lang="en-US" sz="1000" b="1" i="0" dirty="0">
                          <a:effectLst/>
                        </a:rPr>
                        <a:t> </a:t>
                      </a:r>
                      <a:endParaRPr lang="en-US" sz="1000" b="1" i="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ar-SA"/>
                    </a:p>
                  </a:txBody>
                  <a:tcPr/>
                </a:tc>
                <a:extLst>
                  <a:ext uri="{0D108BD9-81ED-4DB2-BD59-A6C34878D82A}">
                    <a16:rowId xmlns="" xmlns:a16="http://schemas.microsoft.com/office/drawing/2014/main" val="1231351481"/>
                  </a:ext>
                </a:extLst>
              </a:tr>
            </a:tbl>
          </a:graphicData>
        </a:graphic>
      </p:graphicFrame>
      <p:sp>
        <p:nvSpPr>
          <p:cNvPr id="4" name="Rectangle 3"/>
          <p:cNvSpPr/>
          <p:nvPr/>
        </p:nvSpPr>
        <p:spPr>
          <a:xfrm>
            <a:off x="225374" y="1778614"/>
            <a:ext cx="1969186" cy="2585323"/>
          </a:xfrm>
          <a:prstGeom prst="rect">
            <a:avLst/>
          </a:prstGeom>
          <a:noFill/>
        </p:spPr>
        <p:txBody>
          <a:bodyPr wrap="squar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Cash Flow table</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9570070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flow for Case 1 (+15%)</a:t>
            </a:r>
            <a:endParaRPr lang="ar-SA" dirty="0"/>
          </a:p>
        </p:txBody>
      </p:sp>
      <p:graphicFrame>
        <p:nvGraphicFramePr>
          <p:cNvPr id="3" name="Chart 2"/>
          <p:cNvGraphicFramePr/>
          <p:nvPr>
            <p:extLst>
              <p:ext uri="{D42A27DB-BD31-4B8C-83A1-F6EECF244321}">
                <p14:modId xmlns:p14="http://schemas.microsoft.com/office/powerpoint/2010/main" val="2114974545"/>
              </p:ext>
            </p:extLst>
          </p:nvPr>
        </p:nvGraphicFramePr>
        <p:xfrm>
          <a:off x="1894114" y="1894114"/>
          <a:ext cx="8464732" cy="33049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79145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Cash flow for Case </a:t>
            </a:r>
            <a:r>
              <a:rPr lang="en-US" dirty="0" smtClean="0"/>
              <a:t>2 (-20%)</a:t>
            </a:r>
            <a:endParaRPr lang="ar-SA" dirty="0"/>
          </a:p>
        </p:txBody>
      </p:sp>
      <p:graphicFrame>
        <p:nvGraphicFramePr>
          <p:cNvPr id="3" name="Chart 2"/>
          <p:cNvGraphicFramePr/>
          <p:nvPr>
            <p:extLst>
              <p:ext uri="{D42A27DB-BD31-4B8C-83A1-F6EECF244321}">
                <p14:modId xmlns:p14="http://schemas.microsoft.com/office/powerpoint/2010/main" val="2624521791"/>
              </p:ext>
            </p:extLst>
          </p:nvPr>
        </p:nvGraphicFramePr>
        <p:xfrm>
          <a:off x="1711234" y="1920241"/>
          <a:ext cx="8315098" cy="38012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65466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 of return</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3544799541"/>
              </p:ext>
            </p:extLst>
          </p:nvPr>
        </p:nvGraphicFramePr>
        <p:xfrm>
          <a:off x="3017520" y="2651758"/>
          <a:ext cx="5486399" cy="2521132"/>
        </p:xfrm>
        <a:graphic>
          <a:graphicData uri="http://schemas.openxmlformats.org/drawingml/2006/table">
            <a:tbl>
              <a:tblPr firstRow="1" firstCol="1" bandRow="1">
                <a:tableStyleId>{5C22544A-7EE6-4342-B048-85BDC9FD1C3A}</a:tableStyleId>
              </a:tblPr>
              <a:tblGrid>
                <a:gridCol w="3328887">
                  <a:extLst>
                    <a:ext uri="{9D8B030D-6E8A-4147-A177-3AD203B41FA5}">
                      <a16:colId xmlns="" xmlns:a16="http://schemas.microsoft.com/office/drawing/2014/main" val="2665594389"/>
                    </a:ext>
                  </a:extLst>
                </a:gridCol>
                <a:gridCol w="2157512">
                  <a:extLst>
                    <a:ext uri="{9D8B030D-6E8A-4147-A177-3AD203B41FA5}">
                      <a16:colId xmlns="" xmlns:a16="http://schemas.microsoft.com/office/drawing/2014/main" val="2603827074"/>
                    </a:ext>
                  </a:extLst>
                </a:gridCol>
              </a:tblGrid>
              <a:tr h="630283">
                <a:tc>
                  <a:txBody>
                    <a:bodyPr/>
                    <a:lstStyle/>
                    <a:p>
                      <a:pPr algn="ctr">
                        <a:lnSpc>
                          <a:spcPct val="107000"/>
                        </a:lnSpc>
                        <a:spcAft>
                          <a:spcPts val="0"/>
                        </a:spcAft>
                        <a:tabLst>
                          <a:tab pos="1231265" algn="l"/>
                        </a:tabLst>
                      </a:pPr>
                      <a:r>
                        <a:rPr lang="en-US" sz="2000" b="1" dirty="0">
                          <a:effectLst/>
                        </a:rPr>
                        <a:t>Case</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tabLst>
                          <a:tab pos="1231265" algn="l"/>
                        </a:tabLst>
                      </a:pPr>
                      <a:r>
                        <a:rPr lang="en-US" sz="2000" b="1">
                          <a:effectLst/>
                        </a:rPr>
                        <a:t>ROR</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972839776"/>
                  </a:ext>
                </a:extLst>
              </a:tr>
              <a:tr h="630283">
                <a:tc>
                  <a:txBody>
                    <a:bodyPr/>
                    <a:lstStyle/>
                    <a:p>
                      <a:pPr algn="ctr">
                        <a:lnSpc>
                          <a:spcPct val="107000"/>
                        </a:lnSpc>
                        <a:spcAft>
                          <a:spcPts val="0"/>
                        </a:spcAft>
                        <a:tabLst>
                          <a:tab pos="1231265" algn="l"/>
                        </a:tabLst>
                      </a:pPr>
                      <a:r>
                        <a:rPr lang="en-US" sz="2000" b="1">
                          <a:effectLst/>
                        </a:rPr>
                        <a:t>Natural case</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tabLst>
                          <a:tab pos="1231265" algn="l"/>
                        </a:tabLst>
                      </a:pPr>
                      <a:r>
                        <a:rPr lang="en-US" sz="2000" b="1" dirty="0">
                          <a:effectLst/>
                        </a:rPr>
                        <a:t>76%</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563017356"/>
                  </a:ext>
                </a:extLst>
              </a:tr>
              <a:tr h="630283">
                <a:tc>
                  <a:txBody>
                    <a:bodyPr/>
                    <a:lstStyle/>
                    <a:p>
                      <a:pPr algn="ctr">
                        <a:lnSpc>
                          <a:spcPct val="107000"/>
                        </a:lnSpc>
                        <a:spcAft>
                          <a:spcPts val="0"/>
                        </a:spcAft>
                        <a:tabLst>
                          <a:tab pos="1231265" algn="l"/>
                        </a:tabLst>
                      </a:pPr>
                      <a:r>
                        <a:rPr lang="en-US" sz="2000" b="1">
                          <a:effectLst/>
                        </a:rPr>
                        <a:t>Case 1 (+15%)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tabLst>
                          <a:tab pos="1231265" algn="l"/>
                        </a:tabLst>
                      </a:pPr>
                      <a:r>
                        <a:rPr lang="en-US" sz="2000" b="1" dirty="0">
                          <a:effectLst/>
                        </a:rPr>
                        <a:t>82%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622961507"/>
                  </a:ext>
                </a:extLst>
              </a:tr>
              <a:tr h="630283">
                <a:tc>
                  <a:txBody>
                    <a:bodyPr/>
                    <a:lstStyle/>
                    <a:p>
                      <a:pPr algn="ctr">
                        <a:lnSpc>
                          <a:spcPct val="107000"/>
                        </a:lnSpc>
                        <a:spcAft>
                          <a:spcPts val="0"/>
                        </a:spcAft>
                        <a:tabLst>
                          <a:tab pos="1231265" algn="l"/>
                        </a:tabLst>
                      </a:pPr>
                      <a:r>
                        <a:rPr lang="en-US" sz="2000" b="1">
                          <a:effectLst/>
                        </a:rPr>
                        <a:t>Case 2 (-20%)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tabLst>
                          <a:tab pos="1231265" algn="l"/>
                        </a:tabLst>
                      </a:pPr>
                      <a:r>
                        <a:rPr lang="en-US" sz="2000" b="1" dirty="0">
                          <a:effectLst/>
                        </a:rPr>
                        <a:t>66%</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804416070"/>
                  </a:ext>
                </a:extLst>
              </a:tr>
            </a:tbl>
          </a:graphicData>
        </a:graphic>
      </p:graphicFrame>
    </p:spTree>
    <p:extLst>
      <p:ext uri="{BB962C8B-B14F-4D97-AF65-F5344CB8AC3E}">
        <p14:creationId xmlns:p14="http://schemas.microsoft.com/office/powerpoint/2010/main" val="1060062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ction Button: Movie 2">
            <a:hlinkClick r:id="rId2" action="ppaction://hlinkfile" highlightClick="1"/>
          </p:cNvPr>
          <p:cNvSpPr/>
          <p:nvPr/>
        </p:nvSpPr>
        <p:spPr>
          <a:xfrm>
            <a:off x="3483429" y="1886857"/>
            <a:ext cx="5312228" cy="201748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mtClean="0"/>
              <a:t>`</a:t>
            </a:r>
            <a:endParaRPr lang="ar-SA"/>
          </a:p>
        </p:txBody>
      </p:sp>
    </p:spTree>
    <p:extLst>
      <p:ext uri="{BB962C8B-B14F-4D97-AF65-F5344CB8AC3E}">
        <p14:creationId xmlns:p14="http://schemas.microsoft.com/office/powerpoint/2010/main" val="26292578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 back period </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3799329950"/>
              </p:ext>
            </p:extLst>
          </p:nvPr>
        </p:nvGraphicFramePr>
        <p:xfrm>
          <a:off x="901338" y="1959429"/>
          <a:ext cx="3148148" cy="2967118"/>
        </p:xfrm>
        <a:graphic>
          <a:graphicData uri="http://schemas.openxmlformats.org/drawingml/2006/table">
            <a:tbl>
              <a:tblPr firstRow="1" firstCol="1" bandRow="1">
                <a:tableStyleId>{5C22544A-7EE6-4342-B048-85BDC9FD1C3A}</a:tableStyleId>
              </a:tblPr>
              <a:tblGrid>
                <a:gridCol w="1782686">
                  <a:extLst>
                    <a:ext uri="{9D8B030D-6E8A-4147-A177-3AD203B41FA5}">
                      <a16:colId xmlns="" xmlns:a16="http://schemas.microsoft.com/office/drawing/2014/main" val="1344185840"/>
                    </a:ext>
                  </a:extLst>
                </a:gridCol>
                <a:gridCol w="1365462">
                  <a:extLst>
                    <a:ext uri="{9D8B030D-6E8A-4147-A177-3AD203B41FA5}">
                      <a16:colId xmlns="" xmlns:a16="http://schemas.microsoft.com/office/drawing/2014/main" val="2733980631"/>
                    </a:ext>
                  </a:extLst>
                </a:gridCol>
              </a:tblGrid>
              <a:tr h="489055">
                <a:tc>
                  <a:txBody>
                    <a:bodyPr/>
                    <a:lstStyle/>
                    <a:p>
                      <a:pPr algn="ctr">
                        <a:lnSpc>
                          <a:spcPct val="107000"/>
                        </a:lnSpc>
                        <a:spcAft>
                          <a:spcPts val="0"/>
                        </a:spcAft>
                      </a:pPr>
                      <a:r>
                        <a:rPr lang="en-US" sz="1600" b="1">
                          <a:effectLst/>
                        </a:rPr>
                        <a:t>net cash flow</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cumulative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98809717"/>
                  </a:ext>
                </a:extLst>
              </a:tr>
              <a:tr h="489055">
                <a:tc>
                  <a:txBody>
                    <a:bodyPr/>
                    <a:lstStyle/>
                    <a:p>
                      <a:pPr algn="ctr">
                        <a:lnSpc>
                          <a:spcPct val="107000"/>
                        </a:lnSpc>
                        <a:spcAft>
                          <a:spcPts val="0"/>
                        </a:spcAft>
                      </a:pPr>
                      <a:r>
                        <a:rPr lang="en-US" sz="1600" b="1">
                          <a:effectLst/>
                        </a:rPr>
                        <a:t>-271026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-271026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626264789"/>
                  </a:ext>
                </a:extLst>
              </a:tr>
              <a:tr h="489055">
                <a:tc>
                  <a:txBody>
                    <a:bodyPr/>
                    <a:lstStyle/>
                    <a:p>
                      <a:pPr algn="ctr">
                        <a:lnSpc>
                          <a:spcPct val="107000"/>
                        </a:lnSpc>
                        <a:spcAft>
                          <a:spcPts val="0"/>
                        </a:spcAft>
                      </a:pPr>
                      <a:r>
                        <a:rPr lang="en-US" sz="1600" b="1">
                          <a:effectLst/>
                        </a:rPr>
                        <a:t>75741.94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-195284.06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470027721"/>
                  </a:ext>
                </a:extLst>
              </a:tr>
              <a:tr h="489055">
                <a:tc>
                  <a:txBody>
                    <a:bodyPr/>
                    <a:lstStyle/>
                    <a:p>
                      <a:pPr algn="ctr">
                        <a:lnSpc>
                          <a:spcPct val="107000"/>
                        </a:lnSpc>
                        <a:spcAft>
                          <a:spcPts val="0"/>
                        </a:spcAft>
                      </a:pPr>
                      <a:r>
                        <a:rPr lang="en-US" sz="1600" b="1" dirty="0">
                          <a:effectLst/>
                        </a:rPr>
                        <a:t>163032.28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-32251.78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30099587"/>
                  </a:ext>
                </a:extLst>
              </a:tr>
              <a:tr h="489055">
                <a:tc>
                  <a:txBody>
                    <a:bodyPr/>
                    <a:lstStyle/>
                    <a:p>
                      <a:pPr algn="ctr">
                        <a:lnSpc>
                          <a:spcPct val="107000"/>
                        </a:lnSpc>
                        <a:spcAft>
                          <a:spcPts val="0"/>
                        </a:spcAft>
                      </a:pPr>
                      <a:r>
                        <a:rPr lang="en-US" sz="1600" b="1">
                          <a:effectLst/>
                        </a:rPr>
                        <a:t>429135.29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396883.51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014267536"/>
                  </a:ext>
                </a:extLst>
              </a:tr>
              <a:tr h="489055">
                <a:tc>
                  <a:txBody>
                    <a:bodyPr/>
                    <a:lstStyle/>
                    <a:p>
                      <a:pPr algn="ctr">
                        <a:lnSpc>
                          <a:spcPct val="107000"/>
                        </a:lnSpc>
                        <a:spcAft>
                          <a:spcPts val="0"/>
                        </a:spcAft>
                      </a:pPr>
                      <a:r>
                        <a:rPr lang="en-US" sz="1600" b="1">
                          <a:effectLst/>
                        </a:rPr>
                        <a:t>payback period (years)</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2.0751553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134877559"/>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37412142"/>
              </p:ext>
            </p:extLst>
          </p:nvPr>
        </p:nvGraphicFramePr>
        <p:xfrm>
          <a:off x="4289561" y="1959431"/>
          <a:ext cx="3273833" cy="2984493"/>
        </p:xfrm>
        <a:graphic>
          <a:graphicData uri="http://schemas.openxmlformats.org/drawingml/2006/table">
            <a:tbl>
              <a:tblPr firstRow="1" firstCol="1" bandRow="1">
                <a:tableStyleId>{5C22544A-7EE6-4342-B048-85BDC9FD1C3A}</a:tableStyleId>
              </a:tblPr>
              <a:tblGrid>
                <a:gridCol w="1800609">
                  <a:extLst>
                    <a:ext uri="{9D8B030D-6E8A-4147-A177-3AD203B41FA5}">
                      <a16:colId xmlns="" xmlns:a16="http://schemas.microsoft.com/office/drawing/2014/main" val="1869379304"/>
                    </a:ext>
                  </a:extLst>
                </a:gridCol>
                <a:gridCol w="1473224">
                  <a:extLst>
                    <a:ext uri="{9D8B030D-6E8A-4147-A177-3AD203B41FA5}">
                      <a16:colId xmlns="" xmlns:a16="http://schemas.microsoft.com/office/drawing/2014/main" val="1723536365"/>
                    </a:ext>
                  </a:extLst>
                </a:gridCol>
              </a:tblGrid>
              <a:tr h="492530">
                <a:tc>
                  <a:txBody>
                    <a:bodyPr/>
                    <a:lstStyle/>
                    <a:p>
                      <a:pPr algn="ctr">
                        <a:lnSpc>
                          <a:spcPct val="107000"/>
                        </a:lnSpc>
                        <a:spcAft>
                          <a:spcPts val="0"/>
                        </a:spcAft>
                      </a:pPr>
                      <a:r>
                        <a:rPr lang="en-US" sz="1600" b="1" dirty="0">
                          <a:effectLst/>
                        </a:rPr>
                        <a:t>net cash flow</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cumulative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50262580"/>
                  </a:ext>
                </a:extLst>
              </a:tr>
              <a:tr h="492530">
                <a:tc>
                  <a:txBody>
                    <a:bodyPr/>
                    <a:lstStyle/>
                    <a:p>
                      <a:pPr algn="ctr">
                        <a:lnSpc>
                          <a:spcPct val="107000"/>
                        </a:lnSpc>
                        <a:spcAft>
                          <a:spcPts val="0"/>
                        </a:spcAft>
                      </a:pPr>
                      <a:r>
                        <a:rPr lang="en-US" sz="1600" b="1" dirty="0">
                          <a:effectLst/>
                        </a:rPr>
                        <a:t>-271026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-271026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427405509"/>
                  </a:ext>
                </a:extLst>
              </a:tr>
              <a:tr h="492530">
                <a:tc>
                  <a:txBody>
                    <a:bodyPr/>
                    <a:lstStyle/>
                    <a:p>
                      <a:pPr algn="ctr">
                        <a:lnSpc>
                          <a:spcPct val="107000"/>
                        </a:lnSpc>
                        <a:spcAft>
                          <a:spcPts val="0"/>
                        </a:spcAft>
                      </a:pPr>
                      <a:r>
                        <a:rPr lang="en-US" sz="1600" b="1" dirty="0">
                          <a:effectLst/>
                        </a:rPr>
                        <a:t>52690.05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-218335.95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154236550"/>
                  </a:ext>
                </a:extLst>
              </a:tr>
              <a:tr h="492530">
                <a:tc>
                  <a:txBody>
                    <a:bodyPr/>
                    <a:lstStyle/>
                    <a:p>
                      <a:pPr algn="ctr">
                        <a:lnSpc>
                          <a:spcPct val="107000"/>
                        </a:lnSpc>
                        <a:spcAft>
                          <a:spcPts val="0"/>
                        </a:spcAft>
                      </a:pPr>
                      <a:r>
                        <a:rPr lang="en-US" sz="1600" b="1">
                          <a:effectLst/>
                        </a:rPr>
                        <a:t>113413.76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-104922.19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660035656"/>
                  </a:ext>
                </a:extLst>
              </a:tr>
              <a:tr h="492530">
                <a:tc>
                  <a:txBody>
                    <a:bodyPr/>
                    <a:lstStyle/>
                    <a:p>
                      <a:pPr algn="ctr">
                        <a:lnSpc>
                          <a:spcPct val="107000"/>
                        </a:lnSpc>
                        <a:spcAft>
                          <a:spcPts val="0"/>
                        </a:spcAft>
                      </a:pPr>
                      <a:r>
                        <a:rPr lang="en-US" sz="1600" b="1">
                          <a:effectLst/>
                        </a:rPr>
                        <a:t>298528.90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193606.70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705845181"/>
                  </a:ext>
                </a:extLst>
              </a:tr>
              <a:tr h="492530">
                <a:tc>
                  <a:txBody>
                    <a:bodyPr/>
                    <a:lstStyle/>
                    <a:p>
                      <a:pPr algn="ctr">
                        <a:lnSpc>
                          <a:spcPct val="107000"/>
                        </a:lnSpc>
                        <a:spcAft>
                          <a:spcPts val="0"/>
                        </a:spcAft>
                      </a:pPr>
                      <a:r>
                        <a:rPr lang="en-US" sz="1600" b="1">
                          <a:effectLst/>
                        </a:rPr>
                        <a:t>Payback period (years)</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2.3514641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47760760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81575765"/>
              </p:ext>
            </p:extLst>
          </p:nvPr>
        </p:nvGraphicFramePr>
        <p:xfrm>
          <a:off x="7803469" y="1959429"/>
          <a:ext cx="3484017" cy="2955180"/>
        </p:xfrm>
        <a:graphic>
          <a:graphicData uri="http://schemas.openxmlformats.org/drawingml/2006/table">
            <a:tbl>
              <a:tblPr firstRow="1" firstCol="1" bandRow="1">
                <a:tableStyleId>{5C22544A-7EE6-4342-B048-85BDC9FD1C3A}</a:tableStyleId>
              </a:tblPr>
              <a:tblGrid>
                <a:gridCol w="1734820">
                  <a:extLst>
                    <a:ext uri="{9D8B030D-6E8A-4147-A177-3AD203B41FA5}">
                      <a16:colId xmlns="" xmlns:a16="http://schemas.microsoft.com/office/drawing/2014/main" val="703488338"/>
                    </a:ext>
                  </a:extLst>
                </a:gridCol>
                <a:gridCol w="1749197">
                  <a:extLst>
                    <a:ext uri="{9D8B030D-6E8A-4147-A177-3AD203B41FA5}">
                      <a16:colId xmlns="" xmlns:a16="http://schemas.microsoft.com/office/drawing/2014/main" val="423215239"/>
                    </a:ext>
                  </a:extLst>
                </a:gridCol>
              </a:tblGrid>
              <a:tr h="738795">
                <a:tc>
                  <a:txBody>
                    <a:bodyPr/>
                    <a:lstStyle/>
                    <a:p>
                      <a:pPr algn="ctr">
                        <a:lnSpc>
                          <a:spcPct val="107000"/>
                        </a:lnSpc>
                        <a:spcAft>
                          <a:spcPts val="0"/>
                        </a:spcAft>
                        <a:tabLst>
                          <a:tab pos="1231265" algn="l"/>
                        </a:tabLst>
                      </a:pPr>
                      <a:r>
                        <a:rPr lang="en-US" sz="1600" b="1">
                          <a:effectLst/>
                        </a:rPr>
                        <a:t>Case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Payback period (years)</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45786980"/>
                  </a:ext>
                </a:extLst>
              </a:tr>
              <a:tr h="738795">
                <a:tc>
                  <a:txBody>
                    <a:bodyPr/>
                    <a:lstStyle/>
                    <a:p>
                      <a:pPr algn="ctr">
                        <a:lnSpc>
                          <a:spcPct val="107000"/>
                        </a:lnSpc>
                        <a:spcAft>
                          <a:spcPts val="0"/>
                        </a:spcAft>
                        <a:tabLst>
                          <a:tab pos="1231265" algn="l"/>
                        </a:tabLst>
                      </a:pPr>
                      <a:r>
                        <a:rPr lang="en-US" sz="1600" b="1">
                          <a:effectLst/>
                        </a:rPr>
                        <a:t>Natural case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2.16989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885761681"/>
                  </a:ext>
                </a:extLst>
              </a:tr>
              <a:tr h="738795">
                <a:tc>
                  <a:txBody>
                    <a:bodyPr/>
                    <a:lstStyle/>
                    <a:p>
                      <a:pPr algn="ctr">
                        <a:lnSpc>
                          <a:spcPct val="107000"/>
                        </a:lnSpc>
                        <a:spcAft>
                          <a:spcPts val="0"/>
                        </a:spcAft>
                        <a:tabLst>
                          <a:tab pos="1231265" algn="l"/>
                        </a:tabLst>
                      </a:pPr>
                      <a:r>
                        <a:rPr lang="en-US" sz="1600" b="1">
                          <a:effectLst/>
                        </a:rPr>
                        <a:t>Case 1 (+15%)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a:effectLst/>
                        </a:rPr>
                        <a:t>2.0751553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198089840"/>
                  </a:ext>
                </a:extLst>
              </a:tr>
              <a:tr h="738795">
                <a:tc>
                  <a:txBody>
                    <a:bodyPr/>
                    <a:lstStyle/>
                    <a:p>
                      <a:pPr algn="ctr">
                        <a:lnSpc>
                          <a:spcPct val="107000"/>
                        </a:lnSpc>
                        <a:spcAft>
                          <a:spcPts val="0"/>
                        </a:spcAft>
                        <a:tabLst>
                          <a:tab pos="1231265" algn="l"/>
                        </a:tabLst>
                      </a:pPr>
                      <a:r>
                        <a:rPr lang="en-US" sz="1600" b="1">
                          <a:effectLst/>
                        </a:rPr>
                        <a:t>Case 2 (-20%)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600" b="1" dirty="0">
                          <a:effectLst/>
                        </a:rPr>
                        <a:t>2.3514641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350075375"/>
                  </a:ext>
                </a:extLst>
              </a:tr>
            </a:tbl>
          </a:graphicData>
        </a:graphic>
      </p:graphicFrame>
      <p:sp>
        <p:nvSpPr>
          <p:cNvPr id="6" name="Rectangle 5"/>
          <p:cNvSpPr/>
          <p:nvPr/>
        </p:nvSpPr>
        <p:spPr>
          <a:xfrm>
            <a:off x="1408453" y="5083518"/>
            <a:ext cx="2133918"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Case 1</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7" name="Rectangle 6"/>
          <p:cNvSpPr/>
          <p:nvPr/>
        </p:nvSpPr>
        <p:spPr>
          <a:xfrm>
            <a:off x="5133543" y="5083518"/>
            <a:ext cx="2133918"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Case 2</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8331603" y="5083518"/>
            <a:ext cx="2715808"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Summary</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835309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0640" y="635541"/>
            <a:ext cx="10882008" cy="4974076"/>
          </a:xfrm>
          <a:prstGeom prst="rect">
            <a:avLst/>
          </a:prstGeom>
        </p:spPr>
        <p:txBody>
          <a:bodyPr wrap="square">
            <a:spAutoFit/>
          </a:bodyPr>
          <a:lstStyle/>
          <a:p>
            <a:pPr marR="0" lvl="0" algn="ctr">
              <a:lnSpc>
                <a:spcPct val="150000"/>
              </a:lnSpc>
              <a:spcBef>
                <a:spcPts val="0"/>
              </a:spcBef>
              <a:spcAft>
                <a:spcPts val="0"/>
              </a:spcAft>
            </a:pPr>
            <a:r>
              <a:rPr lang="en-US" sz="4800" b="1" dirty="0">
                <a:solidFill>
                  <a:schemeClr val="tx2">
                    <a:lumMod val="50000"/>
                  </a:schemeClr>
                </a:solidFill>
              </a:rPr>
              <a:t>Conclusion</a:t>
            </a:r>
          </a:p>
          <a:p>
            <a:pPr marL="228600" marR="0" lvl="0" indent="-228600" algn="just" defTabSz="914400">
              <a:lnSpc>
                <a:spcPct val="160000"/>
              </a:lnSpc>
              <a:spcBef>
                <a:spcPts val="1000"/>
              </a:spcBef>
              <a:spcAft>
                <a:spcPts val="0"/>
              </a:spcAft>
              <a:buSzPct val="125000"/>
              <a:buFont typeface="Arial" panose="020B0604020202020204" pitchFamily="34" charset="0"/>
              <a:buChar char="•"/>
            </a:pPr>
            <a:r>
              <a:rPr lang="en-US" sz="2400" dirty="0"/>
              <a:t>According to the research results it was clear that Nablus city is facing a lot issues regarding building management and there is a good potential for success for the company that will be established </a:t>
            </a:r>
          </a:p>
          <a:p>
            <a:pPr marL="228600" marR="0" lvl="0" indent="-228600" algn="just" defTabSz="914400">
              <a:lnSpc>
                <a:spcPct val="160000"/>
              </a:lnSpc>
              <a:spcBef>
                <a:spcPts val="1000"/>
              </a:spcBef>
              <a:spcAft>
                <a:spcPts val="0"/>
              </a:spcAft>
              <a:buSzPct val="125000"/>
              <a:buFont typeface="Arial" panose="020B0604020202020204" pitchFamily="34" charset="0"/>
              <a:buChar char="•"/>
            </a:pPr>
            <a:r>
              <a:rPr lang="en-US" sz="2400" dirty="0"/>
              <a:t>Even though that 90% of the residential that was covered during the research had committee there was shortening in most of the services such as providing janitors, security cameras, or the neatness and cleanliness of the stairs. </a:t>
            </a:r>
          </a:p>
        </p:txBody>
      </p:sp>
    </p:spTree>
    <p:extLst>
      <p:ext uri="{BB962C8B-B14F-4D97-AF65-F5344CB8AC3E}">
        <p14:creationId xmlns:p14="http://schemas.microsoft.com/office/powerpoint/2010/main" val="13618507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953" y="755842"/>
            <a:ext cx="10369685" cy="2712537"/>
          </a:xfrm>
          <a:prstGeom prst="rect">
            <a:avLst/>
          </a:prstGeom>
        </p:spPr>
        <p:txBody>
          <a:bodyPr wrap="square">
            <a:spAutoFit/>
          </a:bodyPr>
          <a:lstStyle/>
          <a:p>
            <a:pPr marL="228600" indent="-228600" algn="just" defTabSz="914400">
              <a:lnSpc>
                <a:spcPct val="160000"/>
              </a:lnSpc>
              <a:spcBef>
                <a:spcPts val="1000"/>
              </a:spcBef>
              <a:buSzPct val="125000"/>
              <a:buFont typeface="Arial" panose="020B0604020202020204" pitchFamily="34" charset="0"/>
              <a:buChar char="•"/>
            </a:pPr>
            <a:r>
              <a:rPr lang="en-US" sz="2400" dirty="0"/>
              <a:t>The existence of this kind of companies will help developing Nablus city</a:t>
            </a:r>
            <a:r>
              <a:rPr lang="ar-JO" sz="2400" dirty="0"/>
              <a:t>  </a:t>
            </a:r>
            <a:endParaRPr lang="en-US" sz="2400" dirty="0"/>
          </a:p>
          <a:p>
            <a:pPr marL="228600" indent="-228600" algn="just" defTabSz="914400">
              <a:lnSpc>
                <a:spcPct val="160000"/>
              </a:lnSpc>
              <a:spcBef>
                <a:spcPts val="1000"/>
              </a:spcBef>
              <a:buSzPct val="125000"/>
              <a:buFont typeface="Arial" panose="020B0604020202020204" pitchFamily="34" charset="0"/>
              <a:buChar char="•"/>
            </a:pPr>
            <a:r>
              <a:rPr lang="en-US" sz="2400" dirty="0"/>
              <a:t>After studying the market, we found from technical and financial analysis that establishing this kind of companies is feasible and profitable</a:t>
            </a:r>
            <a:r>
              <a:rPr lang="en-US" dirty="0"/>
              <a:t>. </a:t>
            </a:r>
          </a:p>
          <a:p>
            <a:pPr marL="228600" indent="-228600" algn="just" defTabSz="914400">
              <a:lnSpc>
                <a:spcPct val="160000"/>
              </a:lnSpc>
              <a:spcBef>
                <a:spcPts val="1000"/>
              </a:spcBef>
              <a:buSzPct val="125000"/>
              <a:buFont typeface="Arial" panose="020B0604020202020204" pitchFamily="34" charset="0"/>
              <a:buChar char="•"/>
            </a:pPr>
            <a:endParaRPr lang="en-US" sz="2400" dirty="0"/>
          </a:p>
        </p:txBody>
      </p:sp>
    </p:spTree>
    <p:extLst>
      <p:ext uri="{BB962C8B-B14F-4D97-AF65-F5344CB8AC3E}">
        <p14:creationId xmlns:p14="http://schemas.microsoft.com/office/powerpoint/2010/main" val="8348061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56726"/>
            <a:ext cx="3981855" cy="3149580"/>
          </a:xfrm>
          <a:prstGeom prst="rect">
            <a:avLst/>
          </a:prstGeom>
        </p:spPr>
        <p:txBody>
          <a:bodyPr wrap="square">
            <a:spAutoFit/>
          </a:bodyPr>
          <a:lstStyle/>
          <a:p>
            <a:pPr algn="just">
              <a:lnSpc>
                <a:spcPct val="200000"/>
              </a:lnSpc>
              <a:spcBef>
                <a:spcPts val="200"/>
              </a:spcBef>
            </a:pPr>
            <a:r>
              <a:rPr lang="en-US" sz="4000" dirty="0"/>
              <a:t>Recommendations</a:t>
            </a:r>
          </a:p>
          <a:p>
            <a:pPr algn="just">
              <a:lnSpc>
                <a:spcPct val="200000"/>
              </a:lnSpc>
              <a:spcAft>
                <a:spcPts val="800"/>
              </a:spcAft>
            </a:pPr>
            <a:r>
              <a:rPr lang="en-US" sz="2800" dirty="0">
                <a:effectLst/>
                <a:latin typeface="Times New Roman" panose="02020603050405020304" pitchFamily="18" charset="0"/>
                <a:ea typeface="Calibri" panose="020F0502020204030204" pitchFamily="34" charset="0"/>
                <a:cs typeface="Arial" panose="020B0604020202020204" pitchFamily="34" charset="0"/>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200000"/>
              </a:lnSpc>
              <a:spcBef>
                <a:spcPts val="0"/>
              </a:spcBef>
              <a:spcAft>
                <a:spcPts val="800"/>
              </a:spcAft>
              <a:buFont typeface="Symbol" panose="05050102010706020507" pitchFamily="18" charset="2"/>
              <a:buChar char=""/>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3" name="Diagram 2"/>
          <p:cNvGraphicFramePr/>
          <p:nvPr>
            <p:extLst>
              <p:ext uri="{D42A27DB-BD31-4B8C-83A1-F6EECF244321}">
                <p14:modId xmlns:p14="http://schemas.microsoft.com/office/powerpoint/2010/main" val="2282502394"/>
              </p:ext>
            </p:extLst>
          </p:nvPr>
        </p:nvGraphicFramePr>
        <p:xfrm>
          <a:off x="3326796" y="343711"/>
          <a:ext cx="7983230" cy="6016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8510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058" y="1729731"/>
            <a:ext cx="2445359" cy="2757962"/>
          </a:xfrm>
        </p:spPr>
        <p:txBody>
          <a:bodyPr>
            <a:normAutofit/>
          </a:bodyPr>
          <a:lstStyle/>
          <a:p>
            <a:r>
              <a:rPr lang="en-US" sz="3200" u="sng" dirty="0"/>
              <a:t>Project</a:t>
            </a:r>
            <a:br>
              <a:rPr lang="en-US" sz="3200" u="sng" dirty="0"/>
            </a:br>
            <a:r>
              <a:rPr lang="en-US" sz="3200" u="sng" dirty="0"/>
              <a:t> Objectives</a:t>
            </a:r>
            <a:br>
              <a:rPr lang="en-US" sz="3200" u="sng" dirty="0"/>
            </a:br>
            <a:endParaRPr lang="en-US" sz="3100" dirty="0"/>
          </a:p>
        </p:txBody>
      </p:sp>
      <p:sp>
        <p:nvSpPr>
          <p:cNvPr id="54" name="Content Placeholder 2"/>
          <p:cNvSpPr txBox="1">
            <a:spLocks/>
          </p:cNvSpPr>
          <p:nvPr/>
        </p:nvSpPr>
        <p:spPr>
          <a:xfrm>
            <a:off x="2866417" y="-1"/>
            <a:ext cx="8553855" cy="6796391"/>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nSpc>
                <a:spcPct val="74000"/>
              </a:lnSpc>
            </a:pPr>
            <a:endParaRPr lang="en-US" sz="1900" dirty="0"/>
          </a:p>
          <a:p>
            <a:pPr>
              <a:lnSpc>
                <a:spcPct val="74000"/>
              </a:lnSpc>
            </a:pPr>
            <a:endParaRPr lang="en-US" sz="1900" dirty="0"/>
          </a:p>
          <a:p>
            <a:pPr>
              <a:lnSpc>
                <a:spcPct val="74000"/>
              </a:lnSpc>
            </a:pPr>
            <a:endParaRPr lang="en-US" sz="1900" dirty="0"/>
          </a:p>
        </p:txBody>
      </p:sp>
      <p:graphicFrame>
        <p:nvGraphicFramePr>
          <p:cNvPr id="3" name="Diagram 2"/>
          <p:cNvGraphicFramePr/>
          <p:nvPr>
            <p:extLst>
              <p:ext uri="{D42A27DB-BD31-4B8C-83A1-F6EECF244321}">
                <p14:modId xmlns:p14="http://schemas.microsoft.com/office/powerpoint/2010/main" val="2391798598"/>
              </p:ext>
            </p:extLst>
          </p:nvPr>
        </p:nvGraphicFramePr>
        <p:xfrm>
          <a:off x="2801565" y="375956"/>
          <a:ext cx="8728953" cy="5934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4643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8247" y="2459864"/>
            <a:ext cx="3932863" cy="1341149"/>
          </a:xfrm>
        </p:spPr>
        <p:txBody>
          <a:bodyPr/>
          <a:lstStyle/>
          <a:p>
            <a:r>
              <a:rPr lang="en-US" dirty="0"/>
              <a:t>Literature Review</a:t>
            </a:r>
          </a:p>
        </p:txBody>
      </p:sp>
    </p:spTree>
    <p:extLst>
      <p:ext uri="{BB962C8B-B14F-4D97-AF65-F5344CB8AC3E}">
        <p14:creationId xmlns:p14="http://schemas.microsoft.com/office/powerpoint/2010/main" val="3927945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5885" y="122248"/>
            <a:ext cx="4083420" cy="1619466"/>
          </a:xfrm>
        </p:spPr>
        <p:txBody>
          <a:bodyPr>
            <a:normAutofit/>
          </a:bodyPr>
          <a:lstStyle/>
          <a:p>
            <a:r>
              <a:rPr lang="en-US" sz="4400" dirty="0"/>
              <a:t>Methodology</a:t>
            </a:r>
          </a:p>
        </p:txBody>
      </p:sp>
      <p:graphicFrame>
        <p:nvGraphicFramePr>
          <p:cNvPr id="5" name="Diagram 4"/>
          <p:cNvGraphicFramePr/>
          <p:nvPr>
            <p:extLst>
              <p:ext uri="{D42A27DB-BD31-4B8C-83A1-F6EECF244321}">
                <p14:modId xmlns:p14="http://schemas.microsoft.com/office/powerpoint/2010/main" val="2117784188"/>
              </p:ext>
            </p:extLst>
          </p:nvPr>
        </p:nvGraphicFramePr>
        <p:xfrm>
          <a:off x="1606997" y="123482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884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44892" y="2967335"/>
            <a:ext cx="3902222"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Marke</a:t>
            </a:r>
            <a:r>
              <a:rPr lang="en-US" sz="5400" dirty="0" smtClean="0">
                <a:ln w="0"/>
                <a:effectLst>
                  <a:outerShdw blurRad="38100" dist="19050" dir="2700000" algn="tl" rotWithShape="0">
                    <a:schemeClr val="dk1">
                      <a:alpha val="40000"/>
                    </a:schemeClr>
                  </a:outerShdw>
                </a:effectLst>
              </a:rPr>
              <a:t>t Study</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1279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1512" y="2796294"/>
            <a:ext cx="10464800" cy="3910814"/>
          </a:xfrm>
          <a:prstGeom prst="rect">
            <a:avLst/>
          </a:prstGeom>
        </p:spPr>
        <p:txBody>
          <a:bodyPr wrap="square">
            <a:spAutoFit/>
          </a:bodyPr>
          <a:lstStyle/>
          <a:p>
            <a:pPr marL="342900" lvl="0" indent="-342900" algn="just">
              <a:lnSpc>
                <a:spcPct val="150000"/>
              </a:lnSpc>
              <a:buFont typeface="Symbol" panose="05050102010706020507" pitchFamily="18" charset="2"/>
              <a:buChar char=""/>
            </a:pPr>
            <a:r>
              <a:rPr lang="en-US" sz="2400" dirty="0"/>
              <a:t>There is a committee responsible for the services in the building that they own</a:t>
            </a:r>
          </a:p>
          <a:p>
            <a:pPr marL="342900" marR="0" lvl="0" indent="-342900" algn="just">
              <a:lnSpc>
                <a:spcPct val="150000"/>
              </a:lnSpc>
              <a:spcBef>
                <a:spcPts val="0"/>
              </a:spcBef>
              <a:spcAft>
                <a:spcPts val="0"/>
              </a:spcAft>
              <a:buFont typeface="Symbol" panose="05050102010706020507" pitchFamily="18" charset="2"/>
              <a:buChar char=""/>
            </a:pPr>
            <a:r>
              <a:rPr lang="en-US" sz="2400" dirty="0"/>
              <a:t>The amount of money that is being paid is whether 100 NIS or anything that the residents are willing to pay</a:t>
            </a:r>
          </a:p>
          <a:p>
            <a:pPr marL="342900" marR="0" lvl="0" indent="-342900" algn="just">
              <a:lnSpc>
                <a:spcPct val="150000"/>
              </a:lnSpc>
              <a:spcBef>
                <a:spcPts val="0"/>
              </a:spcBef>
              <a:spcAft>
                <a:spcPts val="0"/>
              </a:spcAft>
              <a:buFont typeface="Symbol" panose="05050102010706020507" pitchFamily="18" charset="2"/>
              <a:buChar char=""/>
            </a:pPr>
            <a:r>
              <a:rPr lang="en-US" sz="2400" dirty="0"/>
              <a:t>The committee s chosen by doing elections or volunteering </a:t>
            </a:r>
          </a:p>
          <a:p>
            <a:pPr marL="342900" marR="0" lvl="0" indent="-342900" algn="just">
              <a:lnSpc>
                <a:spcPct val="150000"/>
              </a:lnSpc>
              <a:spcBef>
                <a:spcPts val="0"/>
              </a:spcBef>
              <a:spcAft>
                <a:spcPts val="0"/>
              </a:spcAft>
              <a:buFont typeface="Symbol" panose="05050102010706020507" pitchFamily="18" charset="2"/>
              <a:buChar char=""/>
            </a:pPr>
            <a:r>
              <a:rPr lang="en-US" sz="2400" dirty="0"/>
              <a:t>They all agreed that there is a company for the elevator maintenance</a:t>
            </a:r>
          </a:p>
          <a:p>
            <a:pPr marL="342900" marR="0" lvl="0" indent="-342900" algn="just">
              <a:lnSpc>
                <a:spcPct val="150000"/>
              </a:lnSpc>
              <a:spcBef>
                <a:spcPts val="0"/>
              </a:spcBef>
              <a:spcAft>
                <a:spcPts val="0"/>
              </a:spcAft>
              <a:buFont typeface="Symbol" panose="05050102010706020507" pitchFamily="18" charset="2"/>
              <a:buChar char=""/>
            </a:pPr>
            <a:r>
              <a:rPr lang="en-US" sz="2400" dirty="0"/>
              <a:t>Some of the stakeholders include terms about the committee and some do not</a:t>
            </a:r>
          </a:p>
          <a:p>
            <a:pPr marL="342900" marR="0" lvl="0" indent="-342900" algn="just">
              <a:lnSpc>
                <a:spcPct val="150000"/>
              </a:lnSpc>
              <a:spcBef>
                <a:spcPts val="0"/>
              </a:spcBef>
              <a:spcAft>
                <a:spcPts val="800"/>
              </a:spcAft>
              <a:buFont typeface="Symbol" panose="05050102010706020507" pitchFamily="18" charset="2"/>
              <a:buChar char=""/>
            </a:pPr>
            <a:r>
              <a:rPr lang="en-US" sz="2400" dirty="0"/>
              <a:t>They all agreed and showed their willingness to support our company </a:t>
            </a:r>
          </a:p>
        </p:txBody>
      </p:sp>
      <p:sp>
        <p:nvSpPr>
          <p:cNvPr id="3" name="TextBox 2"/>
          <p:cNvSpPr txBox="1"/>
          <p:nvPr/>
        </p:nvSpPr>
        <p:spPr>
          <a:xfrm>
            <a:off x="1165411" y="1041968"/>
            <a:ext cx="9335888" cy="1938992"/>
          </a:xfrm>
          <a:prstGeom prst="rect">
            <a:avLst/>
          </a:prstGeom>
          <a:noFill/>
        </p:spPr>
        <p:txBody>
          <a:bodyPr wrap="square" rtlCol="0">
            <a:spAutoFit/>
          </a:bodyPr>
          <a:lstStyle/>
          <a:p>
            <a:pPr marL="285750" indent="-285750" algn="justLow" rtl="1">
              <a:buFont typeface="Arial" panose="020B0604020202020204" pitchFamily="34" charset="0"/>
              <a:buChar char="•"/>
            </a:pPr>
            <a:r>
              <a:rPr lang="ar-JO" sz="2000" dirty="0"/>
              <a:t>هل يوجد لجنة او شخص مسؤول عن العمارة؟</a:t>
            </a:r>
          </a:p>
          <a:p>
            <a:pPr marL="285750" indent="-285750" algn="justLow" rtl="1">
              <a:buFont typeface="Arial" panose="020B0604020202020204" pitchFamily="34" charset="0"/>
              <a:buChar char="•"/>
            </a:pPr>
            <a:r>
              <a:rPr lang="ar-JO" sz="2000" dirty="0"/>
              <a:t>ما هي قيمة المبلغ الدفوع شهريا؟</a:t>
            </a:r>
          </a:p>
          <a:p>
            <a:pPr marL="285750" indent="-285750" algn="justLow" rtl="1">
              <a:buFont typeface="Arial" panose="020B0604020202020204" pitchFamily="34" charset="0"/>
              <a:buChar char="•"/>
            </a:pPr>
            <a:r>
              <a:rPr lang="ar-JO" sz="2000" dirty="0"/>
              <a:t>كيف يتم اختيار لجنة العمارة؟</a:t>
            </a:r>
          </a:p>
          <a:p>
            <a:pPr marL="285750" indent="-285750" algn="justLow" rtl="1">
              <a:buFont typeface="Arial" panose="020B0604020202020204" pitchFamily="34" charset="0"/>
              <a:buChar char="•"/>
            </a:pPr>
            <a:r>
              <a:rPr lang="ar-JO" sz="2000" dirty="0"/>
              <a:t>هل يوجد شركة مسؤولة عن صيانة المصعد؟</a:t>
            </a:r>
          </a:p>
          <a:p>
            <a:pPr marL="285750" indent="-285750" algn="justLow" rtl="1">
              <a:buFont typeface="Arial" panose="020B0604020202020204" pitchFamily="34" charset="0"/>
              <a:buChar char="•"/>
            </a:pPr>
            <a:r>
              <a:rPr lang="ar-JO" sz="2000" dirty="0"/>
              <a:t>هل يوجد في عقد البيع او الاستئجار بنود تنص بالتزامات نحو اللجنة او الشخص المسؤول؟</a:t>
            </a:r>
          </a:p>
          <a:p>
            <a:pPr marL="285750" indent="-285750" algn="justLow" rtl="1">
              <a:buFont typeface="Arial" panose="020B0604020202020204" pitchFamily="34" charset="0"/>
              <a:buChar char="•"/>
            </a:pPr>
            <a:r>
              <a:rPr lang="ar-JO" sz="2000" dirty="0"/>
              <a:t>هل تؤيد وجود شركة تقدم كافة الخدمات للسكان ؟</a:t>
            </a:r>
            <a:endParaRPr lang="en-US" sz="2000" dirty="0"/>
          </a:p>
        </p:txBody>
      </p:sp>
      <p:sp>
        <p:nvSpPr>
          <p:cNvPr id="4" name="TextBox 3"/>
          <p:cNvSpPr txBox="1"/>
          <p:nvPr/>
        </p:nvSpPr>
        <p:spPr>
          <a:xfrm>
            <a:off x="1853632" y="118638"/>
            <a:ext cx="8647667" cy="923330"/>
          </a:xfrm>
          <a:prstGeom prst="rect">
            <a:avLst/>
          </a:prstGeom>
          <a:noFill/>
        </p:spPr>
        <p:txBody>
          <a:bodyPr wrap="square" rtlCol="0">
            <a:spAutoFit/>
          </a:bodyPr>
          <a:lstStyle/>
          <a:p>
            <a:r>
              <a:rPr lang="en-US" sz="5400" dirty="0"/>
              <a:t>Stakeholder survey and results</a:t>
            </a:r>
          </a:p>
        </p:txBody>
      </p:sp>
    </p:spTree>
    <p:extLst>
      <p:ext uri="{BB962C8B-B14F-4D97-AF65-F5344CB8AC3E}">
        <p14:creationId xmlns:p14="http://schemas.microsoft.com/office/powerpoint/2010/main" val="8190347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1624</TotalTime>
  <Words>2076</Words>
  <Application>Microsoft Office PowerPoint</Application>
  <PresentationFormat>Widescreen</PresentationFormat>
  <Paragraphs>843</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Symbol</vt:lpstr>
      <vt:lpstr>Times New Roman</vt:lpstr>
      <vt:lpstr>Trebuchet MS</vt:lpstr>
      <vt:lpstr>Tw Cen MT</vt:lpstr>
      <vt:lpstr>Circuit</vt:lpstr>
      <vt:lpstr>Assessment of the Building Management company at Nablus City and Feasibility Study</vt:lpstr>
      <vt:lpstr>Outline</vt:lpstr>
      <vt:lpstr>Introduction</vt:lpstr>
      <vt:lpstr>PowerPoint Presentation</vt:lpstr>
      <vt:lpstr>Project  Objectives </vt:lpstr>
      <vt:lpstr>Literature Review</vt:lpstr>
      <vt:lpstr>Methodology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cont.</vt:lpstr>
      <vt:lpstr>PowerPoint Presentation</vt:lpstr>
      <vt:lpstr>PowerPoint Presentation</vt:lpstr>
      <vt:lpstr>PowerPoint Presentation</vt:lpstr>
      <vt:lpstr>PowerPoint Presentation</vt:lpstr>
      <vt:lpstr>Technical Study</vt:lpstr>
      <vt:lpstr>Services </vt:lpstr>
      <vt:lpstr>Demand </vt:lpstr>
      <vt:lpstr>Office and store Layout</vt:lpstr>
      <vt:lpstr>Summary for technical study</vt:lpstr>
      <vt:lpstr>services cost</vt:lpstr>
      <vt:lpstr>Service Price</vt:lpstr>
      <vt:lpstr>PowerPoint Presentation</vt:lpstr>
      <vt:lpstr>Financial Study</vt:lpstr>
      <vt:lpstr>Break Even point</vt:lpstr>
      <vt:lpstr>PowerPoint Presentation</vt:lpstr>
      <vt:lpstr>PowerPoint Presentation</vt:lpstr>
      <vt:lpstr>Pay back period</vt:lpstr>
      <vt:lpstr>Sensitivity analysis</vt:lpstr>
      <vt:lpstr>PowerPoint Presentation</vt:lpstr>
      <vt:lpstr>Cash flow for Case 1 (+15%)</vt:lpstr>
      <vt:lpstr>Cash flow for Case 2 (-20%)</vt:lpstr>
      <vt:lpstr>Rate of return</vt:lpstr>
      <vt:lpstr>Pay back period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of the Building Management System at Nablus City and Feasibility Study</dc:title>
  <dc:creator>Aseel Yassin</dc:creator>
  <cp:lastModifiedBy>Admin</cp:lastModifiedBy>
  <cp:revision>80</cp:revision>
  <dcterms:created xsi:type="dcterms:W3CDTF">2017-05-18T09:03:56Z</dcterms:created>
  <dcterms:modified xsi:type="dcterms:W3CDTF">2017-12-20T17:04:13Z</dcterms:modified>
</cp:coreProperties>
</file>