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360" r:id="rId1"/>
  </p:sldMasterIdLst>
  <p:notesMasterIdLst>
    <p:notesMasterId r:id="rId84"/>
  </p:notesMasterIdLst>
  <p:sldIdLst>
    <p:sldId id="302" r:id="rId2"/>
    <p:sldId id="303" r:id="rId3"/>
    <p:sldId id="304" r:id="rId4"/>
    <p:sldId id="306" r:id="rId5"/>
    <p:sldId id="418" r:id="rId6"/>
    <p:sldId id="305" r:id="rId7"/>
    <p:sldId id="485" r:id="rId8"/>
    <p:sldId id="486" r:id="rId9"/>
    <p:sldId id="419" r:id="rId10"/>
    <p:sldId id="487" r:id="rId11"/>
    <p:sldId id="488" r:id="rId12"/>
    <p:sldId id="389" r:id="rId13"/>
    <p:sldId id="390" r:id="rId14"/>
    <p:sldId id="391" r:id="rId15"/>
    <p:sldId id="406" r:id="rId16"/>
    <p:sldId id="404" r:id="rId17"/>
    <p:sldId id="329" r:id="rId18"/>
    <p:sldId id="551" r:id="rId19"/>
    <p:sldId id="552" r:id="rId20"/>
    <p:sldId id="564" r:id="rId21"/>
    <p:sldId id="489" r:id="rId22"/>
    <p:sldId id="559" r:id="rId23"/>
    <p:sldId id="560" r:id="rId24"/>
    <p:sldId id="561" r:id="rId25"/>
    <p:sldId id="562" r:id="rId26"/>
    <p:sldId id="563" r:id="rId27"/>
    <p:sldId id="565" r:id="rId28"/>
    <p:sldId id="566" r:id="rId29"/>
    <p:sldId id="567" r:id="rId30"/>
    <p:sldId id="568" r:id="rId31"/>
    <p:sldId id="569" r:id="rId32"/>
    <p:sldId id="570" r:id="rId33"/>
    <p:sldId id="571" r:id="rId34"/>
    <p:sldId id="572" r:id="rId35"/>
    <p:sldId id="573" r:id="rId36"/>
    <p:sldId id="490" r:id="rId37"/>
    <p:sldId id="491" r:id="rId38"/>
    <p:sldId id="582" r:id="rId39"/>
    <p:sldId id="492" r:id="rId40"/>
    <p:sldId id="583" r:id="rId41"/>
    <p:sldId id="493" r:id="rId42"/>
    <p:sldId id="494" r:id="rId43"/>
    <p:sldId id="496" r:id="rId44"/>
    <p:sldId id="497" r:id="rId45"/>
    <p:sldId id="498" r:id="rId46"/>
    <p:sldId id="500" r:id="rId47"/>
    <p:sldId id="501" r:id="rId48"/>
    <p:sldId id="503" r:id="rId49"/>
    <p:sldId id="507" r:id="rId50"/>
    <p:sldId id="508" r:id="rId51"/>
    <p:sldId id="509" r:id="rId52"/>
    <p:sldId id="510" r:id="rId53"/>
    <p:sldId id="511" r:id="rId54"/>
    <p:sldId id="513" r:id="rId55"/>
    <p:sldId id="517" r:id="rId56"/>
    <p:sldId id="512" r:id="rId57"/>
    <p:sldId id="514" r:id="rId58"/>
    <p:sldId id="516" r:id="rId59"/>
    <p:sldId id="520" r:id="rId60"/>
    <p:sldId id="521" r:id="rId61"/>
    <p:sldId id="522" r:id="rId62"/>
    <p:sldId id="523" r:id="rId63"/>
    <p:sldId id="525" r:id="rId64"/>
    <p:sldId id="532" r:id="rId65"/>
    <p:sldId id="533" r:id="rId66"/>
    <p:sldId id="526" r:id="rId67"/>
    <p:sldId id="527" r:id="rId68"/>
    <p:sldId id="528" r:id="rId69"/>
    <p:sldId id="529" r:id="rId70"/>
    <p:sldId id="530" r:id="rId71"/>
    <p:sldId id="531" r:id="rId72"/>
    <p:sldId id="534" r:id="rId73"/>
    <p:sldId id="535" r:id="rId74"/>
    <p:sldId id="536" r:id="rId75"/>
    <p:sldId id="540" r:id="rId76"/>
    <p:sldId id="541" r:id="rId77"/>
    <p:sldId id="542" r:id="rId78"/>
    <p:sldId id="538" r:id="rId79"/>
    <p:sldId id="547" r:id="rId80"/>
    <p:sldId id="539" r:id="rId81"/>
    <p:sldId id="545" r:id="rId82"/>
    <p:sldId id="581" r:id="rId8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280" autoAdjust="0"/>
    <p:restoredTop sz="94128" autoAdjust="0"/>
  </p:normalViewPr>
  <p:slideViewPr>
    <p:cSldViewPr>
      <p:cViewPr varScale="1">
        <p:scale>
          <a:sx n="63" d="100"/>
          <a:sy n="63" d="100"/>
        </p:scale>
        <p:origin x="1642" y="5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BF64D2-2863-43F0-B4D7-EDF00B6F62EC}" type="doc">
      <dgm:prSet loTypeId="urn:microsoft.com/office/officeart/2005/8/layout/hierarchy5" loCatId="hierarchy" qsTypeId="urn:microsoft.com/office/officeart/2005/8/quickstyle/3d3" qsCatId="3D" csTypeId="urn:microsoft.com/office/officeart/2005/8/colors/accent1_2" csCatId="accent1" phldr="1"/>
      <dgm:spPr/>
      <dgm:t>
        <a:bodyPr/>
        <a:lstStyle/>
        <a:p>
          <a:endParaRPr lang="en-US"/>
        </a:p>
      </dgm:t>
    </dgm:pt>
    <dgm:pt modelId="{DC655586-2FA3-4BB4-8570-2FFD1EAC1F6C}">
      <dgm:prSet phldrT="[Text]">
        <dgm:style>
          <a:lnRef idx="1">
            <a:schemeClr val="accent3"/>
          </a:lnRef>
          <a:fillRef idx="2">
            <a:schemeClr val="accent3"/>
          </a:fillRef>
          <a:effectRef idx="1">
            <a:schemeClr val="accent3"/>
          </a:effectRef>
          <a:fontRef idx="minor">
            <a:schemeClr val="dk1"/>
          </a:fontRef>
        </dgm:style>
      </dgm:prSet>
      <dgm:spPr>
        <a:ln/>
      </dgm:spPr>
      <dgm:t>
        <a:bodyPr/>
        <a:lstStyle/>
        <a:p>
          <a:r>
            <a:rPr lang="en-US" dirty="0"/>
            <a:t>Loads</a:t>
          </a:r>
        </a:p>
      </dgm:t>
    </dgm:pt>
    <dgm:pt modelId="{97C1914B-E22C-444A-95E6-F02BC2EE1682}" type="parTrans" cxnId="{6913D833-1B38-4F79-AF88-7F3D56747A83}">
      <dgm:prSet/>
      <dgm:spPr/>
      <dgm:t>
        <a:bodyPr/>
        <a:lstStyle/>
        <a:p>
          <a:endParaRPr lang="en-US"/>
        </a:p>
      </dgm:t>
    </dgm:pt>
    <dgm:pt modelId="{5885C350-82DD-44EF-9185-286392BE297E}" type="sibTrans" cxnId="{6913D833-1B38-4F79-AF88-7F3D56747A83}">
      <dgm:prSet/>
      <dgm:spPr/>
      <dgm:t>
        <a:bodyPr/>
        <a:lstStyle/>
        <a:p>
          <a:endParaRPr lang="en-US"/>
        </a:p>
      </dgm:t>
    </dgm:pt>
    <dgm:pt modelId="{75B4D7A6-5594-4654-AF7E-7A73C2DD8C2E}" type="asst">
      <dgm:prSet phldrT="[Text]">
        <dgm:style>
          <a:lnRef idx="1">
            <a:schemeClr val="accent1"/>
          </a:lnRef>
          <a:fillRef idx="2">
            <a:schemeClr val="accent1"/>
          </a:fillRef>
          <a:effectRef idx="1">
            <a:schemeClr val="accent1"/>
          </a:effectRef>
          <a:fontRef idx="minor">
            <a:schemeClr val="dk1"/>
          </a:fontRef>
        </dgm:style>
      </dgm:prSet>
      <dgm:spPr>
        <a:ln/>
      </dgm:spPr>
      <dgm:t>
        <a:bodyPr/>
        <a:lstStyle/>
        <a:p>
          <a:r>
            <a:rPr lang="en-US" dirty="0"/>
            <a:t>Lateral</a:t>
          </a:r>
        </a:p>
      </dgm:t>
    </dgm:pt>
    <dgm:pt modelId="{E6512F85-C16A-4637-A38D-39D6B0F949E0}" type="parTrans" cxnId="{C5E564D9-0203-4265-92AC-D3239D0246E7}">
      <dgm:prSet/>
      <dgm:spPr/>
      <dgm:t>
        <a:bodyPr/>
        <a:lstStyle/>
        <a:p>
          <a:endParaRPr lang="en-US"/>
        </a:p>
      </dgm:t>
    </dgm:pt>
    <dgm:pt modelId="{AB652685-D323-4F1C-AF76-72F24AB0FBBB}" type="sibTrans" cxnId="{C5E564D9-0203-4265-92AC-D3239D0246E7}">
      <dgm:prSet/>
      <dgm:spPr/>
      <dgm:t>
        <a:bodyPr/>
        <a:lstStyle/>
        <a:p>
          <a:endParaRPr lang="en-US"/>
        </a:p>
      </dgm:t>
    </dgm:pt>
    <dgm:pt modelId="{27F137F3-0362-48FF-A586-A0B8C088C69E}" type="asst">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a:t> * Gravity *</a:t>
          </a:r>
        </a:p>
      </dgm:t>
    </dgm:pt>
    <dgm:pt modelId="{3FDEA98F-44E4-479D-AB8D-CCDF57A08794}" type="parTrans" cxnId="{83807BED-76ED-4CF0-A720-26E078BAA340}">
      <dgm:prSet/>
      <dgm:spPr/>
      <dgm:t>
        <a:bodyPr/>
        <a:lstStyle/>
        <a:p>
          <a:endParaRPr lang="en-US"/>
        </a:p>
      </dgm:t>
    </dgm:pt>
    <dgm:pt modelId="{3B6DE28C-A0AC-4952-A964-CE5625CDF472}" type="sibTrans" cxnId="{83807BED-76ED-4CF0-A720-26E078BAA340}">
      <dgm:prSet/>
      <dgm:spPr/>
      <dgm:t>
        <a:bodyPr/>
        <a:lstStyle/>
        <a:p>
          <a:endParaRPr lang="en-US"/>
        </a:p>
      </dgm:t>
    </dgm:pt>
    <dgm:pt modelId="{6D65183B-719A-420A-892E-A398DB10FF3F}" type="asst">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a:t>Dead</a:t>
          </a:r>
        </a:p>
      </dgm:t>
    </dgm:pt>
    <dgm:pt modelId="{9BFF1510-FDE6-48A7-9042-1518E979170D}" type="parTrans" cxnId="{CEC5672E-C79B-4DAD-9769-3F5A9E77D188}">
      <dgm:prSet/>
      <dgm:spPr/>
      <dgm:t>
        <a:bodyPr/>
        <a:lstStyle/>
        <a:p>
          <a:endParaRPr lang="en-US"/>
        </a:p>
      </dgm:t>
    </dgm:pt>
    <dgm:pt modelId="{DF5D912D-392C-41F2-95CC-4611935F3BDD}" type="sibTrans" cxnId="{CEC5672E-C79B-4DAD-9769-3F5A9E77D188}">
      <dgm:prSet/>
      <dgm:spPr/>
      <dgm:t>
        <a:bodyPr/>
        <a:lstStyle/>
        <a:p>
          <a:endParaRPr lang="en-US"/>
        </a:p>
      </dgm:t>
    </dgm:pt>
    <dgm:pt modelId="{B8E71C4A-58CD-45F5-86E0-6DA9F03BCFCA}" type="asst">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a:t>Live</a:t>
          </a:r>
        </a:p>
      </dgm:t>
    </dgm:pt>
    <dgm:pt modelId="{4F58B8F5-25A9-4D27-926F-43FE323F7844}" type="parTrans" cxnId="{F0183ACC-7B14-44C1-BDA8-BEADA1D4C44A}">
      <dgm:prSet/>
      <dgm:spPr/>
      <dgm:t>
        <a:bodyPr/>
        <a:lstStyle/>
        <a:p>
          <a:endParaRPr lang="en-US"/>
        </a:p>
      </dgm:t>
    </dgm:pt>
    <dgm:pt modelId="{0291239B-D064-4012-857E-1C9AD9AD5FE5}" type="sibTrans" cxnId="{F0183ACC-7B14-44C1-BDA8-BEADA1D4C44A}">
      <dgm:prSet/>
      <dgm:spPr/>
      <dgm:t>
        <a:bodyPr/>
        <a:lstStyle/>
        <a:p>
          <a:endParaRPr lang="en-US"/>
        </a:p>
      </dgm:t>
    </dgm:pt>
    <dgm:pt modelId="{C451FDC9-7589-405A-A440-EC96A422DDC1}" type="asst">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a:t>Superimposed</a:t>
          </a:r>
        </a:p>
      </dgm:t>
    </dgm:pt>
    <dgm:pt modelId="{84736A43-6138-4427-9FA6-7542A567363D}" type="parTrans" cxnId="{68E3ED4E-48D8-4C33-92B9-8993F15EB507}">
      <dgm:prSet/>
      <dgm:spPr/>
      <dgm:t>
        <a:bodyPr/>
        <a:lstStyle/>
        <a:p>
          <a:endParaRPr lang="en-US"/>
        </a:p>
      </dgm:t>
    </dgm:pt>
    <dgm:pt modelId="{86BF30C3-2C9F-4E01-94C3-E97529C4BDDA}" type="sibTrans" cxnId="{68E3ED4E-48D8-4C33-92B9-8993F15EB507}">
      <dgm:prSet/>
      <dgm:spPr/>
      <dgm:t>
        <a:bodyPr/>
        <a:lstStyle/>
        <a:p>
          <a:endParaRPr lang="en-US"/>
        </a:p>
      </dgm:t>
    </dgm:pt>
    <dgm:pt modelId="{6DDC8335-4A83-4769-9367-BAAA5AC60567}" type="asst">
      <dgm:prSet phldrT="[Text]">
        <dgm:style>
          <a:lnRef idx="1">
            <a:schemeClr val="accent1"/>
          </a:lnRef>
          <a:fillRef idx="2">
            <a:schemeClr val="accent1"/>
          </a:fillRef>
          <a:effectRef idx="1">
            <a:schemeClr val="accent1"/>
          </a:effectRef>
          <a:fontRef idx="minor">
            <a:schemeClr val="dk1"/>
          </a:fontRef>
        </dgm:style>
      </dgm:prSet>
      <dgm:spPr/>
      <dgm:t>
        <a:bodyPr/>
        <a:lstStyle/>
        <a:p>
          <a:r>
            <a:rPr lang="en-US" dirty="0"/>
            <a:t>Seismic</a:t>
          </a:r>
        </a:p>
      </dgm:t>
    </dgm:pt>
    <dgm:pt modelId="{702F7D56-3E7A-446A-8AB2-C82199AE4D9D}" type="parTrans" cxnId="{D63A6CDF-109E-446E-9EFE-8E8F6D23BA93}">
      <dgm:prSet/>
      <dgm:spPr/>
      <dgm:t>
        <a:bodyPr/>
        <a:lstStyle/>
        <a:p>
          <a:endParaRPr lang="en-US"/>
        </a:p>
      </dgm:t>
    </dgm:pt>
    <dgm:pt modelId="{7AF7FBF3-C4E4-41F6-A68D-6FDE2735C0E4}" type="sibTrans" cxnId="{D63A6CDF-109E-446E-9EFE-8E8F6D23BA93}">
      <dgm:prSet/>
      <dgm:spPr/>
      <dgm:t>
        <a:bodyPr/>
        <a:lstStyle/>
        <a:p>
          <a:endParaRPr lang="en-US"/>
        </a:p>
      </dgm:t>
    </dgm:pt>
    <dgm:pt modelId="{82F16F96-582E-4C45-94A8-3C903EF3B91E}" type="pres">
      <dgm:prSet presAssocID="{0EBF64D2-2863-43F0-B4D7-EDF00B6F62EC}" presName="mainComposite" presStyleCnt="0">
        <dgm:presLayoutVars>
          <dgm:chPref val="1"/>
          <dgm:dir/>
          <dgm:animOne val="branch"/>
          <dgm:animLvl val="lvl"/>
          <dgm:resizeHandles val="exact"/>
        </dgm:presLayoutVars>
      </dgm:prSet>
      <dgm:spPr/>
    </dgm:pt>
    <dgm:pt modelId="{6E992FF3-A15A-40E4-BA9F-AFC482F01FE2}" type="pres">
      <dgm:prSet presAssocID="{0EBF64D2-2863-43F0-B4D7-EDF00B6F62EC}" presName="hierFlow" presStyleCnt="0"/>
      <dgm:spPr/>
    </dgm:pt>
    <dgm:pt modelId="{54C729BE-F207-473D-9A91-59A5F7E835F4}" type="pres">
      <dgm:prSet presAssocID="{0EBF64D2-2863-43F0-B4D7-EDF00B6F62EC}" presName="hierChild1" presStyleCnt="0">
        <dgm:presLayoutVars>
          <dgm:chPref val="1"/>
          <dgm:animOne val="branch"/>
          <dgm:animLvl val="lvl"/>
        </dgm:presLayoutVars>
      </dgm:prSet>
      <dgm:spPr/>
    </dgm:pt>
    <dgm:pt modelId="{55728399-3890-4F42-93B3-99247C15ACFA}" type="pres">
      <dgm:prSet presAssocID="{DC655586-2FA3-4BB4-8570-2FFD1EAC1F6C}" presName="Name17" presStyleCnt="0"/>
      <dgm:spPr/>
    </dgm:pt>
    <dgm:pt modelId="{5A6BB1BD-C811-42D3-96A7-868615AE343C}" type="pres">
      <dgm:prSet presAssocID="{DC655586-2FA3-4BB4-8570-2FFD1EAC1F6C}" presName="level1Shape" presStyleLbl="node0" presStyleIdx="0" presStyleCnt="1">
        <dgm:presLayoutVars>
          <dgm:chPref val="3"/>
        </dgm:presLayoutVars>
      </dgm:prSet>
      <dgm:spPr/>
    </dgm:pt>
    <dgm:pt modelId="{F1F2B4CE-3928-4571-9E77-0D7D2B8EAA46}" type="pres">
      <dgm:prSet presAssocID="{DC655586-2FA3-4BB4-8570-2FFD1EAC1F6C}" presName="hierChild2" presStyleCnt="0"/>
      <dgm:spPr/>
    </dgm:pt>
    <dgm:pt modelId="{8B0325D2-4FA0-4B0C-B298-44C4268546B8}" type="pres">
      <dgm:prSet presAssocID="{E6512F85-C16A-4637-A38D-39D6B0F949E0}" presName="Name25" presStyleLbl="parChTrans1D2" presStyleIdx="0" presStyleCnt="2"/>
      <dgm:spPr/>
    </dgm:pt>
    <dgm:pt modelId="{5243054A-0404-4A7E-B0D4-D7364CF48B9C}" type="pres">
      <dgm:prSet presAssocID="{E6512F85-C16A-4637-A38D-39D6B0F949E0}" presName="connTx" presStyleLbl="parChTrans1D2" presStyleIdx="0" presStyleCnt="2"/>
      <dgm:spPr/>
    </dgm:pt>
    <dgm:pt modelId="{BC6E0C63-9160-4FE0-960E-817E87D65E74}" type="pres">
      <dgm:prSet presAssocID="{75B4D7A6-5594-4654-AF7E-7A73C2DD8C2E}" presName="Name30" presStyleCnt="0"/>
      <dgm:spPr/>
    </dgm:pt>
    <dgm:pt modelId="{0BB0A10F-517D-498D-B8F1-675FC4B4C0C7}" type="pres">
      <dgm:prSet presAssocID="{75B4D7A6-5594-4654-AF7E-7A73C2DD8C2E}" presName="level2Shape" presStyleLbl="asst1" presStyleIdx="0" presStyleCnt="6"/>
      <dgm:spPr/>
    </dgm:pt>
    <dgm:pt modelId="{EE8D214F-21AD-4B97-8519-ECF7A3382DA6}" type="pres">
      <dgm:prSet presAssocID="{75B4D7A6-5594-4654-AF7E-7A73C2DD8C2E}" presName="hierChild3" presStyleCnt="0"/>
      <dgm:spPr/>
    </dgm:pt>
    <dgm:pt modelId="{B8104A81-CE5B-4115-A1F5-D280998CEAA8}" type="pres">
      <dgm:prSet presAssocID="{702F7D56-3E7A-446A-8AB2-C82199AE4D9D}" presName="Name25" presStyleLbl="parChTrans1D3" presStyleIdx="0" presStyleCnt="4"/>
      <dgm:spPr/>
    </dgm:pt>
    <dgm:pt modelId="{D7E220CF-C7EC-4598-8E8E-64177AE4203C}" type="pres">
      <dgm:prSet presAssocID="{702F7D56-3E7A-446A-8AB2-C82199AE4D9D}" presName="connTx" presStyleLbl="parChTrans1D3" presStyleIdx="0" presStyleCnt="4"/>
      <dgm:spPr/>
    </dgm:pt>
    <dgm:pt modelId="{74729862-1C97-4B9F-8F28-7696CCC8C8F8}" type="pres">
      <dgm:prSet presAssocID="{6DDC8335-4A83-4769-9367-BAAA5AC60567}" presName="Name30" presStyleCnt="0"/>
      <dgm:spPr/>
    </dgm:pt>
    <dgm:pt modelId="{169F8337-125B-42AE-AE94-F88509AC9460}" type="pres">
      <dgm:prSet presAssocID="{6DDC8335-4A83-4769-9367-BAAA5AC60567}" presName="level2Shape" presStyleLbl="asst1" presStyleIdx="1" presStyleCnt="6" custLinFactNeighborX="-525" custLinFactNeighborY="-59495"/>
      <dgm:spPr/>
    </dgm:pt>
    <dgm:pt modelId="{485D29F0-D1BD-4808-9B89-0263D6FB2104}" type="pres">
      <dgm:prSet presAssocID="{6DDC8335-4A83-4769-9367-BAAA5AC60567}" presName="hierChild3" presStyleCnt="0"/>
      <dgm:spPr/>
    </dgm:pt>
    <dgm:pt modelId="{9AD57699-CEAF-4BC5-B00E-3E5E1C9E71E1}" type="pres">
      <dgm:prSet presAssocID="{3FDEA98F-44E4-479D-AB8D-CCDF57A08794}" presName="Name25" presStyleLbl="parChTrans1D2" presStyleIdx="1" presStyleCnt="2"/>
      <dgm:spPr/>
    </dgm:pt>
    <dgm:pt modelId="{054E746F-94C2-4E27-A361-7F38070523FB}" type="pres">
      <dgm:prSet presAssocID="{3FDEA98F-44E4-479D-AB8D-CCDF57A08794}" presName="connTx" presStyleLbl="parChTrans1D2" presStyleIdx="1" presStyleCnt="2"/>
      <dgm:spPr/>
    </dgm:pt>
    <dgm:pt modelId="{92912BB4-7CA3-4CE9-ACD0-2D9694EBF93D}" type="pres">
      <dgm:prSet presAssocID="{27F137F3-0362-48FF-A586-A0B8C088C69E}" presName="Name30" presStyleCnt="0"/>
      <dgm:spPr/>
    </dgm:pt>
    <dgm:pt modelId="{2198F3E9-9E7C-4405-A011-3DB4098A6623}" type="pres">
      <dgm:prSet presAssocID="{27F137F3-0362-48FF-A586-A0B8C088C69E}" presName="level2Shape" presStyleLbl="asst1" presStyleIdx="2" presStyleCnt="6"/>
      <dgm:spPr/>
    </dgm:pt>
    <dgm:pt modelId="{3DAD2818-1D45-4C97-B4B6-68353DC7EB9C}" type="pres">
      <dgm:prSet presAssocID="{27F137F3-0362-48FF-A586-A0B8C088C69E}" presName="hierChild3" presStyleCnt="0"/>
      <dgm:spPr/>
    </dgm:pt>
    <dgm:pt modelId="{8D2FE257-090E-49D8-BCC0-257CE00B3525}" type="pres">
      <dgm:prSet presAssocID="{9BFF1510-FDE6-48A7-9042-1518E979170D}" presName="Name25" presStyleLbl="parChTrans1D3" presStyleIdx="1" presStyleCnt="4"/>
      <dgm:spPr/>
    </dgm:pt>
    <dgm:pt modelId="{3AB15A1F-E184-4601-BFEA-D5A342507EEE}" type="pres">
      <dgm:prSet presAssocID="{9BFF1510-FDE6-48A7-9042-1518E979170D}" presName="connTx" presStyleLbl="parChTrans1D3" presStyleIdx="1" presStyleCnt="4"/>
      <dgm:spPr/>
    </dgm:pt>
    <dgm:pt modelId="{AF978D2C-08DA-4D6B-AA73-313D55F4043B}" type="pres">
      <dgm:prSet presAssocID="{6D65183B-719A-420A-892E-A398DB10FF3F}" presName="Name30" presStyleCnt="0"/>
      <dgm:spPr/>
    </dgm:pt>
    <dgm:pt modelId="{5CD452BC-C48D-4058-A346-B087C8C51E3E}" type="pres">
      <dgm:prSet presAssocID="{6D65183B-719A-420A-892E-A398DB10FF3F}" presName="level2Shape" presStyleLbl="asst1" presStyleIdx="3" presStyleCnt="6" custLinFactNeighborX="-539" custLinFactNeighborY="-19811"/>
      <dgm:spPr/>
    </dgm:pt>
    <dgm:pt modelId="{B5466A5F-A35F-4A58-94D6-4DCCC403642B}" type="pres">
      <dgm:prSet presAssocID="{6D65183B-719A-420A-892E-A398DB10FF3F}" presName="hierChild3" presStyleCnt="0"/>
      <dgm:spPr/>
    </dgm:pt>
    <dgm:pt modelId="{8EA3C862-B70F-4AD6-B201-46599CC3CDD8}" type="pres">
      <dgm:prSet presAssocID="{4F58B8F5-25A9-4D27-926F-43FE323F7844}" presName="Name25" presStyleLbl="parChTrans1D3" presStyleIdx="2" presStyleCnt="4"/>
      <dgm:spPr/>
    </dgm:pt>
    <dgm:pt modelId="{AB2E830B-C9D5-484E-A5B2-DAE8EC28C066}" type="pres">
      <dgm:prSet presAssocID="{4F58B8F5-25A9-4D27-926F-43FE323F7844}" presName="connTx" presStyleLbl="parChTrans1D3" presStyleIdx="2" presStyleCnt="4"/>
      <dgm:spPr/>
    </dgm:pt>
    <dgm:pt modelId="{F241F6E4-61C8-46DD-B14B-0A8A8BF0FD3D}" type="pres">
      <dgm:prSet presAssocID="{B8E71C4A-58CD-45F5-86E0-6DA9F03BCFCA}" presName="Name30" presStyleCnt="0"/>
      <dgm:spPr/>
    </dgm:pt>
    <dgm:pt modelId="{453F9918-F15F-4A85-9A3F-5328ECD759BC}" type="pres">
      <dgm:prSet presAssocID="{B8E71C4A-58CD-45F5-86E0-6DA9F03BCFCA}" presName="level2Shape" presStyleLbl="asst1" presStyleIdx="4" presStyleCnt="6"/>
      <dgm:spPr/>
    </dgm:pt>
    <dgm:pt modelId="{8F74B0ED-CB1D-465C-8E7F-B2AAD34C622D}" type="pres">
      <dgm:prSet presAssocID="{B8E71C4A-58CD-45F5-86E0-6DA9F03BCFCA}" presName="hierChild3" presStyleCnt="0"/>
      <dgm:spPr/>
    </dgm:pt>
    <dgm:pt modelId="{33099ED9-C4A3-4BC5-AAFF-F5E9943BE7CD}" type="pres">
      <dgm:prSet presAssocID="{84736A43-6138-4427-9FA6-7542A567363D}" presName="Name25" presStyleLbl="parChTrans1D3" presStyleIdx="3" presStyleCnt="4"/>
      <dgm:spPr/>
    </dgm:pt>
    <dgm:pt modelId="{2DA64307-7196-405D-A2BE-5AED3A8A1229}" type="pres">
      <dgm:prSet presAssocID="{84736A43-6138-4427-9FA6-7542A567363D}" presName="connTx" presStyleLbl="parChTrans1D3" presStyleIdx="3" presStyleCnt="4"/>
      <dgm:spPr/>
    </dgm:pt>
    <dgm:pt modelId="{A5736C11-79D0-433A-89B6-CF9D5A4AA255}" type="pres">
      <dgm:prSet presAssocID="{C451FDC9-7589-405A-A440-EC96A422DDC1}" presName="Name30" presStyleCnt="0"/>
      <dgm:spPr/>
    </dgm:pt>
    <dgm:pt modelId="{F8F8CB7C-2DFA-4611-8995-2A374B753947}" type="pres">
      <dgm:prSet presAssocID="{C451FDC9-7589-405A-A440-EC96A422DDC1}" presName="level2Shape" presStyleLbl="asst1" presStyleIdx="5" presStyleCnt="6" custLinFactNeighborX="-539" custLinFactNeighborY="18573"/>
      <dgm:spPr/>
    </dgm:pt>
    <dgm:pt modelId="{6B9B8135-2090-48DE-B2D9-BD28EF3CA34E}" type="pres">
      <dgm:prSet presAssocID="{C451FDC9-7589-405A-A440-EC96A422DDC1}" presName="hierChild3" presStyleCnt="0"/>
      <dgm:spPr/>
    </dgm:pt>
    <dgm:pt modelId="{47B20049-A539-4D52-8BE4-657881896F8D}" type="pres">
      <dgm:prSet presAssocID="{0EBF64D2-2863-43F0-B4D7-EDF00B6F62EC}" presName="bgShapesFlow" presStyleCnt="0"/>
      <dgm:spPr/>
    </dgm:pt>
  </dgm:ptLst>
  <dgm:cxnLst>
    <dgm:cxn modelId="{E9919B04-3BED-4A45-B020-3BF9B9E86141}" type="presOf" srcId="{C451FDC9-7589-405A-A440-EC96A422DDC1}" destId="{F8F8CB7C-2DFA-4611-8995-2A374B753947}" srcOrd="0" destOrd="0" presId="urn:microsoft.com/office/officeart/2005/8/layout/hierarchy5"/>
    <dgm:cxn modelId="{9C547F0A-6980-4442-90FF-54BE41EE37A3}" type="presOf" srcId="{3FDEA98F-44E4-479D-AB8D-CCDF57A08794}" destId="{9AD57699-CEAF-4BC5-B00E-3E5E1C9E71E1}" srcOrd="0" destOrd="0" presId="urn:microsoft.com/office/officeart/2005/8/layout/hierarchy5"/>
    <dgm:cxn modelId="{B31CAD0C-A2E0-4B74-9DEF-56D6328BD01B}" type="presOf" srcId="{27F137F3-0362-48FF-A586-A0B8C088C69E}" destId="{2198F3E9-9E7C-4405-A011-3DB4098A6623}" srcOrd="0" destOrd="0" presId="urn:microsoft.com/office/officeart/2005/8/layout/hierarchy5"/>
    <dgm:cxn modelId="{CEC5672E-C79B-4DAD-9769-3F5A9E77D188}" srcId="{27F137F3-0362-48FF-A586-A0B8C088C69E}" destId="{6D65183B-719A-420A-892E-A398DB10FF3F}" srcOrd="0" destOrd="0" parTransId="{9BFF1510-FDE6-48A7-9042-1518E979170D}" sibTransId="{DF5D912D-392C-41F2-95CC-4611935F3BDD}"/>
    <dgm:cxn modelId="{6913D833-1B38-4F79-AF88-7F3D56747A83}" srcId="{0EBF64D2-2863-43F0-B4D7-EDF00B6F62EC}" destId="{DC655586-2FA3-4BB4-8570-2FFD1EAC1F6C}" srcOrd="0" destOrd="0" parTransId="{97C1914B-E22C-444A-95E6-F02BC2EE1682}" sibTransId="{5885C350-82DD-44EF-9185-286392BE297E}"/>
    <dgm:cxn modelId="{49765969-F7E0-4764-AFCF-E776971BF089}" type="presOf" srcId="{4F58B8F5-25A9-4D27-926F-43FE323F7844}" destId="{8EA3C862-B70F-4AD6-B201-46599CC3CDD8}" srcOrd="0" destOrd="0" presId="urn:microsoft.com/office/officeart/2005/8/layout/hierarchy5"/>
    <dgm:cxn modelId="{68E3ED4E-48D8-4C33-92B9-8993F15EB507}" srcId="{27F137F3-0362-48FF-A586-A0B8C088C69E}" destId="{C451FDC9-7589-405A-A440-EC96A422DDC1}" srcOrd="2" destOrd="0" parTransId="{84736A43-6138-4427-9FA6-7542A567363D}" sibTransId="{86BF30C3-2C9F-4E01-94C3-E97529C4BDDA}"/>
    <dgm:cxn modelId="{8B90F652-C06C-48BF-914A-EEA3B58443D9}" type="presOf" srcId="{DC655586-2FA3-4BB4-8570-2FFD1EAC1F6C}" destId="{5A6BB1BD-C811-42D3-96A7-868615AE343C}" srcOrd="0" destOrd="0" presId="urn:microsoft.com/office/officeart/2005/8/layout/hierarchy5"/>
    <dgm:cxn modelId="{DF4CCD77-1BAF-4EA4-A5CA-6563EC0FD1C1}" type="presOf" srcId="{9BFF1510-FDE6-48A7-9042-1518E979170D}" destId="{8D2FE257-090E-49D8-BCC0-257CE00B3525}" srcOrd="0" destOrd="0" presId="urn:microsoft.com/office/officeart/2005/8/layout/hierarchy5"/>
    <dgm:cxn modelId="{8993E777-70A3-474C-B9AD-277190B8BD60}" type="presOf" srcId="{E6512F85-C16A-4637-A38D-39D6B0F949E0}" destId="{5243054A-0404-4A7E-B0D4-D7364CF48B9C}" srcOrd="1" destOrd="0" presId="urn:microsoft.com/office/officeart/2005/8/layout/hierarchy5"/>
    <dgm:cxn modelId="{AD0BF657-5D9F-4013-9FB1-D911039128FB}" type="presOf" srcId="{4F58B8F5-25A9-4D27-926F-43FE323F7844}" destId="{AB2E830B-C9D5-484E-A5B2-DAE8EC28C066}" srcOrd="1" destOrd="0" presId="urn:microsoft.com/office/officeart/2005/8/layout/hierarchy5"/>
    <dgm:cxn modelId="{5B20047B-EBB1-4EEB-98B9-8B0591241DE8}" type="presOf" srcId="{702F7D56-3E7A-446A-8AB2-C82199AE4D9D}" destId="{B8104A81-CE5B-4115-A1F5-D280998CEAA8}" srcOrd="0" destOrd="0" presId="urn:microsoft.com/office/officeart/2005/8/layout/hierarchy5"/>
    <dgm:cxn modelId="{9082EF80-7892-4642-9BA4-C1AADA02F909}" type="presOf" srcId="{702F7D56-3E7A-446A-8AB2-C82199AE4D9D}" destId="{D7E220CF-C7EC-4598-8E8E-64177AE4203C}" srcOrd="1" destOrd="0" presId="urn:microsoft.com/office/officeart/2005/8/layout/hierarchy5"/>
    <dgm:cxn modelId="{DFBF5392-C05F-4810-8686-431F8B4F1CE3}" type="presOf" srcId="{84736A43-6138-4427-9FA6-7542A567363D}" destId="{2DA64307-7196-405D-A2BE-5AED3A8A1229}" srcOrd="1" destOrd="0" presId="urn:microsoft.com/office/officeart/2005/8/layout/hierarchy5"/>
    <dgm:cxn modelId="{93E8E8AC-2F5E-4025-9F86-FA74764043E0}" type="presOf" srcId="{84736A43-6138-4427-9FA6-7542A567363D}" destId="{33099ED9-C4A3-4BC5-AAFF-F5E9943BE7CD}" srcOrd="0" destOrd="0" presId="urn:microsoft.com/office/officeart/2005/8/layout/hierarchy5"/>
    <dgm:cxn modelId="{4CB876B4-FF01-4FF1-B040-36463CD2F592}" type="presOf" srcId="{6DDC8335-4A83-4769-9367-BAAA5AC60567}" destId="{169F8337-125B-42AE-AE94-F88509AC9460}" srcOrd="0" destOrd="0" presId="urn:microsoft.com/office/officeart/2005/8/layout/hierarchy5"/>
    <dgm:cxn modelId="{96CB22B5-8163-44A3-AF48-89BE07C49303}" type="presOf" srcId="{75B4D7A6-5594-4654-AF7E-7A73C2DD8C2E}" destId="{0BB0A10F-517D-498D-B8F1-675FC4B4C0C7}" srcOrd="0" destOrd="0" presId="urn:microsoft.com/office/officeart/2005/8/layout/hierarchy5"/>
    <dgm:cxn modelId="{F0183ACC-7B14-44C1-BDA8-BEADA1D4C44A}" srcId="{27F137F3-0362-48FF-A586-A0B8C088C69E}" destId="{B8E71C4A-58CD-45F5-86E0-6DA9F03BCFCA}" srcOrd="1" destOrd="0" parTransId="{4F58B8F5-25A9-4D27-926F-43FE323F7844}" sibTransId="{0291239B-D064-4012-857E-1C9AD9AD5FE5}"/>
    <dgm:cxn modelId="{43F2E6CC-7C4E-4693-980A-B29CF8D8374A}" type="presOf" srcId="{9BFF1510-FDE6-48A7-9042-1518E979170D}" destId="{3AB15A1F-E184-4601-BFEA-D5A342507EEE}" srcOrd="1" destOrd="0" presId="urn:microsoft.com/office/officeart/2005/8/layout/hierarchy5"/>
    <dgm:cxn modelId="{C5E564D9-0203-4265-92AC-D3239D0246E7}" srcId="{DC655586-2FA3-4BB4-8570-2FFD1EAC1F6C}" destId="{75B4D7A6-5594-4654-AF7E-7A73C2DD8C2E}" srcOrd="0" destOrd="0" parTransId="{E6512F85-C16A-4637-A38D-39D6B0F949E0}" sibTransId="{AB652685-D323-4F1C-AF76-72F24AB0FBBB}"/>
    <dgm:cxn modelId="{D63A6CDF-109E-446E-9EFE-8E8F6D23BA93}" srcId="{75B4D7A6-5594-4654-AF7E-7A73C2DD8C2E}" destId="{6DDC8335-4A83-4769-9367-BAAA5AC60567}" srcOrd="0" destOrd="0" parTransId="{702F7D56-3E7A-446A-8AB2-C82199AE4D9D}" sibTransId="{7AF7FBF3-C4E4-41F6-A68D-6FDE2735C0E4}"/>
    <dgm:cxn modelId="{F342ACE4-25ED-476B-9C92-E22D5F014CF8}" type="presOf" srcId="{6D65183B-719A-420A-892E-A398DB10FF3F}" destId="{5CD452BC-C48D-4058-A346-B087C8C51E3E}" srcOrd="0" destOrd="0" presId="urn:microsoft.com/office/officeart/2005/8/layout/hierarchy5"/>
    <dgm:cxn modelId="{F4E2E1E4-7BF1-4DF6-AFDF-12DC1BB1B995}" type="presOf" srcId="{E6512F85-C16A-4637-A38D-39D6B0F949E0}" destId="{8B0325D2-4FA0-4B0C-B298-44C4268546B8}" srcOrd="0" destOrd="0" presId="urn:microsoft.com/office/officeart/2005/8/layout/hierarchy5"/>
    <dgm:cxn modelId="{3C50D7E5-20CA-466E-9D5D-04794663185A}" type="presOf" srcId="{0EBF64D2-2863-43F0-B4D7-EDF00B6F62EC}" destId="{82F16F96-582E-4C45-94A8-3C903EF3B91E}" srcOrd="0" destOrd="0" presId="urn:microsoft.com/office/officeart/2005/8/layout/hierarchy5"/>
    <dgm:cxn modelId="{83807BED-76ED-4CF0-A720-26E078BAA340}" srcId="{DC655586-2FA3-4BB4-8570-2FFD1EAC1F6C}" destId="{27F137F3-0362-48FF-A586-A0B8C088C69E}" srcOrd="1" destOrd="0" parTransId="{3FDEA98F-44E4-479D-AB8D-CCDF57A08794}" sibTransId="{3B6DE28C-A0AC-4952-A964-CE5625CDF472}"/>
    <dgm:cxn modelId="{16EFA7F5-FE23-48D0-8A1B-1F56368666EC}" type="presOf" srcId="{B8E71C4A-58CD-45F5-86E0-6DA9F03BCFCA}" destId="{453F9918-F15F-4A85-9A3F-5328ECD759BC}" srcOrd="0" destOrd="0" presId="urn:microsoft.com/office/officeart/2005/8/layout/hierarchy5"/>
    <dgm:cxn modelId="{9215C3F5-9DB6-4C82-9E25-BABB9D4D4860}" type="presOf" srcId="{3FDEA98F-44E4-479D-AB8D-CCDF57A08794}" destId="{054E746F-94C2-4E27-A361-7F38070523FB}" srcOrd="1" destOrd="0" presId="urn:microsoft.com/office/officeart/2005/8/layout/hierarchy5"/>
    <dgm:cxn modelId="{32DF3E5C-BE6D-4B36-AFBB-56647A59E9B7}" type="presParOf" srcId="{82F16F96-582E-4C45-94A8-3C903EF3B91E}" destId="{6E992FF3-A15A-40E4-BA9F-AFC482F01FE2}" srcOrd="0" destOrd="0" presId="urn:microsoft.com/office/officeart/2005/8/layout/hierarchy5"/>
    <dgm:cxn modelId="{86D45277-5B21-4025-BC68-C5DF164FF965}" type="presParOf" srcId="{6E992FF3-A15A-40E4-BA9F-AFC482F01FE2}" destId="{54C729BE-F207-473D-9A91-59A5F7E835F4}" srcOrd="0" destOrd="0" presId="urn:microsoft.com/office/officeart/2005/8/layout/hierarchy5"/>
    <dgm:cxn modelId="{5C9D9B79-8ECC-478D-89B8-6BD91A6A2E50}" type="presParOf" srcId="{54C729BE-F207-473D-9A91-59A5F7E835F4}" destId="{55728399-3890-4F42-93B3-99247C15ACFA}" srcOrd="0" destOrd="0" presId="urn:microsoft.com/office/officeart/2005/8/layout/hierarchy5"/>
    <dgm:cxn modelId="{5DE2D002-E932-4116-A9D5-5EBD166039A2}" type="presParOf" srcId="{55728399-3890-4F42-93B3-99247C15ACFA}" destId="{5A6BB1BD-C811-42D3-96A7-868615AE343C}" srcOrd="0" destOrd="0" presId="urn:microsoft.com/office/officeart/2005/8/layout/hierarchy5"/>
    <dgm:cxn modelId="{6648BA75-162C-49BA-B54F-3A71D86C60D6}" type="presParOf" srcId="{55728399-3890-4F42-93B3-99247C15ACFA}" destId="{F1F2B4CE-3928-4571-9E77-0D7D2B8EAA46}" srcOrd="1" destOrd="0" presId="urn:microsoft.com/office/officeart/2005/8/layout/hierarchy5"/>
    <dgm:cxn modelId="{BED700F7-0916-46EA-889D-6F68F2EAB7E7}" type="presParOf" srcId="{F1F2B4CE-3928-4571-9E77-0D7D2B8EAA46}" destId="{8B0325D2-4FA0-4B0C-B298-44C4268546B8}" srcOrd="0" destOrd="0" presId="urn:microsoft.com/office/officeart/2005/8/layout/hierarchy5"/>
    <dgm:cxn modelId="{5AF13044-B3EC-48BD-BDC7-C3F1D1D4A9FE}" type="presParOf" srcId="{8B0325D2-4FA0-4B0C-B298-44C4268546B8}" destId="{5243054A-0404-4A7E-B0D4-D7364CF48B9C}" srcOrd="0" destOrd="0" presId="urn:microsoft.com/office/officeart/2005/8/layout/hierarchy5"/>
    <dgm:cxn modelId="{E05E74FD-BFC2-4A83-836E-75EBBFEED476}" type="presParOf" srcId="{F1F2B4CE-3928-4571-9E77-0D7D2B8EAA46}" destId="{BC6E0C63-9160-4FE0-960E-817E87D65E74}" srcOrd="1" destOrd="0" presId="urn:microsoft.com/office/officeart/2005/8/layout/hierarchy5"/>
    <dgm:cxn modelId="{44071A72-3C67-47E2-A4BE-078BD2DF2BFA}" type="presParOf" srcId="{BC6E0C63-9160-4FE0-960E-817E87D65E74}" destId="{0BB0A10F-517D-498D-B8F1-675FC4B4C0C7}" srcOrd="0" destOrd="0" presId="urn:microsoft.com/office/officeart/2005/8/layout/hierarchy5"/>
    <dgm:cxn modelId="{C2E7C00E-1359-444A-970C-AC937E0B7FB6}" type="presParOf" srcId="{BC6E0C63-9160-4FE0-960E-817E87D65E74}" destId="{EE8D214F-21AD-4B97-8519-ECF7A3382DA6}" srcOrd="1" destOrd="0" presId="urn:microsoft.com/office/officeart/2005/8/layout/hierarchy5"/>
    <dgm:cxn modelId="{44ED582E-8AC5-4FA2-A5B0-2561062BCC72}" type="presParOf" srcId="{EE8D214F-21AD-4B97-8519-ECF7A3382DA6}" destId="{B8104A81-CE5B-4115-A1F5-D280998CEAA8}" srcOrd="0" destOrd="0" presId="urn:microsoft.com/office/officeart/2005/8/layout/hierarchy5"/>
    <dgm:cxn modelId="{F8FC0774-A7D8-4D7C-B3C1-DCF87BB945B4}" type="presParOf" srcId="{B8104A81-CE5B-4115-A1F5-D280998CEAA8}" destId="{D7E220CF-C7EC-4598-8E8E-64177AE4203C}" srcOrd="0" destOrd="0" presId="urn:microsoft.com/office/officeart/2005/8/layout/hierarchy5"/>
    <dgm:cxn modelId="{B7B5FC8A-4F60-4C79-80AC-D74762D9D70D}" type="presParOf" srcId="{EE8D214F-21AD-4B97-8519-ECF7A3382DA6}" destId="{74729862-1C97-4B9F-8F28-7696CCC8C8F8}" srcOrd="1" destOrd="0" presId="urn:microsoft.com/office/officeart/2005/8/layout/hierarchy5"/>
    <dgm:cxn modelId="{D1398934-6BA8-4FF5-89A0-853816255DDC}" type="presParOf" srcId="{74729862-1C97-4B9F-8F28-7696CCC8C8F8}" destId="{169F8337-125B-42AE-AE94-F88509AC9460}" srcOrd="0" destOrd="0" presId="urn:microsoft.com/office/officeart/2005/8/layout/hierarchy5"/>
    <dgm:cxn modelId="{D5EF5125-C38E-430E-B22D-24F8ED152439}" type="presParOf" srcId="{74729862-1C97-4B9F-8F28-7696CCC8C8F8}" destId="{485D29F0-D1BD-4808-9B89-0263D6FB2104}" srcOrd="1" destOrd="0" presId="urn:microsoft.com/office/officeart/2005/8/layout/hierarchy5"/>
    <dgm:cxn modelId="{317D5420-52D9-4F67-81BF-04BE3765BC4D}" type="presParOf" srcId="{F1F2B4CE-3928-4571-9E77-0D7D2B8EAA46}" destId="{9AD57699-CEAF-4BC5-B00E-3E5E1C9E71E1}" srcOrd="2" destOrd="0" presId="urn:microsoft.com/office/officeart/2005/8/layout/hierarchy5"/>
    <dgm:cxn modelId="{A20F843C-D4C8-4D36-8923-8B92D57B2930}" type="presParOf" srcId="{9AD57699-CEAF-4BC5-B00E-3E5E1C9E71E1}" destId="{054E746F-94C2-4E27-A361-7F38070523FB}" srcOrd="0" destOrd="0" presId="urn:microsoft.com/office/officeart/2005/8/layout/hierarchy5"/>
    <dgm:cxn modelId="{71EF20F3-838F-4D06-A1C6-72254A2EB85E}" type="presParOf" srcId="{F1F2B4CE-3928-4571-9E77-0D7D2B8EAA46}" destId="{92912BB4-7CA3-4CE9-ACD0-2D9694EBF93D}" srcOrd="3" destOrd="0" presId="urn:microsoft.com/office/officeart/2005/8/layout/hierarchy5"/>
    <dgm:cxn modelId="{EA7FD34B-9625-4883-83D4-F3743C0AA300}" type="presParOf" srcId="{92912BB4-7CA3-4CE9-ACD0-2D9694EBF93D}" destId="{2198F3E9-9E7C-4405-A011-3DB4098A6623}" srcOrd="0" destOrd="0" presId="urn:microsoft.com/office/officeart/2005/8/layout/hierarchy5"/>
    <dgm:cxn modelId="{F6D38F6E-83F2-42E2-B6FD-E0C255D61772}" type="presParOf" srcId="{92912BB4-7CA3-4CE9-ACD0-2D9694EBF93D}" destId="{3DAD2818-1D45-4C97-B4B6-68353DC7EB9C}" srcOrd="1" destOrd="0" presId="urn:microsoft.com/office/officeart/2005/8/layout/hierarchy5"/>
    <dgm:cxn modelId="{CFCC00F4-DC60-4C94-92E7-B7551255B437}" type="presParOf" srcId="{3DAD2818-1D45-4C97-B4B6-68353DC7EB9C}" destId="{8D2FE257-090E-49D8-BCC0-257CE00B3525}" srcOrd="0" destOrd="0" presId="urn:microsoft.com/office/officeart/2005/8/layout/hierarchy5"/>
    <dgm:cxn modelId="{D189648B-0A43-4228-92B8-E5A9413C047E}" type="presParOf" srcId="{8D2FE257-090E-49D8-BCC0-257CE00B3525}" destId="{3AB15A1F-E184-4601-BFEA-D5A342507EEE}" srcOrd="0" destOrd="0" presId="urn:microsoft.com/office/officeart/2005/8/layout/hierarchy5"/>
    <dgm:cxn modelId="{BEF93AA7-C1F4-4670-8842-58C7DFAF7CEA}" type="presParOf" srcId="{3DAD2818-1D45-4C97-B4B6-68353DC7EB9C}" destId="{AF978D2C-08DA-4D6B-AA73-313D55F4043B}" srcOrd="1" destOrd="0" presId="urn:microsoft.com/office/officeart/2005/8/layout/hierarchy5"/>
    <dgm:cxn modelId="{0C22A6D8-A261-4183-8BB2-E7D495C505D3}" type="presParOf" srcId="{AF978D2C-08DA-4D6B-AA73-313D55F4043B}" destId="{5CD452BC-C48D-4058-A346-B087C8C51E3E}" srcOrd="0" destOrd="0" presId="urn:microsoft.com/office/officeart/2005/8/layout/hierarchy5"/>
    <dgm:cxn modelId="{09D7FC33-5D03-415F-A20B-FE5AC4E93791}" type="presParOf" srcId="{AF978D2C-08DA-4D6B-AA73-313D55F4043B}" destId="{B5466A5F-A35F-4A58-94D6-4DCCC403642B}" srcOrd="1" destOrd="0" presId="urn:microsoft.com/office/officeart/2005/8/layout/hierarchy5"/>
    <dgm:cxn modelId="{7487D271-1566-408C-80D0-1E3B7AD44FFC}" type="presParOf" srcId="{3DAD2818-1D45-4C97-B4B6-68353DC7EB9C}" destId="{8EA3C862-B70F-4AD6-B201-46599CC3CDD8}" srcOrd="2" destOrd="0" presId="urn:microsoft.com/office/officeart/2005/8/layout/hierarchy5"/>
    <dgm:cxn modelId="{87B819BF-3496-4AB5-A2B5-B2740C7F4E6E}" type="presParOf" srcId="{8EA3C862-B70F-4AD6-B201-46599CC3CDD8}" destId="{AB2E830B-C9D5-484E-A5B2-DAE8EC28C066}" srcOrd="0" destOrd="0" presId="urn:microsoft.com/office/officeart/2005/8/layout/hierarchy5"/>
    <dgm:cxn modelId="{C6902A2A-C7F3-4545-B3A8-827193C71B13}" type="presParOf" srcId="{3DAD2818-1D45-4C97-B4B6-68353DC7EB9C}" destId="{F241F6E4-61C8-46DD-B14B-0A8A8BF0FD3D}" srcOrd="3" destOrd="0" presId="urn:microsoft.com/office/officeart/2005/8/layout/hierarchy5"/>
    <dgm:cxn modelId="{30CF8BED-B699-4284-9948-F8063BCF7BA2}" type="presParOf" srcId="{F241F6E4-61C8-46DD-B14B-0A8A8BF0FD3D}" destId="{453F9918-F15F-4A85-9A3F-5328ECD759BC}" srcOrd="0" destOrd="0" presId="urn:microsoft.com/office/officeart/2005/8/layout/hierarchy5"/>
    <dgm:cxn modelId="{49DB3C58-85E8-45D7-9F1F-1A466BC42D54}" type="presParOf" srcId="{F241F6E4-61C8-46DD-B14B-0A8A8BF0FD3D}" destId="{8F74B0ED-CB1D-465C-8E7F-B2AAD34C622D}" srcOrd="1" destOrd="0" presId="urn:microsoft.com/office/officeart/2005/8/layout/hierarchy5"/>
    <dgm:cxn modelId="{930045CE-F1FB-417A-941F-B43F84271ECA}" type="presParOf" srcId="{3DAD2818-1D45-4C97-B4B6-68353DC7EB9C}" destId="{33099ED9-C4A3-4BC5-AAFF-F5E9943BE7CD}" srcOrd="4" destOrd="0" presId="urn:microsoft.com/office/officeart/2005/8/layout/hierarchy5"/>
    <dgm:cxn modelId="{60374A7E-7CDA-4C3B-B4B5-9E60CB8FE635}" type="presParOf" srcId="{33099ED9-C4A3-4BC5-AAFF-F5E9943BE7CD}" destId="{2DA64307-7196-405D-A2BE-5AED3A8A1229}" srcOrd="0" destOrd="0" presId="urn:microsoft.com/office/officeart/2005/8/layout/hierarchy5"/>
    <dgm:cxn modelId="{54A9A78A-9065-465E-8BBD-9DABB979FF36}" type="presParOf" srcId="{3DAD2818-1D45-4C97-B4B6-68353DC7EB9C}" destId="{A5736C11-79D0-433A-89B6-CF9D5A4AA255}" srcOrd="5" destOrd="0" presId="urn:microsoft.com/office/officeart/2005/8/layout/hierarchy5"/>
    <dgm:cxn modelId="{1466FB12-4449-48A4-8024-4F45159B0948}" type="presParOf" srcId="{A5736C11-79D0-433A-89B6-CF9D5A4AA255}" destId="{F8F8CB7C-2DFA-4611-8995-2A374B753947}" srcOrd="0" destOrd="0" presId="urn:microsoft.com/office/officeart/2005/8/layout/hierarchy5"/>
    <dgm:cxn modelId="{E3C90F62-E7BB-4076-B7E2-D496CB1E6794}" type="presParOf" srcId="{A5736C11-79D0-433A-89B6-CF9D5A4AA255}" destId="{6B9B8135-2090-48DE-B2D9-BD28EF3CA34E}" srcOrd="1" destOrd="0" presId="urn:microsoft.com/office/officeart/2005/8/layout/hierarchy5"/>
    <dgm:cxn modelId="{F19F084F-6C28-4C8B-82D9-B0B21379CE7F}" type="presParOf" srcId="{82F16F96-582E-4C45-94A8-3C903EF3B91E}" destId="{47B20049-A539-4D52-8BE4-657881896F8D}"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6BB1BD-C811-42D3-96A7-868615AE343C}">
      <dsp:nvSpPr>
        <dsp:cNvPr id="0" name=""/>
        <dsp:cNvSpPr/>
      </dsp:nvSpPr>
      <dsp:spPr>
        <a:xfrm>
          <a:off x="2029" y="1775525"/>
          <a:ext cx="1931778" cy="965889"/>
        </a:xfrm>
        <a:prstGeom prst="roundRect">
          <a:avLst>
            <a:gd name="adj" fmla="val 10000"/>
          </a:avLst>
        </a:prstGeom>
        <a:solidFill>
          <a:schemeClr val="accent3">
            <a:tint val="70000"/>
            <a:lumMod val="104000"/>
          </a:schemeClr>
        </a:solidFill>
        <a:ln w="9525" cap="rnd" cmpd="sng" algn="ctr">
          <a:solidFill>
            <a:schemeClr val="accent3">
              <a:shade val="90000"/>
            </a:schemeClr>
          </a:solidFill>
          <a:prstDash val="solid"/>
        </a:ln>
        <a:effectLst/>
        <a:scene3d>
          <a:camera prst="orthographicFront">
            <a:rot lat="0" lon="0" rev="0"/>
          </a:camera>
          <a:lightRig rig="contrasting" dir="t">
            <a:rot lat="0" lon="0" rev="12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Loads</a:t>
          </a:r>
        </a:p>
      </dsp:txBody>
      <dsp:txXfrm>
        <a:off x="30319" y="1803815"/>
        <a:ext cx="1875198" cy="909309"/>
      </dsp:txXfrm>
    </dsp:sp>
    <dsp:sp modelId="{8B0325D2-4FA0-4B0C-B298-44C4268546B8}">
      <dsp:nvSpPr>
        <dsp:cNvPr id="0" name=""/>
        <dsp:cNvSpPr/>
      </dsp:nvSpPr>
      <dsp:spPr>
        <a:xfrm rot="18289469">
          <a:off x="1643609" y="1687636"/>
          <a:ext cx="1353106" cy="30893"/>
        </a:xfrm>
        <a:custGeom>
          <a:avLst/>
          <a:gdLst/>
          <a:ahLst/>
          <a:cxnLst/>
          <a:rect l="0" t="0" r="0" b="0"/>
          <a:pathLst>
            <a:path>
              <a:moveTo>
                <a:pt x="0" y="15446"/>
              </a:moveTo>
              <a:lnTo>
                <a:pt x="1353106" y="15446"/>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86335" y="1669255"/>
        <a:ext cx="67655" cy="67655"/>
      </dsp:txXfrm>
    </dsp:sp>
    <dsp:sp modelId="{0BB0A10F-517D-498D-B8F1-675FC4B4C0C7}">
      <dsp:nvSpPr>
        <dsp:cNvPr id="0" name=""/>
        <dsp:cNvSpPr/>
      </dsp:nvSpPr>
      <dsp:spPr>
        <a:xfrm>
          <a:off x="2706518" y="664752"/>
          <a:ext cx="1931778" cy="965889"/>
        </a:xfrm>
        <a:prstGeom prst="roundRect">
          <a:avLst>
            <a:gd name="adj" fmla="val 10000"/>
          </a:avLst>
        </a:prstGeom>
        <a:solidFill>
          <a:schemeClr val="accent1">
            <a:tint val="70000"/>
            <a:lumMod val="104000"/>
          </a:schemeClr>
        </a:solidFill>
        <a:ln w="9525" cap="rnd" cmpd="sng" algn="ctr">
          <a:solidFill>
            <a:schemeClr val="accent1">
              <a:shade val="90000"/>
            </a:schemeClr>
          </a:solidFill>
          <a:prstDash val="solid"/>
        </a:ln>
        <a:effectLst/>
        <a:scene3d>
          <a:camera prst="orthographicFront">
            <a:rot lat="0" lon="0" rev="0"/>
          </a:camera>
          <a:lightRig rig="contrasting" dir="t">
            <a:rot lat="0" lon="0" rev="1200000"/>
          </a:lightRig>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Lateral</a:t>
          </a:r>
        </a:p>
      </dsp:txBody>
      <dsp:txXfrm>
        <a:off x="2734808" y="693042"/>
        <a:ext cx="1875198" cy="909309"/>
      </dsp:txXfrm>
    </dsp:sp>
    <dsp:sp modelId="{B8104A81-CE5B-4115-A1F5-D280998CEAA8}">
      <dsp:nvSpPr>
        <dsp:cNvPr id="0" name=""/>
        <dsp:cNvSpPr/>
      </dsp:nvSpPr>
      <dsp:spPr>
        <a:xfrm rot="19379947">
          <a:off x="4542156" y="844922"/>
          <a:ext cx="954851" cy="30893"/>
        </a:xfrm>
        <a:custGeom>
          <a:avLst/>
          <a:gdLst/>
          <a:ahLst/>
          <a:cxnLst/>
          <a:rect l="0" t="0" r="0" b="0"/>
          <a:pathLst>
            <a:path>
              <a:moveTo>
                <a:pt x="0" y="15446"/>
              </a:moveTo>
              <a:lnTo>
                <a:pt x="954851" y="15446"/>
              </a:lnTo>
            </a:path>
          </a:pathLst>
        </a:custGeom>
        <a:noFill/>
        <a:ln w="15875" cap="rnd"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95710" y="836498"/>
        <a:ext cx="47742" cy="47742"/>
      </dsp:txXfrm>
    </dsp:sp>
    <dsp:sp modelId="{169F8337-125B-42AE-AE94-F88509AC9460}">
      <dsp:nvSpPr>
        <dsp:cNvPr id="0" name=""/>
        <dsp:cNvSpPr/>
      </dsp:nvSpPr>
      <dsp:spPr>
        <a:xfrm>
          <a:off x="5400866" y="90097"/>
          <a:ext cx="1931778" cy="965889"/>
        </a:xfrm>
        <a:prstGeom prst="roundRect">
          <a:avLst>
            <a:gd name="adj" fmla="val 10000"/>
          </a:avLst>
        </a:prstGeom>
        <a:solidFill>
          <a:schemeClr val="accent1">
            <a:tint val="70000"/>
            <a:lumMod val="104000"/>
          </a:schemeClr>
        </a:solidFill>
        <a:ln w="9525" cap="rnd" cmpd="sng" algn="ctr">
          <a:solidFill>
            <a:schemeClr val="accent1">
              <a:shade val="90000"/>
            </a:schemeClr>
          </a:solidFill>
          <a:prstDash val="solid"/>
        </a:ln>
        <a:effectLst/>
        <a:scene3d>
          <a:camera prst="orthographicFront">
            <a:rot lat="0" lon="0" rev="0"/>
          </a:camera>
          <a:lightRig rig="contrasting" dir="t">
            <a:rot lat="0" lon="0" rev="1200000"/>
          </a:lightRig>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Seismic</a:t>
          </a:r>
        </a:p>
      </dsp:txBody>
      <dsp:txXfrm>
        <a:off x="5429156" y="118387"/>
        <a:ext cx="1875198" cy="909309"/>
      </dsp:txXfrm>
    </dsp:sp>
    <dsp:sp modelId="{9AD57699-CEAF-4BC5-B00E-3E5E1C9E71E1}">
      <dsp:nvSpPr>
        <dsp:cNvPr id="0" name=""/>
        <dsp:cNvSpPr/>
      </dsp:nvSpPr>
      <dsp:spPr>
        <a:xfrm rot="3310531">
          <a:off x="1643609" y="2798409"/>
          <a:ext cx="1353106" cy="30893"/>
        </a:xfrm>
        <a:custGeom>
          <a:avLst/>
          <a:gdLst/>
          <a:ahLst/>
          <a:cxnLst/>
          <a:rect l="0" t="0" r="0" b="0"/>
          <a:pathLst>
            <a:path>
              <a:moveTo>
                <a:pt x="0" y="15446"/>
              </a:moveTo>
              <a:lnTo>
                <a:pt x="1353106" y="15446"/>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86335" y="2780028"/>
        <a:ext cx="67655" cy="67655"/>
      </dsp:txXfrm>
    </dsp:sp>
    <dsp:sp modelId="{2198F3E9-9E7C-4405-A011-3DB4098A6623}">
      <dsp:nvSpPr>
        <dsp:cNvPr id="0" name=""/>
        <dsp:cNvSpPr/>
      </dsp:nvSpPr>
      <dsp:spPr>
        <a:xfrm>
          <a:off x="2706518" y="2886297"/>
          <a:ext cx="1931778" cy="965889"/>
        </a:xfrm>
        <a:prstGeom prst="roundRect">
          <a:avLst>
            <a:gd name="adj" fmla="val 10000"/>
          </a:avLst>
        </a:prstGeom>
        <a:solidFill>
          <a:schemeClr val="accent2">
            <a:tint val="70000"/>
            <a:lumMod val="104000"/>
          </a:schemeClr>
        </a:solidFill>
        <a:ln w="9525" cap="rnd" cmpd="sng" algn="ctr">
          <a:solidFill>
            <a:schemeClr val="accent2">
              <a:shade val="90000"/>
            </a:schemeClr>
          </a:solidFill>
          <a:prstDash val="solid"/>
        </a:ln>
        <a:effectLst/>
        <a:scene3d>
          <a:camera prst="orthographicFront">
            <a:rot lat="0" lon="0" rev="0"/>
          </a:camera>
          <a:lightRig rig="contrasting" dir="t">
            <a:rot lat="0" lon="0" rev="1200000"/>
          </a:lightRig>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 * Gravity *</a:t>
          </a:r>
        </a:p>
      </dsp:txBody>
      <dsp:txXfrm>
        <a:off x="2734808" y="2914587"/>
        <a:ext cx="1875198" cy="909309"/>
      </dsp:txXfrm>
    </dsp:sp>
    <dsp:sp modelId="{8D2FE257-090E-49D8-BCC0-257CE00B3525}">
      <dsp:nvSpPr>
        <dsp:cNvPr id="0" name=""/>
        <dsp:cNvSpPr/>
      </dsp:nvSpPr>
      <dsp:spPr>
        <a:xfrm rot="18020752">
          <a:off x="4265021" y="2702733"/>
          <a:ext cx="1508850" cy="30893"/>
        </a:xfrm>
        <a:custGeom>
          <a:avLst/>
          <a:gdLst/>
          <a:ahLst/>
          <a:cxnLst/>
          <a:rect l="0" t="0" r="0" b="0"/>
          <a:pathLst>
            <a:path>
              <a:moveTo>
                <a:pt x="0" y="15446"/>
              </a:moveTo>
              <a:lnTo>
                <a:pt x="1508850" y="15446"/>
              </a:lnTo>
            </a:path>
          </a:pathLst>
        </a:custGeom>
        <a:noFill/>
        <a:ln w="15875" cap="rnd"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81725" y="2680458"/>
        <a:ext cx="75442" cy="75442"/>
      </dsp:txXfrm>
    </dsp:sp>
    <dsp:sp modelId="{5CD452BC-C48D-4058-A346-B087C8C51E3E}">
      <dsp:nvSpPr>
        <dsp:cNvPr id="0" name=""/>
        <dsp:cNvSpPr/>
      </dsp:nvSpPr>
      <dsp:spPr>
        <a:xfrm>
          <a:off x="5400596" y="1584172"/>
          <a:ext cx="1931778" cy="965889"/>
        </a:xfrm>
        <a:prstGeom prst="roundRect">
          <a:avLst>
            <a:gd name="adj" fmla="val 10000"/>
          </a:avLst>
        </a:prstGeom>
        <a:solidFill>
          <a:schemeClr val="accent2">
            <a:tint val="70000"/>
            <a:lumMod val="104000"/>
          </a:schemeClr>
        </a:solidFill>
        <a:ln w="9525" cap="rnd" cmpd="sng" algn="ctr">
          <a:solidFill>
            <a:schemeClr val="accent2">
              <a:shade val="90000"/>
            </a:schemeClr>
          </a:solidFill>
          <a:prstDash val="solid"/>
        </a:ln>
        <a:effectLst/>
        <a:scene3d>
          <a:camera prst="orthographicFront">
            <a:rot lat="0" lon="0" rev="0"/>
          </a:camera>
          <a:lightRig rig="contrasting" dir="t">
            <a:rot lat="0" lon="0" rev="1200000"/>
          </a:lightRig>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Dead</a:t>
          </a:r>
        </a:p>
      </dsp:txBody>
      <dsp:txXfrm>
        <a:off x="5428886" y="1612462"/>
        <a:ext cx="1875198" cy="909309"/>
      </dsp:txXfrm>
    </dsp:sp>
    <dsp:sp modelId="{8EA3C862-B70F-4AD6-B201-46599CC3CDD8}">
      <dsp:nvSpPr>
        <dsp:cNvPr id="0" name=""/>
        <dsp:cNvSpPr/>
      </dsp:nvSpPr>
      <dsp:spPr>
        <a:xfrm>
          <a:off x="4638297" y="3353795"/>
          <a:ext cx="772711" cy="30893"/>
        </a:xfrm>
        <a:custGeom>
          <a:avLst/>
          <a:gdLst/>
          <a:ahLst/>
          <a:cxnLst/>
          <a:rect l="0" t="0" r="0" b="0"/>
          <a:pathLst>
            <a:path>
              <a:moveTo>
                <a:pt x="0" y="15446"/>
              </a:moveTo>
              <a:lnTo>
                <a:pt x="772711" y="15446"/>
              </a:lnTo>
            </a:path>
          </a:pathLst>
        </a:custGeom>
        <a:noFill/>
        <a:ln w="15875" cap="rnd"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05334" y="3349924"/>
        <a:ext cx="38635" cy="38635"/>
      </dsp:txXfrm>
    </dsp:sp>
    <dsp:sp modelId="{453F9918-F15F-4A85-9A3F-5328ECD759BC}">
      <dsp:nvSpPr>
        <dsp:cNvPr id="0" name=""/>
        <dsp:cNvSpPr/>
      </dsp:nvSpPr>
      <dsp:spPr>
        <a:xfrm>
          <a:off x="5411008" y="2886297"/>
          <a:ext cx="1931778" cy="965889"/>
        </a:xfrm>
        <a:prstGeom prst="roundRect">
          <a:avLst>
            <a:gd name="adj" fmla="val 10000"/>
          </a:avLst>
        </a:prstGeom>
        <a:solidFill>
          <a:schemeClr val="accent2">
            <a:tint val="70000"/>
            <a:lumMod val="104000"/>
          </a:schemeClr>
        </a:solidFill>
        <a:ln w="9525" cap="rnd" cmpd="sng" algn="ctr">
          <a:solidFill>
            <a:schemeClr val="accent2">
              <a:shade val="90000"/>
            </a:schemeClr>
          </a:solidFill>
          <a:prstDash val="solid"/>
        </a:ln>
        <a:effectLst/>
        <a:scene3d>
          <a:camera prst="orthographicFront">
            <a:rot lat="0" lon="0" rev="0"/>
          </a:camera>
          <a:lightRig rig="contrasting" dir="t">
            <a:rot lat="0" lon="0" rev="1200000"/>
          </a:lightRig>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Live</a:t>
          </a:r>
        </a:p>
      </dsp:txBody>
      <dsp:txXfrm>
        <a:off x="5439298" y="2914587"/>
        <a:ext cx="1875198" cy="909309"/>
      </dsp:txXfrm>
    </dsp:sp>
    <dsp:sp modelId="{33099ED9-C4A3-4BC5-AAFF-F5E9943BE7CD}">
      <dsp:nvSpPr>
        <dsp:cNvPr id="0" name=""/>
        <dsp:cNvSpPr/>
      </dsp:nvSpPr>
      <dsp:spPr>
        <a:xfrm rot="3565389">
          <a:off x="4270175" y="3998878"/>
          <a:ext cx="1498542" cy="30893"/>
        </a:xfrm>
        <a:custGeom>
          <a:avLst/>
          <a:gdLst/>
          <a:ahLst/>
          <a:cxnLst/>
          <a:rect l="0" t="0" r="0" b="0"/>
          <a:pathLst>
            <a:path>
              <a:moveTo>
                <a:pt x="0" y="15446"/>
              </a:moveTo>
              <a:lnTo>
                <a:pt x="1498542" y="15446"/>
              </a:lnTo>
            </a:path>
          </a:pathLst>
        </a:custGeom>
        <a:noFill/>
        <a:ln w="15875" cap="rnd"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81982" y="3976862"/>
        <a:ext cx="74927" cy="74927"/>
      </dsp:txXfrm>
    </dsp:sp>
    <dsp:sp modelId="{F8F8CB7C-2DFA-4611-8995-2A374B753947}">
      <dsp:nvSpPr>
        <dsp:cNvPr id="0" name=""/>
        <dsp:cNvSpPr/>
      </dsp:nvSpPr>
      <dsp:spPr>
        <a:xfrm>
          <a:off x="5400596" y="4176464"/>
          <a:ext cx="1931778" cy="965889"/>
        </a:xfrm>
        <a:prstGeom prst="roundRect">
          <a:avLst>
            <a:gd name="adj" fmla="val 10000"/>
          </a:avLst>
        </a:prstGeom>
        <a:solidFill>
          <a:schemeClr val="accent2">
            <a:tint val="70000"/>
            <a:lumMod val="104000"/>
          </a:schemeClr>
        </a:solidFill>
        <a:ln w="9525" cap="rnd" cmpd="sng" algn="ctr">
          <a:solidFill>
            <a:schemeClr val="accent2">
              <a:shade val="90000"/>
            </a:schemeClr>
          </a:solidFill>
          <a:prstDash val="solid"/>
        </a:ln>
        <a:effectLst/>
        <a:scene3d>
          <a:camera prst="orthographicFront">
            <a:rot lat="0" lon="0" rev="0"/>
          </a:camera>
          <a:lightRig rig="contrasting" dir="t">
            <a:rot lat="0" lon="0" rev="1200000"/>
          </a:lightRig>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Superimposed</a:t>
          </a:r>
        </a:p>
      </dsp:txBody>
      <dsp:txXfrm>
        <a:off x="5428886" y="4204754"/>
        <a:ext cx="1875198" cy="90930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5DD22C-BC8B-4624-B358-024829DE53BA}" type="datetimeFigureOut">
              <a:rPr lang="en-US" smtClean="0"/>
              <a:pPr/>
              <a:t>12/20/2017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47C841-9906-4062-921F-48742748910B}" type="slidenum">
              <a:rPr lang="en-US" smtClean="0"/>
              <a:pPr/>
              <a:t>‹#›</a:t>
            </a:fld>
            <a:endParaRPr lang="en-US"/>
          </a:p>
        </p:txBody>
      </p:sp>
    </p:spTree>
    <p:extLst>
      <p:ext uri="{BB962C8B-B14F-4D97-AF65-F5344CB8AC3E}">
        <p14:creationId xmlns:p14="http://schemas.microsoft.com/office/powerpoint/2010/main" val="2871519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47C841-9906-4062-921F-48742748910B}" type="slidenum">
              <a:rPr lang="en-US" smtClean="0"/>
              <a:pPr/>
              <a:t>6</a:t>
            </a:fld>
            <a:endParaRPr lang="en-US"/>
          </a:p>
        </p:txBody>
      </p:sp>
    </p:spTree>
    <p:extLst>
      <p:ext uri="{BB962C8B-B14F-4D97-AF65-F5344CB8AC3E}">
        <p14:creationId xmlns:p14="http://schemas.microsoft.com/office/powerpoint/2010/main" val="1922275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68461912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8467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0B34F065-1154-456A-91E3-76DE8E75E17B}" type="slidenum">
              <a:rPr lang="ar-SA" smtClean="0"/>
              <a:pPr/>
              <a:t>‹#›</a:t>
            </a:fld>
            <a:endParaRPr lang="ar-SA"/>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15414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649331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Footer Placeholder 5"/>
          <p:cNvSpPr>
            <a:spLocks noGrp="1"/>
          </p:cNvSpPr>
          <p:nvPr>
            <p:ph type="ftr" sz="quarter" idx="11"/>
          </p:nvPr>
        </p:nvSpPr>
        <p:spPr/>
        <p:txBody>
          <a:bodyPr/>
          <a:lstStyle/>
          <a:p>
            <a:endParaRPr lang="ar-SA"/>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34F065-1154-456A-91E3-76DE8E75E17B}" type="slidenum">
              <a:rPr lang="ar-SA" smtClean="0"/>
              <a:pPr/>
              <a:t>‹#›</a:t>
            </a:fld>
            <a:endParaRPr lang="ar-SA"/>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31795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959554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605846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4251165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046938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2916192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39088758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8" name="Footer Placeholder 7"/>
          <p:cNvSpPr>
            <a:spLocks noGrp="1"/>
          </p:cNvSpPr>
          <p:nvPr>
            <p:ph type="ftr" sz="quarter" idx="11"/>
          </p:nvPr>
        </p:nvSpPr>
        <p:spPr/>
        <p:txBody>
          <a:bodyPr/>
          <a:lstStyle/>
          <a:p>
            <a:endParaRPr lang="ar-SA"/>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82840560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4" name="Footer Placeholder 3"/>
          <p:cNvSpPr>
            <a:spLocks noGrp="1"/>
          </p:cNvSpPr>
          <p:nvPr>
            <p:ph type="ftr" sz="quarter" idx="11"/>
          </p:nvPr>
        </p:nvSpPr>
        <p:spPr/>
        <p:txBody>
          <a:bodyPr/>
          <a:lstStyle/>
          <a:p>
            <a:endParaRPr lang="ar-SA"/>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3510187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18050754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401214061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02/04/1439</a:t>
            </a:fld>
            <a:endParaRPr lang="ar-SA"/>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34F065-1154-456A-91E3-76DE8E75E17B}" type="slidenum">
              <a:rPr lang="ar-SA" smtClean="0"/>
              <a:pPr/>
              <a:t>‹#›</a:t>
            </a:fld>
            <a:endParaRPr lang="ar-SA"/>
          </a:p>
        </p:txBody>
      </p:sp>
    </p:spTree>
    <p:extLst>
      <p:ext uri="{BB962C8B-B14F-4D97-AF65-F5344CB8AC3E}">
        <p14:creationId xmlns:p14="http://schemas.microsoft.com/office/powerpoint/2010/main" val="1257911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B8ABB09-4A1D-463E-8065-109CC2B7EFAA}" type="datetimeFigureOut">
              <a:rPr lang="ar-SA" smtClean="0"/>
              <a:pPr/>
              <a:t>02/04/1439</a:t>
            </a:fld>
            <a:endParaRPr lang="ar-SA"/>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0B34F065-1154-456A-91E3-76DE8E75E17B}" type="slidenum">
              <a:rPr lang="ar-SA" smtClean="0"/>
              <a:pPr/>
              <a:t>‹#›</a:t>
            </a:fld>
            <a:endParaRPr lang="ar-SA"/>
          </a:p>
        </p:txBody>
      </p:sp>
    </p:spTree>
    <p:extLst>
      <p:ext uri="{BB962C8B-B14F-4D97-AF65-F5344CB8AC3E}">
        <p14:creationId xmlns:p14="http://schemas.microsoft.com/office/powerpoint/2010/main" val="1208406091"/>
      </p:ext>
    </p:extLst>
  </p:cSld>
  <p:clrMap bg1="lt1" tx1="dk1" bg2="lt2" tx2="dk2" accent1="accent1" accent2="accent2" accent3="accent3" accent4="accent4" accent5="accent5" accent6="accent6" hlink="hlink" folHlink="folHlink"/>
  <p:sldLayoutIdLst>
    <p:sldLayoutId id="2147484361" r:id="rId1"/>
    <p:sldLayoutId id="2147484362" r:id="rId2"/>
    <p:sldLayoutId id="2147484363" r:id="rId3"/>
    <p:sldLayoutId id="2147484364" r:id="rId4"/>
    <p:sldLayoutId id="2147484365" r:id="rId5"/>
    <p:sldLayoutId id="2147484366" r:id="rId6"/>
    <p:sldLayoutId id="2147484367" r:id="rId7"/>
    <p:sldLayoutId id="2147484368" r:id="rId8"/>
    <p:sldLayoutId id="2147484369" r:id="rId9"/>
    <p:sldLayoutId id="2147484370" r:id="rId10"/>
    <p:sldLayoutId id="2147484371" r:id="rId11"/>
    <p:sldLayoutId id="2147484372" r:id="rId12"/>
    <p:sldLayoutId id="2147484373" r:id="rId13"/>
    <p:sldLayoutId id="2147484374" r:id="rId14"/>
    <p:sldLayoutId id="2147484375" r:id="rId15"/>
    <p:sldLayoutId id="2147484376"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6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2126619"/>
            <a:ext cx="7740352" cy="2033002"/>
          </a:xfrm>
        </p:spPr>
        <p:txBody>
          <a:bodyPr>
            <a:normAutofit/>
          </a:bodyPr>
          <a:lstStyle/>
          <a:p>
            <a:pPr marL="82296" indent="0" algn="ctr" rtl="1">
              <a:buNone/>
            </a:pPr>
            <a:r>
              <a:rPr lang="en-US" sz="2800" b="1" dirty="0">
                <a:solidFill>
                  <a:schemeClr val="tx1"/>
                </a:solidFill>
                <a:latin typeface="+mj-lt"/>
                <a:cs typeface="Times New Roman" panose="02020603050405020304" pitchFamily="18" charset="0"/>
              </a:rPr>
              <a:t>Design and structural Analysis of Golden Tree Hotel </a:t>
            </a:r>
          </a:p>
          <a:p>
            <a:pPr marL="82296" indent="0" algn="ctr" rtl="1">
              <a:buNone/>
            </a:pPr>
            <a:endParaRPr lang="en-US" sz="2400" dirty="0">
              <a:solidFill>
                <a:srgbClr val="002060"/>
              </a:solidFill>
            </a:endParaRPr>
          </a:p>
        </p:txBody>
      </p:sp>
      <p:pic>
        <p:nvPicPr>
          <p:cNvPr id="4" name="Picture 5" descr="I:\university files\graduation\dddd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09160" y="-171400"/>
            <a:ext cx="2952328" cy="230425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483768" y="3216086"/>
            <a:ext cx="5616624" cy="1815882"/>
          </a:xfrm>
          <a:prstGeom prst="rect">
            <a:avLst/>
          </a:prstGeom>
        </p:spPr>
        <p:txBody>
          <a:bodyPr wrap="square">
            <a:spAutoFit/>
          </a:bodyPr>
          <a:lstStyle/>
          <a:p>
            <a:pPr algn="ctr"/>
            <a:r>
              <a:rPr lang="en-US" sz="2800" b="1" dirty="0">
                <a:solidFill>
                  <a:srgbClr val="0070C0"/>
                </a:solidFill>
                <a:cs typeface="Times New Roman" panose="02020603050405020304" pitchFamily="18" charset="0"/>
              </a:rPr>
              <a:t>Prepared By</a:t>
            </a:r>
          </a:p>
          <a:p>
            <a:pPr algn="ctr"/>
            <a:r>
              <a:rPr lang="en-US" sz="2800" b="1" dirty="0" err="1">
                <a:solidFill>
                  <a:srgbClr val="0070C0"/>
                </a:solidFill>
                <a:cs typeface="Times New Roman" panose="02020603050405020304" pitchFamily="18" charset="0"/>
              </a:rPr>
              <a:t>Nabela</a:t>
            </a:r>
            <a:r>
              <a:rPr lang="en-US" sz="2800" b="1" dirty="0">
                <a:solidFill>
                  <a:srgbClr val="0070C0"/>
                </a:solidFill>
                <a:cs typeface="Times New Roman" panose="02020603050405020304" pitchFamily="18" charset="0"/>
              </a:rPr>
              <a:t> Jamal </a:t>
            </a:r>
            <a:r>
              <a:rPr lang="en-US" sz="2800" b="1" dirty="0" err="1">
                <a:solidFill>
                  <a:srgbClr val="0070C0"/>
                </a:solidFill>
                <a:cs typeface="Times New Roman" panose="02020603050405020304" pitchFamily="18" charset="0"/>
              </a:rPr>
              <a:t>Odeh</a:t>
            </a:r>
            <a:r>
              <a:rPr lang="en-US" sz="2800" b="1" dirty="0">
                <a:solidFill>
                  <a:srgbClr val="0070C0"/>
                </a:solidFill>
                <a:cs typeface="Times New Roman" panose="02020603050405020304" pitchFamily="18" charset="0"/>
              </a:rPr>
              <a:t> </a:t>
            </a:r>
          </a:p>
          <a:p>
            <a:pPr algn="ctr"/>
            <a:r>
              <a:rPr lang="en-US" sz="2800" b="1" dirty="0" err="1">
                <a:solidFill>
                  <a:srgbClr val="0070C0"/>
                </a:solidFill>
                <a:cs typeface="Times New Roman" panose="02020603050405020304" pitchFamily="18" charset="0"/>
              </a:rPr>
              <a:t>Nadeen</a:t>
            </a:r>
            <a:r>
              <a:rPr lang="en-US" sz="2800" b="1" dirty="0">
                <a:solidFill>
                  <a:srgbClr val="0070C0"/>
                </a:solidFill>
                <a:cs typeface="Times New Roman" panose="02020603050405020304" pitchFamily="18" charset="0"/>
              </a:rPr>
              <a:t> </a:t>
            </a:r>
            <a:r>
              <a:rPr lang="en-US" sz="2800" b="1" dirty="0" err="1">
                <a:solidFill>
                  <a:srgbClr val="0070C0"/>
                </a:solidFill>
                <a:cs typeface="Times New Roman" panose="02020603050405020304" pitchFamily="18" charset="0"/>
              </a:rPr>
              <a:t>Suliman</a:t>
            </a:r>
            <a:r>
              <a:rPr lang="en-US" sz="2800" b="1" dirty="0">
                <a:solidFill>
                  <a:srgbClr val="0070C0"/>
                </a:solidFill>
                <a:cs typeface="Times New Roman" panose="02020603050405020304" pitchFamily="18" charset="0"/>
              </a:rPr>
              <a:t> Abo </a:t>
            </a:r>
            <a:r>
              <a:rPr lang="en-US" sz="2800" b="1" dirty="0" err="1">
                <a:solidFill>
                  <a:srgbClr val="0070C0"/>
                </a:solidFill>
                <a:cs typeface="Times New Roman" panose="02020603050405020304" pitchFamily="18" charset="0"/>
              </a:rPr>
              <a:t>Sroor</a:t>
            </a:r>
            <a:endParaRPr lang="en-US" sz="2800" b="1" dirty="0">
              <a:solidFill>
                <a:srgbClr val="0070C0"/>
              </a:solidFill>
              <a:cs typeface="Times New Roman" panose="02020603050405020304" pitchFamily="18" charset="0"/>
            </a:endParaRPr>
          </a:p>
          <a:p>
            <a:pPr algn="ctr"/>
            <a:r>
              <a:rPr lang="en-US" sz="2800" b="1" dirty="0">
                <a:solidFill>
                  <a:srgbClr val="0070C0"/>
                </a:solidFill>
                <a:cs typeface="Times New Roman" panose="02020603050405020304" pitchFamily="18" charset="0"/>
              </a:rPr>
              <a:t>Rana Mohammad </a:t>
            </a:r>
            <a:r>
              <a:rPr lang="en-US" sz="2800" b="1" dirty="0" err="1">
                <a:solidFill>
                  <a:srgbClr val="0070C0"/>
                </a:solidFill>
                <a:cs typeface="Times New Roman" panose="02020603050405020304" pitchFamily="18" charset="0"/>
              </a:rPr>
              <a:t>zubaidi</a:t>
            </a:r>
            <a:endParaRPr lang="ar-SA" sz="2800" b="1" dirty="0">
              <a:solidFill>
                <a:srgbClr val="0070C0"/>
              </a:solidFill>
              <a:cs typeface="Times New Roman" panose="02020603050405020304" pitchFamily="18" charset="0"/>
            </a:endParaRPr>
          </a:p>
        </p:txBody>
      </p:sp>
      <p:sp>
        <p:nvSpPr>
          <p:cNvPr id="6" name="Rectangle 5"/>
          <p:cNvSpPr/>
          <p:nvPr/>
        </p:nvSpPr>
        <p:spPr>
          <a:xfrm>
            <a:off x="1346416" y="5705998"/>
            <a:ext cx="7402048" cy="523220"/>
          </a:xfrm>
          <a:prstGeom prst="rect">
            <a:avLst/>
          </a:prstGeom>
        </p:spPr>
        <p:txBody>
          <a:bodyPr wrap="square">
            <a:spAutoFit/>
          </a:bodyPr>
          <a:lstStyle/>
          <a:p>
            <a:pPr algn="ctr"/>
            <a:r>
              <a:rPr lang="en-US" sz="2800" b="1" dirty="0">
                <a:latin typeface="+mj-lt"/>
                <a:cs typeface="Times New Roman" panose="02020603050405020304" pitchFamily="18" charset="0"/>
              </a:rPr>
              <a:t>Submitted to : Dr. Imad Al Qasem</a:t>
            </a:r>
            <a:endParaRPr lang="ar-SA" sz="2800" b="1" dirty="0">
              <a:latin typeface="+mj-lt"/>
              <a:cs typeface="Times New Roman" panose="02020603050405020304" pitchFamily="18" charset="0"/>
            </a:endParaRPr>
          </a:p>
        </p:txBody>
      </p:sp>
    </p:spTree>
    <p:extLst>
      <p:ext uri="{BB962C8B-B14F-4D97-AF65-F5344CB8AC3E}">
        <p14:creationId xmlns:p14="http://schemas.microsoft.com/office/powerpoint/2010/main" val="3547480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533400"/>
            <a:ext cx="5134740" cy="830997"/>
          </a:xfrm>
          <a:prstGeom prst="rect">
            <a:avLst/>
          </a:prstGeom>
        </p:spPr>
        <p:txBody>
          <a:bodyPr wrap="none">
            <a:spAutoFit/>
          </a:bodyPr>
          <a:lstStyle/>
          <a:p>
            <a:pPr marL="82296" indent="0" algn="ctr" rtl="1">
              <a:spcBef>
                <a:spcPct val="0"/>
              </a:spcBef>
              <a:buNone/>
              <a:defRPr/>
            </a:pPr>
            <a:r>
              <a:rPr lang="en-US" sz="4800"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t>          Elevations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810" r="2259"/>
          <a:stretch/>
        </p:blipFill>
        <p:spPr>
          <a:xfrm>
            <a:off x="762000" y="1364396"/>
            <a:ext cx="8077200" cy="5265004"/>
          </a:xfrm>
          <a:prstGeom prst="rect">
            <a:avLst/>
          </a:prstGeom>
        </p:spPr>
      </p:pic>
    </p:spTree>
    <p:extLst>
      <p:ext uri="{BB962C8B-B14F-4D97-AF65-F5344CB8AC3E}">
        <p14:creationId xmlns:p14="http://schemas.microsoft.com/office/powerpoint/2010/main" val="4112682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533400"/>
            <a:ext cx="5134740" cy="830997"/>
          </a:xfrm>
          <a:prstGeom prst="rect">
            <a:avLst/>
          </a:prstGeom>
        </p:spPr>
        <p:txBody>
          <a:bodyPr wrap="none">
            <a:spAutoFit/>
          </a:bodyPr>
          <a:lstStyle/>
          <a:p>
            <a:pPr marL="82296" indent="0" algn="ctr" rtl="1">
              <a:spcBef>
                <a:spcPct val="0"/>
              </a:spcBef>
              <a:buNone/>
              <a:defRPr/>
            </a:pPr>
            <a:r>
              <a:rPr lang="en-US" sz="4800"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t>          Elevations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1600200"/>
            <a:ext cx="2819400" cy="467052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1676400"/>
            <a:ext cx="2827020" cy="4609561"/>
          </a:xfrm>
          <a:prstGeom prst="rect">
            <a:avLst/>
          </a:prstGeom>
        </p:spPr>
      </p:pic>
    </p:spTree>
    <p:extLst>
      <p:ext uri="{BB962C8B-B14F-4D97-AF65-F5344CB8AC3E}">
        <p14:creationId xmlns:p14="http://schemas.microsoft.com/office/powerpoint/2010/main" val="676697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4000" b="1" dirty="0">
                <a:solidFill>
                  <a:srgbClr val="0070C0"/>
                </a:solidFill>
              </a:rPr>
              <a:t>Soil Properties</a:t>
            </a:r>
            <a:endParaRPr lang="ar-SA" sz="4000" b="1" dirty="0">
              <a:solidFill>
                <a:srgbClr val="0070C0"/>
              </a:solidFill>
            </a:endParaRP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762000" y="1676400"/>
                <a:ext cx="8382000" cy="4876800"/>
              </a:xfrm>
            </p:spPr>
            <p:txBody>
              <a:bodyPr>
                <a:normAutofit fontScale="92500" lnSpcReduction="10000"/>
              </a:bodyPr>
              <a:lstStyle/>
              <a:p>
                <a:pPr marL="539496" indent="-457200">
                  <a:buFont typeface="Wingdings" panose="05000000000000000000" pitchFamily="2" charset="2"/>
                  <a:buChar char="Ø"/>
                </a:pPr>
                <a:r>
                  <a:rPr lang="en-US" sz="2800" dirty="0">
                    <a:solidFill>
                      <a:schemeClr val="tx1"/>
                    </a:solidFill>
                  </a:rPr>
                  <a:t>The type and the characteristics of soil is very important to be known for designing the footing by choosing the appropriate type and also for designing the retaining walls. The soil in the site area has a capacity of 200 KN/m</a:t>
                </a:r>
                <a:r>
                  <a:rPr lang="en-US" sz="2800" baseline="30000" dirty="0">
                    <a:solidFill>
                      <a:schemeClr val="tx1"/>
                    </a:solidFill>
                  </a:rPr>
                  <a:t>2</a:t>
                </a:r>
                <a:r>
                  <a:rPr lang="en-US" sz="2800" dirty="0">
                    <a:solidFill>
                      <a:schemeClr val="tx1"/>
                    </a:solidFill>
                  </a:rPr>
                  <a:t> =</a:t>
                </a:r>
                <a:r>
                  <a:rPr lang="en-US" sz="2400" dirty="0">
                    <a:solidFill>
                      <a:schemeClr val="tx1"/>
                    </a:solidFill>
                  </a:rPr>
                  <a:t>2K</a:t>
                </a:r>
                <a:r>
                  <a:rPr lang="en-US" sz="2800" dirty="0">
                    <a:solidFill>
                      <a:schemeClr val="tx1"/>
                    </a:solidFill>
                  </a:rPr>
                  <a:t>g/cm</a:t>
                </a:r>
                <a:r>
                  <a:rPr lang="en-US" sz="2800" baseline="30000" dirty="0">
                    <a:solidFill>
                      <a:schemeClr val="tx1"/>
                    </a:solidFill>
                  </a:rPr>
                  <a:t>2</a:t>
                </a:r>
              </a:p>
              <a:p>
                <a:pPr marL="539496" indent="-457200">
                  <a:buFont typeface="Wingdings" panose="05000000000000000000" pitchFamily="2" charset="2"/>
                  <a:buChar char="Ø"/>
                </a:pPr>
                <a:endParaRPr lang="en-US" sz="2800" dirty="0">
                  <a:solidFill>
                    <a:schemeClr val="tx1"/>
                  </a:solidFill>
                </a:endParaRPr>
              </a:p>
              <a:p>
                <a:pPr marL="539496" indent="-457200">
                  <a:buFont typeface="Wingdings" panose="05000000000000000000" pitchFamily="2" charset="2"/>
                  <a:buChar char="Ø"/>
                </a:pPr>
                <a:r>
                  <a:rPr lang="en-US" sz="2800" dirty="0">
                    <a:solidFill>
                      <a:schemeClr val="tx1"/>
                    </a:solidFill>
                  </a:rPr>
                  <a:t>Because we designed mat </a:t>
                </a:r>
                <a:r>
                  <a:rPr lang="en-US" sz="2800" dirty="0" err="1">
                    <a:solidFill>
                      <a:schemeClr val="tx1"/>
                    </a:solidFill>
                  </a:rPr>
                  <a:t>foundation,</a:t>
                </a:r>
                <a:r>
                  <a:rPr lang="en-US" sz="2600" dirty="0" err="1">
                    <a:solidFill>
                      <a:schemeClr val="tx1"/>
                    </a:solidFill>
                  </a:rPr>
                  <a:t>soil</a:t>
                </a:r>
                <a:r>
                  <a:rPr lang="en-US" sz="2600" dirty="0">
                    <a:solidFill>
                      <a:schemeClr val="tx1"/>
                    </a:solidFill>
                  </a:rPr>
                  <a:t> strengthen should be done such that the soil            will have bearing capacity of 300KN/</a:t>
                </a:r>
                <a14:m>
                  <m:oMath xmlns:m="http://schemas.openxmlformats.org/officeDocument/2006/math">
                    <m:sSup>
                      <m:sSupPr>
                        <m:ctrlPr>
                          <a:rPr lang="en-US" sz="2600" i="1">
                            <a:solidFill>
                              <a:schemeClr val="tx1"/>
                            </a:solidFill>
                            <a:latin typeface="Cambria Math" panose="02040503050406030204" pitchFamily="18" charset="0"/>
                          </a:rPr>
                        </m:ctrlPr>
                      </m:sSupPr>
                      <m:e>
                        <m:r>
                          <a:rPr lang="en-US" sz="2600">
                            <a:solidFill>
                              <a:schemeClr val="tx1"/>
                            </a:solidFill>
                            <a:latin typeface="Cambria Math" panose="02040503050406030204" pitchFamily="18" charset="0"/>
                          </a:rPr>
                          <m:t>𝑚</m:t>
                        </m:r>
                      </m:e>
                      <m:sup>
                        <m:r>
                          <a:rPr lang="en-US" sz="2600">
                            <a:solidFill>
                              <a:schemeClr val="tx1"/>
                            </a:solidFill>
                            <a:latin typeface="Cambria Math" panose="02040503050406030204" pitchFamily="18" charset="0"/>
                          </a:rPr>
                          <m:t>2</m:t>
                        </m:r>
                      </m:sup>
                    </m:sSup>
                  </m:oMath>
                </a14:m>
                <a:r>
                  <a:rPr lang="en-US" sz="2600" dirty="0">
                    <a:solidFill>
                      <a:schemeClr val="tx1"/>
                    </a:solidFill>
                  </a:rPr>
                  <a:t> by mixing the existing soil with treated soil so that we will get improved soil.</a:t>
                </a:r>
              </a:p>
              <a:p>
                <a:pPr marL="82296" indent="0" algn="l" rtl="0">
                  <a:buNone/>
                </a:pPr>
                <a:endParaRPr lang="ar-SA" dirty="0">
                  <a:solidFill>
                    <a:srgbClr val="7030A0"/>
                  </a:solidFill>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762000" y="1676400"/>
                <a:ext cx="8382000" cy="4876800"/>
              </a:xfrm>
              <a:blipFill>
                <a:blip r:embed="rId2" cstate="print"/>
                <a:stretch>
                  <a:fillRect l="-73" t="-2000"/>
                </a:stretch>
              </a:blipFill>
            </p:spPr>
            <p:txBody>
              <a:bodyPr/>
              <a:lstStyle/>
              <a:p>
                <a:r>
                  <a:rPr lang="en-US">
                    <a:noFill/>
                  </a:rPr>
                  <a:t> </a:t>
                </a:r>
              </a:p>
            </p:txBody>
          </p:sp>
        </mc:Fallback>
      </mc:AlternateContent>
    </p:spTree>
    <p:extLst>
      <p:ext uri="{BB962C8B-B14F-4D97-AF65-F5344CB8AC3E}">
        <p14:creationId xmlns:p14="http://schemas.microsoft.com/office/powerpoint/2010/main" val="3466860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4000" b="1" dirty="0">
                <a:solidFill>
                  <a:srgbClr val="0070C0"/>
                </a:solidFill>
              </a:rPr>
              <a:t>Materials</a:t>
            </a:r>
            <a:endParaRPr lang="ar-SA" sz="4000" b="1" dirty="0">
              <a:solidFill>
                <a:srgbClr val="0070C0"/>
              </a:solidFill>
            </a:endParaRPr>
          </a:p>
        </p:txBody>
      </p:sp>
      <p:sp>
        <p:nvSpPr>
          <p:cNvPr id="6" name="Content Placeholder 2"/>
          <p:cNvSpPr>
            <a:spLocks noGrp="1"/>
          </p:cNvSpPr>
          <p:nvPr>
            <p:ph idx="1"/>
          </p:nvPr>
        </p:nvSpPr>
        <p:spPr>
          <a:xfrm>
            <a:off x="1435608" y="1417638"/>
            <a:ext cx="8229600" cy="4525963"/>
          </a:xfrm>
        </p:spPr>
        <p:txBody>
          <a:bodyPr/>
          <a:lstStyle/>
          <a:p>
            <a:pPr algn="l" rtl="0">
              <a:buFont typeface="Wingdings" pitchFamily="2" charset="2"/>
              <a:buChar char="Ø"/>
            </a:pPr>
            <a:r>
              <a:rPr lang="en-US" sz="2800" dirty="0">
                <a:solidFill>
                  <a:schemeClr val="tx1">
                    <a:lumMod val="65000"/>
                    <a:lumOff val="35000"/>
                  </a:schemeClr>
                </a:solidFill>
              </a:rPr>
              <a:t>Structural materials </a:t>
            </a:r>
          </a:p>
          <a:p>
            <a:pPr marL="457200" indent="-457200" algn="l" rtl="0">
              <a:buFont typeface="+mj-lt"/>
              <a:buAutoNum type="arabicParenR"/>
            </a:pPr>
            <a:r>
              <a:rPr lang="en-US" sz="2800" dirty="0">
                <a:solidFill>
                  <a:schemeClr val="tx1">
                    <a:lumMod val="65000"/>
                    <a:lumOff val="35000"/>
                  </a:schemeClr>
                </a:solidFill>
              </a:rPr>
              <a:t>Concrete </a:t>
            </a:r>
            <a:r>
              <a:rPr lang="en-US" sz="2400" dirty="0">
                <a:solidFill>
                  <a:schemeClr val="tx1">
                    <a:lumMod val="65000"/>
                    <a:lumOff val="35000"/>
                  </a:schemeClr>
                </a:solidFill>
              </a:rPr>
              <a:t>:-</a:t>
            </a:r>
            <a:endParaRPr lang="en-US" sz="2400" dirty="0">
              <a:solidFill>
                <a:schemeClr val="accent2">
                  <a:lumMod val="50000"/>
                </a:schemeClr>
              </a:solidFill>
            </a:endParaRPr>
          </a:p>
          <a:p>
            <a:pPr marL="82296" indent="0" algn="l" rtl="0">
              <a:buNone/>
            </a:pPr>
            <a:endParaRPr lang="en-US" sz="2400" dirty="0">
              <a:solidFill>
                <a:schemeClr val="accent2">
                  <a:lumMod val="5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951775375"/>
              </p:ext>
            </p:extLst>
          </p:nvPr>
        </p:nvGraphicFramePr>
        <p:xfrm>
          <a:off x="914400" y="2698528"/>
          <a:ext cx="7985816" cy="2661490"/>
        </p:xfrm>
        <a:graphic>
          <a:graphicData uri="http://schemas.openxmlformats.org/drawingml/2006/table">
            <a:tbl>
              <a:tblPr rtl="1" firstRow="1" firstCol="1" bandRow="1">
                <a:tableStyleId>{BC89EF96-8CEA-46FF-86C4-4CE0E7609802}</a:tableStyleId>
              </a:tblPr>
              <a:tblGrid>
                <a:gridCol w="2441560">
                  <a:extLst>
                    <a:ext uri="{9D8B030D-6E8A-4147-A177-3AD203B41FA5}">
                      <a16:colId xmlns:a16="http://schemas.microsoft.com/office/drawing/2014/main" val="1096939007"/>
                    </a:ext>
                  </a:extLst>
                </a:gridCol>
                <a:gridCol w="5544256">
                  <a:extLst>
                    <a:ext uri="{9D8B030D-6E8A-4147-A177-3AD203B41FA5}">
                      <a16:colId xmlns:a16="http://schemas.microsoft.com/office/drawing/2014/main" val="4191478046"/>
                    </a:ext>
                  </a:extLst>
                </a:gridCol>
              </a:tblGrid>
              <a:tr h="402200">
                <a:tc>
                  <a:txBody>
                    <a:bodyPr/>
                    <a:lstStyle/>
                    <a:p>
                      <a:pPr marL="0" marR="0" algn="ctr" rtl="1">
                        <a:lnSpc>
                          <a:spcPct val="115000"/>
                        </a:lnSpc>
                        <a:spcBef>
                          <a:spcPts val="0"/>
                        </a:spcBef>
                        <a:spcAft>
                          <a:spcPts val="0"/>
                        </a:spcAft>
                      </a:pPr>
                      <a:r>
                        <a:rPr lang="en-US" sz="1600" b="1">
                          <a:effectLst/>
                        </a:rPr>
                        <a:t>Value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rtl="1">
                        <a:lnSpc>
                          <a:spcPct val="115000"/>
                        </a:lnSpc>
                        <a:spcBef>
                          <a:spcPts val="0"/>
                        </a:spcBef>
                        <a:spcAft>
                          <a:spcPts val="0"/>
                        </a:spcAft>
                      </a:pPr>
                      <a:r>
                        <a:rPr lang="en-US" sz="1600" b="1" dirty="0">
                          <a:effectLst/>
                        </a:rPr>
                        <a:t>Property</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extLst>
                  <a:ext uri="{0D108BD9-81ED-4DB2-BD59-A6C34878D82A}">
                    <a16:rowId xmlns:a16="http://schemas.microsoft.com/office/drawing/2014/main" val="370701026"/>
                  </a:ext>
                </a:extLst>
              </a:tr>
              <a:tr h="402200">
                <a:tc>
                  <a:txBody>
                    <a:bodyPr/>
                    <a:lstStyle/>
                    <a:p>
                      <a:pPr marL="0" marR="0" algn="ctr" rtl="1">
                        <a:lnSpc>
                          <a:spcPct val="115000"/>
                        </a:lnSpc>
                        <a:spcBef>
                          <a:spcPts val="0"/>
                        </a:spcBef>
                        <a:spcAft>
                          <a:spcPts val="0"/>
                        </a:spcAft>
                      </a:pPr>
                      <a:r>
                        <a:rPr lang="en-US" sz="1600" b="1">
                          <a:effectLst/>
                        </a:rPr>
                        <a:t>30 Mpa</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rtl="1">
                        <a:lnSpc>
                          <a:spcPct val="115000"/>
                        </a:lnSpc>
                        <a:spcBef>
                          <a:spcPts val="0"/>
                        </a:spcBef>
                        <a:spcAft>
                          <a:spcPts val="0"/>
                        </a:spcAft>
                      </a:pPr>
                      <a:r>
                        <a:rPr lang="en-US" sz="1600" b="1" dirty="0">
                          <a:effectLst/>
                        </a:rPr>
                        <a:t>Compressive strength of concrete ( </a:t>
                      </a:r>
                      <a:r>
                        <a:rPr lang="en-US" sz="1600" b="1" dirty="0" err="1">
                          <a:effectLst/>
                        </a:rPr>
                        <a:t>f'c</a:t>
                      </a:r>
                      <a:r>
                        <a:rPr lang="en-US" sz="1600" b="1" dirty="0">
                          <a:effectLst/>
                        </a:rPr>
                        <a:t>) for columns</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extLst>
                  <a:ext uri="{0D108BD9-81ED-4DB2-BD59-A6C34878D82A}">
                    <a16:rowId xmlns:a16="http://schemas.microsoft.com/office/drawing/2014/main" val="602702240"/>
                  </a:ext>
                </a:extLst>
              </a:tr>
              <a:tr h="650490">
                <a:tc>
                  <a:txBody>
                    <a:bodyPr/>
                    <a:lstStyle/>
                    <a:p>
                      <a:pPr marL="0" marR="0" algn="ctr" rtl="1">
                        <a:lnSpc>
                          <a:spcPct val="115000"/>
                        </a:lnSpc>
                        <a:spcBef>
                          <a:spcPts val="0"/>
                        </a:spcBef>
                        <a:spcAft>
                          <a:spcPts val="0"/>
                        </a:spcAft>
                      </a:pPr>
                      <a:r>
                        <a:rPr lang="en-US" sz="1600" b="1" dirty="0">
                          <a:effectLst/>
                        </a:rPr>
                        <a:t>24Mpa</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rtl="1">
                        <a:lnSpc>
                          <a:spcPct val="115000"/>
                        </a:lnSpc>
                        <a:spcBef>
                          <a:spcPts val="0"/>
                        </a:spcBef>
                        <a:spcAft>
                          <a:spcPts val="0"/>
                        </a:spcAft>
                      </a:pPr>
                      <a:r>
                        <a:rPr lang="en-US" sz="1600" b="1" dirty="0">
                          <a:effectLst/>
                        </a:rPr>
                        <a:t>Compressive strength of concrete ( </a:t>
                      </a:r>
                      <a:r>
                        <a:rPr lang="en-US" sz="1600" b="1" dirty="0" err="1">
                          <a:effectLst/>
                        </a:rPr>
                        <a:t>f'c</a:t>
                      </a:r>
                      <a:r>
                        <a:rPr lang="en-US" sz="1600" b="1" dirty="0">
                          <a:effectLst/>
                        </a:rPr>
                        <a:t>) for beams and slab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extLst>
                  <a:ext uri="{0D108BD9-81ED-4DB2-BD59-A6C34878D82A}">
                    <a16:rowId xmlns:a16="http://schemas.microsoft.com/office/drawing/2014/main" val="3460885102"/>
                  </a:ext>
                </a:extLst>
              </a:tr>
              <a:tr h="402200">
                <a:tc>
                  <a:txBody>
                    <a:bodyPr/>
                    <a:lstStyle/>
                    <a:p>
                      <a:pPr marL="0" marR="0" algn="ctr" rtl="0">
                        <a:lnSpc>
                          <a:spcPct val="115000"/>
                        </a:lnSpc>
                        <a:spcBef>
                          <a:spcPts val="0"/>
                        </a:spcBef>
                        <a:spcAft>
                          <a:spcPts val="0"/>
                        </a:spcAft>
                      </a:pPr>
                      <a:r>
                        <a:rPr lang="en-US" sz="1600" b="1">
                          <a:effectLst/>
                        </a:rPr>
                        <a:t>23.025*10</a:t>
                      </a:r>
                      <a:r>
                        <a:rPr lang="en-US" sz="1600" b="1" baseline="30000">
                          <a:effectLst/>
                        </a:rPr>
                        <a:t>3</a:t>
                      </a:r>
                      <a:r>
                        <a:rPr lang="en-US" sz="1600" b="1">
                          <a:effectLst/>
                        </a:rPr>
                        <a:t>Mpa</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rtl="1">
                        <a:lnSpc>
                          <a:spcPct val="115000"/>
                        </a:lnSpc>
                        <a:spcBef>
                          <a:spcPts val="0"/>
                        </a:spcBef>
                        <a:spcAft>
                          <a:spcPts val="0"/>
                        </a:spcAft>
                      </a:pPr>
                      <a:r>
                        <a:rPr lang="en-US" sz="1600" b="1">
                          <a:effectLst/>
                        </a:rPr>
                        <a:t>Modulus of elasticity (Ec)</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extLst>
                  <a:ext uri="{0D108BD9-81ED-4DB2-BD59-A6C34878D82A}">
                    <a16:rowId xmlns:a16="http://schemas.microsoft.com/office/drawing/2014/main" val="538261618"/>
                  </a:ext>
                </a:extLst>
              </a:tr>
              <a:tr h="402200">
                <a:tc>
                  <a:txBody>
                    <a:bodyPr/>
                    <a:lstStyle/>
                    <a:p>
                      <a:pPr marL="0" marR="0" algn="ctr" rtl="1">
                        <a:lnSpc>
                          <a:spcPct val="115000"/>
                        </a:lnSpc>
                        <a:spcBef>
                          <a:spcPts val="0"/>
                        </a:spcBef>
                        <a:spcAft>
                          <a:spcPts val="0"/>
                        </a:spcAft>
                      </a:pPr>
                      <a:r>
                        <a:rPr lang="en-US" sz="1600" b="1">
                          <a:effectLst/>
                        </a:rPr>
                        <a:t>23 KN/m</a:t>
                      </a:r>
                      <a:r>
                        <a:rPr lang="en-US" sz="1600" b="1" baseline="30000">
                          <a:effectLst/>
                        </a:rPr>
                        <a:t>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rtl="1">
                        <a:lnSpc>
                          <a:spcPct val="115000"/>
                        </a:lnSpc>
                        <a:spcBef>
                          <a:spcPts val="0"/>
                        </a:spcBef>
                        <a:spcAft>
                          <a:spcPts val="0"/>
                        </a:spcAft>
                      </a:pPr>
                      <a:r>
                        <a:rPr lang="en-US" sz="1600" b="1">
                          <a:effectLst/>
                        </a:rPr>
                        <a:t>Unit weight of plain concrete</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extLst>
                  <a:ext uri="{0D108BD9-81ED-4DB2-BD59-A6C34878D82A}">
                    <a16:rowId xmlns:a16="http://schemas.microsoft.com/office/drawing/2014/main" val="3582774070"/>
                  </a:ext>
                </a:extLst>
              </a:tr>
              <a:tr h="402200">
                <a:tc>
                  <a:txBody>
                    <a:bodyPr/>
                    <a:lstStyle/>
                    <a:p>
                      <a:pPr marL="0" marR="0" algn="ctr" rtl="1">
                        <a:lnSpc>
                          <a:spcPct val="115000"/>
                        </a:lnSpc>
                        <a:spcBef>
                          <a:spcPts val="0"/>
                        </a:spcBef>
                        <a:spcAft>
                          <a:spcPts val="0"/>
                        </a:spcAft>
                      </a:pPr>
                      <a:r>
                        <a:rPr lang="en-US" sz="1600" b="1" dirty="0">
                          <a:effectLst/>
                        </a:rPr>
                        <a:t>25 KN/m</a:t>
                      </a:r>
                      <a:r>
                        <a:rPr lang="en-US" sz="1600" b="1" baseline="30000" dirty="0">
                          <a:effectLst/>
                        </a:rPr>
                        <a:t>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tc>
                  <a:txBody>
                    <a:bodyPr/>
                    <a:lstStyle/>
                    <a:p>
                      <a:pPr marL="0" marR="0" algn="ctr" rtl="1">
                        <a:lnSpc>
                          <a:spcPct val="115000"/>
                        </a:lnSpc>
                        <a:spcBef>
                          <a:spcPts val="0"/>
                        </a:spcBef>
                        <a:spcAft>
                          <a:spcPts val="0"/>
                        </a:spcAft>
                      </a:pPr>
                      <a:r>
                        <a:rPr lang="en-US" sz="1600" b="1" dirty="0">
                          <a:effectLst/>
                        </a:rPr>
                        <a:t>Unit weight of reinforced concrete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73025" marR="73025" marT="0" marB="0" anchor="ctr"/>
                </a:tc>
                <a:extLst>
                  <a:ext uri="{0D108BD9-81ED-4DB2-BD59-A6C34878D82A}">
                    <a16:rowId xmlns:a16="http://schemas.microsoft.com/office/drawing/2014/main" val="1243204681"/>
                  </a:ext>
                </a:extLst>
              </a:tr>
            </a:tbl>
          </a:graphicData>
        </a:graphic>
      </p:graphicFrame>
    </p:spTree>
    <p:extLst>
      <p:ext uri="{BB962C8B-B14F-4D97-AF65-F5344CB8AC3E}">
        <p14:creationId xmlns:p14="http://schemas.microsoft.com/office/powerpoint/2010/main" val="300455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4000" b="1" dirty="0">
                <a:solidFill>
                  <a:srgbClr val="0070C0"/>
                </a:solidFill>
              </a:rPr>
              <a:t>Materials</a:t>
            </a:r>
            <a:endParaRPr lang="ar-SA" sz="4000" b="1" dirty="0">
              <a:solidFill>
                <a:srgbClr val="0070C0"/>
              </a:solidFill>
            </a:endParaRPr>
          </a:p>
        </p:txBody>
      </p:sp>
      <p:sp>
        <p:nvSpPr>
          <p:cNvPr id="4" name="Content Placeholder 2"/>
          <p:cNvSpPr>
            <a:spLocks noGrp="1"/>
          </p:cNvSpPr>
          <p:nvPr>
            <p:ph idx="1"/>
          </p:nvPr>
        </p:nvSpPr>
        <p:spPr>
          <a:xfrm>
            <a:off x="1435608" y="1628800"/>
            <a:ext cx="8229600" cy="4525963"/>
          </a:xfrm>
        </p:spPr>
        <p:txBody>
          <a:bodyPr/>
          <a:lstStyle/>
          <a:p>
            <a:pPr marL="514350" indent="-514350" algn="l" rtl="0">
              <a:buFont typeface="+mj-lt"/>
              <a:buAutoNum type="arabicParenR" startAt="2"/>
            </a:pPr>
            <a:r>
              <a:rPr lang="en-US" sz="2800" dirty="0">
                <a:solidFill>
                  <a:srgbClr val="002060"/>
                </a:solidFill>
              </a:rPr>
              <a:t>Reinforcing Steel :-</a:t>
            </a:r>
            <a:endParaRPr lang="en-US" sz="2600" dirty="0">
              <a:solidFill>
                <a:srgbClr val="002060"/>
              </a:solidFill>
            </a:endParaRPr>
          </a:p>
          <a:p>
            <a:pPr algn="l" rtl="0"/>
            <a:endParaRPr lang="en-US" dirty="0">
              <a:solidFill>
                <a:schemeClr val="accent2">
                  <a:lumMod val="50000"/>
                </a:schemeClr>
              </a:solidFill>
            </a:endParaRP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991475748"/>
                  </p:ext>
                </p:extLst>
              </p:nvPr>
            </p:nvGraphicFramePr>
            <p:xfrm>
              <a:off x="457200" y="2590800"/>
              <a:ext cx="8686800" cy="3563963"/>
            </p:xfrm>
            <a:graphic>
              <a:graphicData uri="http://schemas.openxmlformats.org/drawingml/2006/table">
                <a:tbl>
                  <a:tblPr firstRow="1" bandRow="1">
                    <a:tableStyleId>{5C22544A-7EE6-4342-B048-85BDC9FD1C3A}</a:tableStyleId>
                  </a:tblPr>
                  <a:tblGrid>
                    <a:gridCol w="4343400">
                      <a:extLst>
                        <a:ext uri="{9D8B030D-6E8A-4147-A177-3AD203B41FA5}">
                          <a16:colId xmlns:a16="http://schemas.microsoft.com/office/drawing/2014/main" val="20000"/>
                        </a:ext>
                      </a:extLst>
                    </a:gridCol>
                    <a:gridCol w="4343400">
                      <a:extLst>
                        <a:ext uri="{9D8B030D-6E8A-4147-A177-3AD203B41FA5}">
                          <a16:colId xmlns:a16="http://schemas.microsoft.com/office/drawing/2014/main" val="20001"/>
                        </a:ext>
                      </a:extLst>
                    </a:gridCol>
                  </a:tblGrid>
                  <a:tr h="1438262">
                    <a:tc>
                      <a:txBody>
                        <a:bodyPr/>
                        <a:lstStyle/>
                        <a:p>
                          <a:pPr algn="ctr"/>
                          <a:r>
                            <a:rPr lang="en-US" sz="2000" dirty="0"/>
                            <a:t>Property </a:t>
                          </a:r>
                        </a:p>
                      </a:txBody>
                      <a:tcPr/>
                    </a:tc>
                    <a:tc>
                      <a:txBody>
                        <a:bodyPr/>
                        <a:lstStyle/>
                        <a:p>
                          <a:pPr algn="ctr"/>
                          <a:r>
                            <a:rPr lang="en-US" sz="2000" dirty="0"/>
                            <a:t>Value </a:t>
                          </a:r>
                        </a:p>
                      </a:txBody>
                      <a:tcPr/>
                    </a:tc>
                    <a:extLst>
                      <a:ext uri="{0D108BD9-81ED-4DB2-BD59-A6C34878D82A}">
                        <a16:rowId xmlns:a16="http://schemas.microsoft.com/office/drawing/2014/main" val="10000"/>
                      </a:ext>
                    </a:extLst>
                  </a:tr>
                  <a:tr h="958841">
                    <a:tc>
                      <a:txBody>
                        <a:bodyPr/>
                        <a:lstStyle/>
                        <a:p>
                          <a:pPr algn="ctr"/>
                          <a:r>
                            <a:rPr lang="en-US" sz="1800" b="0" dirty="0"/>
                            <a:t>Yield strength(</a:t>
                          </a:r>
                          <a:r>
                            <a:rPr lang="en-US" sz="1800" b="0" dirty="0" err="1"/>
                            <a:t>fy</a:t>
                          </a:r>
                          <a:r>
                            <a:rPr lang="en-US" sz="1800" b="0" dirty="0"/>
                            <a:t>) </a:t>
                          </a:r>
                        </a:p>
                      </a:txBody>
                      <a:tcPr/>
                    </a:tc>
                    <a:tc>
                      <a:txBody>
                        <a:bodyPr/>
                        <a:lstStyle/>
                        <a:p>
                          <a:pPr algn="ctr"/>
                          <a:r>
                            <a:rPr lang="en-US" sz="2000" dirty="0"/>
                            <a:t>420 </a:t>
                          </a:r>
                          <a:r>
                            <a:rPr lang="en-US" sz="2000" dirty="0" err="1"/>
                            <a:t>Mpa</a:t>
                          </a:r>
                          <a:endParaRPr lang="en-US" sz="2000" dirty="0"/>
                        </a:p>
                      </a:txBody>
                      <a:tcPr/>
                    </a:tc>
                    <a:extLst>
                      <a:ext uri="{0D108BD9-81ED-4DB2-BD59-A6C34878D82A}">
                        <a16:rowId xmlns:a16="http://schemas.microsoft.com/office/drawing/2014/main" val="10001"/>
                      </a:ext>
                    </a:extLst>
                  </a:tr>
                  <a:tr h="116686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Modulus of elasticity (</a:t>
                          </a:r>
                          <a:r>
                            <a:rPr lang="en-US" sz="1800" b="0" i="0" u="none" strike="noStrike" kern="1200" baseline="0" dirty="0" err="1">
                              <a:solidFill>
                                <a:schemeClr val="dk1"/>
                              </a:solidFill>
                              <a:latin typeface="+mn-lt"/>
                              <a:ea typeface="+mn-ea"/>
                              <a:cs typeface="+mn-cs"/>
                            </a:rPr>
                            <a:t>Es</a:t>
                          </a:r>
                          <a:r>
                            <a:rPr lang="en-US" sz="1800" b="0" i="0" u="none" strike="noStrike" kern="1200" baseline="0" dirty="0">
                              <a:solidFill>
                                <a:schemeClr val="dk1"/>
                              </a:solidFill>
                              <a:latin typeface="+mn-lt"/>
                              <a:ea typeface="+mn-ea"/>
                              <a:cs typeface="+mn-cs"/>
                            </a:rPr>
                            <a:t>) </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000" b="0" i="0" u="none" strike="noStrike" kern="1200" baseline="0" dirty="0">
                              <a:solidFill>
                                <a:schemeClr val="dk1"/>
                              </a:solidFill>
                              <a:latin typeface="+mn-lt"/>
                              <a:ea typeface="+mn-ea"/>
                              <a:cs typeface="+mn-cs"/>
                            </a:rPr>
                            <a:t>2.0*</a:t>
                          </a:r>
                          <a14:m>
                            <m:oMath xmlns:m="http://schemas.openxmlformats.org/officeDocument/2006/math">
                              <m:sSup>
                                <m:sSupPr>
                                  <m:ctrlPr>
                                    <a:rPr lang="en-US" sz="2000" b="0" i="1" u="none" strike="noStrike" kern="1200" baseline="0" smtClean="0">
                                      <a:solidFill>
                                        <a:schemeClr val="dk1"/>
                                      </a:solidFill>
                                      <a:latin typeface="Cambria Math" panose="02040503050406030204" pitchFamily="18" charset="0"/>
                                      <a:ea typeface="+mn-ea"/>
                                      <a:cs typeface="+mn-cs"/>
                                    </a:rPr>
                                  </m:ctrlPr>
                                </m:sSupPr>
                                <m:e>
                                  <m:r>
                                    <a:rPr lang="en-US" sz="2000" b="0" i="1" u="none" strike="noStrike" kern="1200" baseline="0" smtClean="0">
                                      <a:solidFill>
                                        <a:schemeClr val="dk1"/>
                                      </a:solidFill>
                                      <a:latin typeface="Cambria Math" panose="02040503050406030204" pitchFamily="18" charset="0"/>
                                      <a:ea typeface="+mn-ea"/>
                                      <a:cs typeface="+mn-cs"/>
                                    </a:rPr>
                                    <m:t>10</m:t>
                                  </m:r>
                                </m:e>
                                <m:sup>
                                  <m:r>
                                    <a:rPr lang="en-US" sz="2000" b="0" i="1" u="none" strike="noStrike" kern="1200" baseline="0" smtClean="0">
                                      <a:solidFill>
                                        <a:schemeClr val="dk1"/>
                                      </a:solidFill>
                                      <a:latin typeface="Cambria Math" panose="02040503050406030204" pitchFamily="18" charset="0"/>
                                      <a:ea typeface="+mn-ea"/>
                                      <a:cs typeface="+mn-cs"/>
                                    </a:rPr>
                                    <m:t>5</m:t>
                                  </m:r>
                                  <m:r>
                                    <a:rPr lang="en-US" sz="2000" b="0" i="1" u="none" strike="noStrike" kern="1200" baseline="0" smtClean="0">
                                      <a:solidFill>
                                        <a:schemeClr val="dk1"/>
                                      </a:solidFill>
                                      <a:latin typeface="Cambria Math" panose="02040503050406030204" pitchFamily="18" charset="0"/>
                                      <a:ea typeface="+mn-ea"/>
                                      <a:cs typeface="+mn-cs"/>
                                    </a:rPr>
                                    <m:t>  </m:t>
                                  </m:r>
                                </m:sup>
                              </m:sSup>
                            </m:oMath>
                          </a14:m>
                          <a:r>
                            <a:rPr lang="en-US" sz="2000" b="0" i="0" u="none" strike="noStrike" kern="1200" baseline="0" dirty="0" err="1">
                              <a:solidFill>
                                <a:schemeClr val="dk1"/>
                              </a:solidFill>
                              <a:latin typeface="+mn-lt"/>
                              <a:ea typeface="+mn-ea"/>
                              <a:cs typeface="+mn-cs"/>
                            </a:rPr>
                            <a:t>Mpa</a:t>
                          </a:r>
                        </a:p>
                        <a:p>
                          <a:pPr algn="ctr"/>
                          <a:endParaRPr lang="en-US" sz="2000" dirty="0"/>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a14="http://schemas.microsoft.com/office/drawing/2010/main" xmlns="" xmlns:p14="http://schemas.microsoft.com/office/powerpoint/2010/main" val="1991475748"/>
                  </p:ext>
                </p:extLst>
              </p:nvPr>
            </p:nvGraphicFramePr>
            <p:xfrm>
              <a:off x="457200" y="2590800"/>
              <a:ext cx="8686800" cy="3563963"/>
            </p:xfrm>
            <a:graphic>
              <a:graphicData uri="http://schemas.openxmlformats.org/drawingml/2006/table">
                <a:tbl>
                  <a:tblPr firstRow="1" bandRow="1">
                    <a:tableStyleId>{5C22544A-7EE6-4342-B048-85BDC9FD1C3A}</a:tableStyleId>
                  </a:tblPr>
                  <a:tblGrid>
                    <a:gridCol w="4343400">
                      <a:extLst>
                        <a:ext uri="{9D8B030D-6E8A-4147-A177-3AD203B41FA5}">
                          <a16:colId xmlns:a14="http://schemas.microsoft.com/office/drawing/2010/main" xmlns="" xmlns:a16="http://schemas.microsoft.com/office/drawing/2014/main" val="20000"/>
                        </a:ext>
                      </a:extLst>
                    </a:gridCol>
                    <a:gridCol w="4343400">
                      <a:extLst>
                        <a:ext uri="{9D8B030D-6E8A-4147-A177-3AD203B41FA5}">
                          <a16:colId xmlns:a14="http://schemas.microsoft.com/office/drawing/2010/main" xmlns="" xmlns:a16="http://schemas.microsoft.com/office/drawing/2014/main" val="20001"/>
                        </a:ext>
                      </a:extLst>
                    </a:gridCol>
                  </a:tblGrid>
                  <a:tr h="1438262">
                    <a:tc>
                      <a:txBody>
                        <a:bodyPr/>
                        <a:lstStyle/>
                        <a:p>
                          <a:pPr algn="ctr"/>
                          <a:r>
                            <a:rPr lang="en-US" sz="2000" dirty="0"/>
                            <a:t>Property </a:t>
                          </a:r>
                        </a:p>
                      </a:txBody>
                      <a:tcPr/>
                    </a:tc>
                    <a:tc>
                      <a:txBody>
                        <a:bodyPr/>
                        <a:lstStyle/>
                        <a:p>
                          <a:pPr algn="ctr"/>
                          <a:r>
                            <a:rPr lang="en-US" sz="2000" dirty="0"/>
                            <a:t>Value </a:t>
                          </a:r>
                        </a:p>
                      </a:txBody>
                      <a:tcPr/>
                    </a:tc>
                    <a:extLst>
                      <a:ext uri="{0D108BD9-81ED-4DB2-BD59-A6C34878D82A}">
                        <a16:rowId xmlns:a14="http://schemas.microsoft.com/office/drawing/2010/main" xmlns="" xmlns:a16="http://schemas.microsoft.com/office/drawing/2014/main" val="10000"/>
                      </a:ext>
                    </a:extLst>
                  </a:tr>
                  <a:tr h="958841">
                    <a:tc>
                      <a:txBody>
                        <a:bodyPr/>
                        <a:lstStyle/>
                        <a:p>
                          <a:pPr algn="ctr"/>
                          <a:r>
                            <a:rPr lang="en-US" sz="1800" b="0" dirty="0"/>
                            <a:t>Yield strength(</a:t>
                          </a:r>
                          <a:r>
                            <a:rPr lang="en-US" sz="1800" b="0" dirty="0" err="1"/>
                            <a:t>fy</a:t>
                          </a:r>
                          <a:r>
                            <a:rPr lang="en-US" sz="1800" b="0" dirty="0"/>
                            <a:t>) </a:t>
                          </a:r>
                        </a:p>
                      </a:txBody>
                      <a:tcPr/>
                    </a:tc>
                    <a:tc>
                      <a:txBody>
                        <a:bodyPr/>
                        <a:lstStyle/>
                        <a:p>
                          <a:pPr algn="ctr"/>
                          <a:r>
                            <a:rPr lang="en-US" sz="2000" dirty="0"/>
                            <a:t>420 </a:t>
                          </a:r>
                          <a:r>
                            <a:rPr lang="en-US" sz="2000" dirty="0" err="1"/>
                            <a:t>Mpa</a:t>
                          </a:r>
                          <a:endParaRPr lang="en-US" sz="2000" dirty="0"/>
                        </a:p>
                      </a:txBody>
                      <a:tcPr/>
                    </a:tc>
                    <a:extLst>
                      <a:ext uri="{0D108BD9-81ED-4DB2-BD59-A6C34878D82A}">
                        <a16:rowId xmlns:a14="http://schemas.microsoft.com/office/drawing/2010/main" xmlns="" xmlns:a16="http://schemas.microsoft.com/office/drawing/2014/main" val="10001"/>
                      </a:ext>
                    </a:extLst>
                  </a:tr>
                  <a:tr h="116686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Modulus of elasticity (</a:t>
                          </a:r>
                          <a:r>
                            <a:rPr lang="en-US" sz="1800" b="0" i="0" u="none" strike="noStrike" kern="1200" baseline="0" dirty="0" err="1">
                              <a:solidFill>
                                <a:schemeClr val="dk1"/>
                              </a:solidFill>
                              <a:latin typeface="+mn-lt"/>
                              <a:ea typeface="+mn-ea"/>
                              <a:cs typeface="+mn-cs"/>
                            </a:rPr>
                            <a:t>Es</a:t>
                          </a:r>
                          <a:r>
                            <a:rPr lang="en-US" sz="1800" b="0" i="0" u="none" strike="noStrike" kern="1200" baseline="0" dirty="0">
                              <a:solidFill>
                                <a:schemeClr val="dk1"/>
                              </a:solidFill>
                              <a:latin typeface="+mn-lt"/>
                              <a:ea typeface="+mn-ea"/>
                              <a:cs typeface="+mn-cs"/>
                            </a:rPr>
                            <a:t>) </a:t>
                          </a:r>
                        </a:p>
                      </a:txBody>
                      <a:tcPr/>
                    </a:tc>
                    <a:tc>
                      <a:txBody>
                        <a:bodyPr/>
                        <a:lstStyle/>
                        <a:p>
                          <a:endParaRPr lang="en-US"/>
                        </a:p>
                      </a:txBody>
                      <a:tcPr>
                        <a:blipFill>
                          <a:blip r:embed="rId2"/>
                          <a:stretch>
                            <a:fillRect l="-100421" t="-207292" r="-702" b="-1042"/>
                          </a:stretch>
                        </a:blipFill>
                      </a:tcPr>
                    </a:tc>
                    <a:extLst>
                      <a:ext uri="{0D108BD9-81ED-4DB2-BD59-A6C34878D82A}">
                        <a16:rowId xmlns:a14="http://schemas.microsoft.com/office/drawing/2010/main" xmlns="" xmlns:a16="http://schemas.microsoft.com/office/drawing/2014/main" val="10002"/>
                      </a:ext>
                    </a:extLst>
                  </a:tr>
                </a:tbl>
              </a:graphicData>
            </a:graphic>
          </p:graphicFrame>
        </mc:Fallback>
      </mc:AlternateContent>
    </p:spTree>
    <p:extLst>
      <p:ext uri="{BB962C8B-B14F-4D97-AF65-F5344CB8AC3E}">
        <p14:creationId xmlns:p14="http://schemas.microsoft.com/office/powerpoint/2010/main" val="1616763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476672"/>
            <a:ext cx="7498080" cy="1143000"/>
          </a:xfrm>
        </p:spPr>
        <p:txBody>
          <a:bodyPr>
            <a:normAutofit/>
          </a:bodyPr>
          <a:lstStyle/>
          <a:p>
            <a:r>
              <a:rPr lang="en-US" sz="6000" b="1" dirty="0">
                <a:solidFill>
                  <a:srgbClr val="0070C0"/>
                </a:solidFill>
                <a:latin typeface="Bell MT" pitchFamily="18" charset="0"/>
              </a:rPr>
              <a:t>Codes</a:t>
            </a:r>
            <a:endParaRPr lang="en-US" sz="6000" b="1" dirty="0">
              <a:solidFill>
                <a:srgbClr val="0070C0"/>
              </a:solidFill>
            </a:endParaRPr>
          </a:p>
        </p:txBody>
      </p:sp>
      <p:sp>
        <p:nvSpPr>
          <p:cNvPr id="3" name="Content Placeholder 2"/>
          <p:cNvSpPr>
            <a:spLocks noGrp="1"/>
          </p:cNvSpPr>
          <p:nvPr>
            <p:ph idx="1"/>
          </p:nvPr>
        </p:nvSpPr>
        <p:spPr>
          <a:xfrm>
            <a:off x="1219200" y="1595288"/>
            <a:ext cx="7543800" cy="4348312"/>
          </a:xfrm>
        </p:spPr>
        <p:txBody>
          <a:bodyPr>
            <a:normAutofit lnSpcReduction="10000"/>
          </a:bodyPr>
          <a:lstStyle/>
          <a:p>
            <a:pPr marL="342900" indent="-342900" defTabSz="914400">
              <a:spcBef>
                <a:spcPct val="20000"/>
              </a:spcBef>
              <a:buFont typeface="Arial" pitchFamily="34" charset="0"/>
              <a:buChar char="•"/>
              <a:defRPr/>
            </a:pPr>
            <a:endParaRPr lang="en-US" dirty="0"/>
          </a:p>
          <a:p>
            <a:r>
              <a:rPr lang="en-US" sz="2800" u="sng" dirty="0">
                <a:solidFill>
                  <a:srgbClr val="7030A0"/>
                </a:solidFill>
              </a:rPr>
              <a:t>ACI 318-11</a:t>
            </a:r>
          </a:p>
          <a:p>
            <a:pPr marL="0" indent="0">
              <a:buNone/>
            </a:pPr>
            <a:r>
              <a:rPr lang="en-US" sz="2800" dirty="0"/>
              <a:t>(American Concrete Institute): building code requirements of structural concrete and commentary. </a:t>
            </a:r>
          </a:p>
          <a:p>
            <a:pPr marL="0" indent="0">
              <a:buNone/>
            </a:pPr>
            <a:endParaRPr lang="en-US" sz="2800" dirty="0"/>
          </a:p>
          <a:p>
            <a:r>
              <a:rPr lang="en-US" sz="2800" u="sng" dirty="0">
                <a:solidFill>
                  <a:srgbClr val="7030A0"/>
                </a:solidFill>
              </a:rPr>
              <a:t>UBC-97</a:t>
            </a:r>
          </a:p>
          <a:p>
            <a:pPr marL="0" indent="0">
              <a:buNone/>
            </a:pPr>
            <a:r>
              <a:rPr lang="en-US" sz="2800" dirty="0"/>
              <a:t>(Uniform Building code) used in seismic design</a:t>
            </a:r>
            <a:endParaRPr lang="ar-SA" sz="2800" b="1" dirty="0"/>
          </a:p>
        </p:txBody>
      </p:sp>
    </p:spTree>
    <p:extLst>
      <p:ext uri="{BB962C8B-B14F-4D97-AF65-F5344CB8AC3E}">
        <p14:creationId xmlns:p14="http://schemas.microsoft.com/office/powerpoint/2010/main" val="2505646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47910775"/>
              </p:ext>
            </p:extLst>
          </p:nvPr>
        </p:nvGraphicFramePr>
        <p:xfrm>
          <a:off x="914400" y="1371600"/>
          <a:ext cx="7344816" cy="5627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447800" y="540603"/>
            <a:ext cx="3657600" cy="830997"/>
          </a:xfrm>
          <a:prstGeom prst="rect">
            <a:avLst/>
          </a:prstGeom>
          <a:noFill/>
        </p:spPr>
        <p:txBody>
          <a:bodyPr wrap="square" rtlCol="0">
            <a:spAutoFit/>
          </a:bodyPr>
          <a:lstStyle/>
          <a:p>
            <a:r>
              <a:rPr lang="en-US" sz="4800"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t>LOADS</a:t>
            </a:r>
            <a:endParaRPr lang="en-US" sz="4800" dirty="0"/>
          </a:p>
        </p:txBody>
      </p:sp>
    </p:spTree>
    <p:extLst>
      <p:ext uri="{BB962C8B-B14F-4D97-AF65-F5344CB8AC3E}">
        <p14:creationId xmlns:p14="http://schemas.microsoft.com/office/powerpoint/2010/main" val="3083169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172931"/>
            <a:ext cx="7498080" cy="1426170"/>
          </a:xfrm>
        </p:spPr>
        <p:txBody>
          <a:bodyPr>
            <a:noAutofit/>
          </a:bodyPr>
          <a:lstStyle/>
          <a:p>
            <a:r>
              <a:rPr lang="en-US" sz="2400" dirty="0">
                <a:solidFill>
                  <a:schemeClr val="tx1"/>
                </a:solidFill>
                <a:effectLst/>
              </a:rPr>
              <a:t>A load combination results when more than one load type acts on the structure .The following are equations for load combination taken fromACI318-11</a:t>
            </a:r>
            <a:endParaRPr lang="en-US" sz="2400" dirty="0">
              <a:solidFill>
                <a:schemeClr val="tx1"/>
              </a:solidFill>
            </a:endParaRPr>
          </a:p>
        </p:txBody>
      </p:sp>
      <p:sp>
        <p:nvSpPr>
          <p:cNvPr id="3" name="Content Placeholder 2"/>
          <p:cNvSpPr>
            <a:spLocks noGrp="1"/>
          </p:cNvSpPr>
          <p:nvPr>
            <p:ph idx="1"/>
          </p:nvPr>
        </p:nvSpPr>
        <p:spPr>
          <a:xfrm>
            <a:off x="1295400" y="2286000"/>
            <a:ext cx="7098792" cy="4478371"/>
          </a:xfrm>
        </p:spPr>
        <p:txBody>
          <a:bodyPr>
            <a:normAutofit fontScale="85000" lnSpcReduction="10000"/>
          </a:bodyPr>
          <a:lstStyle/>
          <a:p>
            <a:endParaRPr lang="en-US" sz="2400" u="sng" dirty="0"/>
          </a:p>
          <a:p>
            <a:r>
              <a:rPr lang="en-US" dirty="0"/>
              <a:t>U =1.4D............................................................... ACI318-11, equation (9-1)</a:t>
            </a:r>
          </a:p>
          <a:p>
            <a:r>
              <a:rPr lang="en-US" dirty="0"/>
              <a:t>U = 1.2D + 1.6L +0.5(</a:t>
            </a:r>
            <a:r>
              <a:rPr lang="en-US" dirty="0" err="1"/>
              <a:t>Lr</a:t>
            </a:r>
            <a:r>
              <a:rPr lang="en-US" dirty="0"/>
              <a:t> or S or R) ..................  ACI318-11, equation (9-12) </a:t>
            </a:r>
          </a:p>
          <a:p>
            <a:r>
              <a:rPr lang="en-US" dirty="0"/>
              <a:t> </a:t>
            </a:r>
          </a:p>
          <a:p>
            <a:r>
              <a:rPr lang="en-US" dirty="0"/>
              <a:t>U = 1.2D +1.6(</a:t>
            </a:r>
            <a:r>
              <a:rPr lang="en-US" dirty="0" err="1"/>
              <a:t>Lr</a:t>
            </a:r>
            <a:r>
              <a:rPr lang="en-US" dirty="0"/>
              <a:t> or S or R) + (1.0L or 0.5W)  .. ACI318-11, equation (9-3) </a:t>
            </a:r>
          </a:p>
          <a:p>
            <a:r>
              <a:rPr lang="en-US" dirty="0"/>
              <a:t> </a:t>
            </a:r>
          </a:p>
          <a:p>
            <a:r>
              <a:rPr lang="en-US" dirty="0"/>
              <a:t>U = 1.2D + 1.0W + 1.0L +0.5(</a:t>
            </a:r>
            <a:r>
              <a:rPr lang="en-US" dirty="0" err="1"/>
              <a:t>Lr</a:t>
            </a:r>
            <a:r>
              <a:rPr lang="en-US" dirty="0"/>
              <a:t> or S or R) ....... ACI318-11, equation (9-4)</a:t>
            </a:r>
          </a:p>
          <a:p>
            <a:r>
              <a:rPr lang="en-US" dirty="0"/>
              <a:t> </a:t>
            </a:r>
          </a:p>
          <a:p>
            <a:r>
              <a:rPr lang="en-US" dirty="0"/>
              <a:t>U = 1.2D +1.0E + 1.0L + 0.2S............................. ACI318-11, equation (9-5) </a:t>
            </a:r>
          </a:p>
          <a:p>
            <a:r>
              <a:rPr lang="en-US" dirty="0"/>
              <a:t> </a:t>
            </a:r>
          </a:p>
          <a:p>
            <a:r>
              <a:rPr lang="en-US" dirty="0"/>
              <a:t>U =0.9D + 1.0W..................................................  ACI318-11, equation (9-6) </a:t>
            </a:r>
          </a:p>
          <a:p>
            <a:r>
              <a:rPr lang="en-US" dirty="0"/>
              <a:t> </a:t>
            </a:r>
          </a:p>
          <a:p>
            <a:r>
              <a:rPr lang="en-US" dirty="0"/>
              <a:t>U = 0.9D + 1.0E................................................... .ACI318-11, equation (9-7) </a:t>
            </a:r>
          </a:p>
          <a:p>
            <a:pPr marL="0" indent="0">
              <a:buNone/>
            </a:pPr>
            <a:endParaRPr lang="en-US" dirty="0"/>
          </a:p>
        </p:txBody>
      </p:sp>
      <p:sp>
        <p:nvSpPr>
          <p:cNvPr id="4" name="Rectangle 3"/>
          <p:cNvSpPr/>
          <p:nvPr/>
        </p:nvSpPr>
        <p:spPr>
          <a:xfrm>
            <a:off x="1435608" y="567692"/>
            <a:ext cx="5707328" cy="769441"/>
          </a:xfrm>
          <a:prstGeom prst="rect">
            <a:avLst/>
          </a:prstGeom>
        </p:spPr>
        <p:txBody>
          <a:bodyPr wrap="square">
            <a:spAutoFit/>
          </a:bodyPr>
          <a:lstStyle/>
          <a:p>
            <a:pPr algn="l"/>
            <a:r>
              <a:rPr lang="en-US" sz="4400" b="1" dirty="0">
                <a:solidFill>
                  <a:srgbClr val="0070C0"/>
                </a:solidFill>
                <a:effectLst>
                  <a:outerShdw blurRad="50000" dist="30000" dir="5400000" algn="tl" rotWithShape="0">
                    <a:srgbClr val="000000">
                      <a:alpha val="30000"/>
                    </a:srgbClr>
                  </a:outerShdw>
                </a:effectLst>
                <a:latin typeface="Bell MT" pitchFamily="18" charset="0"/>
                <a:ea typeface="+mj-ea"/>
                <a:cs typeface="+mj-cs"/>
              </a:rPr>
              <a:t>Load</a:t>
            </a:r>
            <a:r>
              <a:rPr lang="en-US" sz="4000" b="1" i="1" dirty="0">
                <a:solidFill>
                  <a:srgbClr val="0070C0"/>
                </a:solidFill>
              </a:rPr>
              <a:t> </a:t>
            </a:r>
            <a:r>
              <a:rPr lang="en-US" sz="4400" b="1" dirty="0">
                <a:solidFill>
                  <a:srgbClr val="0070C0"/>
                </a:solidFill>
                <a:effectLst>
                  <a:outerShdw blurRad="50000" dist="30000" dir="5400000" algn="tl" rotWithShape="0">
                    <a:srgbClr val="000000">
                      <a:alpha val="30000"/>
                    </a:srgbClr>
                  </a:outerShdw>
                </a:effectLst>
                <a:latin typeface="Bell MT" pitchFamily="18" charset="0"/>
                <a:ea typeface="+mj-ea"/>
                <a:cs typeface="+mj-cs"/>
              </a:rPr>
              <a:t>combinations</a:t>
            </a:r>
            <a:r>
              <a:rPr lang="en-US" sz="4000" b="1" i="1" dirty="0">
                <a:solidFill>
                  <a:srgbClr val="0070C0"/>
                </a:solidFill>
              </a:rPr>
              <a:t> </a:t>
            </a:r>
          </a:p>
        </p:txBody>
      </p:sp>
    </p:spTree>
    <p:extLst>
      <p:ext uri="{BB962C8B-B14F-4D97-AF65-F5344CB8AC3E}">
        <p14:creationId xmlns:p14="http://schemas.microsoft.com/office/powerpoint/2010/main" val="3602742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7901" y="784504"/>
            <a:ext cx="6152100" cy="783318"/>
          </a:xfrm>
        </p:spPr>
        <p:txBody>
          <a:bodyPr/>
          <a:lstStyle/>
          <a:p>
            <a:r>
              <a:rPr lang="en-US" b="1" dirty="0">
                <a:solidFill>
                  <a:srgbClr val="0070C0"/>
                </a:solidFill>
              </a:rPr>
              <a:t>Preliminary design </a:t>
            </a:r>
            <a:endParaRPr lang="en-US" dirty="0">
              <a:solidFill>
                <a:srgbClr val="0070C0"/>
              </a:solidFill>
            </a:endParaRPr>
          </a:p>
        </p:txBody>
      </p:sp>
      <p:sp>
        <p:nvSpPr>
          <p:cNvPr id="3" name="Content Placeholder 2"/>
          <p:cNvSpPr>
            <a:spLocks noGrp="1"/>
          </p:cNvSpPr>
          <p:nvPr>
            <p:ph idx="1"/>
          </p:nvPr>
        </p:nvSpPr>
        <p:spPr>
          <a:xfrm>
            <a:off x="1295401" y="1567822"/>
            <a:ext cx="7239000" cy="4343400"/>
          </a:xfrm>
        </p:spPr>
        <p:txBody>
          <a:bodyPr>
            <a:normAutofit/>
          </a:bodyPr>
          <a:lstStyle/>
          <a:p>
            <a:r>
              <a:rPr lang="en-US" sz="2000" dirty="0"/>
              <a:t>The building consists of two blocks as shown in figure one . </a:t>
            </a:r>
          </a:p>
          <a:p>
            <a:pPr>
              <a:buNone/>
            </a:pPr>
            <a:endParaRPr lang="en-US" dirty="0"/>
          </a:p>
          <a:p>
            <a:pPr>
              <a:buNone/>
            </a:pPr>
            <a:endParaRPr lang="en-US" dirty="0"/>
          </a:p>
          <a:p>
            <a:pPr>
              <a:buNone/>
            </a:pPr>
            <a:endParaRPr lang="en-US" dirty="0"/>
          </a:p>
          <a:p>
            <a:pPr>
              <a:buNone/>
            </a:pPr>
            <a:endParaRPr lang="en-US" dirty="0"/>
          </a:p>
          <a:p>
            <a:pPr>
              <a:buNone/>
            </a:pPr>
            <a:endParaRPr lang="en-US" dirty="0"/>
          </a:p>
          <a:p>
            <a:pPr>
              <a:buNone/>
            </a:pPr>
            <a:endParaRPr lang="en-US" dirty="0"/>
          </a:p>
          <a:p>
            <a:pPr algn="ctr">
              <a:buNone/>
            </a:pPr>
            <a:r>
              <a:rPr lang="en-US" sz="1800" dirty="0"/>
              <a:t>Figure 1: The two blocks of the building(m)</a:t>
            </a:r>
          </a:p>
        </p:txBody>
      </p:sp>
      <p:pic>
        <p:nvPicPr>
          <p:cNvPr id="5" name="Picture 4" descr="55555.PNG"/>
          <p:cNvPicPr/>
          <p:nvPr/>
        </p:nvPicPr>
        <p:blipFill>
          <a:blip r:embed="rId2" cstate="print"/>
          <a:stretch>
            <a:fillRect/>
          </a:stretch>
        </p:blipFill>
        <p:spPr>
          <a:xfrm>
            <a:off x="1028698" y="2819400"/>
            <a:ext cx="7467601" cy="3657600"/>
          </a:xfrm>
          <a:prstGeom prst="rect">
            <a:avLst/>
          </a:prstGeom>
        </p:spPr>
      </p:pic>
    </p:spTree>
    <p:extLst>
      <p:ext uri="{BB962C8B-B14F-4D97-AF65-F5344CB8AC3E}">
        <p14:creationId xmlns:p14="http://schemas.microsoft.com/office/powerpoint/2010/main" val="2589280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6477000" cy="823690"/>
          </a:xfrm>
        </p:spPr>
        <p:txBody>
          <a:bodyPr>
            <a:normAutofit/>
          </a:bodyPr>
          <a:lstStyle/>
          <a:p>
            <a:r>
              <a:rPr lang="en-US" sz="4400" b="1" dirty="0">
                <a:solidFill>
                  <a:srgbClr val="0070C0"/>
                </a:solidFill>
              </a:rPr>
              <a:t>Slab Design </a:t>
            </a:r>
          </a:p>
        </p:txBody>
      </p:sp>
      <p:sp>
        <p:nvSpPr>
          <p:cNvPr id="6" name="Content Placeholder 5"/>
          <p:cNvSpPr>
            <a:spLocks noGrp="1"/>
          </p:cNvSpPr>
          <p:nvPr>
            <p:ph idx="1"/>
          </p:nvPr>
        </p:nvSpPr>
        <p:spPr>
          <a:xfrm>
            <a:off x="1524001" y="1524000"/>
            <a:ext cx="7010400" cy="4387222"/>
          </a:xfrm>
        </p:spPr>
        <p:txBody>
          <a:bodyPr>
            <a:normAutofit/>
          </a:bodyPr>
          <a:lstStyle/>
          <a:p>
            <a:pPr>
              <a:buFont typeface="Arial" pitchFamily="34" charset="0"/>
              <a:buChar char="•"/>
            </a:pPr>
            <a:r>
              <a:rPr lang="en-US" sz="2400" b="1" dirty="0">
                <a:latin typeface="+mj-lt"/>
              </a:rPr>
              <a:t>Block 1 :</a:t>
            </a:r>
          </a:p>
          <a:p>
            <a:pPr marL="0" indent="0">
              <a:buFont typeface="Wingdings" pitchFamily="2" charset="2"/>
              <a:buChar char="Ø"/>
            </a:pPr>
            <a:r>
              <a:rPr lang="en-US" sz="2400" dirty="0">
                <a:latin typeface="+mj-lt"/>
                <a:cs typeface="Times New Roman" pitchFamily="18" charset="0"/>
              </a:rPr>
              <a:t>Structural system : one way solid slab</a:t>
            </a:r>
          </a:p>
          <a:p>
            <a:pPr marL="0" indent="0">
              <a:buFont typeface="Wingdings" pitchFamily="2" charset="2"/>
              <a:buChar char="Ø"/>
            </a:pPr>
            <a:r>
              <a:rPr lang="en-US" sz="2400" dirty="0">
                <a:latin typeface="+mj-lt"/>
                <a:cs typeface="Times New Roman" pitchFamily="18" charset="0"/>
              </a:rPr>
              <a:t> Thickness of slab &amp; roof slab : 280 mm </a:t>
            </a:r>
          </a:p>
          <a:p>
            <a:pPr marL="0" indent="0">
              <a:buNone/>
            </a:pPr>
            <a:endParaRPr lang="en-US" sz="2400" dirty="0">
              <a:latin typeface="+mj-lt"/>
              <a:cs typeface="Times New Roman" pitchFamily="18" charset="0"/>
            </a:endParaRPr>
          </a:p>
          <a:p>
            <a:pPr marL="274320" lvl="1" indent="0">
              <a:buFont typeface="Arial" pitchFamily="34" charset="0"/>
              <a:buChar char="•"/>
            </a:pPr>
            <a:r>
              <a:rPr lang="en-US" sz="2400" b="1" dirty="0">
                <a:latin typeface="+mj-lt"/>
              </a:rPr>
              <a:t>   Block 2 :</a:t>
            </a:r>
            <a:endParaRPr lang="en-US" sz="2400" b="1" dirty="0">
              <a:latin typeface="+mj-lt"/>
              <a:cs typeface="Times New Roman" pitchFamily="18" charset="0"/>
            </a:endParaRPr>
          </a:p>
          <a:p>
            <a:pPr marL="0" indent="0">
              <a:buFont typeface="Wingdings" pitchFamily="2" charset="2"/>
              <a:buChar char="Ø"/>
            </a:pPr>
            <a:r>
              <a:rPr lang="en-US" sz="2400" dirty="0">
                <a:latin typeface="+mj-lt"/>
                <a:cs typeface="Times New Roman" pitchFamily="18" charset="0"/>
              </a:rPr>
              <a:t>Structural system : two way solid slab</a:t>
            </a:r>
          </a:p>
          <a:p>
            <a:pPr marL="0" indent="0">
              <a:buFont typeface="Wingdings" pitchFamily="2" charset="2"/>
              <a:buChar char="Ø"/>
            </a:pPr>
            <a:r>
              <a:rPr lang="en-US" sz="2400" dirty="0">
                <a:latin typeface="+mj-lt"/>
                <a:cs typeface="Times New Roman" pitchFamily="18" charset="0"/>
              </a:rPr>
              <a:t> Thickness of slab : 200 mm </a:t>
            </a:r>
          </a:p>
          <a:p>
            <a:pPr marL="0" indent="0">
              <a:buFont typeface="Wingdings" pitchFamily="2" charset="2"/>
              <a:buChar char="Ø"/>
            </a:pPr>
            <a:r>
              <a:rPr lang="en-US" sz="2400" dirty="0">
                <a:latin typeface="+mj-lt"/>
                <a:cs typeface="Times New Roman" pitchFamily="18" charset="0"/>
              </a:rPr>
              <a:t>Thickness of roof slab : 250 mm</a:t>
            </a:r>
          </a:p>
          <a:p>
            <a:pPr marL="0" indent="0">
              <a:buFont typeface="Wingdings" pitchFamily="2" charset="2"/>
              <a:buChar char="Ø"/>
            </a:pPr>
            <a:endParaRPr lang="en-US" b="1" dirty="0">
              <a:latin typeface="Times New Roman" pitchFamily="18" charset="0"/>
              <a:cs typeface="Times New Roman" pitchFamily="18" charset="0"/>
            </a:endParaRPr>
          </a:p>
          <a:p>
            <a:endParaRPr lang="en-US" dirty="0"/>
          </a:p>
          <a:p>
            <a:endParaRPr lang="en-US" dirty="0"/>
          </a:p>
          <a:p>
            <a:endParaRPr lang="en-US" dirty="0"/>
          </a:p>
          <a:p>
            <a:pPr>
              <a:buNone/>
            </a:pPr>
            <a:endParaRPr lang="en-US" dirty="0"/>
          </a:p>
        </p:txBody>
      </p:sp>
    </p:spTree>
    <p:extLst>
      <p:ext uri="{BB962C8B-B14F-4D97-AF65-F5344CB8AC3E}">
        <p14:creationId xmlns:p14="http://schemas.microsoft.com/office/powerpoint/2010/main" val="1322551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solidFill>
              </a:rPr>
              <a:t>Outline:</a:t>
            </a:r>
          </a:p>
        </p:txBody>
      </p:sp>
      <p:sp>
        <p:nvSpPr>
          <p:cNvPr id="3" name="Content Placeholder 2"/>
          <p:cNvSpPr>
            <a:spLocks noGrp="1"/>
          </p:cNvSpPr>
          <p:nvPr>
            <p:ph idx="1"/>
          </p:nvPr>
        </p:nvSpPr>
        <p:spPr>
          <a:xfrm>
            <a:off x="1435608" y="1403618"/>
            <a:ext cx="7498080" cy="4800600"/>
          </a:xfrm>
        </p:spPr>
        <p:txBody>
          <a:bodyPr>
            <a:normAutofit/>
          </a:bodyPr>
          <a:lstStyle/>
          <a:p>
            <a:r>
              <a:rPr lang="en-US" sz="3600" dirty="0"/>
              <a:t>Introduction.</a:t>
            </a:r>
          </a:p>
          <a:p>
            <a:r>
              <a:rPr lang="en-US" sz="3600" dirty="0"/>
              <a:t>3D modeling .</a:t>
            </a:r>
          </a:p>
          <a:p>
            <a:r>
              <a:rPr lang="en-US" sz="3600" dirty="0"/>
              <a:t>Seismic design.</a:t>
            </a:r>
          </a:p>
          <a:p>
            <a:r>
              <a:rPr lang="en-US" sz="3600" dirty="0"/>
              <a:t>Design and Detailing .</a:t>
            </a:r>
          </a:p>
          <a:p>
            <a:pPr marL="82550" indent="0">
              <a:buNone/>
            </a:pPr>
            <a:endParaRPr lang="en-US" sz="3600" dirty="0"/>
          </a:p>
          <a:p>
            <a:pPr marL="82296" indent="0">
              <a:buNone/>
            </a:pPr>
            <a:endParaRPr lang="ar-SA" sz="3600" dirty="0"/>
          </a:p>
          <a:p>
            <a:pPr marL="0" indent="0">
              <a:buNone/>
            </a:pPr>
            <a:endParaRPr lang="en-US" sz="3600" dirty="0"/>
          </a:p>
        </p:txBody>
      </p:sp>
    </p:spTree>
    <p:extLst>
      <p:ext uri="{BB962C8B-B14F-4D97-AF65-F5344CB8AC3E}">
        <p14:creationId xmlns:p14="http://schemas.microsoft.com/office/powerpoint/2010/main" val="39983593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609600"/>
            <a:ext cx="7884368" cy="725760"/>
          </a:xfrm>
        </p:spPr>
        <p:txBody>
          <a:bodyPr>
            <a:noAutofit/>
          </a:bodyPr>
          <a:lstStyle/>
          <a:p>
            <a:pPr marL="0" indent="0" rtl="1">
              <a:lnSpc>
                <a:spcPct val="110000"/>
              </a:lnSpc>
              <a:buNone/>
            </a:pPr>
            <a:r>
              <a:rPr lang="en-US" sz="4400" b="1" dirty="0">
                <a:solidFill>
                  <a:srgbClr val="0070C0"/>
                </a:solidFill>
                <a:effectLst>
                  <a:outerShdw blurRad="50000" dist="30000" dir="5400000" algn="tl" rotWithShape="0">
                    <a:srgbClr val="000000">
                      <a:alpha val="30000"/>
                    </a:srgbClr>
                  </a:outerShdw>
                </a:effectLst>
                <a:latin typeface="Bell MT" pitchFamily="18" charset="0"/>
                <a:ea typeface="+mj-ea"/>
                <a:cs typeface="+mj-cs"/>
              </a:rPr>
              <a:t> One Way solid slab in block 1</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1752600"/>
            <a:ext cx="7655768" cy="5029462"/>
          </a:xfrm>
          <a:prstGeom prst="rect">
            <a:avLst/>
          </a:prstGeom>
        </p:spPr>
      </p:pic>
    </p:spTree>
    <p:extLst>
      <p:ext uri="{BB962C8B-B14F-4D97-AF65-F5344CB8AC3E}">
        <p14:creationId xmlns:p14="http://schemas.microsoft.com/office/powerpoint/2010/main" val="2909162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0166" y="457200"/>
            <a:ext cx="7884368" cy="725760"/>
          </a:xfrm>
        </p:spPr>
        <p:txBody>
          <a:bodyPr>
            <a:noAutofit/>
          </a:bodyPr>
          <a:lstStyle/>
          <a:p>
            <a:pPr marL="0" indent="0" rtl="1">
              <a:lnSpc>
                <a:spcPct val="110000"/>
              </a:lnSpc>
              <a:buNone/>
            </a:pPr>
            <a:r>
              <a:rPr lang="en-US" sz="4400" b="1" dirty="0">
                <a:solidFill>
                  <a:srgbClr val="0070C0"/>
                </a:solidFill>
                <a:effectLst>
                  <a:outerShdw blurRad="50000" dist="30000" dir="5400000" algn="tl" rotWithShape="0">
                    <a:srgbClr val="000000">
                      <a:alpha val="30000"/>
                    </a:srgbClr>
                  </a:outerShdw>
                </a:effectLst>
                <a:latin typeface="Bell MT" pitchFamily="18" charset="0"/>
                <a:ea typeface="+mj-ea"/>
                <a:cs typeface="+mj-cs"/>
              </a:rPr>
              <a:t> Two Way solid slab in block 2</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1335360"/>
            <a:ext cx="8030134" cy="5522640"/>
          </a:xfrm>
          <a:prstGeom prst="rect">
            <a:avLst/>
          </a:prstGeom>
        </p:spPr>
      </p:pic>
    </p:spTree>
    <p:extLst>
      <p:ext uri="{BB962C8B-B14F-4D97-AF65-F5344CB8AC3E}">
        <p14:creationId xmlns:p14="http://schemas.microsoft.com/office/powerpoint/2010/main" val="2404728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8229600" cy="762000"/>
          </a:xfrm>
        </p:spPr>
        <p:txBody>
          <a:bodyPr>
            <a:noAutofit/>
          </a:bodyPr>
          <a:lstStyle/>
          <a:p>
            <a:pPr algn="ctr"/>
            <a:r>
              <a:rPr lang="en-US"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t>3D STRUCTURAL ANALYSIS for block 1 </a:t>
            </a:r>
            <a:br>
              <a:rPr lang="ar-SA" sz="4000"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br>
            <a:endParaRPr lang="en-US" sz="4000" dirty="0">
              <a:solidFill>
                <a:schemeClr val="accent1">
                  <a:lumMod val="60000"/>
                  <a:lumOff val="40000"/>
                </a:schemeClr>
              </a:solidFill>
            </a:endParaRPr>
          </a:p>
        </p:txBody>
      </p:sp>
      <p:pic>
        <p:nvPicPr>
          <p:cNvPr id="6" name="Content Placeholder 5" descr="block 1.PNG"/>
          <p:cNvPicPr>
            <a:picLocks noGrp="1"/>
          </p:cNvPicPr>
          <p:nvPr>
            <p:ph idx="1"/>
          </p:nvPr>
        </p:nvPicPr>
        <p:blipFill>
          <a:blip r:embed="rId2" cstate="print"/>
          <a:stretch>
            <a:fillRect/>
          </a:stretch>
        </p:blipFill>
        <p:spPr>
          <a:xfrm>
            <a:off x="2057400" y="1600200"/>
            <a:ext cx="5257800" cy="5029200"/>
          </a:xfrm>
          <a:prstGeom prst="rect">
            <a:avLst/>
          </a:prstGeom>
        </p:spPr>
      </p:pic>
    </p:spTree>
    <p:extLst>
      <p:ext uri="{BB962C8B-B14F-4D97-AF65-F5344CB8AC3E}">
        <p14:creationId xmlns:p14="http://schemas.microsoft.com/office/powerpoint/2010/main" val="3339631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39350"/>
            <a:ext cx="8991599" cy="1292722"/>
          </a:xfrm>
        </p:spPr>
        <p:txBody>
          <a:bodyPr>
            <a:normAutofit/>
          </a:bodyPr>
          <a:lstStyle/>
          <a:p>
            <a:pPr algn="ctr" rtl="1">
              <a:defRPr/>
            </a:pPr>
            <a:r>
              <a:rPr lang="en-US" sz="2800" b="1" dirty="0">
                <a:solidFill>
                  <a:srgbClr val="0070C0"/>
                </a:solidFill>
              </a:rPr>
              <a:t>Modifiers for each element in block1&amp;block2</a:t>
            </a:r>
            <a:endParaRPr lang="ar-SA" sz="2800" b="1" dirty="0">
              <a:solidFill>
                <a:srgbClr val="0070C0"/>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74050157"/>
              </p:ext>
            </p:extLst>
          </p:nvPr>
        </p:nvGraphicFramePr>
        <p:xfrm>
          <a:off x="1691680" y="1916832"/>
          <a:ext cx="6336704" cy="3565375"/>
        </p:xfrm>
        <a:graphic>
          <a:graphicData uri="http://schemas.openxmlformats.org/drawingml/2006/table">
            <a:tbl>
              <a:tblPr firstRow="1" bandRow="1">
                <a:tableStyleId>{5C22544A-7EE6-4342-B048-85BDC9FD1C3A}</a:tableStyleId>
              </a:tblPr>
              <a:tblGrid>
                <a:gridCol w="3168352">
                  <a:extLst>
                    <a:ext uri="{9D8B030D-6E8A-4147-A177-3AD203B41FA5}">
                      <a16:colId xmlns:a16="http://schemas.microsoft.com/office/drawing/2014/main" val="20000"/>
                    </a:ext>
                  </a:extLst>
                </a:gridCol>
                <a:gridCol w="3168352">
                  <a:extLst>
                    <a:ext uri="{9D8B030D-6E8A-4147-A177-3AD203B41FA5}">
                      <a16:colId xmlns:a16="http://schemas.microsoft.com/office/drawing/2014/main" val="20001"/>
                    </a:ext>
                  </a:extLst>
                </a:gridCol>
              </a:tblGrid>
              <a:tr h="713075">
                <a:tc>
                  <a:txBody>
                    <a:bodyPr/>
                    <a:lstStyle/>
                    <a:p>
                      <a:pPr algn="ctr" rtl="1"/>
                      <a:r>
                        <a:rPr lang="en-US" dirty="0"/>
                        <a:t>Element </a:t>
                      </a:r>
                      <a:endParaRPr lang="ar-SA" dirty="0"/>
                    </a:p>
                  </a:txBody>
                  <a:tcPr anchor="ctr"/>
                </a:tc>
                <a:tc>
                  <a:txBody>
                    <a:bodyPr/>
                    <a:lstStyle/>
                    <a:p>
                      <a:pPr algn="ctr" rtl="1"/>
                      <a:r>
                        <a:rPr lang="en-US" dirty="0"/>
                        <a:t>Modifiers</a:t>
                      </a:r>
                      <a:endParaRPr lang="ar-SA" dirty="0"/>
                    </a:p>
                  </a:txBody>
                  <a:tcPr anchor="ctr"/>
                </a:tc>
                <a:extLst>
                  <a:ext uri="{0D108BD9-81ED-4DB2-BD59-A6C34878D82A}">
                    <a16:rowId xmlns:a16="http://schemas.microsoft.com/office/drawing/2014/main" val="10000"/>
                  </a:ext>
                </a:extLst>
              </a:tr>
              <a:tr h="713075">
                <a:tc>
                  <a:txBody>
                    <a:bodyPr/>
                    <a:lstStyle/>
                    <a:p>
                      <a:pPr algn="ctr" rtl="1"/>
                      <a:r>
                        <a:rPr lang="en-US" dirty="0"/>
                        <a:t>Column</a:t>
                      </a:r>
                      <a:endParaRPr lang="ar-SA" dirty="0"/>
                    </a:p>
                  </a:txBody>
                  <a:tcPr anchor="ctr"/>
                </a:tc>
                <a:tc>
                  <a:txBody>
                    <a:bodyPr/>
                    <a:lstStyle/>
                    <a:p>
                      <a:pPr algn="ctr" rtl="1"/>
                      <a:r>
                        <a:rPr lang="en-US" dirty="0"/>
                        <a:t>0.7</a:t>
                      </a:r>
                      <a:endParaRPr lang="ar-SA" dirty="0"/>
                    </a:p>
                  </a:txBody>
                  <a:tcPr anchor="ctr"/>
                </a:tc>
                <a:extLst>
                  <a:ext uri="{0D108BD9-81ED-4DB2-BD59-A6C34878D82A}">
                    <a16:rowId xmlns:a16="http://schemas.microsoft.com/office/drawing/2014/main" val="10001"/>
                  </a:ext>
                </a:extLst>
              </a:tr>
              <a:tr h="713075">
                <a:tc>
                  <a:txBody>
                    <a:bodyPr/>
                    <a:lstStyle/>
                    <a:p>
                      <a:pPr algn="ctr" rtl="1"/>
                      <a:r>
                        <a:rPr lang="en-US" dirty="0"/>
                        <a:t>Beam</a:t>
                      </a:r>
                      <a:endParaRPr lang="ar-SA" dirty="0"/>
                    </a:p>
                  </a:txBody>
                  <a:tcPr anchor="ctr"/>
                </a:tc>
                <a:tc>
                  <a:txBody>
                    <a:bodyPr/>
                    <a:lstStyle/>
                    <a:p>
                      <a:pPr algn="ctr" rtl="1"/>
                      <a:r>
                        <a:rPr lang="en-US" dirty="0"/>
                        <a:t>0.35</a:t>
                      </a:r>
                      <a:endParaRPr lang="ar-SA" dirty="0"/>
                    </a:p>
                  </a:txBody>
                  <a:tcPr anchor="ctr"/>
                </a:tc>
                <a:extLst>
                  <a:ext uri="{0D108BD9-81ED-4DB2-BD59-A6C34878D82A}">
                    <a16:rowId xmlns:a16="http://schemas.microsoft.com/office/drawing/2014/main" val="10002"/>
                  </a:ext>
                </a:extLst>
              </a:tr>
              <a:tr h="713075">
                <a:tc>
                  <a:txBody>
                    <a:bodyPr/>
                    <a:lstStyle/>
                    <a:p>
                      <a:pPr algn="ctr" rtl="1"/>
                      <a:r>
                        <a:rPr lang="en-US" dirty="0"/>
                        <a:t>Slab</a:t>
                      </a:r>
                      <a:endParaRPr lang="ar-SA" dirty="0"/>
                    </a:p>
                  </a:txBody>
                  <a:tcPr anchor="ctr"/>
                </a:tc>
                <a:tc>
                  <a:txBody>
                    <a:bodyPr/>
                    <a:lstStyle/>
                    <a:p>
                      <a:pPr algn="ctr" rtl="1"/>
                      <a:r>
                        <a:rPr lang="en-US" dirty="0"/>
                        <a:t>0.25</a:t>
                      </a:r>
                      <a:endParaRPr lang="ar-SA" dirty="0"/>
                    </a:p>
                  </a:txBody>
                  <a:tcPr anchor="ctr"/>
                </a:tc>
                <a:extLst>
                  <a:ext uri="{0D108BD9-81ED-4DB2-BD59-A6C34878D82A}">
                    <a16:rowId xmlns:a16="http://schemas.microsoft.com/office/drawing/2014/main" val="10003"/>
                  </a:ext>
                </a:extLst>
              </a:tr>
              <a:tr h="713075">
                <a:tc>
                  <a:txBody>
                    <a:bodyPr/>
                    <a:lstStyle/>
                    <a:p>
                      <a:pPr algn="ctr" rtl="1"/>
                      <a:r>
                        <a:rPr lang="en-US" dirty="0"/>
                        <a:t>Shear wall</a:t>
                      </a:r>
                      <a:endParaRPr lang="ar-SA" dirty="0"/>
                    </a:p>
                  </a:txBody>
                  <a:tcPr anchor="ctr"/>
                </a:tc>
                <a:tc>
                  <a:txBody>
                    <a:bodyPr/>
                    <a:lstStyle/>
                    <a:p>
                      <a:pPr algn="ctr" rtl="1"/>
                      <a:r>
                        <a:rPr lang="en-US" dirty="0"/>
                        <a:t>0.35</a:t>
                      </a:r>
                      <a:endParaRPr lang="ar-SA" dirty="0"/>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2256136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848600" cy="1280890"/>
          </a:xfrm>
        </p:spPr>
        <p:txBody>
          <a:bodyPr>
            <a:normAutofit/>
          </a:bodyPr>
          <a:lstStyle/>
          <a:p>
            <a:pPr algn="ctr"/>
            <a:r>
              <a:rPr lang="en-US" b="1" dirty="0">
                <a:solidFill>
                  <a:srgbClr val="0070C0"/>
                </a:solidFill>
              </a:rPr>
              <a:t>Verifications of structural analysis </a:t>
            </a:r>
          </a:p>
        </p:txBody>
      </p:sp>
      <p:sp>
        <p:nvSpPr>
          <p:cNvPr id="3" name="Content Placeholder 2"/>
          <p:cNvSpPr>
            <a:spLocks noGrp="1"/>
          </p:cNvSpPr>
          <p:nvPr>
            <p:ph idx="1"/>
          </p:nvPr>
        </p:nvSpPr>
        <p:spPr>
          <a:xfrm>
            <a:off x="1295399" y="2438400"/>
            <a:ext cx="7848601" cy="3472822"/>
          </a:xfrm>
        </p:spPr>
        <p:txBody>
          <a:bodyPr>
            <a:normAutofit/>
          </a:bodyPr>
          <a:lstStyle/>
          <a:p>
            <a:pPr marL="596646" indent="-514350">
              <a:buFont typeface="+mj-lt"/>
              <a:buAutoNum type="arabicPeriod"/>
            </a:pPr>
            <a:r>
              <a:rPr lang="en-US" sz="2400" dirty="0">
                <a:solidFill>
                  <a:schemeClr val="tx1"/>
                </a:solidFill>
              </a:rPr>
              <a:t>Compatibility of structural model </a:t>
            </a:r>
          </a:p>
          <a:p>
            <a:pPr marL="596646" indent="-514350">
              <a:buFont typeface="+mj-lt"/>
              <a:buAutoNum type="arabicPeriod"/>
            </a:pPr>
            <a:r>
              <a:rPr lang="en-US" sz="2400" dirty="0">
                <a:solidFill>
                  <a:schemeClr val="tx1"/>
                </a:solidFill>
              </a:rPr>
              <a:t>Equilibrium </a:t>
            </a:r>
          </a:p>
          <a:p>
            <a:pPr marL="596646" indent="-514350">
              <a:buFont typeface="+mj-lt"/>
              <a:buAutoNum type="arabicPeriod"/>
            </a:pPr>
            <a:r>
              <a:rPr lang="en-US" sz="2400" dirty="0">
                <a:solidFill>
                  <a:schemeClr val="tx1"/>
                </a:solidFill>
              </a:rPr>
              <a:t>Stress Strain relationship (internal equilibrium) </a:t>
            </a:r>
          </a:p>
          <a:p>
            <a:pPr marL="596646" indent="-514350">
              <a:buFont typeface="+mj-lt"/>
              <a:buAutoNum type="arabicPeriod"/>
            </a:pPr>
            <a:r>
              <a:rPr lang="en-US" sz="2400" dirty="0">
                <a:solidFill>
                  <a:schemeClr val="tx1"/>
                </a:solidFill>
              </a:rPr>
              <a:t> Deflection</a:t>
            </a:r>
          </a:p>
        </p:txBody>
      </p:sp>
    </p:spTree>
    <p:extLst>
      <p:ext uri="{BB962C8B-B14F-4D97-AF65-F5344CB8AC3E}">
        <p14:creationId xmlns:p14="http://schemas.microsoft.com/office/powerpoint/2010/main" val="2984129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77010"/>
            <a:ext cx="8458200" cy="977380"/>
          </a:xfrm>
        </p:spPr>
        <p:txBody>
          <a:bodyPr>
            <a:normAutofit fontScale="90000"/>
          </a:bodyPr>
          <a:lstStyle/>
          <a:p>
            <a:r>
              <a:rPr lang="en-US" sz="3200" b="1" dirty="0">
                <a:solidFill>
                  <a:srgbClr val="0070C0"/>
                </a:solidFill>
              </a:rPr>
              <a:t>Compatibility of structural model(block1) </a:t>
            </a:r>
            <a:br>
              <a:rPr lang="en-US" dirty="0">
                <a:solidFill>
                  <a:srgbClr val="7030A0"/>
                </a:solidFill>
              </a:rPr>
            </a:br>
            <a:endParaRPr lang="en-US" dirty="0"/>
          </a:p>
        </p:txBody>
      </p:sp>
      <p:pic>
        <p:nvPicPr>
          <p:cNvPr id="7" name="Content Placeholder 6" descr="dd55d.PNG"/>
          <p:cNvPicPr>
            <a:picLocks noGrp="1" noChangeAspect="1"/>
          </p:cNvPicPr>
          <p:nvPr>
            <p:ph idx="1"/>
          </p:nvPr>
        </p:nvPicPr>
        <p:blipFill>
          <a:blip r:embed="rId2" cstate="print"/>
          <a:stretch>
            <a:fillRect/>
          </a:stretch>
        </p:blipFill>
        <p:spPr>
          <a:xfrm>
            <a:off x="2133600" y="1524000"/>
            <a:ext cx="5334000" cy="4656990"/>
          </a:xfrm>
        </p:spPr>
      </p:pic>
      <p:sp>
        <p:nvSpPr>
          <p:cNvPr id="5" name="Rectangle 4"/>
          <p:cNvSpPr/>
          <p:nvPr/>
        </p:nvSpPr>
        <p:spPr>
          <a:xfrm>
            <a:off x="2895600" y="6180990"/>
            <a:ext cx="4856584" cy="400110"/>
          </a:xfrm>
          <a:prstGeom prst="rect">
            <a:avLst/>
          </a:prstGeom>
        </p:spPr>
        <p:txBody>
          <a:bodyPr wrap="square">
            <a:spAutoFit/>
          </a:bodyPr>
          <a:lstStyle/>
          <a:p>
            <a:r>
              <a:rPr lang="en-US" sz="2000" b="1" dirty="0"/>
              <a:t>Time Period =  1.08     sec</a:t>
            </a:r>
          </a:p>
        </p:txBody>
      </p:sp>
    </p:spTree>
    <p:extLst>
      <p:ext uri="{BB962C8B-B14F-4D97-AF65-F5344CB8AC3E}">
        <p14:creationId xmlns:p14="http://schemas.microsoft.com/office/powerpoint/2010/main" val="23526539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1" y="624110"/>
            <a:ext cx="7162800" cy="1280890"/>
          </a:xfrm>
        </p:spPr>
        <p:txBody>
          <a:bodyPr>
            <a:normAutofit/>
          </a:bodyPr>
          <a:lstStyle/>
          <a:p>
            <a:pPr algn="ctr"/>
            <a:r>
              <a:rPr lang="en-US" sz="4000" b="1" dirty="0">
                <a:solidFill>
                  <a:srgbClr val="0070C0"/>
                </a:solidFill>
              </a:rPr>
              <a:t>Equilibrium check in block 1  </a:t>
            </a:r>
            <a:br>
              <a:rPr lang="en-US" dirty="0">
                <a:solidFill>
                  <a:srgbClr val="7030A0"/>
                </a:solidFill>
              </a:rPr>
            </a:br>
            <a:endParaRPr lang="en-US" dirty="0"/>
          </a:p>
        </p:txBody>
      </p:sp>
      <p:sp>
        <p:nvSpPr>
          <p:cNvPr id="7" name="Content Placeholder 6"/>
          <p:cNvSpPr>
            <a:spLocks noGrp="1"/>
          </p:cNvSpPr>
          <p:nvPr>
            <p:ph idx="1"/>
          </p:nvPr>
        </p:nvSpPr>
        <p:spPr/>
        <p:txBody>
          <a:bodyPr/>
          <a:lstStyle/>
          <a:p>
            <a:r>
              <a:rPr lang="en-US" dirty="0"/>
              <a:t>Results from sap</a:t>
            </a:r>
          </a:p>
          <a:p>
            <a:pPr>
              <a:buNone/>
            </a:pPr>
            <a:endParaRPr lang="en-US" dirty="0"/>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1600200" y="2133600"/>
            <a:ext cx="6324600" cy="1524000"/>
          </a:xfrm>
          <a:prstGeom prst="rect">
            <a:avLst/>
          </a:prstGeom>
        </p:spPr>
      </p:pic>
      <p:pic>
        <p:nvPicPr>
          <p:cNvPr id="10" name="Picture 9" descr="block 1.PNG"/>
          <p:cNvPicPr>
            <a:picLocks noChangeAspect="1"/>
          </p:cNvPicPr>
          <p:nvPr/>
        </p:nvPicPr>
        <p:blipFill>
          <a:blip r:embed="rId3" cstate="print"/>
          <a:srcRect b="2941"/>
          <a:stretch>
            <a:fillRect/>
          </a:stretch>
        </p:blipFill>
        <p:spPr>
          <a:xfrm>
            <a:off x="1600200" y="3962400"/>
            <a:ext cx="6705600" cy="2514600"/>
          </a:xfrm>
          <a:prstGeom prst="rect">
            <a:avLst/>
          </a:prstGeom>
        </p:spPr>
      </p:pic>
    </p:spTree>
    <p:extLst>
      <p:ext uri="{BB962C8B-B14F-4D97-AF65-F5344CB8AC3E}">
        <p14:creationId xmlns:p14="http://schemas.microsoft.com/office/powerpoint/2010/main" val="29783936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43000"/>
            <a:ext cx="7602048" cy="778694"/>
          </a:xfrm>
        </p:spPr>
        <p:txBody>
          <a:bodyPr>
            <a:normAutofit fontScale="90000"/>
          </a:bodyPr>
          <a:lstStyle/>
          <a:p>
            <a:r>
              <a:rPr lang="en-US" sz="4000" b="1" dirty="0">
                <a:solidFill>
                  <a:schemeClr val="tx1"/>
                </a:solidFill>
                <a:latin typeface="Bell MT" pitchFamily="18" charset="0"/>
              </a:rPr>
              <a:t>1. Moments slab</a:t>
            </a:r>
            <a:br>
              <a:rPr lang="en-US" sz="4000" b="1" dirty="0">
                <a:solidFill>
                  <a:schemeClr val="accent3">
                    <a:lumMod val="75000"/>
                  </a:schemeClr>
                </a:solidFill>
                <a:latin typeface="Bell MT" pitchFamily="18" charset="0"/>
              </a:rPr>
            </a:br>
            <a:endParaRPr lang="en-US" sz="2800"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1295400" y="2209800"/>
                <a:ext cx="7498080" cy="4267200"/>
              </a:xfrm>
            </p:spPr>
            <p:txBody>
              <a:bodyPr>
                <a:normAutofit/>
              </a:bodyPr>
              <a:lstStyle/>
              <a:p>
                <a:r>
                  <a:rPr lang="en-US" dirty="0"/>
                  <a:t>Hand calculations : </a:t>
                </a:r>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5</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4</m:t>
                            </m:r>
                            <m:r>
                              <a:rPr lang="en-US" i="1">
                                <a:latin typeface="Cambria Math" panose="02040503050406030204" pitchFamily="18" charset="0"/>
                              </a:rPr>
                              <m:t>.</m:t>
                            </m:r>
                            <m:r>
                              <a:rPr lang="en-US" i="1">
                                <a:latin typeface="Cambria Math" panose="02040503050406030204" pitchFamily="18" charset="0"/>
                              </a:rPr>
                              <m:t>6</m:t>
                            </m:r>
                          </m:e>
                          <m:sup>
                            <m:r>
                              <a:rPr lang="en-US" i="1">
                                <a:latin typeface="Cambria Math" panose="02040503050406030204" pitchFamily="18" charset="0"/>
                              </a:rPr>
                              <m:t>2</m:t>
                            </m:r>
                          </m:sup>
                        </m:sSup>
                      </m:num>
                      <m:den>
                        <m:r>
                          <a:rPr lang="en-US" i="1">
                            <a:latin typeface="Cambria Math" panose="02040503050406030204" pitchFamily="18" charset="0"/>
                          </a:rPr>
                          <m:t>8</m:t>
                        </m:r>
                      </m:den>
                    </m:f>
                    <m:r>
                      <a:rPr lang="en-US" i="1">
                        <a:latin typeface="Cambria Math" panose="02040503050406030204" pitchFamily="18" charset="0"/>
                      </a:rPr>
                      <m:t>=</m:t>
                    </m:r>
                    <m:r>
                      <a:rPr lang="en-US" i="1">
                        <a:latin typeface="Cambria Math" panose="02040503050406030204" pitchFamily="18" charset="0"/>
                      </a:rPr>
                      <m:t>13</m:t>
                    </m:r>
                    <m:r>
                      <a:rPr lang="en-US" i="1">
                        <a:latin typeface="Cambria Math" panose="02040503050406030204" pitchFamily="18" charset="0"/>
                      </a:rPr>
                      <m:t>.</m:t>
                    </m:r>
                    <m:r>
                      <a:rPr lang="en-US" i="1">
                        <a:latin typeface="Cambria Math" panose="02040503050406030204" pitchFamily="18" charset="0"/>
                      </a:rPr>
                      <m:t>225</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r>
                      <a:rPr lang="en-US" i="1">
                        <a:latin typeface="Cambria Math" panose="02040503050406030204" pitchFamily="18" charset="0"/>
                      </a:rPr>
                      <m:t> </m:t>
                    </m:r>
                  </m:oMath>
                </a14:m>
                <a:endParaRPr lang="en-US" dirty="0"/>
              </a:p>
              <a:p>
                <a:r>
                  <a:rPr lang="en-US" dirty="0"/>
                  <a:t>By using SAP:</a:t>
                </a:r>
              </a:p>
              <a:p>
                <a:r>
                  <a:rPr lang="en-US" dirty="0"/>
                  <a:t>M</a:t>
                </a:r>
                <a:r>
                  <a:rPr lang="en-US" baseline="-25000" dirty="0"/>
                  <a:t>1 </a:t>
                </a:r>
                <a:r>
                  <a:rPr lang="en-US" dirty="0"/>
                  <a:t>= 7 </a:t>
                </a:r>
                <a:r>
                  <a:rPr lang="en-US" dirty="0" err="1"/>
                  <a:t>KN.m</a:t>
                </a:r>
                <a:r>
                  <a:rPr lang="en-US" dirty="0"/>
                  <a:t> ,M</a:t>
                </a:r>
                <a:r>
                  <a:rPr lang="en-US" baseline="-25000" dirty="0"/>
                  <a:t>2 </a:t>
                </a:r>
                <a:r>
                  <a:rPr lang="en-US" dirty="0"/>
                  <a:t>= 5.5 </a:t>
                </a:r>
                <a:r>
                  <a:rPr lang="en-US" dirty="0" err="1"/>
                  <a:t>KN.m</a:t>
                </a:r>
                <a:r>
                  <a:rPr lang="en-US" dirty="0"/>
                  <a:t> ,M</a:t>
                </a:r>
                <a:r>
                  <a:rPr lang="en-US" baseline="-25000" dirty="0"/>
                  <a:t>3</a:t>
                </a:r>
                <a:r>
                  <a:rPr lang="en-US" dirty="0"/>
                  <a:t> = 7 </a:t>
                </a:r>
                <a:r>
                  <a:rPr lang="en-US" dirty="0" err="1"/>
                  <a:t>KN.m</a:t>
                </a:r>
                <a:endParaRPr lang="en-US" dirty="0"/>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1</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2</m:t>
                            </m:r>
                          </m:sub>
                        </m:sSub>
                      </m:num>
                      <m:den>
                        <m:r>
                          <a:rPr lang="en-US" i="1">
                            <a:latin typeface="Cambria Math" panose="02040503050406030204" pitchFamily="18" charset="0"/>
                          </a:rPr>
                          <m:t>2</m:t>
                        </m:r>
                      </m:den>
                    </m:f>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3</m:t>
                        </m:r>
                      </m:sub>
                    </m:sSub>
                  </m:oMath>
                </a14:m>
                <a:endParaRPr lang="en-US" dirty="0"/>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7</m:t>
                        </m:r>
                        <m:r>
                          <a:rPr lang="en-US" i="1">
                            <a:latin typeface="Cambria Math" panose="02040503050406030204" pitchFamily="18" charset="0"/>
                          </a:rPr>
                          <m:t>+ </m:t>
                        </m:r>
                        <m:r>
                          <a:rPr lang="en-US" i="1">
                            <a:latin typeface="Cambria Math" panose="02040503050406030204" pitchFamily="18" charset="0"/>
                          </a:rPr>
                          <m:t>7</m:t>
                        </m:r>
                      </m:num>
                      <m:den>
                        <m:r>
                          <a:rPr lang="en-US" i="1">
                            <a:latin typeface="Cambria Math" panose="02040503050406030204" pitchFamily="18" charset="0"/>
                          </a:rPr>
                          <m:t>2</m:t>
                        </m:r>
                      </m:den>
                    </m:f>
                    <m:r>
                      <a:rPr lang="en-US" i="1">
                        <a:latin typeface="Cambria Math" panose="02040503050406030204" pitchFamily="18" charset="0"/>
                      </a:rPr>
                      <m:t>+ </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12</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oMath>
                </a14:m>
                <a:endParaRPr lang="en-US" dirty="0"/>
              </a:p>
              <a:p>
                <a:r>
                  <a:rPr lang="en-US" dirty="0"/>
                  <a:t>% error =</a:t>
                </a:r>
                <a14:m>
                  <m:oMath xmlns:m="http://schemas.openxmlformats.org/officeDocument/2006/math">
                    <m:r>
                      <a:rPr lang="en-US" i="1">
                        <a:latin typeface="Cambria Math" panose="02040503050406030204" pitchFamily="18" charset="0"/>
                      </a:rPr>
                      <m:t> </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oMath>
                </a14:m>
                <a:r>
                  <a:rPr lang="en-US" dirty="0"/>
                  <a:t>&lt; 10 % (OK)</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1295400" y="2209800"/>
                <a:ext cx="7498080" cy="4267200"/>
              </a:xfrm>
              <a:blipFill>
                <a:blip r:embed="rId2" cstate="print"/>
                <a:stretch>
                  <a:fillRect l="-569" t="-857"/>
                </a:stretch>
              </a:blipFill>
            </p:spPr>
            <p:txBody>
              <a:bodyPr/>
              <a:lstStyle/>
              <a:p>
                <a:r>
                  <a:rPr lang="en-US">
                    <a:noFill/>
                  </a:rPr>
                  <a:t> </a:t>
                </a:r>
              </a:p>
            </p:txBody>
          </p:sp>
        </mc:Fallback>
      </mc:AlternateContent>
      <p:sp>
        <p:nvSpPr>
          <p:cNvPr id="5" name="Rectangle 4"/>
          <p:cNvSpPr/>
          <p:nvPr/>
        </p:nvSpPr>
        <p:spPr>
          <a:xfrm>
            <a:off x="685800" y="0"/>
            <a:ext cx="8566720" cy="646331"/>
          </a:xfrm>
          <a:prstGeom prst="rect">
            <a:avLst/>
          </a:prstGeom>
        </p:spPr>
        <p:txBody>
          <a:bodyPr wrap="square">
            <a:spAutoFit/>
          </a:bodyPr>
          <a:lstStyle/>
          <a:p>
            <a:pPr algn="ctr"/>
            <a:r>
              <a:rPr lang="en-US" sz="3600" b="1" dirty="0">
                <a:solidFill>
                  <a:srgbClr val="0070C0"/>
                </a:solidFill>
                <a:effectLst>
                  <a:outerShdw blurRad="50000" dist="30000" dir="5400000" algn="tl" rotWithShape="0">
                    <a:srgbClr val="000000">
                      <a:alpha val="30000"/>
                    </a:srgbClr>
                  </a:outerShdw>
                </a:effectLst>
                <a:latin typeface="+mj-lt"/>
                <a:ea typeface="+mj-ea"/>
                <a:cs typeface="+mj-cs"/>
              </a:rPr>
              <a:t>Stress Strain relationship in block 1 </a:t>
            </a:r>
          </a:p>
        </p:txBody>
      </p:sp>
    </p:spTree>
    <p:extLst>
      <p:ext uri="{BB962C8B-B14F-4D97-AF65-F5344CB8AC3E}">
        <p14:creationId xmlns:p14="http://schemas.microsoft.com/office/powerpoint/2010/main" val="1762705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9" y="624110"/>
            <a:ext cx="10058400" cy="1280890"/>
          </a:xfrm>
        </p:spPr>
        <p:txBody>
          <a:bodyPr>
            <a:normAutofit fontScale="90000"/>
          </a:bodyPr>
          <a:lstStyle/>
          <a:p>
            <a:pPr algn="ctr"/>
            <a:r>
              <a:rPr lang="en-US" sz="4400" b="1" dirty="0">
                <a:solidFill>
                  <a:schemeClr val="tx1"/>
                </a:solidFill>
                <a:latin typeface="Bell MT" pitchFamily="18" charset="0"/>
              </a:rPr>
              <a:t>2.Beams moments</a:t>
            </a:r>
            <a:br>
              <a:rPr lang="ar-SA" sz="4400" b="1" dirty="0">
                <a:solidFill>
                  <a:schemeClr val="accent3">
                    <a:lumMod val="75000"/>
                  </a:schemeClr>
                </a:solidFill>
                <a:latin typeface="Bell MT" pitchFamily="18" charset="0"/>
              </a:rPr>
            </a:br>
            <a:endParaRPr lang="en-US" dirty="0">
              <a:solidFill>
                <a:schemeClr val="accent3">
                  <a:lumMod val="75000"/>
                </a:schemeClr>
              </a:solidFill>
            </a:endParaRP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noAutofit/>
              </a:bodyPr>
              <a:lstStyle/>
              <a:p>
                <a:r>
                  <a:rPr lang="en-US" sz="2000" dirty="0"/>
                  <a:t>Hand calculations :</a:t>
                </a:r>
              </a:p>
              <a:p>
                <a14:m>
                  <m:oMath xmlns:m="http://schemas.openxmlformats.org/officeDocument/2006/math">
                    <m:r>
                      <a:rPr lang="en-US" sz="2000" i="1">
                        <a:latin typeface="Cambria Math" panose="02040503050406030204" pitchFamily="18" charset="0"/>
                      </a:rPr>
                      <m:t>𝑀</m:t>
                    </m:r>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𝑊</m:t>
                        </m:r>
                        <m:sSup>
                          <m:sSupPr>
                            <m:ctrlPr>
                              <a:rPr lang="en-US" sz="2000" i="1">
                                <a:latin typeface="Cambria Math" panose="02040503050406030204" pitchFamily="18" charset="0"/>
                              </a:rPr>
                            </m:ctrlPr>
                          </m:sSupPr>
                          <m:e>
                            <m:r>
                              <a:rPr lang="en-US" sz="2000" i="1">
                                <a:latin typeface="Cambria Math" panose="02040503050406030204" pitchFamily="18" charset="0"/>
                              </a:rPr>
                              <m:t>𝐿</m:t>
                            </m:r>
                          </m:e>
                          <m:sup>
                            <m:r>
                              <a:rPr lang="en-US" sz="2000" i="1">
                                <a:latin typeface="Cambria Math" panose="02040503050406030204" pitchFamily="18" charset="0"/>
                              </a:rPr>
                              <m:t>2</m:t>
                            </m:r>
                          </m:sup>
                        </m:sSup>
                      </m:num>
                      <m:den>
                        <m:r>
                          <a:rPr lang="en-US" sz="2000" i="1">
                            <a:latin typeface="Cambria Math" panose="02040503050406030204" pitchFamily="18" charset="0"/>
                          </a:rPr>
                          <m:t>8</m:t>
                        </m:r>
                      </m:den>
                    </m:f>
                  </m:oMath>
                </a14:m>
                <a:endParaRPr lang="en-US" sz="2000" dirty="0"/>
              </a:p>
              <a:p>
                <a14:m>
                  <m:oMath xmlns:m="http://schemas.openxmlformats.org/officeDocument/2006/math">
                    <m:r>
                      <a:rPr lang="en-US" sz="2000" i="1">
                        <a:latin typeface="Cambria Math" panose="02040503050406030204" pitchFamily="18" charset="0"/>
                      </a:rPr>
                      <m:t>𝑀</m:t>
                    </m:r>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20</m:t>
                        </m:r>
                        <m:r>
                          <a:rPr lang="en-US" sz="2000" i="1">
                            <a:latin typeface="Cambria Math" panose="02040503050406030204" pitchFamily="18" charset="0"/>
                          </a:rPr>
                          <m:t>.</m:t>
                        </m:r>
                        <m:r>
                          <a:rPr lang="en-US" sz="2000" i="1">
                            <a:latin typeface="Cambria Math" panose="02040503050406030204" pitchFamily="18" charset="0"/>
                          </a:rPr>
                          <m:t>46</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7</m:t>
                            </m:r>
                            <m:r>
                              <a:rPr lang="en-US" sz="2000" i="1">
                                <a:latin typeface="Cambria Math" panose="02040503050406030204" pitchFamily="18" charset="0"/>
                              </a:rPr>
                              <m:t>.</m:t>
                            </m:r>
                            <m:r>
                              <a:rPr lang="en-US" sz="2000" i="1">
                                <a:latin typeface="Cambria Math" panose="02040503050406030204" pitchFamily="18" charset="0"/>
                              </a:rPr>
                              <m:t>45</m:t>
                            </m:r>
                          </m:e>
                          <m:sup>
                            <m:r>
                              <a:rPr lang="en-US" sz="2000" i="1">
                                <a:latin typeface="Cambria Math" panose="02040503050406030204" pitchFamily="18" charset="0"/>
                              </a:rPr>
                              <m:t>2</m:t>
                            </m:r>
                          </m:sup>
                        </m:sSup>
                      </m:num>
                      <m:den>
                        <m:r>
                          <a:rPr lang="en-US" sz="2000" i="1">
                            <a:latin typeface="Cambria Math" panose="02040503050406030204" pitchFamily="18" charset="0"/>
                          </a:rPr>
                          <m:t>8</m:t>
                        </m:r>
                      </m:den>
                    </m:f>
                    <m:r>
                      <a:rPr lang="en-US" sz="2000" i="1">
                        <a:latin typeface="Cambria Math" panose="02040503050406030204" pitchFamily="18" charset="0"/>
                      </a:rPr>
                      <m:t>=</m:t>
                    </m:r>
                    <m:r>
                      <a:rPr lang="en-US" sz="2000" i="1">
                        <a:latin typeface="Cambria Math" panose="02040503050406030204" pitchFamily="18" charset="0"/>
                      </a:rPr>
                      <m:t>141</m:t>
                    </m:r>
                    <m:r>
                      <a:rPr lang="en-US" sz="2000" i="1">
                        <a:latin typeface="Cambria Math" panose="02040503050406030204" pitchFamily="18" charset="0"/>
                      </a:rPr>
                      <m:t>.</m:t>
                    </m:r>
                    <m:r>
                      <a:rPr lang="en-US" sz="2000" i="1">
                        <a:latin typeface="Cambria Math" panose="02040503050406030204" pitchFamily="18" charset="0"/>
                      </a:rPr>
                      <m:t>9</m:t>
                    </m:r>
                    <m:r>
                      <a:rPr lang="en-US" sz="2000" i="1">
                        <a:latin typeface="Cambria Math" panose="02040503050406030204" pitchFamily="18" charset="0"/>
                      </a:rPr>
                      <m:t> </m:t>
                    </m:r>
                    <m:r>
                      <a:rPr lang="en-US" sz="2000" i="1">
                        <a:latin typeface="Cambria Math" panose="02040503050406030204" pitchFamily="18" charset="0"/>
                      </a:rPr>
                      <m:t>𝐾𝑁</m:t>
                    </m:r>
                    <m:r>
                      <a:rPr lang="en-US" sz="2000" i="1">
                        <a:latin typeface="Cambria Math" panose="02040503050406030204" pitchFamily="18" charset="0"/>
                      </a:rPr>
                      <m:t>.</m:t>
                    </m:r>
                    <m:r>
                      <a:rPr lang="en-US" sz="2000" i="1">
                        <a:latin typeface="Cambria Math" panose="02040503050406030204" pitchFamily="18" charset="0"/>
                      </a:rPr>
                      <m:t>𝑚</m:t>
                    </m:r>
                  </m:oMath>
                </a14:m>
                <a:endParaRPr lang="en-US" sz="2000" dirty="0"/>
              </a:p>
              <a:p>
                <a:r>
                  <a:rPr lang="en-US" sz="2000" dirty="0"/>
                  <a:t>Using SAP:</a:t>
                </a:r>
              </a:p>
              <a:p>
                <a14:m>
                  <m:oMath xmlns:m="http://schemas.openxmlformats.org/officeDocument/2006/math">
                    <m:r>
                      <a:rPr lang="en-US" sz="2000" i="1">
                        <a:latin typeface="Cambria Math" panose="02040503050406030204" pitchFamily="18" charset="0"/>
                      </a:rPr>
                      <m:t>𝑀</m:t>
                    </m:r>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74</m:t>
                        </m:r>
                        <m:r>
                          <a:rPr lang="en-US" sz="2000" i="1">
                            <a:latin typeface="Cambria Math" panose="02040503050406030204" pitchFamily="18" charset="0"/>
                          </a:rPr>
                          <m:t>.</m:t>
                        </m:r>
                        <m:r>
                          <a:rPr lang="en-US" sz="2000" i="1">
                            <a:latin typeface="Cambria Math" panose="02040503050406030204" pitchFamily="18" charset="0"/>
                          </a:rPr>
                          <m:t>8</m:t>
                        </m:r>
                        <m:r>
                          <a:rPr lang="en-US" sz="2000" i="1">
                            <a:latin typeface="Cambria Math" panose="02040503050406030204" pitchFamily="18" charset="0"/>
                          </a:rPr>
                          <m:t>+ </m:t>
                        </m:r>
                        <m:r>
                          <a:rPr lang="en-US" sz="2000" i="1">
                            <a:latin typeface="Cambria Math" panose="02040503050406030204" pitchFamily="18" charset="0"/>
                          </a:rPr>
                          <m:t>89</m:t>
                        </m:r>
                        <m:r>
                          <a:rPr lang="en-US" sz="2000" i="1">
                            <a:latin typeface="Cambria Math" panose="02040503050406030204" pitchFamily="18" charset="0"/>
                          </a:rPr>
                          <m:t>.</m:t>
                        </m:r>
                        <m:r>
                          <a:rPr lang="en-US" sz="2000" i="1">
                            <a:latin typeface="Cambria Math" panose="02040503050406030204" pitchFamily="18" charset="0"/>
                          </a:rPr>
                          <m:t>78</m:t>
                        </m:r>
                      </m:num>
                      <m:den>
                        <m:r>
                          <a:rPr lang="en-US" sz="2000" i="1">
                            <a:latin typeface="Cambria Math" panose="02040503050406030204" pitchFamily="18" charset="0"/>
                          </a:rPr>
                          <m:t>2</m:t>
                        </m:r>
                      </m:den>
                    </m:f>
                    <m:r>
                      <a:rPr lang="en-US" sz="2000" i="1">
                        <a:latin typeface="Cambria Math" panose="02040503050406030204" pitchFamily="18" charset="0"/>
                      </a:rPr>
                      <m:t>+ </m:t>
                    </m:r>
                    <m:r>
                      <a:rPr lang="en-US" sz="2000" i="1">
                        <a:latin typeface="Cambria Math" panose="02040503050406030204" pitchFamily="18" charset="0"/>
                      </a:rPr>
                      <m:t>56</m:t>
                    </m:r>
                    <m:r>
                      <a:rPr lang="en-US" sz="2000" i="1">
                        <a:latin typeface="Cambria Math" panose="02040503050406030204" pitchFamily="18" charset="0"/>
                      </a:rPr>
                      <m:t>.</m:t>
                    </m:r>
                    <m:r>
                      <a:rPr lang="en-US" sz="2000" i="1">
                        <a:latin typeface="Cambria Math" panose="02040503050406030204" pitchFamily="18" charset="0"/>
                      </a:rPr>
                      <m:t>36</m:t>
                    </m:r>
                    <m:r>
                      <a:rPr lang="en-US" sz="2000" i="1">
                        <a:latin typeface="Cambria Math" panose="02040503050406030204" pitchFamily="18" charset="0"/>
                      </a:rPr>
                      <m:t>=</m:t>
                    </m:r>
                    <m:r>
                      <a:rPr lang="en-US" sz="2000" i="1">
                        <a:latin typeface="Cambria Math" panose="02040503050406030204" pitchFamily="18" charset="0"/>
                      </a:rPr>
                      <m:t>138</m:t>
                    </m:r>
                    <m:r>
                      <a:rPr lang="en-US" sz="2000" i="1">
                        <a:latin typeface="Cambria Math" panose="02040503050406030204" pitchFamily="18" charset="0"/>
                      </a:rPr>
                      <m:t>.</m:t>
                    </m:r>
                    <m:r>
                      <a:rPr lang="en-US" sz="2000" i="1">
                        <a:latin typeface="Cambria Math" panose="02040503050406030204" pitchFamily="18" charset="0"/>
                      </a:rPr>
                      <m:t>65</m:t>
                    </m:r>
                  </m:oMath>
                </a14:m>
                <a:endParaRPr lang="en-US" sz="2000" dirty="0"/>
              </a:p>
              <a:p>
                <a:r>
                  <a:rPr lang="en-US" sz="2000" dirty="0"/>
                  <a:t>%error =</a:t>
                </a:r>
                <a14:m>
                  <m:oMath xmlns:m="http://schemas.openxmlformats.org/officeDocument/2006/math">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141</m:t>
                        </m:r>
                        <m:r>
                          <a:rPr lang="en-US" sz="2000" i="1">
                            <a:latin typeface="Cambria Math" panose="02040503050406030204" pitchFamily="18" charset="0"/>
                          </a:rPr>
                          <m:t>.</m:t>
                        </m:r>
                        <m:r>
                          <a:rPr lang="en-US" sz="2000" i="1">
                            <a:latin typeface="Cambria Math" panose="02040503050406030204" pitchFamily="18" charset="0"/>
                          </a:rPr>
                          <m:t>9</m:t>
                        </m:r>
                        <m:r>
                          <a:rPr lang="en-US" sz="2000" i="1">
                            <a:latin typeface="Cambria Math" panose="02040503050406030204" pitchFamily="18" charset="0"/>
                          </a:rPr>
                          <m:t>−</m:t>
                        </m:r>
                        <m:r>
                          <a:rPr lang="en-US" sz="2000" i="1">
                            <a:latin typeface="Cambria Math" panose="02040503050406030204" pitchFamily="18" charset="0"/>
                          </a:rPr>
                          <m:t>138</m:t>
                        </m:r>
                        <m:r>
                          <a:rPr lang="en-US" sz="2000" i="1">
                            <a:latin typeface="Cambria Math" panose="02040503050406030204" pitchFamily="18" charset="0"/>
                          </a:rPr>
                          <m:t>.</m:t>
                        </m:r>
                        <m:r>
                          <a:rPr lang="en-US" sz="2000" i="1">
                            <a:latin typeface="Cambria Math" panose="02040503050406030204" pitchFamily="18" charset="0"/>
                          </a:rPr>
                          <m:t>65</m:t>
                        </m:r>
                      </m:num>
                      <m:den>
                        <m:r>
                          <a:rPr lang="en-US" sz="2000" i="1">
                            <a:latin typeface="Cambria Math" panose="02040503050406030204" pitchFamily="18" charset="0"/>
                          </a:rPr>
                          <m:t>141</m:t>
                        </m:r>
                        <m:r>
                          <a:rPr lang="en-US" sz="2000" i="1">
                            <a:latin typeface="Cambria Math" panose="02040503050406030204" pitchFamily="18" charset="0"/>
                          </a:rPr>
                          <m:t>.</m:t>
                        </m:r>
                        <m:r>
                          <a:rPr lang="en-US" sz="2000" i="1">
                            <a:latin typeface="Cambria Math" panose="02040503050406030204" pitchFamily="18" charset="0"/>
                          </a:rPr>
                          <m:t>9</m:t>
                        </m:r>
                      </m:den>
                    </m:f>
                    <m:r>
                      <a:rPr lang="en-US" sz="2000" i="1">
                        <a:latin typeface="Cambria Math" panose="02040503050406030204" pitchFamily="18" charset="0"/>
                      </a:rPr>
                      <m:t> ×</m:t>
                    </m:r>
                    <m:r>
                      <a:rPr lang="en-US" sz="2000" i="1">
                        <a:latin typeface="Cambria Math" panose="02040503050406030204" pitchFamily="18" charset="0"/>
                      </a:rPr>
                      <m:t>100</m:t>
                    </m:r>
                    <m:r>
                      <a:rPr lang="en-US" sz="2000" i="1">
                        <a:latin typeface="Cambria Math" panose="02040503050406030204" pitchFamily="18" charset="0"/>
                      </a:rPr>
                      <m:t>%=</m:t>
                    </m:r>
                    <m:r>
                      <a:rPr lang="en-US" sz="2000" i="1">
                        <a:latin typeface="Cambria Math" panose="02040503050406030204" pitchFamily="18" charset="0"/>
                      </a:rPr>
                      <m:t>2</m:t>
                    </m:r>
                    <m:r>
                      <a:rPr lang="en-US" sz="2000" i="1">
                        <a:latin typeface="Cambria Math" panose="02040503050406030204" pitchFamily="18" charset="0"/>
                      </a:rPr>
                      <m:t>.</m:t>
                    </m:r>
                    <m:r>
                      <a:rPr lang="en-US" sz="2000" i="1">
                        <a:latin typeface="Cambria Math" panose="02040503050406030204" pitchFamily="18" charset="0"/>
                      </a:rPr>
                      <m:t>29</m:t>
                    </m:r>
                    <m:r>
                      <a:rPr lang="en-US" sz="2000" i="1">
                        <a:latin typeface="Cambria Math" panose="02040503050406030204" pitchFamily="18" charset="0"/>
                      </a:rPr>
                      <m:t>%</m:t>
                    </m:r>
                  </m:oMath>
                </a14:m>
                <a:r>
                  <a:rPr lang="en-US" sz="2000" dirty="0"/>
                  <a:t>&lt; 10%  (OK)</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a:blip r:embed="rId2" cstate="print"/>
                <a:stretch>
                  <a:fillRect l="-925" t="-806"/>
                </a:stretch>
              </a:blipFill>
            </p:spPr>
            <p:txBody>
              <a:bodyPr/>
              <a:lstStyle/>
              <a:p>
                <a:r>
                  <a:rPr lang="en-US">
                    <a:noFill/>
                  </a:rPr>
                  <a:t> </a:t>
                </a:r>
              </a:p>
            </p:txBody>
          </p:sp>
        </mc:Fallback>
      </mc:AlternateContent>
    </p:spTree>
    <p:extLst>
      <p:ext uri="{BB962C8B-B14F-4D97-AF65-F5344CB8AC3E}">
        <p14:creationId xmlns:p14="http://schemas.microsoft.com/office/powerpoint/2010/main" val="20817319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24110"/>
            <a:ext cx="8229600" cy="1280890"/>
          </a:xfrm>
        </p:spPr>
        <p:txBody>
          <a:bodyPr>
            <a:normAutofit fontScale="90000"/>
          </a:bodyPr>
          <a:lstStyle/>
          <a:p>
            <a:r>
              <a:rPr lang="en-US" sz="3100" b="1" dirty="0">
                <a:solidFill>
                  <a:schemeClr val="accent1"/>
                </a:solidFill>
              </a:rPr>
              <a:t>Compatibility of structural model for block 2 </a:t>
            </a:r>
            <a:br>
              <a:rPr lang="en-US" dirty="0">
                <a:solidFill>
                  <a:srgbClr val="7030A0"/>
                </a:solidFill>
              </a:rPr>
            </a:br>
            <a:endParaRPr lang="en-US" dirty="0"/>
          </a:p>
        </p:txBody>
      </p:sp>
      <p:pic>
        <p:nvPicPr>
          <p:cNvPr id="7" name="Content Placeholder 6" descr="ffff.PNG"/>
          <p:cNvPicPr>
            <a:picLocks noGrp="1" noChangeAspect="1"/>
          </p:cNvPicPr>
          <p:nvPr>
            <p:ph idx="1"/>
          </p:nvPr>
        </p:nvPicPr>
        <p:blipFill>
          <a:blip r:embed="rId2" cstate="print"/>
          <a:stretch>
            <a:fillRect/>
          </a:stretch>
        </p:blipFill>
        <p:spPr>
          <a:xfrm>
            <a:off x="2529432" y="1264555"/>
            <a:ext cx="5395368" cy="5057722"/>
          </a:xfrm>
        </p:spPr>
      </p:pic>
      <p:sp>
        <p:nvSpPr>
          <p:cNvPr id="5" name="Rectangle 4"/>
          <p:cNvSpPr/>
          <p:nvPr/>
        </p:nvSpPr>
        <p:spPr>
          <a:xfrm>
            <a:off x="2971800" y="6324600"/>
            <a:ext cx="3389040" cy="400110"/>
          </a:xfrm>
          <a:prstGeom prst="rect">
            <a:avLst/>
          </a:prstGeom>
        </p:spPr>
        <p:txBody>
          <a:bodyPr wrap="square">
            <a:spAutoFit/>
          </a:bodyPr>
          <a:lstStyle/>
          <a:p>
            <a:r>
              <a:rPr lang="en-US" sz="2000" b="1" dirty="0"/>
              <a:t>Time Period = 1.06 sec</a:t>
            </a:r>
          </a:p>
        </p:txBody>
      </p:sp>
    </p:spTree>
    <p:extLst>
      <p:ext uri="{BB962C8B-B14F-4D97-AF65-F5344CB8AC3E}">
        <p14:creationId xmlns:p14="http://schemas.microsoft.com/office/powerpoint/2010/main" val="2352653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7704" y="2636912"/>
            <a:ext cx="7498080" cy="4800600"/>
          </a:xfrm>
        </p:spPr>
        <p:txBody>
          <a:bodyPr>
            <a:normAutofit/>
          </a:bodyPr>
          <a:lstStyle/>
          <a:p>
            <a:pPr marL="82296" indent="0">
              <a:buNone/>
            </a:pPr>
            <a:r>
              <a:rPr lang="en-US" sz="5400"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t>INTRODUCTION</a:t>
            </a:r>
          </a:p>
        </p:txBody>
      </p:sp>
    </p:spTree>
    <p:extLst>
      <p:ext uri="{BB962C8B-B14F-4D97-AF65-F5344CB8AC3E}">
        <p14:creationId xmlns:p14="http://schemas.microsoft.com/office/powerpoint/2010/main" val="34982624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54955"/>
            <a:ext cx="6589199" cy="1280890"/>
          </a:xfrm>
        </p:spPr>
        <p:txBody>
          <a:bodyPr>
            <a:normAutofit fontScale="90000"/>
          </a:bodyPr>
          <a:lstStyle/>
          <a:p>
            <a:pPr algn="ctr"/>
            <a:r>
              <a:rPr lang="en-US" sz="4000" b="1" dirty="0">
                <a:solidFill>
                  <a:schemeClr val="accent1"/>
                </a:solidFill>
              </a:rPr>
              <a:t>Equilibrium check in block 2</a:t>
            </a:r>
            <a:br>
              <a:rPr lang="en-US" dirty="0">
                <a:solidFill>
                  <a:schemeClr val="accent1"/>
                </a:solidFill>
              </a:rPr>
            </a:br>
            <a:endParaRPr lang="en-US" dirty="0">
              <a:solidFill>
                <a:schemeClr val="accent1"/>
              </a:solidFill>
            </a:endParaRPr>
          </a:p>
        </p:txBody>
      </p:sp>
      <p:sp>
        <p:nvSpPr>
          <p:cNvPr id="7" name="Content Placeholder 6"/>
          <p:cNvSpPr>
            <a:spLocks noGrp="1"/>
          </p:cNvSpPr>
          <p:nvPr>
            <p:ph idx="1"/>
          </p:nvPr>
        </p:nvSpPr>
        <p:spPr/>
        <p:txBody>
          <a:bodyPr/>
          <a:lstStyle/>
          <a:p>
            <a:r>
              <a:rPr lang="en-US" dirty="0"/>
              <a:t>Results from sap</a:t>
            </a:r>
          </a:p>
          <a:p>
            <a:pPr>
              <a:buNone/>
            </a:pPr>
            <a:endParaRPr lang="en-US" dirty="0"/>
          </a:p>
        </p:txBody>
      </p:sp>
      <p:pic>
        <p:nvPicPr>
          <p:cNvPr id="6" name="Picture 5" descr="BLOCK 2.PNG"/>
          <p:cNvPicPr>
            <a:picLocks noChangeAspect="1"/>
          </p:cNvPicPr>
          <p:nvPr/>
        </p:nvPicPr>
        <p:blipFill>
          <a:blip r:embed="rId2" cstate="print"/>
          <a:stretch>
            <a:fillRect/>
          </a:stretch>
        </p:blipFill>
        <p:spPr>
          <a:xfrm>
            <a:off x="1524000" y="4267200"/>
            <a:ext cx="6781800" cy="2057400"/>
          </a:xfrm>
          <a:prstGeom prst="rect">
            <a:avLst/>
          </a:prstGeom>
        </p:spPr>
      </p:pic>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1676400" y="1905000"/>
            <a:ext cx="6705600" cy="1752600"/>
          </a:xfrm>
          <a:prstGeom prst="rect">
            <a:avLst/>
          </a:prstGeom>
        </p:spPr>
      </p:pic>
    </p:spTree>
    <p:extLst>
      <p:ext uri="{BB962C8B-B14F-4D97-AF65-F5344CB8AC3E}">
        <p14:creationId xmlns:p14="http://schemas.microsoft.com/office/powerpoint/2010/main" val="29783936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43000"/>
            <a:ext cx="7602048" cy="778694"/>
          </a:xfrm>
        </p:spPr>
        <p:txBody>
          <a:bodyPr>
            <a:normAutofit fontScale="90000"/>
          </a:bodyPr>
          <a:lstStyle/>
          <a:p>
            <a:r>
              <a:rPr lang="en-US" sz="4000" b="1" dirty="0">
                <a:solidFill>
                  <a:schemeClr val="tx1"/>
                </a:solidFill>
                <a:latin typeface="Bell MT" pitchFamily="18" charset="0"/>
              </a:rPr>
              <a:t>1. Moments slab in x-direction </a:t>
            </a:r>
            <a:br>
              <a:rPr lang="en-US" sz="4000" b="1" dirty="0">
                <a:solidFill>
                  <a:schemeClr val="accent3">
                    <a:lumMod val="75000"/>
                  </a:schemeClr>
                </a:solidFill>
                <a:latin typeface="Bell MT" pitchFamily="18" charset="0"/>
              </a:rPr>
            </a:br>
            <a:endParaRPr lang="en-US" sz="2800"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1295400" y="2209800"/>
                <a:ext cx="7498080" cy="4267200"/>
              </a:xfrm>
            </p:spPr>
            <p:txBody>
              <a:bodyPr>
                <a:normAutofit/>
              </a:bodyPr>
              <a:lstStyle/>
              <a:p>
                <a:r>
                  <a:rPr lang="en-US" dirty="0"/>
                  <a:t>Hand calculations : </a:t>
                </a:r>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𝑊𝐿</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𝑛</m:t>
                                </m:r>
                              </m:sub>
                            </m:sSub>
                          </m:e>
                          <m:sup>
                            <m:r>
                              <a:rPr lang="en-US" i="1">
                                <a:latin typeface="Cambria Math" panose="02040503050406030204" pitchFamily="18" charset="0"/>
                              </a:rPr>
                              <m:t>2</m:t>
                            </m:r>
                          </m:sup>
                        </m:sSup>
                      </m:num>
                      <m:den>
                        <m:r>
                          <a:rPr lang="en-US" i="1">
                            <a:latin typeface="Cambria Math" panose="02040503050406030204" pitchFamily="18" charset="0"/>
                          </a:rPr>
                          <m:t>8</m:t>
                        </m:r>
                      </m:den>
                    </m:f>
                  </m:oMath>
                </a14:m>
                <a:endParaRPr lang="en-US" dirty="0"/>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m:t>
                        </m:r>
                        <m:r>
                          <a:rPr lang="en-US" i="1">
                            <a:latin typeface="Cambria Math" panose="02040503050406030204" pitchFamily="18" charset="0"/>
                          </a:rPr>
                          <m:t>825</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6</m:t>
                            </m:r>
                            <m:r>
                              <a:rPr lang="en-US" i="1">
                                <a:latin typeface="Cambria Math" panose="02040503050406030204" pitchFamily="18" charset="0"/>
                              </a:rPr>
                              <m:t>.</m:t>
                            </m:r>
                            <m:r>
                              <a:rPr lang="en-US" i="1">
                                <a:latin typeface="Cambria Math" panose="02040503050406030204" pitchFamily="18" charset="0"/>
                              </a:rPr>
                              <m:t>65</m:t>
                            </m:r>
                          </m:e>
                          <m:sup>
                            <m:r>
                              <a:rPr lang="en-US" i="1">
                                <a:latin typeface="Cambria Math" panose="02040503050406030204" pitchFamily="18" charset="0"/>
                              </a:rPr>
                              <m:t>2</m:t>
                            </m:r>
                          </m:sup>
                        </m:sSup>
                      </m:num>
                      <m:den>
                        <m:r>
                          <a:rPr lang="en-US" i="1">
                            <a:latin typeface="Cambria Math" panose="02040503050406030204" pitchFamily="18" charset="0"/>
                          </a:rPr>
                          <m:t>8</m:t>
                        </m:r>
                      </m:den>
                    </m:f>
                    <m:r>
                      <a:rPr lang="en-US" i="1">
                        <a:latin typeface="Cambria Math" panose="02040503050406030204" pitchFamily="18" charset="0"/>
                      </a:rPr>
                      <m:t>=</m:t>
                    </m:r>
                    <m:r>
                      <a:rPr lang="en-US" i="1">
                        <a:latin typeface="Cambria Math" panose="02040503050406030204" pitchFamily="18" charset="0"/>
                      </a:rPr>
                      <m:t>243</m:t>
                    </m:r>
                    <m:r>
                      <a:rPr lang="en-US" i="1">
                        <a:latin typeface="Cambria Math" panose="02040503050406030204" pitchFamily="18" charset="0"/>
                      </a:rPr>
                      <m:t>.</m:t>
                    </m:r>
                    <m:r>
                      <a:rPr lang="en-US" i="1">
                        <a:latin typeface="Cambria Math" panose="02040503050406030204" pitchFamily="18" charset="0"/>
                      </a:rPr>
                      <m:t>9</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oMath>
                </a14:m>
                <a:endParaRPr lang="en-US" dirty="0"/>
              </a:p>
              <a:p>
                <a:r>
                  <a:rPr lang="en-US" dirty="0"/>
                  <a:t>Using SAP :</a:t>
                </a:r>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132</m:t>
                        </m:r>
                        <m:r>
                          <a:rPr lang="en-US" i="1">
                            <a:latin typeface="Cambria Math" panose="02040503050406030204" pitchFamily="18" charset="0"/>
                          </a:rPr>
                          <m:t>+ </m:t>
                        </m:r>
                        <m:r>
                          <a:rPr lang="en-US" i="1">
                            <a:latin typeface="Cambria Math" panose="02040503050406030204" pitchFamily="18" charset="0"/>
                          </a:rPr>
                          <m:t>131</m:t>
                        </m:r>
                        <m:r>
                          <a:rPr lang="en-US" i="1">
                            <a:latin typeface="Cambria Math" panose="02040503050406030204" pitchFamily="18" charset="0"/>
                          </a:rPr>
                          <m:t>.</m:t>
                        </m:r>
                        <m:r>
                          <a:rPr lang="en-US" i="1">
                            <a:latin typeface="Cambria Math" panose="02040503050406030204" pitchFamily="18" charset="0"/>
                          </a:rPr>
                          <m:t>77</m:t>
                        </m:r>
                      </m:num>
                      <m:den>
                        <m:r>
                          <a:rPr lang="en-US" i="1">
                            <a:latin typeface="Cambria Math" panose="02040503050406030204" pitchFamily="18" charset="0"/>
                          </a:rPr>
                          <m:t>2</m:t>
                        </m:r>
                      </m:den>
                    </m:f>
                    <m:r>
                      <a:rPr lang="en-US" i="1">
                        <a:latin typeface="Cambria Math" panose="02040503050406030204" pitchFamily="18" charset="0"/>
                      </a:rPr>
                      <m:t>+ </m:t>
                    </m:r>
                    <m:r>
                      <a:rPr lang="en-US" i="1">
                        <a:latin typeface="Cambria Math" panose="02040503050406030204" pitchFamily="18" charset="0"/>
                      </a:rPr>
                      <m:t>119</m:t>
                    </m:r>
                    <m:r>
                      <a:rPr lang="en-US" i="1">
                        <a:latin typeface="Cambria Math" panose="02040503050406030204" pitchFamily="18" charset="0"/>
                      </a:rPr>
                      <m:t>.</m:t>
                    </m:r>
                    <m:r>
                      <a:rPr lang="en-US" i="1">
                        <a:latin typeface="Cambria Math" panose="02040503050406030204" pitchFamily="18" charset="0"/>
                      </a:rPr>
                      <m:t>45</m:t>
                    </m:r>
                    <m:r>
                      <a:rPr lang="en-US" i="1">
                        <a:latin typeface="Cambria Math" panose="02040503050406030204" pitchFamily="18" charset="0"/>
                      </a:rPr>
                      <m:t>=</m:t>
                    </m:r>
                    <m:r>
                      <a:rPr lang="en-US" i="1">
                        <a:latin typeface="Cambria Math" panose="02040503050406030204" pitchFamily="18" charset="0"/>
                      </a:rPr>
                      <m:t>250</m:t>
                    </m:r>
                    <m:r>
                      <a:rPr lang="en-US" i="1">
                        <a:latin typeface="Cambria Math" panose="02040503050406030204" pitchFamily="18" charset="0"/>
                      </a:rPr>
                      <m:t>.</m:t>
                    </m:r>
                    <m:r>
                      <a:rPr lang="en-US" i="1">
                        <a:latin typeface="Cambria Math" panose="02040503050406030204" pitchFamily="18" charset="0"/>
                      </a:rPr>
                      <m:t>95</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oMath>
                </a14:m>
                <a:endParaRPr lang="en-US" dirty="0"/>
              </a:p>
              <a:p>
                <a:r>
                  <a:rPr lang="en-US" dirty="0"/>
                  <a:t>%error =</a:t>
                </a:r>
                <a14:m>
                  <m:oMath xmlns:m="http://schemas.openxmlformats.org/officeDocument/2006/math">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243</m:t>
                        </m:r>
                        <m:r>
                          <a:rPr lang="en-US" i="1">
                            <a:latin typeface="Cambria Math" panose="02040503050406030204" pitchFamily="18" charset="0"/>
                          </a:rPr>
                          <m:t>.</m:t>
                        </m:r>
                        <m:r>
                          <a:rPr lang="en-US" i="1">
                            <a:latin typeface="Cambria Math" panose="02040503050406030204" pitchFamily="18" charset="0"/>
                          </a:rPr>
                          <m:t>9</m:t>
                        </m:r>
                        <m:r>
                          <a:rPr lang="en-US" i="1">
                            <a:latin typeface="Cambria Math" panose="02040503050406030204" pitchFamily="18" charset="0"/>
                          </a:rPr>
                          <m:t>−</m:t>
                        </m:r>
                        <m:r>
                          <a:rPr lang="en-US" i="1">
                            <a:latin typeface="Cambria Math" panose="02040503050406030204" pitchFamily="18" charset="0"/>
                          </a:rPr>
                          <m:t>250</m:t>
                        </m:r>
                        <m:r>
                          <a:rPr lang="en-US" i="1">
                            <a:latin typeface="Cambria Math" panose="02040503050406030204" pitchFamily="18" charset="0"/>
                          </a:rPr>
                          <m:t>.</m:t>
                        </m:r>
                        <m:r>
                          <a:rPr lang="en-US" i="1">
                            <a:latin typeface="Cambria Math" panose="02040503050406030204" pitchFamily="18" charset="0"/>
                          </a:rPr>
                          <m:t>9</m:t>
                        </m:r>
                      </m:num>
                      <m:den>
                        <m:r>
                          <a:rPr lang="en-US" i="1">
                            <a:latin typeface="Cambria Math" panose="02040503050406030204" pitchFamily="18" charset="0"/>
                          </a:rPr>
                          <m:t>250</m:t>
                        </m:r>
                        <m:r>
                          <a:rPr lang="en-US" i="1">
                            <a:latin typeface="Cambria Math" panose="02040503050406030204" pitchFamily="18" charset="0"/>
                          </a:rPr>
                          <m:t>.</m:t>
                        </m:r>
                        <m:r>
                          <a:rPr lang="en-US" i="1">
                            <a:latin typeface="Cambria Math" panose="02040503050406030204" pitchFamily="18" charset="0"/>
                          </a:rPr>
                          <m:t>9</m:t>
                        </m:r>
                      </m:den>
                    </m:f>
                    <m:r>
                      <a:rPr lang="en-US" i="1">
                        <a:latin typeface="Cambria Math" panose="02040503050406030204" pitchFamily="18" charset="0"/>
                      </a:rPr>
                      <m:t> ×</m:t>
                    </m:r>
                    <m:r>
                      <a:rPr lang="en-US" i="1">
                        <a:latin typeface="Cambria Math" panose="02040503050406030204" pitchFamily="18" charset="0"/>
                      </a:rPr>
                      <m:t>100</m:t>
                    </m:r>
                    <m:r>
                      <a:rPr lang="en-US" i="1">
                        <a:latin typeface="Cambria Math" panose="02040503050406030204" pitchFamily="18" charset="0"/>
                      </a:rPr>
                      <m:t>%=</m:t>
                    </m:r>
                    <m:r>
                      <a:rPr lang="en-US" i="1">
                        <a:latin typeface="Cambria Math" panose="02040503050406030204" pitchFamily="18" charset="0"/>
                      </a:rPr>
                      <m:t>3</m:t>
                    </m:r>
                    <m:r>
                      <a:rPr lang="en-US" i="1">
                        <a:latin typeface="Cambria Math" panose="02040503050406030204" pitchFamily="18" charset="0"/>
                      </a:rPr>
                      <m:t>%</m:t>
                    </m:r>
                  </m:oMath>
                </a14:m>
                <a:r>
                  <a:rPr lang="en-US" dirty="0"/>
                  <a:t>&lt; 10% (OK)</a:t>
                </a:r>
              </a:p>
              <a:p>
                <a:pPr marL="0" indent="0">
                  <a:buNone/>
                </a:pPr>
                <a:endParaRPr lang="en-US"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1295400" y="2209800"/>
                <a:ext cx="7498080" cy="4267200"/>
              </a:xfrm>
              <a:blipFill>
                <a:blip r:embed="rId2" cstate="print"/>
                <a:stretch>
                  <a:fillRect l="-569" t="-857"/>
                </a:stretch>
              </a:blipFill>
            </p:spPr>
            <p:txBody>
              <a:bodyPr/>
              <a:lstStyle/>
              <a:p>
                <a:r>
                  <a:rPr lang="en-US">
                    <a:noFill/>
                  </a:rPr>
                  <a:t> </a:t>
                </a:r>
              </a:p>
            </p:txBody>
          </p:sp>
        </mc:Fallback>
      </mc:AlternateContent>
      <p:sp>
        <p:nvSpPr>
          <p:cNvPr id="5" name="Rectangle 4"/>
          <p:cNvSpPr/>
          <p:nvPr/>
        </p:nvSpPr>
        <p:spPr>
          <a:xfrm>
            <a:off x="685800" y="0"/>
            <a:ext cx="8566720" cy="646331"/>
          </a:xfrm>
          <a:prstGeom prst="rect">
            <a:avLst/>
          </a:prstGeom>
        </p:spPr>
        <p:txBody>
          <a:bodyPr wrap="square">
            <a:spAutoFit/>
          </a:bodyPr>
          <a:lstStyle/>
          <a:p>
            <a:pPr algn="ctr"/>
            <a:r>
              <a:rPr lang="en-US" sz="3600" b="1" dirty="0">
                <a:solidFill>
                  <a:srgbClr val="0070C0"/>
                </a:solidFill>
                <a:effectLst>
                  <a:outerShdw blurRad="50000" dist="30000" dir="5400000" algn="tl" rotWithShape="0">
                    <a:srgbClr val="000000">
                      <a:alpha val="30000"/>
                    </a:srgbClr>
                  </a:outerShdw>
                </a:effectLst>
                <a:latin typeface="+mj-lt"/>
                <a:ea typeface="+mj-ea"/>
                <a:cs typeface="+mj-cs"/>
              </a:rPr>
              <a:t>Stress Strain relationship in block 2 </a:t>
            </a:r>
          </a:p>
        </p:txBody>
      </p:sp>
    </p:spTree>
    <p:extLst>
      <p:ext uri="{BB962C8B-B14F-4D97-AF65-F5344CB8AC3E}">
        <p14:creationId xmlns:p14="http://schemas.microsoft.com/office/powerpoint/2010/main" val="1137581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43000"/>
            <a:ext cx="7602048" cy="778694"/>
          </a:xfrm>
        </p:spPr>
        <p:txBody>
          <a:bodyPr>
            <a:normAutofit fontScale="90000"/>
          </a:bodyPr>
          <a:lstStyle/>
          <a:p>
            <a:r>
              <a:rPr lang="en-US" sz="4000" b="1" dirty="0">
                <a:solidFill>
                  <a:schemeClr val="tx1"/>
                </a:solidFill>
                <a:latin typeface="Bell MT" pitchFamily="18" charset="0"/>
              </a:rPr>
              <a:t>2. Moments slab in y-direction </a:t>
            </a:r>
            <a:br>
              <a:rPr lang="en-US" sz="4000" b="1" dirty="0">
                <a:solidFill>
                  <a:schemeClr val="accent3">
                    <a:lumMod val="75000"/>
                  </a:schemeClr>
                </a:solidFill>
                <a:latin typeface="Bell MT" pitchFamily="18" charset="0"/>
              </a:rPr>
            </a:br>
            <a:endParaRPr lang="en-US" sz="2800"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1295400" y="2209800"/>
                <a:ext cx="7498080" cy="4267200"/>
              </a:xfrm>
            </p:spPr>
            <p:txBody>
              <a:bodyPr>
                <a:normAutofit/>
              </a:bodyPr>
              <a:lstStyle/>
              <a:p>
                <a:r>
                  <a:rPr lang="en-US" dirty="0"/>
                  <a:t>Hand calculations : </a:t>
                </a:r>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𝑊𝐿</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𝑛</m:t>
                                </m:r>
                              </m:sub>
                            </m:sSub>
                          </m:e>
                          <m:sup>
                            <m:r>
                              <a:rPr lang="en-US" i="1">
                                <a:latin typeface="Cambria Math" panose="02040503050406030204" pitchFamily="18" charset="0"/>
                              </a:rPr>
                              <m:t>2</m:t>
                            </m:r>
                          </m:sup>
                        </m:sSup>
                      </m:num>
                      <m:den>
                        <m:r>
                          <a:rPr lang="en-US" i="1">
                            <a:latin typeface="Cambria Math" panose="02040503050406030204" pitchFamily="18" charset="0"/>
                          </a:rPr>
                          <m:t>8</m:t>
                        </m:r>
                      </m:den>
                    </m:f>
                  </m:oMath>
                </a14:m>
                <a:endParaRPr lang="en-US" i="1" dirty="0"/>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85</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8</m:t>
                            </m:r>
                          </m:e>
                          <m:sup>
                            <m:r>
                              <a:rPr lang="en-US" i="1">
                                <a:latin typeface="Cambria Math" panose="02040503050406030204" pitchFamily="18" charset="0"/>
                              </a:rPr>
                              <m:t>2</m:t>
                            </m:r>
                          </m:sup>
                        </m:sSup>
                      </m:num>
                      <m:den>
                        <m:r>
                          <a:rPr lang="en-US" i="1">
                            <a:latin typeface="Cambria Math" panose="02040503050406030204" pitchFamily="18" charset="0"/>
                          </a:rPr>
                          <m:t>8</m:t>
                        </m:r>
                      </m:den>
                    </m:f>
                    <m:r>
                      <a:rPr lang="en-US" i="1">
                        <a:latin typeface="Cambria Math" panose="02040503050406030204" pitchFamily="18" charset="0"/>
                      </a:rPr>
                      <m:t>=</m:t>
                    </m:r>
                    <m:r>
                      <a:rPr lang="en-US" i="1">
                        <a:latin typeface="Cambria Math" panose="02040503050406030204" pitchFamily="18" charset="0"/>
                      </a:rPr>
                      <m:t>234</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oMath>
                </a14:m>
                <a:endParaRPr lang="en-US" dirty="0"/>
              </a:p>
              <a:p>
                <a:r>
                  <a:rPr lang="en-US" dirty="0"/>
                  <a:t>Using SAP;</a:t>
                </a:r>
              </a:p>
              <a:p>
                <a14:m>
                  <m:oMath xmlns:m="http://schemas.openxmlformats.org/officeDocument/2006/math">
                    <m:r>
                      <a:rPr lang="en-US" i="1">
                        <a:latin typeface="Cambria Math" panose="02040503050406030204" pitchFamily="18" charset="0"/>
                      </a:rPr>
                      <m:t>𝑀</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233</m:t>
                        </m:r>
                        <m:r>
                          <a:rPr lang="en-US" i="1">
                            <a:latin typeface="Cambria Math" panose="02040503050406030204" pitchFamily="18" charset="0"/>
                          </a:rPr>
                          <m:t>+ </m:t>
                        </m:r>
                        <m:r>
                          <a:rPr lang="en-US" i="1">
                            <a:latin typeface="Cambria Math" panose="02040503050406030204" pitchFamily="18" charset="0"/>
                          </a:rPr>
                          <m:t>25</m:t>
                        </m:r>
                        <m:r>
                          <a:rPr lang="en-US" i="1">
                            <a:latin typeface="Cambria Math" panose="02040503050406030204" pitchFamily="18" charset="0"/>
                          </a:rPr>
                          <m:t>.</m:t>
                        </m:r>
                        <m:r>
                          <a:rPr lang="en-US" i="1">
                            <a:latin typeface="Cambria Math" panose="02040503050406030204" pitchFamily="18" charset="0"/>
                          </a:rPr>
                          <m:t>7</m:t>
                        </m:r>
                      </m:num>
                      <m:den>
                        <m:r>
                          <a:rPr lang="en-US" i="1">
                            <a:latin typeface="Cambria Math" panose="02040503050406030204" pitchFamily="18" charset="0"/>
                          </a:rPr>
                          <m:t>2</m:t>
                        </m:r>
                      </m:den>
                    </m:f>
                    <m:r>
                      <a:rPr lang="en-US" i="1">
                        <a:latin typeface="Cambria Math" panose="02040503050406030204" pitchFamily="18" charset="0"/>
                      </a:rPr>
                      <m:t>+ </m:t>
                    </m:r>
                    <m:r>
                      <a:rPr lang="en-US" i="1">
                        <a:latin typeface="Cambria Math" panose="02040503050406030204" pitchFamily="18" charset="0"/>
                      </a:rPr>
                      <m:t>92</m:t>
                    </m:r>
                    <m:r>
                      <a:rPr lang="en-US" i="1">
                        <a:latin typeface="Cambria Math" panose="02040503050406030204" pitchFamily="18" charset="0"/>
                      </a:rPr>
                      <m:t>.</m:t>
                    </m:r>
                    <m:r>
                      <a:rPr lang="en-US" i="1">
                        <a:latin typeface="Cambria Math" panose="02040503050406030204" pitchFamily="18" charset="0"/>
                      </a:rPr>
                      <m:t>7</m:t>
                    </m:r>
                    <m:r>
                      <a:rPr lang="en-US" i="1">
                        <a:latin typeface="Cambria Math" panose="02040503050406030204" pitchFamily="18" charset="0"/>
                      </a:rPr>
                      <m:t>=</m:t>
                    </m:r>
                    <m:r>
                      <a:rPr lang="en-US" i="1">
                        <a:latin typeface="Cambria Math" panose="02040503050406030204" pitchFamily="18" charset="0"/>
                      </a:rPr>
                      <m:t>222</m:t>
                    </m:r>
                    <m:r>
                      <a:rPr lang="en-US" i="1">
                        <a:latin typeface="Cambria Math" panose="02040503050406030204" pitchFamily="18" charset="0"/>
                      </a:rPr>
                      <m:t>.</m:t>
                    </m:r>
                    <m:r>
                      <a:rPr lang="en-US" i="1">
                        <a:latin typeface="Cambria Math" panose="02040503050406030204" pitchFamily="18" charset="0"/>
                      </a:rPr>
                      <m:t>05</m:t>
                    </m:r>
                    <m:r>
                      <a:rPr lang="en-US" i="1">
                        <a:latin typeface="Cambria Math" panose="02040503050406030204" pitchFamily="18" charset="0"/>
                      </a:rPr>
                      <m:t> </m:t>
                    </m:r>
                    <m:r>
                      <a:rPr lang="en-US" i="1">
                        <a:latin typeface="Cambria Math" panose="02040503050406030204" pitchFamily="18" charset="0"/>
                      </a:rPr>
                      <m:t>𝐾𝑁</m:t>
                    </m:r>
                    <m:r>
                      <a:rPr lang="en-US" i="1">
                        <a:latin typeface="Cambria Math" panose="02040503050406030204" pitchFamily="18" charset="0"/>
                      </a:rPr>
                      <m:t>.</m:t>
                    </m:r>
                    <m:r>
                      <a:rPr lang="en-US" i="1">
                        <a:latin typeface="Cambria Math" panose="02040503050406030204" pitchFamily="18" charset="0"/>
                      </a:rPr>
                      <m:t>𝑚</m:t>
                    </m:r>
                  </m:oMath>
                </a14:m>
                <a:endParaRPr lang="en-US" dirty="0"/>
              </a:p>
              <a:p>
                <a:r>
                  <a:rPr lang="en-US" dirty="0"/>
                  <a:t>%error =</a:t>
                </a:r>
                <a14:m>
                  <m:oMath xmlns:m="http://schemas.openxmlformats.org/officeDocument/2006/math">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234</m:t>
                        </m:r>
                        <m:r>
                          <a:rPr lang="en-US" i="1">
                            <a:latin typeface="Cambria Math" panose="02040503050406030204" pitchFamily="18" charset="0"/>
                          </a:rPr>
                          <m:t>−</m:t>
                        </m:r>
                        <m:r>
                          <a:rPr lang="en-US" i="1">
                            <a:latin typeface="Cambria Math" panose="02040503050406030204" pitchFamily="18" charset="0"/>
                          </a:rPr>
                          <m:t>222</m:t>
                        </m:r>
                        <m:r>
                          <a:rPr lang="en-US" i="1">
                            <a:latin typeface="Cambria Math" panose="02040503050406030204" pitchFamily="18" charset="0"/>
                          </a:rPr>
                          <m:t>.</m:t>
                        </m:r>
                        <m:r>
                          <a:rPr lang="en-US" i="1">
                            <a:latin typeface="Cambria Math" panose="02040503050406030204" pitchFamily="18" charset="0"/>
                          </a:rPr>
                          <m:t>05</m:t>
                        </m:r>
                      </m:num>
                      <m:den>
                        <m:r>
                          <a:rPr lang="en-US" i="1">
                            <a:latin typeface="Cambria Math" panose="02040503050406030204" pitchFamily="18" charset="0"/>
                          </a:rPr>
                          <m:t>234</m:t>
                        </m:r>
                      </m:den>
                    </m:f>
                    <m:r>
                      <a:rPr lang="en-US" i="1">
                        <a:latin typeface="Cambria Math" panose="02040503050406030204" pitchFamily="18" charset="0"/>
                      </a:rPr>
                      <m:t> ×</m:t>
                    </m:r>
                    <m:r>
                      <a:rPr lang="en-US" i="1">
                        <a:latin typeface="Cambria Math" panose="02040503050406030204" pitchFamily="18" charset="0"/>
                      </a:rPr>
                      <m:t>100</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oMath>
                </a14:m>
                <a:r>
                  <a:rPr lang="en-US" dirty="0"/>
                  <a:t>&lt; 10% (OK)</a:t>
                </a:r>
              </a:p>
              <a:p>
                <a:pPr marL="0" indent="0">
                  <a:buNone/>
                </a:pPr>
                <a:endParaRPr lang="en-US"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1295400" y="2209800"/>
                <a:ext cx="7498080" cy="4267200"/>
              </a:xfrm>
              <a:blipFill>
                <a:blip r:embed="rId2" cstate="print"/>
                <a:stretch>
                  <a:fillRect l="-569" t="-857"/>
                </a:stretch>
              </a:blipFill>
            </p:spPr>
            <p:txBody>
              <a:bodyPr/>
              <a:lstStyle/>
              <a:p>
                <a:r>
                  <a:rPr lang="en-US">
                    <a:noFill/>
                  </a:rPr>
                  <a:t> </a:t>
                </a:r>
              </a:p>
            </p:txBody>
          </p:sp>
        </mc:Fallback>
      </mc:AlternateContent>
      <p:sp>
        <p:nvSpPr>
          <p:cNvPr id="5" name="Rectangle 4"/>
          <p:cNvSpPr/>
          <p:nvPr/>
        </p:nvSpPr>
        <p:spPr>
          <a:xfrm>
            <a:off x="685800" y="0"/>
            <a:ext cx="8566720" cy="646331"/>
          </a:xfrm>
          <a:prstGeom prst="rect">
            <a:avLst/>
          </a:prstGeom>
        </p:spPr>
        <p:txBody>
          <a:bodyPr wrap="square">
            <a:spAutoFit/>
          </a:bodyPr>
          <a:lstStyle/>
          <a:p>
            <a:pPr algn="ctr"/>
            <a:r>
              <a:rPr lang="en-US" sz="3600" b="1" dirty="0">
                <a:solidFill>
                  <a:srgbClr val="0070C0"/>
                </a:solidFill>
                <a:effectLst>
                  <a:outerShdw blurRad="50000" dist="30000" dir="5400000" algn="tl" rotWithShape="0">
                    <a:srgbClr val="000000">
                      <a:alpha val="30000"/>
                    </a:srgbClr>
                  </a:outerShdw>
                </a:effectLst>
                <a:latin typeface="+mj-lt"/>
                <a:ea typeface="+mj-ea"/>
                <a:cs typeface="+mj-cs"/>
              </a:rPr>
              <a:t>Stress Strain relationship in block 2</a:t>
            </a:r>
          </a:p>
        </p:txBody>
      </p:sp>
    </p:spTree>
    <p:extLst>
      <p:ext uri="{BB962C8B-B14F-4D97-AF65-F5344CB8AC3E}">
        <p14:creationId xmlns:p14="http://schemas.microsoft.com/office/powerpoint/2010/main" val="27602728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9" y="624110"/>
            <a:ext cx="10058400" cy="1280890"/>
          </a:xfrm>
        </p:spPr>
        <p:txBody>
          <a:bodyPr>
            <a:normAutofit fontScale="90000"/>
          </a:bodyPr>
          <a:lstStyle/>
          <a:p>
            <a:pPr algn="ctr"/>
            <a:r>
              <a:rPr lang="en-US" sz="4400" b="1" dirty="0">
                <a:solidFill>
                  <a:schemeClr val="tx1"/>
                </a:solidFill>
                <a:latin typeface="Bell MT" pitchFamily="18" charset="0"/>
              </a:rPr>
              <a:t>3.Beams moments</a:t>
            </a:r>
            <a:br>
              <a:rPr lang="ar-SA" sz="4400" b="1" dirty="0">
                <a:solidFill>
                  <a:schemeClr val="accent3">
                    <a:lumMod val="75000"/>
                  </a:schemeClr>
                </a:solidFill>
                <a:latin typeface="Bell MT" pitchFamily="18" charset="0"/>
              </a:rPr>
            </a:br>
            <a:endParaRPr lang="en-US" dirty="0">
              <a:solidFill>
                <a:schemeClr val="accent3">
                  <a:lumMod val="75000"/>
                </a:schemeClr>
              </a:solidFill>
            </a:endParaRP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noAutofit/>
              </a:bodyPr>
              <a:lstStyle/>
              <a:p>
                <a:r>
                  <a:rPr lang="en-US" sz="2000" dirty="0"/>
                  <a:t>Hand calculations :</a:t>
                </a:r>
              </a:p>
              <a:p>
                <a14:m>
                  <m:oMath xmlns:m="http://schemas.openxmlformats.org/officeDocument/2006/math">
                    <m:r>
                      <a:rPr lang="en-US" sz="2000" i="1">
                        <a:latin typeface="Cambria Math" panose="02040503050406030204" pitchFamily="18" charset="0"/>
                      </a:rPr>
                      <m:t>𝑀</m:t>
                    </m:r>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𝑊</m:t>
                        </m:r>
                        <m:sSup>
                          <m:sSupPr>
                            <m:ctrlPr>
                              <a:rPr lang="en-US" sz="2000" i="1">
                                <a:latin typeface="Cambria Math" panose="02040503050406030204" pitchFamily="18" charset="0"/>
                              </a:rPr>
                            </m:ctrlPr>
                          </m:sSupPr>
                          <m:e>
                            <m:r>
                              <a:rPr lang="en-US" sz="2000" i="1">
                                <a:latin typeface="Cambria Math" panose="02040503050406030204" pitchFamily="18" charset="0"/>
                              </a:rPr>
                              <m:t>𝐿</m:t>
                            </m:r>
                          </m:e>
                          <m:sup>
                            <m:r>
                              <a:rPr lang="en-US" sz="2000" i="1">
                                <a:latin typeface="Cambria Math" panose="02040503050406030204" pitchFamily="18" charset="0"/>
                              </a:rPr>
                              <m:t>2</m:t>
                            </m:r>
                          </m:sup>
                        </m:sSup>
                      </m:num>
                      <m:den>
                        <m:r>
                          <a:rPr lang="en-US" sz="2000" i="1">
                            <a:latin typeface="Cambria Math" panose="02040503050406030204" pitchFamily="18" charset="0"/>
                          </a:rPr>
                          <m:t>8</m:t>
                        </m:r>
                      </m:den>
                    </m:f>
                  </m:oMath>
                </a14:m>
                <a:endParaRPr lang="en-US" sz="2000" dirty="0"/>
              </a:p>
              <a:p>
                <a14:m>
                  <m:oMath xmlns:m="http://schemas.openxmlformats.org/officeDocument/2006/math">
                    <m:r>
                      <a:rPr lang="en-US" sz="2000" i="1">
                        <a:latin typeface="Cambria Math" panose="02040503050406030204" pitchFamily="18" charset="0"/>
                      </a:rPr>
                      <m:t>𝑀</m:t>
                    </m:r>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b="0" i="1" smtClean="0">
                            <a:latin typeface="Cambria Math" panose="02040503050406030204" pitchFamily="18" charset="0"/>
                          </a:rPr>
                          <m:t>44</m:t>
                        </m:r>
                        <m:r>
                          <a:rPr lang="en-US" sz="2000" b="0" i="1" smtClean="0">
                            <a:latin typeface="Cambria Math" panose="02040503050406030204" pitchFamily="18" charset="0"/>
                          </a:rPr>
                          <m:t>.</m:t>
                        </m:r>
                        <m:r>
                          <a:rPr lang="en-US" sz="2000" b="0" i="1" smtClean="0">
                            <a:latin typeface="Cambria Math" panose="02040503050406030204" pitchFamily="18" charset="0"/>
                          </a:rPr>
                          <m:t>125</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7</m:t>
                            </m:r>
                            <m:r>
                              <a:rPr lang="en-US" sz="2000" i="1">
                                <a:latin typeface="Cambria Math" panose="02040503050406030204" pitchFamily="18" charset="0"/>
                              </a:rPr>
                              <m:t>.</m:t>
                            </m:r>
                            <m:r>
                              <a:rPr lang="en-US" sz="2000" i="1">
                                <a:latin typeface="Cambria Math" panose="02040503050406030204" pitchFamily="18" charset="0"/>
                              </a:rPr>
                              <m:t>45</m:t>
                            </m:r>
                          </m:e>
                          <m:sup>
                            <m:r>
                              <a:rPr lang="en-US" sz="2000" i="1">
                                <a:latin typeface="Cambria Math" panose="02040503050406030204" pitchFamily="18" charset="0"/>
                              </a:rPr>
                              <m:t>2</m:t>
                            </m:r>
                          </m:sup>
                        </m:sSup>
                      </m:num>
                      <m:den>
                        <m:r>
                          <a:rPr lang="en-US" sz="2000" i="1">
                            <a:latin typeface="Cambria Math" panose="02040503050406030204" pitchFamily="18" charset="0"/>
                          </a:rPr>
                          <m:t>8</m:t>
                        </m:r>
                      </m:den>
                    </m:f>
                    <m:r>
                      <a:rPr lang="en-US" sz="2000" i="1">
                        <a:latin typeface="Cambria Math" panose="02040503050406030204" pitchFamily="18" charset="0"/>
                      </a:rPr>
                      <m:t>=</m:t>
                    </m:r>
                    <m:r>
                      <a:rPr lang="en-US" sz="2000" b="0" i="1" smtClean="0">
                        <a:latin typeface="Cambria Math" panose="02040503050406030204" pitchFamily="18" charset="0"/>
                      </a:rPr>
                      <m:t>306</m:t>
                    </m:r>
                    <m:r>
                      <a:rPr lang="en-US" sz="2000" b="0" i="1" smtClean="0">
                        <a:latin typeface="Cambria Math" panose="02040503050406030204" pitchFamily="18" charset="0"/>
                      </a:rPr>
                      <m:t>.</m:t>
                    </m:r>
                    <m:r>
                      <a:rPr lang="en-US" sz="2000" b="0" i="1" smtClean="0">
                        <a:latin typeface="Cambria Math" panose="02040503050406030204" pitchFamily="18" charset="0"/>
                      </a:rPr>
                      <m:t>13</m:t>
                    </m:r>
                    <m:r>
                      <a:rPr lang="en-US" sz="2000" i="1">
                        <a:latin typeface="Cambria Math" panose="02040503050406030204" pitchFamily="18" charset="0"/>
                      </a:rPr>
                      <m:t> </m:t>
                    </m:r>
                    <m:r>
                      <a:rPr lang="en-US" sz="2000" i="1">
                        <a:latin typeface="Cambria Math" panose="02040503050406030204" pitchFamily="18" charset="0"/>
                      </a:rPr>
                      <m:t>𝐾𝑁</m:t>
                    </m:r>
                    <m:r>
                      <a:rPr lang="en-US" sz="2000" i="1">
                        <a:latin typeface="Cambria Math" panose="02040503050406030204" pitchFamily="18" charset="0"/>
                      </a:rPr>
                      <m:t>.</m:t>
                    </m:r>
                    <m:r>
                      <a:rPr lang="en-US" sz="2000" i="1">
                        <a:latin typeface="Cambria Math" panose="02040503050406030204" pitchFamily="18" charset="0"/>
                      </a:rPr>
                      <m:t>𝑚</m:t>
                    </m:r>
                  </m:oMath>
                </a14:m>
                <a:endParaRPr lang="en-US" sz="2000" dirty="0"/>
              </a:p>
              <a:p>
                <a:r>
                  <a:rPr lang="en-US" sz="2000" dirty="0"/>
                  <a:t>Using SAP:</a:t>
                </a:r>
              </a:p>
              <a:p>
                <a14:m>
                  <m:oMath xmlns:m="http://schemas.openxmlformats.org/officeDocument/2006/math">
                    <m:r>
                      <a:rPr lang="en-US" sz="2000" i="1" smtClean="0">
                        <a:latin typeface="Cambria Math" panose="02040503050406030204" pitchFamily="18" charset="0"/>
                      </a:rPr>
                      <m:t>𝑀</m:t>
                    </m:r>
                    <m:r>
                      <a:rPr lang="en-US" sz="2000" i="1" smtClean="0">
                        <a:latin typeface="Cambria Math" panose="02040503050406030204" pitchFamily="18" charset="0"/>
                      </a:rPr>
                      <m:t>= </m:t>
                    </m:r>
                    <m:f>
                      <m:fPr>
                        <m:ctrlPr>
                          <a:rPr lang="en-US" sz="2000" i="1">
                            <a:latin typeface="Cambria Math" panose="02040503050406030204" pitchFamily="18" charset="0"/>
                          </a:rPr>
                        </m:ctrlPr>
                      </m:fPr>
                      <m:num>
                        <m:r>
                          <a:rPr lang="en-US" sz="2000" b="0" i="1" smtClean="0">
                            <a:latin typeface="Cambria Math" panose="02040503050406030204" pitchFamily="18" charset="0"/>
                          </a:rPr>
                          <m:t>252</m:t>
                        </m:r>
                        <m:r>
                          <a:rPr lang="en-US" sz="2000" b="0" i="1" smtClean="0">
                            <a:latin typeface="Cambria Math" panose="02040503050406030204" pitchFamily="18" charset="0"/>
                          </a:rPr>
                          <m:t>.</m:t>
                        </m:r>
                        <m:r>
                          <a:rPr lang="en-US" sz="2000" b="0" i="1" smtClean="0">
                            <a:latin typeface="Cambria Math" panose="02040503050406030204" pitchFamily="18" charset="0"/>
                          </a:rPr>
                          <m:t>74</m:t>
                        </m:r>
                        <m:r>
                          <a:rPr lang="en-US" sz="2000" b="0" i="1" smtClean="0">
                            <a:latin typeface="Cambria Math" panose="02040503050406030204" pitchFamily="18" charset="0"/>
                          </a:rPr>
                          <m:t>+</m:t>
                        </m:r>
                        <m:r>
                          <a:rPr lang="en-US" sz="2000" b="0" i="1" smtClean="0">
                            <a:latin typeface="Cambria Math" panose="02040503050406030204" pitchFamily="18" charset="0"/>
                          </a:rPr>
                          <m:t>259</m:t>
                        </m:r>
                        <m:r>
                          <a:rPr lang="en-US" sz="2000" b="0" i="1" smtClean="0">
                            <a:latin typeface="Cambria Math" panose="02040503050406030204" pitchFamily="18" charset="0"/>
                          </a:rPr>
                          <m:t>.</m:t>
                        </m:r>
                        <m:r>
                          <a:rPr lang="en-US" sz="2000" b="0" i="1" smtClean="0">
                            <a:latin typeface="Cambria Math" panose="02040503050406030204" pitchFamily="18" charset="0"/>
                          </a:rPr>
                          <m:t>35</m:t>
                        </m:r>
                      </m:num>
                      <m:den>
                        <m:r>
                          <a:rPr lang="en-US" sz="2000" i="1">
                            <a:latin typeface="Cambria Math" panose="02040503050406030204" pitchFamily="18" charset="0"/>
                          </a:rPr>
                          <m:t>2</m:t>
                        </m:r>
                      </m:den>
                    </m:f>
                    <m:r>
                      <a:rPr lang="en-US" sz="2000" i="1" smtClean="0">
                        <a:latin typeface="Cambria Math" panose="02040503050406030204" pitchFamily="18" charset="0"/>
                      </a:rPr>
                      <m:t>+</m:t>
                    </m:r>
                    <m:r>
                      <a:rPr lang="en-US" sz="2000" b="0" i="1" smtClean="0">
                        <a:latin typeface="Cambria Math" panose="02040503050406030204" pitchFamily="18" charset="0"/>
                      </a:rPr>
                      <m:t>62</m:t>
                    </m:r>
                    <m:r>
                      <a:rPr lang="en-US" sz="2000" i="1" smtClean="0">
                        <a:latin typeface="Cambria Math" panose="02040503050406030204" pitchFamily="18" charset="0"/>
                      </a:rPr>
                      <m:t>=</m:t>
                    </m:r>
                    <m:r>
                      <a:rPr lang="en-US" sz="2000" b="0" i="1" smtClean="0">
                        <a:latin typeface="Cambria Math" panose="02040503050406030204" pitchFamily="18" charset="0"/>
                      </a:rPr>
                      <m:t>318</m:t>
                    </m:r>
                    <m:r>
                      <a:rPr lang="en-US" sz="2000" b="0" i="1" smtClean="0">
                        <a:latin typeface="Cambria Math" panose="02040503050406030204" pitchFamily="18" charset="0"/>
                      </a:rPr>
                      <m:t> </m:t>
                    </m:r>
                    <m:r>
                      <a:rPr lang="en-US" sz="2000" b="0" i="1" smtClean="0">
                        <a:latin typeface="Cambria Math" panose="02040503050406030204" pitchFamily="18" charset="0"/>
                      </a:rPr>
                      <m:t>𝐾𝑁</m:t>
                    </m:r>
                    <m:r>
                      <a:rPr lang="en-US" sz="2000" b="0" i="1" smtClean="0">
                        <a:latin typeface="Cambria Math" panose="02040503050406030204" pitchFamily="18" charset="0"/>
                      </a:rPr>
                      <m:t>.</m:t>
                    </m:r>
                    <m:r>
                      <a:rPr lang="en-US" sz="2000" b="0" i="1" smtClean="0">
                        <a:latin typeface="Cambria Math" panose="02040503050406030204" pitchFamily="18" charset="0"/>
                      </a:rPr>
                      <m:t>𝑚</m:t>
                    </m:r>
                  </m:oMath>
                </a14:m>
                <a:endParaRPr lang="en-US" sz="2000" dirty="0"/>
              </a:p>
              <a:p>
                <a:r>
                  <a:rPr lang="en-US" sz="2000" dirty="0"/>
                  <a:t>%error =</a:t>
                </a:r>
                <a14:m>
                  <m:oMath xmlns:m="http://schemas.openxmlformats.org/officeDocument/2006/math">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b="0" i="1" smtClean="0">
                            <a:latin typeface="Cambria Math" panose="02040503050406030204" pitchFamily="18" charset="0"/>
                          </a:rPr>
                          <m:t>306</m:t>
                        </m:r>
                        <m:r>
                          <a:rPr lang="en-US" sz="2000" b="0" i="1" smtClean="0">
                            <a:latin typeface="Cambria Math" panose="02040503050406030204" pitchFamily="18" charset="0"/>
                          </a:rPr>
                          <m:t>.</m:t>
                        </m:r>
                        <m:r>
                          <a:rPr lang="en-US" sz="2000" b="0" i="1" smtClean="0">
                            <a:latin typeface="Cambria Math" panose="02040503050406030204" pitchFamily="18" charset="0"/>
                          </a:rPr>
                          <m:t>13</m:t>
                        </m:r>
                        <m:r>
                          <a:rPr lang="en-US" sz="2000" b="0" i="1" smtClean="0">
                            <a:latin typeface="Cambria Math" panose="02040503050406030204" pitchFamily="18" charset="0"/>
                          </a:rPr>
                          <m:t>−</m:t>
                        </m:r>
                        <m:r>
                          <a:rPr lang="en-US" sz="2000" b="0" i="1" smtClean="0">
                            <a:latin typeface="Cambria Math" panose="02040503050406030204" pitchFamily="18" charset="0"/>
                          </a:rPr>
                          <m:t>318</m:t>
                        </m:r>
                      </m:num>
                      <m:den>
                        <m:r>
                          <a:rPr lang="en-US" sz="2000" b="0" i="1" smtClean="0">
                            <a:latin typeface="Cambria Math" panose="02040503050406030204" pitchFamily="18" charset="0"/>
                          </a:rPr>
                          <m:t>306</m:t>
                        </m:r>
                        <m:r>
                          <a:rPr lang="en-US" sz="2000" b="0" i="1" smtClean="0">
                            <a:latin typeface="Cambria Math" panose="02040503050406030204" pitchFamily="18" charset="0"/>
                          </a:rPr>
                          <m:t>.</m:t>
                        </m:r>
                        <m:r>
                          <a:rPr lang="en-US" sz="2000" b="0" i="1" smtClean="0">
                            <a:latin typeface="Cambria Math" panose="02040503050406030204" pitchFamily="18" charset="0"/>
                          </a:rPr>
                          <m:t>13</m:t>
                        </m:r>
                      </m:den>
                    </m:f>
                    <m:r>
                      <a:rPr lang="en-US" sz="2000" i="1">
                        <a:latin typeface="Cambria Math" panose="02040503050406030204" pitchFamily="18" charset="0"/>
                      </a:rPr>
                      <m:t> ×</m:t>
                    </m:r>
                    <m:r>
                      <a:rPr lang="en-US" sz="2000" i="1">
                        <a:latin typeface="Cambria Math" panose="02040503050406030204" pitchFamily="18" charset="0"/>
                      </a:rPr>
                      <m:t>100</m:t>
                    </m:r>
                    <m:r>
                      <a:rPr lang="en-US" sz="2000" i="1">
                        <a:latin typeface="Cambria Math" panose="02040503050406030204" pitchFamily="18" charset="0"/>
                      </a:rPr>
                      <m:t>%=</m:t>
                    </m:r>
                    <m:r>
                      <a:rPr lang="en-US" sz="2000" b="0" i="1" smtClean="0">
                        <a:latin typeface="Cambria Math" panose="02040503050406030204" pitchFamily="18" charset="0"/>
                      </a:rPr>
                      <m:t>3</m:t>
                    </m:r>
                    <m:r>
                      <a:rPr lang="en-US" sz="2000" b="0" i="1" smtClean="0">
                        <a:latin typeface="Cambria Math" panose="02040503050406030204" pitchFamily="18" charset="0"/>
                      </a:rPr>
                      <m:t>.</m:t>
                    </m:r>
                    <m:r>
                      <a:rPr lang="en-US" sz="2000" b="0" i="1" smtClean="0">
                        <a:latin typeface="Cambria Math" panose="02040503050406030204" pitchFamily="18" charset="0"/>
                      </a:rPr>
                      <m:t>9</m:t>
                    </m:r>
                    <m:r>
                      <a:rPr lang="en-US" sz="2000" i="1">
                        <a:latin typeface="Cambria Math" panose="02040503050406030204" pitchFamily="18" charset="0"/>
                      </a:rPr>
                      <m:t>%</m:t>
                    </m:r>
                  </m:oMath>
                </a14:m>
                <a:r>
                  <a:rPr lang="en-US" sz="2000" dirty="0"/>
                  <a:t>&lt; 10%  (OK)</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a:blip r:embed="rId2" cstate="print"/>
                <a:stretch>
                  <a:fillRect l="-925" t="-806"/>
                </a:stretch>
              </a:blipFill>
            </p:spPr>
            <p:txBody>
              <a:bodyPr/>
              <a:lstStyle/>
              <a:p>
                <a:r>
                  <a:rPr lang="en-US">
                    <a:noFill/>
                  </a:rPr>
                  <a:t> </a:t>
                </a:r>
              </a:p>
            </p:txBody>
          </p:sp>
        </mc:Fallback>
      </mc:AlternateContent>
    </p:spTree>
    <p:extLst>
      <p:ext uri="{BB962C8B-B14F-4D97-AF65-F5344CB8AC3E}">
        <p14:creationId xmlns:p14="http://schemas.microsoft.com/office/powerpoint/2010/main" val="5117589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819400"/>
            <a:ext cx="8534400" cy="3733800"/>
          </a:xfrm>
        </p:spPr>
        <p:txBody>
          <a:bodyPr>
            <a:normAutofit fontScale="92500" lnSpcReduction="20000"/>
          </a:bodyPr>
          <a:lstStyle/>
          <a:p>
            <a:pPr marL="82296" lvl="0" indent="0">
              <a:buNone/>
            </a:pPr>
            <a:r>
              <a:rPr lang="en-US" sz="2400" b="1" dirty="0"/>
              <a:t>Block 1 :</a:t>
            </a:r>
          </a:p>
          <a:p>
            <a:pPr marL="82296" lvl="0" indent="0">
              <a:buNone/>
            </a:pPr>
            <a:r>
              <a:rPr lang="en-US" sz="2000" dirty="0"/>
              <a:t>WD = 80.525KN/m  , W(D+L ) = 176.275 KN/m ,  W(D+LS) = 128.4 KN/m</a:t>
            </a:r>
          </a:p>
          <a:p>
            <a:pPr marL="425196">
              <a:buFont typeface="Wingdings" panose="05000000000000000000" pitchFamily="2" charset="2"/>
              <a:buChar char="§"/>
            </a:pPr>
            <a:r>
              <a:rPr lang="en-US" sz="2000" dirty="0"/>
              <a:t>∆ D = 0.206 mm  , ∆(D+L )= 0.45 mm , ∆ L= 0.244  , ∆ Lt = 0.904 mm</a:t>
            </a:r>
          </a:p>
          <a:p>
            <a:pPr>
              <a:buFont typeface="Wingdings" panose="05000000000000000000" pitchFamily="2" charset="2"/>
              <a:buChar char="§"/>
            </a:pPr>
            <a:r>
              <a:rPr lang="en-US" sz="2000" dirty="0"/>
              <a:t>Compare deflection with ACI allowable values :</a:t>
            </a:r>
          </a:p>
          <a:p>
            <a:pPr lvl="0">
              <a:buFont typeface="Wingdings" panose="05000000000000000000" pitchFamily="2" charset="2"/>
              <a:buChar char="§"/>
            </a:pPr>
            <a:r>
              <a:rPr lang="en-US" sz="2000" dirty="0"/>
              <a:t>L/180 = 19 mm &gt; ∆ L = 0.244 mm (OK)</a:t>
            </a:r>
          </a:p>
          <a:p>
            <a:pPr lvl="0">
              <a:buFont typeface="Wingdings" panose="05000000000000000000" pitchFamily="2" charset="2"/>
              <a:buChar char="§"/>
            </a:pPr>
            <a:r>
              <a:rPr lang="en-US" sz="2000" dirty="0"/>
              <a:t>L/360 = 9.95 mm &gt; ∆ L = 0.244 mm (OK)</a:t>
            </a:r>
          </a:p>
          <a:p>
            <a:pPr lvl="0">
              <a:buFont typeface="Wingdings" panose="05000000000000000000" pitchFamily="2" charset="2"/>
              <a:buChar char="§"/>
            </a:pPr>
            <a:r>
              <a:rPr lang="en-US" sz="2000" b="1" dirty="0"/>
              <a:t>For slab : </a:t>
            </a:r>
            <a:r>
              <a:rPr lang="en-US" sz="2000" dirty="0"/>
              <a:t>  </a:t>
            </a:r>
          </a:p>
          <a:p>
            <a:r>
              <a:rPr lang="en-US" sz="2000" b="1" dirty="0"/>
              <a:t>Using SAP :</a:t>
            </a:r>
          </a:p>
          <a:p>
            <a:r>
              <a:rPr lang="en-US" sz="2000" dirty="0"/>
              <a:t>Average deflection of the points = 0.0053m</a:t>
            </a:r>
          </a:p>
          <a:p>
            <a:r>
              <a:rPr lang="en-US" sz="2000" dirty="0"/>
              <a:t>∆ L = L/480 = 0.025 &gt; 0.0053 m (OK)</a:t>
            </a:r>
          </a:p>
          <a:p>
            <a:pPr lvl="0">
              <a:buFont typeface="Wingdings" panose="05000000000000000000" pitchFamily="2" charset="2"/>
              <a:buChar char="§"/>
            </a:pPr>
            <a:endParaRPr lang="en-US" sz="2000" dirty="0"/>
          </a:p>
          <a:p>
            <a:pPr marL="82296" indent="0">
              <a:buNone/>
            </a:pPr>
            <a:endParaRPr lang="en-US" sz="2400" dirty="0"/>
          </a:p>
          <a:p>
            <a:pPr marL="82296" indent="0">
              <a:buNone/>
            </a:pPr>
            <a:endParaRPr lang="en-US" sz="2400" dirty="0"/>
          </a:p>
          <a:p>
            <a:pPr marL="82296" lvl="0" indent="0">
              <a:buNone/>
            </a:pPr>
            <a:endParaRPr lang="en-US" sz="2400" dirty="0"/>
          </a:p>
          <a:p>
            <a:pPr marL="82296" lvl="0" indent="0">
              <a:buNone/>
            </a:pPr>
            <a:endParaRPr lang="en-US" sz="2400" dirty="0"/>
          </a:p>
          <a:p>
            <a:pPr marL="82296" lvl="0" indent="0">
              <a:buNone/>
            </a:pPr>
            <a:endParaRPr lang="en-US" sz="2400" dirty="0"/>
          </a:p>
          <a:p>
            <a:pPr marL="82296" lvl="0" indent="0">
              <a:buNone/>
            </a:pPr>
            <a:endParaRPr lang="ar-SA" dirty="0">
              <a:solidFill>
                <a:srgbClr val="FF0000"/>
              </a:solidFill>
            </a:endParaRPr>
          </a:p>
          <a:p>
            <a:pPr marL="82296" indent="0">
              <a:buNone/>
            </a:pPr>
            <a:endParaRPr lang="en-US" dirty="0"/>
          </a:p>
        </p:txBody>
      </p:sp>
      <p:sp>
        <p:nvSpPr>
          <p:cNvPr id="5" name="Rectangle 4"/>
          <p:cNvSpPr/>
          <p:nvPr/>
        </p:nvSpPr>
        <p:spPr>
          <a:xfrm>
            <a:off x="1676400" y="457200"/>
            <a:ext cx="7086600" cy="707886"/>
          </a:xfrm>
          <a:prstGeom prst="rect">
            <a:avLst/>
          </a:prstGeom>
        </p:spPr>
        <p:txBody>
          <a:bodyPr wrap="square">
            <a:spAutoFit/>
          </a:bodyPr>
          <a:lstStyle/>
          <a:p>
            <a:pPr algn="ctr"/>
            <a:r>
              <a:rPr lang="en-US" sz="4000" b="1" dirty="0">
                <a:solidFill>
                  <a:schemeClr val="accent1"/>
                </a:solidFill>
              </a:rPr>
              <a:t>Check Deflection</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9033" r="3307"/>
          <a:stretch/>
        </p:blipFill>
        <p:spPr>
          <a:xfrm>
            <a:off x="1219200" y="1143000"/>
            <a:ext cx="4495800" cy="1676400"/>
          </a:xfrm>
          <a:prstGeom prst="rect">
            <a:avLst/>
          </a:prstGeom>
        </p:spPr>
      </p:pic>
      <p:pic>
        <p:nvPicPr>
          <p:cNvPr id="6" name="Picture 5" descr="yhgfrtbgtfhbrf6y.PNG"/>
          <p:cNvPicPr/>
          <p:nvPr/>
        </p:nvPicPr>
        <p:blipFill>
          <a:blip r:embed="rId3" cstate="print"/>
          <a:stretch>
            <a:fillRect/>
          </a:stretch>
        </p:blipFill>
        <p:spPr>
          <a:xfrm>
            <a:off x="5791200" y="1143000"/>
            <a:ext cx="3154680" cy="2298700"/>
          </a:xfrm>
          <a:prstGeom prst="rect">
            <a:avLst/>
          </a:prstGeom>
        </p:spPr>
      </p:pic>
    </p:spTree>
    <p:extLst>
      <p:ext uri="{BB962C8B-B14F-4D97-AF65-F5344CB8AC3E}">
        <p14:creationId xmlns:p14="http://schemas.microsoft.com/office/powerpoint/2010/main" val="40111486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895600"/>
            <a:ext cx="8458200" cy="3657600"/>
          </a:xfrm>
        </p:spPr>
        <p:txBody>
          <a:bodyPr>
            <a:normAutofit fontScale="92500" lnSpcReduction="20000"/>
          </a:bodyPr>
          <a:lstStyle/>
          <a:p>
            <a:pPr marL="82296" lvl="0" indent="0">
              <a:buNone/>
            </a:pPr>
            <a:r>
              <a:rPr lang="en-US" sz="2400" b="1" dirty="0"/>
              <a:t>Block 2 :</a:t>
            </a:r>
          </a:p>
          <a:p>
            <a:pPr marL="425196">
              <a:buFont typeface="Wingdings" panose="05000000000000000000" pitchFamily="2" charset="2"/>
              <a:buChar char="§"/>
            </a:pPr>
            <a:r>
              <a:rPr lang="en-US" sz="2000" dirty="0"/>
              <a:t>WD = 55.6 KN/m , W(D+L ) = 122.15 KN/m, W(D+LS) = 88.87 KN/m</a:t>
            </a:r>
          </a:p>
          <a:p>
            <a:pPr marL="425196">
              <a:buFont typeface="Wingdings" panose="05000000000000000000" pitchFamily="2" charset="2"/>
              <a:buChar char="§"/>
            </a:pPr>
            <a:r>
              <a:rPr lang="en-US" sz="2000" dirty="0"/>
              <a:t>∆ (D+L )= 5.6 mm , ∆ D = 1.9 mm  , ∆ L = 3.7  mm, ∆ Lt = 16.7 mm</a:t>
            </a:r>
          </a:p>
          <a:p>
            <a:pPr>
              <a:buFont typeface="Wingdings" panose="05000000000000000000" pitchFamily="2" charset="2"/>
              <a:buChar char="§"/>
            </a:pPr>
            <a:r>
              <a:rPr lang="en-US" sz="2000" dirty="0"/>
              <a:t>Compare deflection with ACI allowable values :</a:t>
            </a:r>
          </a:p>
          <a:p>
            <a:pPr lvl="0">
              <a:buFont typeface="Wingdings" panose="05000000000000000000" pitchFamily="2" charset="2"/>
              <a:buChar char="§"/>
            </a:pPr>
            <a:r>
              <a:rPr lang="en-US" sz="2000" dirty="0"/>
              <a:t>L/180 = 34.66 mm &gt; ∆ L = 9 mm (OK)</a:t>
            </a:r>
          </a:p>
          <a:p>
            <a:pPr lvl="0">
              <a:buFont typeface="Wingdings" panose="05000000000000000000" pitchFamily="2" charset="2"/>
              <a:buChar char="§"/>
            </a:pPr>
            <a:r>
              <a:rPr lang="en-US" sz="2000" dirty="0"/>
              <a:t>L/360 = 17.33 mm &gt; ∆ L = 9 mm (OK)</a:t>
            </a:r>
          </a:p>
          <a:p>
            <a:pPr lvl="0">
              <a:buFont typeface="Wingdings" panose="05000000000000000000" pitchFamily="2" charset="2"/>
              <a:buChar char="§"/>
            </a:pPr>
            <a:r>
              <a:rPr lang="en-US" sz="2000" b="1" dirty="0"/>
              <a:t>Slab :</a:t>
            </a:r>
            <a:r>
              <a:rPr lang="en-US" sz="2000" dirty="0"/>
              <a:t> </a:t>
            </a:r>
          </a:p>
          <a:p>
            <a:pPr marL="82296" indent="0">
              <a:buNone/>
            </a:pPr>
            <a:r>
              <a:rPr lang="en-US" sz="2000" b="1" dirty="0"/>
              <a:t>Using SAP :</a:t>
            </a:r>
          </a:p>
          <a:p>
            <a:r>
              <a:rPr lang="en-US" sz="2000" dirty="0"/>
              <a:t>Average deflection of the points = 0.01206 m</a:t>
            </a:r>
          </a:p>
          <a:p>
            <a:r>
              <a:rPr lang="en-US" sz="2000" dirty="0"/>
              <a:t>∆ L = L/480 = 0.018 m &gt;0.01206 (OK)</a:t>
            </a:r>
          </a:p>
          <a:p>
            <a:pPr marL="82296" lvl="0" indent="0">
              <a:buNone/>
            </a:pPr>
            <a:endParaRPr lang="en-US" sz="2000" dirty="0"/>
          </a:p>
          <a:p>
            <a:pPr marL="82296" indent="0">
              <a:buNone/>
            </a:pPr>
            <a:endParaRPr lang="en-US" sz="2400" dirty="0"/>
          </a:p>
          <a:p>
            <a:pPr marL="82296" indent="0">
              <a:buNone/>
            </a:pPr>
            <a:endParaRPr lang="en-US" sz="2400" dirty="0"/>
          </a:p>
          <a:p>
            <a:pPr marL="82296" lvl="0" indent="0">
              <a:buNone/>
            </a:pPr>
            <a:endParaRPr lang="en-US" sz="2400" dirty="0"/>
          </a:p>
          <a:p>
            <a:pPr marL="82296" lvl="0" indent="0">
              <a:buNone/>
            </a:pPr>
            <a:endParaRPr lang="en-US" sz="2400" dirty="0"/>
          </a:p>
          <a:p>
            <a:pPr marL="82296" lvl="0" indent="0">
              <a:buNone/>
            </a:pPr>
            <a:endParaRPr lang="en-US" sz="2400" dirty="0"/>
          </a:p>
          <a:p>
            <a:pPr marL="82296" lvl="0" indent="0">
              <a:buNone/>
            </a:pPr>
            <a:endParaRPr lang="ar-SA" dirty="0">
              <a:solidFill>
                <a:srgbClr val="FF0000"/>
              </a:solidFill>
            </a:endParaRPr>
          </a:p>
          <a:p>
            <a:pPr marL="82296" indent="0">
              <a:buNone/>
            </a:pPr>
            <a:endParaRPr lang="en-US" dirty="0"/>
          </a:p>
        </p:txBody>
      </p:sp>
      <p:sp>
        <p:nvSpPr>
          <p:cNvPr id="5" name="Rectangle 4"/>
          <p:cNvSpPr/>
          <p:nvPr/>
        </p:nvSpPr>
        <p:spPr>
          <a:xfrm>
            <a:off x="1600200" y="381000"/>
            <a:ext cx="7086600" cy="707886"/>
          </a:xfrm>
          <a:prstGeom prst="rect">
            <a:avLst/>
          </a:prstGeom>
        </p:spPr>
        <p:txBody>
          <a:bodyPr wrap="square">
            <a:spAutoFit/>
          </a:bodyPr>
          <a:lstStyle/>
          <a:p>
            <a:pPr algn="ctr"/>
            <a:r>
              <a:rPr lang="en-US" sz="4000" b="1" dirty="0">
                <a:solidFill>
                  <a:schemeClr val="accent1"/>
                </a:solidFill>
              </a:rPr>
              <a:t>check Deflection </a:t>
            </a:r>
          </a:p>
        </p:txBody>
      </p:sp>
      <p:pic>
        <p:nvPicPr>
          <p:cNvPr id="6" name="Picture 5" descr="Capture.PNG"/>
          <p:cNvPicPr/>
          <p:nvPr/>
        </p:nvPicPr>
        <p:blipFill rotWithShape="1">
          <a:blip r:embed="rId2" cstate="print"/>
          <a:srcRect t="33127" r="-923"/>
          <a:stretch/>
        </p:blipFill>
        <p:spPr>
          <a:xfrm>
            <a:off x="1295400" y="1524000"/>
            <a:ext cx="4114800" cy="1371600"/>
          </a:xfrm>
          <a:prstGeom prst="rect">
            <a:avLst/>
          </a:prstGeom>
        </p:spPr>
      </p:pic>
      <p:pic>
        <p:nvPicPr>
          <p:cNvPr id="7" name="Picture 6" descr="yhgfrtbgtfhbrf6y.PNG"/>
          <p:cNvPicPr/>
          <p:nvPr/>
        </p:nvPicPr>
        <p:blipFill>
          <a:blip r:embed="rId3" cstate="print"/>
          <a:stretch>
            <a:fillRect/>
          </a:stretch>
        </p:blipFill>
        <p:spPr>
          <a:xfrm>
            <a:off x="5410200" y="1143000"/>
            <a:ext cx="3154680" cy="2298700"/>
          </a:xfrm>
          <a:prstGeom prst="rect">
            <a:avLst/>
          </a:prstGeom>
        </p:spPr>
      </p:pic>
    </p:spTree>
    <p:extLst>
      <p:ext uri="{BB962C8B-B14F-4D97-AF65-F5344CB8AC3E}">
        <p14:creationId xmlns:p14="http://schemas.microsoft.com/office/powerpoint/2010/main" val="725285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4494A-2892-416D-A4DB-B845B9DC2400}"/>
              </a:ext>
            </a:extLst>
          </p:cNvPr>
          <p:cNvSpPr>
            <a:spLocks noGrp="1"/>
          </p:cNvSpPr>
          <p:nvPr>
            <p:ph type="title"/>
          </p:nvPr>
        </p:nvSpPr>
        <p:spPr/>
        <p:txBody>
          <a:bodyPr/>
          <a:lstStyle/>
          <a:p>
            <a:r>
              <a:rPr lang="en-US" b="1" dirty="0">
                <a:latin typeface="Times New Roman" pitchFamily="18" charset="0"/>
                <a:cs typeface="Times New Roman" pitchFamily="18" charset="0"/>
              </a:rPr>
              <a:t> </a:t>
            </a:r>
            <a:r>
              <a:rPr lang="en-US" sz="4400" b="1" dirty="0">
                <a:solidFill>
                  <a:srgbClr val="0070C0"/>
                </a:solidFill>
                <a:effectLst>
                  <a:outerShdw blurRad="50000" dist="30000" dir="5400000" algn="tl" rotWithShape="0">
                    <a:srgbClr val="000000">
                      <a:alpha val="30000"/>
                    </a:srgbClr>
                  </a:outerShdw>
                </a:effectLst>
                <a:latin typeface="Times New Roman" pitchFamily="18" charset="0"/>
                <a:cs typeface="Times New Roman" pitchFamily="18" charset="0"/>
              </a:rPr>
              <a:t>Seismic Design</a:t>
            </a:r>
          </a:p>
        </p:txBody>
      </p:sp>
      <p:pic>
        <p:nvPicPr>
          <p:cNvPr id="8" name="Content Placeholder 7">
            <a:extLst>
              <a:ext uri="{FF2B5EF4-FFF2-40B4-BE49-F238E27FC236}">
                <a16:creationId xmlns:a16="http://schemas.microsoft.com/office/drawing/2014/main" id="{FA5FB5B3-8FDB-493A-B085-F1A5B1F4CBA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0" y="2588990"/>
            <a:ext cx="6467642" cy="3644900"/>
          </a:xfrm>
        </p:spPr>
      </p:pic>
    </p:spTree>
    <p:extLst>
      <p:ext uri="{BB962C8B-B14F-4D97-AF65-F5344CB8AC3E}">
        <p14:creationId xmlns:p14="http://schemas.microsoft.com/office/powerpoint/2010/main" val="8112939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A3C88-9024-4295-B2F2-F7E1149CFEA0}"/>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 </a:t>
            </a:r>
            <a:r>
              <a:rPr lang="en-US" sz="4000" b="1" dirty="0">
                <a:solidFill>
                  <a:srgbClr val="0070C0"/>
                </a:solidFill>
                <a:effectLst>
                  <a:outerShdw blurRad="50000" dist="30000" dir="5400000" algn="tl" rotWithShape="0">
                    <a:srgbClr val="000000">
                      <a:alpha val="30000"/>
                    </a:srgbClr>
                  </a:outerShdw>
                </a:effectLst>
                <a:latin typeface="Times New Roman" pitchFamily="18" charset="0"/>
                <a:cs typeface="Times New Roman" pitchFamily="18" charset="0"/>
              </a:rPr>
              <a:t>Seismic Design</a:t>
            </a:r>
            <a:endParaRPr lang="en-US" sz="4000" dirty="0">
              <a:latin typeface="Times New Roman" pitchFamily="18" charset="0"/>
              <a:cs typeface="Times New Roman" pitchFamily="18" charset="0"/>
            </a:endParaRPr>
          </a:p>
        </p:txBody>
      </p:sp>
      <p:sp>
        <p:nvSpPr>
          <p:cNvPr id="3" name="Content Placeholder 2">
            <a:extLst>
              <a:ext uri="{FF2B5EF4-FFF2-40B4-BE49-F238E27FC236}">
                <a16:creationId xmlns:a16="http://schemas.microsoft.com/office/drawing/2014/main" id="{5E0C65C6-CE34-445E-AB6B-8C2D930CCB78}"/>
              </a:ext>
            </a:extLst>
          </p:cNvPr>
          <p:cNvSpPr>
            <a:spLocks noGrp="1"/>
          </p:cNvSpPr>
          <p:nvPr>
            <p:ph idx="1"/>
          </p:nvPr>
        </p:nvSpPr>
        <p:spPr>
          <a:xfrm>
            <a:off x="1447801" y="1600200"/>
            <a:ext cx="7086600" cy="4311022"/>
          </a:xfrm>
        </p:spPr>
        <p:txBody>
          <a:bodyPr/>
          <a:lstStyle/>
          <a:p>
            <a:r>
              <a:rPr lang="en-US" sz="2600" b="1" u="sng" dirty="0">
                <a:solidFill>
                  <a:schemeClr val="tx1"/>
                </a:solidFill>
              </a:rPr>
              <a:t>Design according to UBC-97 code.</a:t>
            </a:r>
            <a:br>
              <a:rPr lang="en-US" sz="2600" u="sng" dirty="0">
                <a:solidFill>
                  <a:schemeClr val="tx1"/>
                </a:solidFill>
              </a:rPr>
            </a:br>
            <a:endParaRPr lang="en-US" sz="2600" u="sng" dirty="0">
              <a:solidFill>
                <a:schemeClr val="tx1"/>
              </a:solidFill>
            </a:endParaRPr>
          </a:p>
          <a:p>
            <a:pPr>
              <a:buFont typeface="Wingdings" panose="05000000000000000000" pitchFamily="2" charset="2"/>
              <a:buChar char="q"/>
            </a:pPr>
            <a:r>
              <a:rPr lang="en-US" sz="2600" dirty="0">
                <a:solidFill>
                  <a:schemeClr val="tx1"/>
                </a:solidFill>
              </a:rPr>
              <a:t>Soil profile type: soft rock</a:t>
            </a:r>
          </a:p>
          <a:p>
            <a:pPr>
              <a:buFont typeface="Wingdings" panose="05000000000000000000" pitchFamily="2" charset="2"/>
              <a:buChar char="q"/>
            </a:pPr>
            <a:r>
              <a:rPr lang="en-US" sz="2600" dirty="0">
                <a:solidFill>
                  <a:schemeClr val="tx1"/>
                </a:solidFill>
              </a:rPr>
              <a:t>Zone factor: By using Palestine seismic map the zone factor Z for Nablus city is 2B thus, Z=0.2</a:t>
            </a:r>
          </a:p>
          <a:p>
            <a:pPr>
              <a:buFont typeface="Wingdings" panose="05000000000000000000" pitchFamily="2" charset="2"/>
              <a:buChar char="q"/>
            </a:pPr>
            <a:r>
              <a:rPr lang="en-US" sz="2600" dirty="0">
                <a:solidFill>
                  <a:schemeClr val="tx1"/>
                </a:solidFill>
              </a:rPr>
              <a:t>Seismic coefficients: Ca and </a:t>
            </a:r>
            <a:r>
              <a:rPr lang="en-US" sz="2600" dirty="0" err="1">
                <a:solidFill>
                  <a:schemeClr val="tx1"/>
                </a:solidFill>
              </a:rPr>
              <a:t>Cv</a:t>
            </a:r>
            <a:endParaRPr lang="en-US" sz="2600" dirty="0">
              <a:solidFill>
                <a:schemeClr val="tx1"/>
              </a:solidFill>
            </a:endParaRPr>
          </a:p>
          <a:p>
            <a:r>
              <a:rPr lang="en-US" sz="2600" dirty="0">
                <a:solidFill>
                  <a:schemeClr val="tx1"/>
                </a:solidFill>
              </a:rPr>
              <a:t>Ca =0.20 Table 16-Q in UBC</a:t>
            </a:r>
          </a:p>
          <a:p>
            <a:r>
              <a:rPr lang="en-US" sz="2600" dirty="0" err="1">
                <a:solidFill>
                  <a:schemeClr val="tx1"/>
                </a:solidFill>
              </a:rPr>
              <a:t>Cv</a:t>
            </a:r>
            <a:r>
              <a:rPr lang="en-US" sz="2600" dirty="0">
                <a:solidFill>
                  <a:schemeClr val="tx1"/>
                </a:solidFill>
              </a:rPr>
              <a:t> = 0.20 Table 16-R in UBC</a:t>
            </a:r>
          </a:p>
        </p:txBody>
      </p:sp>
    </p:spTree>
    <p:extLst>
      <p:ext uri="{BB962C8B-B14F-4D97-AF65-F5344CB8AC3E}">
        <p14:creationId xmlns:p14="http://schemas.microsoft.com/office/powerpoint/2010/main" val="3027493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087D535-8BEE-4ABD-9B70-BD0769A70AD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599" y="0"/>
            <a:ext cx="6384799" cy="6891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85882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AC5F7-D399-4D19-A636-E0EC7866B125}"/>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 </a:t>
            </a:r>
            <a:r>
              <a:rPr lang="en-US" b="1" dirty="0">
                <a:solidFill>
                  <a:srgbClr val="0070C0"/>
                </a:solidFill>
                <a:effectLst>
                  <a:outerShdw blurRad="50000" dist="30000" dir="5400000" algn="tl" rotWithShape="0">
                    <a:srgbClr val="000000">
                      <a:alpha val="30000"/>
                    </a:srgbClr>
                  </a:outerShdw>
                </a:effectLst>
                <a:latin typeface="Bell MT" pitchFamily="18" charset="0"/>
              </a:rPr>
              <a:t>Seismic Design</a:t>
            </a:r>
            <a:endParaRPr lang="en-US" dirty="0"/>
          </a:p>
        </p:txBody>
      </p:sp>
      <p:sp>
        <p:nvSpPr>
          <p:cNvPr id="3" name="Content Placeholder 2">
            <a:extLst>
              <a:ext uri="{FF2B5EF4-FFF2-40B4-BE49-F238E27FC236}">
                <a16:creationId xmlns:a16="http://schemas.microsoft.com/office/drawing/2014/main" id="{47261D01-E328-470C-AC81-632B29F0C15E}"/>
              </a:ext>
            </a:extLst>
          </p:cNvPr>
          <p:cNvSpPr>
            <a:spLocks noGrp="1"/>
          </p:cNvSpPr>
          <p:nvPr>
            <p:ph idx="1"/>
          </p:nvPr>
        </p:nvSpPr>
        <p:spPr>
          <a:xfrm>
            <a:off x="1219200" y="1259558"/>
            <a:ext cx="7018197" cy="406083"/>
          </a:xfrm>
        </p:spPr>
        <p:txBody>
          <a:bodyPr/>
          <a:lstStyle/>
          <a:p>
            <a:r>
              <a:rPr lang="en-US" dirty="0">
                <a:latin typeface="Times New Roman" panose="02020603050405020304" pitchFamily="18" charset="0"/>
                <a:cs typeface="Times New Roman" panose="02020603050405020304" pitchFamily="18" charset="0"/>
              </a:rPr>
              <a:t> Importance factor [I]: I=1</a:t>
            </a:r>
            <a:endParaRPr lang="en-US" dirty="0"/>
          </a:p>
        </p:txBody>
      </p:sp>
      <p:pic>
        <p:nvPicPr>
          <p:cNvPr id="6" name="Content Placeholder 3">
            <a:extLst>
              <a:ext uri="{FF2B5EF4-FFF2-40B4-BE49-F238E27FC236}">
                <a16:creationId xmlns:a16="http://schemas.microsoft.com/office/drawing/2014/main" id="{BC6930E2-E509-400F-920E-706B5CB1102A}"/>
              </a:ext>
            </a:extLst>
          </p:cNvPr>
          <p:cNvPicPr>
            <a:picLocks noChangeAspect="1"/>
          </p:cNvPicPr>
          <p:nvPr/>
        </p:nvPicPr>
        <p:blipFill>
          <a:blip r:embed="rId2" cstate="print"/>
          <a:stretch>
            <a:fillRect/>
          </a:stretch>
        </p:blipFill>
        <p:spPr>
          <a:xfrm>
            <a:off x="1022372" y="1782062"/>
            <a:ext cx="8100392" cy="5097834"/>
          </a:xfrm>
          <a:prstGeom prst="rect">
            <a:avLst/>
          </a:prstGeom>
        </p:spPr>
      </p:pic>
    </p:spTree>
    <p:extLst>
      <p:ext uri="{BB962C8B-B14F-4D97-AF65-F5344CB8AC3E}">
        <p14:creationId xmlns:p14="http://schemas.microsoft.com/office/powerpoint/2010/main" val="714725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 t="18505" r="-2752"/>
          <a:stretch/>
        </p:blipFill>
        <p:spPr>
          <a:xfrm>
            <a:off x="609600" y="1371600"/>
            <a:ext cx="8458200" cy="5257800"/>
          </a:xfrm>
        </p:spPr>
      </p:pic>
      <p:sp>
        <p:nvSpPr>
          <p:cNvPr id="5" name="TextBox 4"/>
          <p:cNvSpPr txBox="1"/>
          <p:nvPr/>
        </p:nvSpPr>
        <p:spPr>
          <a:xfrm>
            <a:off x="1600200" y="533400"/>
            <a:ext cx="6400800" cy="769441"/>
          </a:xfrm>
          <a:prstGeom prst="rect">
            <a:avLst/>
          </a:prstGeom>
          <a:noFill/>
        </p:spPr>
        <p:txBody>
          <a:bodyPr wrap="square" rtlCol="0">
            <a:spAutoFit/>
          </a:bodyPr>
          <a:lstStyle/>
          <a:p>
            <a:pPr algn="ctr"/>
            <a:r>
              <a:rPr lang="en-US" sz="4400" b="1" dirty="0">
                <a:solidFill>
                  <a:srgbClr val="0070C0"/>
                </a:solidFill>
                <a:latin typeface="+mj-lt"/>
                <a:cs typeface="Times New Roman" panose="02020603050405020304" pitchFamily="18" charset="0"/>
              </a:rPr>
              <a:t>Golden Tree Hotel </a:t>
            </a:r>
          </a:p>
        </p:txBody>
      </p:sp>
    </p:spTree>
    <p:extLst>
      <p:ext uri="{BB962C8B-B14F-4D97-AF65-F5344CB8AC3E}">
        <p14:creationId xmlns:p14="http://schemas.microsoft.com/office/powerpoint/2010/main" val="13917485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58B9C-5F5A-4E47-8F5D-7B62AB0F3CC7}"/>
              </a:ext>
            </a:extLst>
          </p:cNvPr>
          <p:cNvSpPr>
            <a:spLocks noGrp="1"/>
          </p:cNvSpPr>
          <p:nvPr>
            <p:ph type="title"/>
          </p:nvPr>
        </p:nvSpPr>
        <p:spPr>
          <a:xfrm>
            <a:off x="1485215" y="440865"/>
            <a:ext cx="6589199" cy="1280890"/>
          </a:xfrm>
        </p:spPr>
        <p:txBody>
          <a:bodyPr/>
          <a:lstStyle/>
          <a:p>
            <a:r>
              <a:rPr lang="en-US" b="1" dirty="0">
                <a:latin typeface="Times New Roman" panose="02020603050405020304" pitchFamily="18" charset="0"/>
                <a:cs typeface="Times New Roman" panose="02020603050405020304" pitchFamily="18" charset="0"/>
              </a:rPr>
              <a:t> </a:t>
            </a:r>
            <a:r>
              <a:rPr lang="en-US" b="1" dirty="0">
                <a:solidFill>
                  <a:srgbClr val="0070C0"/>
                </a:solidFill>
                <a:effectLst>
                  <a:outerShdw blurRad="50000" dist="30000" dir="5400000" algn="tl" rotWithShape="0">
                    <a:srgbClr val="000000">
                      <a:alpha val="30000"/>
                    </a:srgbClr>
                  </a:outerShdw>
                </a:effectLst>
                <a:latin typeface="Bell MT" pitchFamily="18" charset="0"/>
              </a:rPr>
              <a:t>Seismic Design</a:t>
            </a:r>
            <a:endParaRPr lang="en-US" dirty="0"/>
          </a:p>
        </p:txBody>
      </p:sp>
      <p:sp>
        <p:nvSpPr>
          <p:cNvPr id="3" name="Content Placeholder 2">
            <a:extLst>
              <a:ext uri="{FF2B5EF4-FFF2-40B4-BE49-F238E27FC236}">
                <a16:creationId xmlns:a16="http://schemas.microsoft.com/office/drawing/2014/main" id="{9B414529-9915-4A7D-AA67-6D18A63FEA05}"/>
              </a:ext>
            </a:extLst>
          </p:cNvPr>
          <p:cNvSpPr>
            <a:spLocks noGrp="1"/>
          </p:cNvSpPr>
          <p:nvPr>
            <p:ph idx="1"/>
          </p:nvPr>
        </p:nvSpPr>
        <p:spPr>
          <a:xfrm>
            <a:off x="1485215" y="1264555"/>
            <a:ext cx="7049185" cy="457200"/>
          </a:xfrm>
        </p:spPr>
        <p:txBody>
          <a:bodyPr>
            <a:normAutofit/>
          </a:bodyPr>
          <a:lstStyle/>
          <a:p>
            <a:r>
              <a:rPr lang="en-US" sz="2000" b="1" dirty="0">
                <a:latin typeface="Times New Roman" panose="02020603050405020304" pitchFamily="18" charset="0"/>
                <a:cs typeface="Times New Roman" panose="02020603050405020304" pitchFamily="18" charset="0"/>
              </a:rPr>
              <a:t>Response modification factor  R=5.5</a:t>
            </a:r>
            <a:endParaRPr lang="en-US" sz="2000" b="1" dirty="0"/>
          </a:p>
        </p:txBody>
      </p:sp>
      <p:pic>
        <p:nvPicPr>
          <p:cNvPr id="4" name="Picture 3">
            <a:extLst>
              <a:ext uri="{FF2B5EF4-FFF2-40B4-BE49-F238E27FC236}">
                <a16:creationId xmlns:a16="http://schemas.microsoft.com/office/drawing/2014/main" id="{A51563DC-DBF4-4269-B24A-6EA83F138DB6}"/>
              </a:ext>
            </a:extLst>
          </p:cNvPr>
          <p:cNvPicPr>
            <a:picLocks noChangeAspect="1"/>
          </p:cNvPicPr>
          <p:nvPr/>
        </p:nvPicPr>
        <p:blipFill>
          <a:blip r:embed="rId2"/>
          <a:stretch>
            <a:fillRect/>
          </a:stretch>
        </p:blipFill>
        <p:spPr>
          <a:xfrm>
            <a:off x="521804" y="1721755"/>
            <a:ext cx="8100392" cy="5157192"/>
          </a:xfrm>
          <a:prstGeom prst="rect">
            <a:avLst/>
          </a:prstGeom>
        </p:spPr>
      </p:pic>
    </p:spTree>
    <p:extLst>
      <p:ext uri="{BB962C8B-B14F-4D97-AF65-F5344CB8AC3E}">
        <p14:creationId xmlns:p14="http://schemas.microsoft.com/office/powerpoint/2010/main" val="14329040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BCC4E-0158-4AB5-8E1B-F55A78721818}"/>
              </a:ext>
            </a:extLst>
          </p:cNvPr>
          <p:cNvSpPr>
            <a:spLocks noGrp="1"/>
          </p:cNvSpPr>
          <p:nvPr>
            <p:ph type="title"/>
          </p:nvPr>
        </p:nvSpPr>
        <p:spPr/>
        <p:txBody>
          <a:bodyPr>
            <a:normAutofit fontScale="90000"/>
          </a:bodyPr>
          <a:lstStyle/>
          <a:p>
            <a:r>
              <a:rPr lang="en-US" dirty="0"/>
              <a:t>Using response spectrum to determine the design base shear</a:t>
            </a:r>
            <a:br>
              <a:rPr lang="en-US" dirty="0"/>
            </a:br>
            <a:endParaRPr lang="en-US" dirty="0"/>
          </a:p>
        </p:txBody>
      </p:sp>
      <p:pic>
        <p:nvPicPr>
          <p:cNvPr id="4" name="Content Placeholder 3">
            <a:extLst>
              <a:ext uri="{FF2B5EF4-FFF2-40B4-BE49-F238E27FC236}">
                <a16:creationId xmlns:a16="http://schemas.microsoft.com/office/drawing/2014/main" id="{2BDAB301-861D-4635-BC07-CC174E99C14A}"/>
              </a:ext>
            </a:extLst>
          </p:cNvPr>
          <p:cNvPicPr>
            <a:picLocks noGrp="1" noChangeAspect="1"/>
          </p:cNvPicPr>
          <p:nvPr>
            <p:ph idx="1"/>
          </p:nvPr>
        </p:nvPicPr>
        <p:blipFill>
          <a:blip r:embed="rId2" cstate="print"/>
          <a:stretch>
            <a:fillRect/>
          </a:stretch>
        </p:blipFill>
        <p:spPr>
          <a:xfrm>
            <a:off x="397586" y="2256130"/>
            <a:ext cx="8746414" cy="4629352"/>
          </a:xfrm>
          <a:prstGeom prst="rect">
            <a:avLst/>
          </a:prstGeom>
        </p:spPr>
      </p:pic>
    </p:spTree>
    <p:extLst>
      <p:ext uri="{BB962C8B-B14F-4D97-AF65-F5344CB8AC3E}">
        <p14:creationId xmlns:p14="http://schemas.microsoft.com/office/powerpoint/2010/main" val="37742878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6F2BD-1C9F-443A-9EB3-20437B958B09}"/>
              </a:ext>
            </a:extLst>
          </p:cNvPr>
          <p:cNvSpPr>
            <a:spLocks noGrp="1"/>
          </p:cNvSpPr>
          <p:nvPr>
            <p:ph type="title"/>
          </p:nvPr>
        </p:nvSpPr>
        <p:spPr>
          <a:xfrm>
            <a:off x="1752600" y="152400"/>
            <a:ext cx="6589199" cy="1280890"/>
          </a:xfrm>
        </p:spPr>
        <p:txBody>
          <a:bodyPr/>
          <a:lstStyle/>
          <a:p>
            <a:r>
              <a:rPr lang="en-US" dirty="0"/>
              <a:t>Define mass source</a:t>
            </a:r>
          </a:p>
        </p:txBody>
      </p:sp>
      <p:pic>
        <p:nvPicPr>
          <p:cNvPr id="5" name="Content Placeholder 4">
            <a:extLst>
              <a:ext uri="{FF2B5EF4-FFF2-40B4-BE49-F238E27FC236}">
                <a16:creationId xmlns:a16="http://schemas.microsoft.com/office/drawing/2014/main" id="{B52D80D1-BA33-45D8-B779-C3A9E4BE5C7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90800" y="914400"/>
            <a:ext cx="5105400" cy="5697013"/>
          </a:xfrm>
        </p:spPr>
      </p:pic>
    </p:spTree>
    <p:extLst>
      <p:ext uri="{BB962C8B-B14F-4D97-AF65-F5344CB8AC3E}">
        <p14:creationId xmlns:p14="http://schemas.microsoft.com/office/powerpoint/2010/main" val="30202002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FF919-00BB-47F7-902F-F1C5C87F24DE}"/>
              </a:ext>
            </a:extLst>
          </p:cNvPr>
          <p:cNvSpPr>
            <a:spLocks noGrp="1"/>
          </p:cNvSpPr>
          <p:nvPr>
            <p:ph type="title"/>
          </p:nvPr>
        </p:nvSpPr>
        <p:spPr/>
        <p:txBody>
          <a:bodyPr/>
          <a:lstStyle/>
          <a:p>
            <a:r>
              <a:rPr lang="en-US" dirty="0"/>
              <a:t>Load cases definition </a:t>
            </a:r>
          </a:p>
        </p:txBody>
      </p:sp>
      <p:pic>
        <p:nvPicPr>
          <p:cNvPr id="5" name="Content Placeholder 4">
            <a:extLst>
              <a:ext uri="{FF2B5EF4-FFF2-40B4-BE49-F238E27FC236}">
                <a16:creationId xmlns:a16="http://schemas.microsoft.com/office/drawing/2014/main" id="{6AD75554-75BD-49FD-B611-95D33A08A2A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2178200"/>
            <a:ext cx="9144000" cy="4679800"/>
          </a:xfrm>
        </p:spPr>
      </p:pic>
    </p:spTree>
    <p:extLst>
      <p:ext uri="{BB962C8B-B14F-4D97-AF65-F5344CB8AC3E}">
        <p14:creationId xmlns:p14="http://schemas.microsoft.com/office/powerpoint/2010/main" val="6078471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3F1DB-E0B5-4589-9EFC-E9211FCC13BA}"/>
              </a:ext>
            </a:extLst>
          </p:cNvPr>
          <p:cNvSpPr>
            <a:spLocks noGrp="1"/>
          </p:cNvSpPr>
          <p:nvPr>
            <p:ph type="title"/>
          </p:nvPr>
        </p:nvSpPr>
        <p:spPr/>
        <p:txBody>
          <a:bodyPr>
            <a:normAutofit fontScale="90000"/>
          </a:bodyPr>
          <a:lstStyle/>
          <a:p>
            <a:r>
              <a:rPr lang="en-US" b="1" u="sng" dirty="0">
                <a:solidFill>
                  <a:schemeClr val="tx2">
                    <a:lumMod val="60000"/>
                    <a:lumOff val="40000"/>
                  </a:schemeClr>
                </a:solidFill>
              </a:rPr>
              <a:t>Verification for Earth Quake</a:t>
            </a:r>
            <a:br>
              <a:rPr lang="en-US" b="1" u="sng" dirty="0">
                <a:solidFill>
                  <a:schemeClr val="tx2">
                    <a:lumMod val="60000"/>
                    <a:lumOff val="40000"/>
                  </a:schemeClr>
                </a:solidFill>
              </a:rPr>
            </a:br>
            <a:r>
              <a:rPr lang="en-US" dirty="0">
                <a:solidFill>
                  <a:schemeClr val="accent1">
                    <a:lumMod val="75000"/>
                  </a:schemeClr>
                </a:solidFill>
              </a:rPr>
              <a:t>1.  Check Period </a:t>
            </a:r>
            <a:br>
              <a:rPr lang="en-US" dirty="0">
                <a:solidFill>
                  <a:schemeClr val="accent1">
                    <a:lumMod val="75000"/>
                  </a:schemeClr>
                </a:solidFill>
              </a:rPr>
            </a:b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A75AD6A-BF3B-47E2-90A1-B6FD712290DD}"/>
                  </a:ext>
                </a:extLst>
              </p:cNvPr>
              <p:cNvSpPr>
                <a:spLocks noGrp="1"/>
              </p:cNvSpPr>
              <p:nvPr>
                <p:ph idx="1"/>
              </p:nvPr>
            </p:nvSpPr>
            <p:spPr/>
            <p:txBody>
              <a:bodyPr>
                <a:normAutofit/>
              </a:bodyPr>
              <a:lstStyle/>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check period by using </a:t>
                </a:r>
                <a:r>
                  <a:rPr lang="en-CA" dirty="0">
                    <a:latin typeface="Times New Roman" panose="02020603050405020304" pitchFamily="18" charset="0"/>
                    <a:cs typeface="Times New Roman" panose="02020603050405020304" pitchFamily="18" charset="0"/>
                  </a:rPr>
                  <a:t>Method A  formula:</a:t>
                </a:r>
              </a:p>
              <a:p>
                <a14:m>
                  <m:oMath xmlns:m="http://schemas.openxmlformats.org/officeDocument/2006/math">
                    <m:r>
                      <a:rPr lang="en-US" b="0" i="0" smtClean="0">
                        <a:latin typeface="Cambria Math" panose="02040503050406030204" pitchFamily="18" charset="0"/>
                      </a:rPr>
                      <m:t> </m:t>
                    </m:r>
                    <m:r>
                      <m:rPr>
                        <m:sty m:val="p"/>
                      </m:rPr>
                      <a:rPr lang="en-US" b="0" i="0" smtClean="0">
                        <a:latin typeface="Cambria Math" panose="02040503050406030204" pitchFamily="18" charset="0"/>
                      </a:rPr>
                      <m:t>T</m:t>
                    </m:r>
                    <m:r>
                      <a:rPr lang="en-US" b="0" i="0" smtClean="0">
                        <a:latin typeface="Cambria Math" panose="02040503050406030204" pitchFamily="18" charset="0"/>
                      </a:rPr>
                      <m:t>= </m:t>
                    </m:r>
                    <m:r>
                      <m:rPr>
                        <m:sty m:val="p"/>
                      </m:rPr>
                      <a:rPr lang="en-US">
                        <a:latin typeface="Cambria Math" panose="02040503050406030204" pitchFamily="18" charset="0"/>
                      </a:rPr>
                      <m:t>Ct</m:t>
                    </m:r>
                    <m:r>
                      <a:rPr lang="en-US">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hn</m:t>
                        </m:r>
                      </m:e>
                      <m:sup>
                        <m:f>
                          <m:fPr>
                            <m:ctrlPr>
                              <a:rPr lang="en-US" i="1">
                                <a:latin typeface="Cambria Math" panose="02040503050406030204" pitchFamily="18" charset="0"/>
                              </a:rPr>
                            </m:ctrlPr>
                          </m:fPr>
                          <m:num>
                            <m:r>
                              <a:rPr lang="en-US">
                                <a:latin typeface="Cambria Math" panose="02040503050406030204" pitchFamily="18" charset="0"/>
                              </a:rPr>
                              <m:t>3</m:t>
                            </m:r>
                          </m:num>
                          <m:den>
                            <m:r>
                              <a:rPr lang="en-US">
                                <a:latin typeface="Cambria Math" panose="02040503050406030204" pitchFamily="18" charset="0"/>
                              </a:rPr>
                              <m:t>4</m:t>
                            </m:r>
                          </m:den>
                        </m:f>
                      </m:sup>
                    </m:sSup>
                  </m:oMath>
                </a14:m>
                <a:endParaRPr lang="en-CA" dirty="0">
                  <a:latin typeface="Times New Roman" panose="02020603050405020304" pitchFamily="18" charset="0"/>
                  <a:cs typeface="Times New Roman" panose="02020603050405020304" pitchFamily="18" charset="0"/>
                </a:endParaRPr>
              </a:p>
              <a:p>
                <a:r>
                  <a:rPr lang="en-US" dirty="0"/>
                  <a:t>Where:</a:t>
                </a:r>
              </a:p>
              <a:p>
                <a:r>
                  <a:rPr lang="en-US" dirty="0" err="1"/>
                  <a:t>hn</a:t>
                </a:r>
                <a:r>
                  <a:rPr lang="en-US" dirty="0"/>
                  <a:t>= height of building =19 m</a:t>
                </a:r>
              </a:p>
              <a:p>
                <a:r>
                  <a:rPr lang="en-US" dirty="0"/>
                  <a:t>Ct= 0.0488 for all other buildings. </a:t>
                </a:r>
              </a:p>
              <a:p>
                <a:r>
                  <a:rPr lang="en-US" dirty="0"/>
                  <a:t>In addition, for as the system of the project are reinforced concrete shear walls thus:</a:t>
                </a:r>
              </a:p>
              <a:p>
                <a:r>
                  <a:rPr lang="en-US" dirty="0"/>
                  <a:t>Ct= 0.0488 </a:t>
                </a:r>
              </a:p>
              <a:p>
                <a:r>
                  <a:rPr lang="en-US" dirty="0"/>
                  <a:t>T = 0.45 sec</a:t>
                </a:r>
              </a:p>
              <a:p>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7A75AD6A-BF3B-47E2-90A1-B6FD712290DD}"/>
                  </a:ext>
                </a:extLst>
              </p:cNvPr>
              <p:cNvSpPr>
                <a:spLocks noGrp="1" noRot="1" noChangeAspect="1" noMove="1" noResize="1" noEditPoints="1" noAdjustHandles="1" noChangeArrowheads="1" noChangeShapeType="1" noTextEdit="1"/>
              </p:cNvSpPr>
              <p:nvPr>
                <p:ph idx="1"/>
              </p:nvPr>
            </p:nvSpPr>
            <p:spPr>
              <a:blipFill>
                <a:blip r:embed="rId2"/>
                <a:stretch>
                  <a:fillRect l="-648" t="-806"/>
                </a:stretch>
              </a:blipFill>
            </p:spPr>
            <p:txBody>
              <a:bodyPr/>
              <a:lstStyle/>
              <a:p>
                <a:r>
                  <a:rPr lang="en-US">
                    <a:noFill/>
                  </a:rPr>
                  <a:t> </a:t>
                </a:r>
              </a:p>
            </p:txBody>
          </p:sp>
        </mc:Fallback>
      </mc:AlternateContent>
    </p:spTree>
    <p:extLst>
      <p:ext uri="{BB962C8B-B14F-4D97-AF65-F5344CB8AC3E}">
        <p14:creationId xmlns:p14="http://schemas.microsoft.com/office/powerpoint/2010/main" val="11951164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99150-8403-4261-97D0-2FFEA7FD56ED}"/>
              </a:ext>
            </a:extLst>
          </p:cNvPr>
          <p:cNvSpPr>
            <a:spLocks noGrp="1"/>
          </p:cNvSpPr>
          <p:nvPr>
            <p:ph type="title"/>
          </p:nvPr>
        </p:nvSpPr>
        <p:spPr/>
        <p:txBody>
          <a:bodyPr>
            <a:normAutofit fontScale="90000"/>
          </a:bodyPr>
          <a:lstStyle/>
          <a:p>
            <a:r>
              <a:rPr lang="en-US" b="1" u="sng" dirty="0">
                <a:solidFill>
                  <a:schemeClr val="tx2">
                    <a:lumMod val="60000"/>
                    <a:lumOff val="40000"/>
                  </a:schemeClr>
                </a:solidFill>
              </a:rPr>
              <a:t>Verification for Earth Quake</a:t>
            </a:r>
            <a:br>
              <a:rPr lang="en-US" b="1" u="sng" dirty="0">
                <a:solidFill>
                  <a:schemeClr val="tx2">
                    <a:lumMod val="60000"/>
                    <a:lumOff val="40000"/>
                  </a:schemeClr>
                </a:solidFill>
              </a:rPr>
            </a:br>
            <a:br>
              <a:rPr lang="en-US" dirty="0"/>
            </a:br>
            <a:r>
              <a:rPr lang="en-US" dirty="0"/>
              <a:t>Period from SAP </a:t>
            </a:r>
            <a:br>
              <a:rPr lang="en-US" dirty="0"/>
            </a:br>
            <a:endParaRPr lang="en-US" dirty="0"/>
          </a:p>
        </p:txBody>
      </p:sp>
      <p:pic>
        <p:nvPicPr>
          <p:cNvPr id="5" name="Content Placeholder 4">
            <a:extLst>
              <a:ext uri="{FF2B5EF4-FFF2-40B4-BE49-F238E27FC236}">
                <a16:creationId xmlns:a16="http://schemas.microsoft.com/office/drawing/2014/main" id="{E921355C-3C28-4617-A9BA-6D71202F473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9849" y="3058019"/>
            <a:ext cx="8914151" cy="3789963"/>
          </a:xfrm>
        </p:spPr>
      </p:pic>
    </p:spTree>
    <p:extLst>
      <p:ext uri="{BB962C8B-B14F-4D97-AF65-F5344CB8AC3E}">
        <p14:creationId xmlns:p14="http://schemas.microsoft.com/office/powerpoint/2010/main" val="15974945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1BC5-4168-4A89-A450-D79084368084}"/>
              </a:ext>
            </a:extLst>
          </p:cNvPr>
          <p:cNvSpPr>
            <a:spLocks noGrp="1"/>
          </p:cNvSpPr>
          <p:nvPr>
            <p:ph type="title"/>
          </p:nvPr>
        </p:nvSpPr>
        <p:spPr/>
        <p:txBody>
          <a:bodyPr/>
          <a:lstStyle/>
          <a:p>
            <a:r>
              <a:rPr lang="en-US" b="1" dirty="0">
                <a:solidFill>
                  <a:schemeClr val="accent1">
                    <a:lumMod val="75000"/>
                  </a:schemeClr>
                </a:solidFill>
              </a:rPr>
              <a:t>Base shear Calculations</a:t>
            </a:r>
            <a:endParaRPr lang="en-US" b="1"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0181E11-EB11-41D6-BC98-FC4C72D5808C}"/>
                  </a:ext>
                </a:extLst>
              </p:cNvPr>
              <p:cNvSpPr>
                <a:spLocks noGrp="1"/>
              </p:cNvSpPr>
              <p:nvPr>
                <p:ph idx="1"/>
              </p:nvPr>
            </p:nvSpPr>
            <p:spPr/>
            <p:txBody>
              <a:bodyPr>
                <a:noAutofit/>
              </a:bodyPr>
              <a:lstStyle/>
              <a:p>
                <a14:m>
                  <m:oMath xmlns:m="http://schemas.openxmlformats.org/officeDocument/2006/math">
                    <m:r>
                      <a:rPr lang="en-US" sz="2000" b="0" i="1">
                        <a:latin typeface="Cambria Math" panose="02040503050406030204" pitchFamily="18" charset="0"/>
                      </a:rPr>
                      <m:t>𝑉</m:t>
                    </m:r>
                    <m:r>
                      <a:rPr lang="en-US" sz="2000" b="0" i="1">
                        <a:latin typeface="Cambria Math" panose="02040503050406030204" pitchFamily="18" charset="0"/>
                      </a:rPr>
                      <m:t>=</m:t>
                    </m:r>
                    <m:f>
                      <m:fPr>
                        <m:ctrlPr>
                          <a:rPr lang="en-US" sz="2000" i="1">
                            <a:latin typeface="Cambria Math" panose="02040503050406030204" pitchFamily="18" charset="0"/>
                          </a:rPr>
                        </m:ctrlPr>
                      </m:fPr>
                      <m:num>
                        <m:r>
                          <a:rPr lang="en-US" sz="2000" b="0" i="1">
                            <a:latin typeface="Cambria Math" panose="02040503050406030204" pitchFamily="18" charset="0"/>
                          </a:rPr>
                          <m:t>𝑐𝑣</m:t>
                        </m:r>
                        <m:r>
                          <a:rPr lang="en-US" sz="2000" b="0" i="1">
                            <a:latin typeface="Cambria Math" panose="02040503050406030204" pitchFamily="18" charset="0"/>
                          </a:rPr>
                          <m:t>×</m:t>
                        </m:r>
                        <m:r>
                          <a:rPr lang="en-US" sz="2000" b="0" i="1">
                            <a:latin typeface="Cambria Math" panose="02040503050406030204" pitchFamily="18" charset="0"/>
                          </a:rPr>
                          <m:t>𝐼</m:t>
                        </m:r>
                      </m:num>
                      <m:den>
                        <m:r>
                          <a:rPr lang="en-US" sz="2000" b="0" i="1">
                            <a:latin typeface="Cambria Math" panose="02040503050406030204" pitchFamily="18" charset="0"/>
                          </a:rPr>
                          <m:t>𝑅</m:t>
                        </m:r>
                        <m:r>
                          <a:rPr lang="en-US" sz="2000" b="0" i="1">
                            <a:latin typeface="Cambria Math" panose="02040503050406030204" pitchFamily="18" charset="0"/>
                          </a:rPr>
                          <m:t>×</m:t>
                        </m:r>
                        <m:r>
                          <a:rPr lang="en-US" sz="2000" b="0" i="1">
                            <a:latin typeface="Cambria Math" panose="02040503050406030204" pitchFamily="18" charset="0"/>
                          </a:rPr>
                          <m:t>𝑇</m:t>
                        </m:r>
                      </m:den>
                    </m:f>
                    <m:r>
                      <a:rPr lang="en-US" sz="2000" b="0" i="1">
                        <a:latin typeface="Cambria Math" panose="02040503050406030204" pitchFamily="18" charset="0"/>
                      </a:rPr>
                      <m:t>𝑊</m:t>
                    </m:r>
                  </m:oMath>
                </a14:m>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Where: </a:t>
                </a:r>
              </a:p>
              <a:p>
                <a:r>
                  <a:rPr lang="en-US" sz="2000" dirty="0">
                    <a:latin typeface="Times New Roman" panose="02020603050405020304" pitchFamily="18" charset="0"/>
                    <a:cs typeface="Times New Roman" panose="02020603050405020304" pitchFamily="18" charset="0"/>
                  </a:rPr>
                  <a:t>W=The total seismic dead load ,</a:t>
                </a:r>
                <a:r>
                  <a:rPr lang="en-US" sz="2000" dirty="0" err="1">
                    <a:latin typeface="Times New Roman" panose="02020603050405020304" pitchFamily="18" charset="0"/>
                    <a:cs typeface="Times New Roman" panose="02020603050405020304" pitchFamily="18" charset="0"/>
                  </a:rPr>
                  <a:t>I</a:t>
                </a:r>
                <a:r>
                  <a:rPr lang="en-US" sz="2000" baseline="-25000" dirty="0" err="1">
                    <a:latin typeface="Times New Roman" panose="02020603050405020304" pitchFamily="18" charset="0"/>
                    <a:cs typeface="Times New Roman" panose="02020603050405020304" pitchFamily="18" charset="0"/>
                  </a:rPr>
                  <a:t>e</a:t>
                </a:r>
                <a:r>
                  <a:rPr lang="en-US" sz="2000" dirty="0">
                    <a:latin typeface="Times New Roman" panose="02020603050405020304" pitchFamily="18" charset="0"/>
                    <a:cs typeface="Times New Roman" panose="02020603050405020304" pitchFamily="18" charset="0"/>
                  </a:rPr>
                  <a:t>= Importance factor </a:t>
                </a:r>
              </a:p>
              <a:p>
                <a:r>
                  <a:rPr lang="en-US" sz="2000" dirty="0">
                    <a:latin typeface="Times New Roman" panose="02020603050405020304" pitchFamily="18" charset="0"/>
                    <a:cs typeface="Times New Roman" panose="02020603050405020304" pitchFamily="18" charset="0"/>
                  </a:rPr>
                  <a:t>R= The response </a:t>
                </a:r>
                <a:r>
                  <a:rPr lang="en-US" sz="2000" dirty="0" err="1">
                    <a:latin typeface="Times New Roman" panose="02020603050405020304" pitchFamily="18" charset="0"/>
                    <a:cs typeface="Times New Roman" panose="02020603050405020304" pitchFamily="18" charset="0"/>
                  </a:rPr>
                  <a:t>modification,C</a:t>
                </a:r>
                <a:r>
                  <a:rPr lang="en-US" sz="2000" baseline="-25000" dirty="0" err="1">
                    <a:latin typeface="Times New Roman" panose="02020603050405020304" pitchFamily="18" charset="0"/>
                    <a:cs typeface="Times New Roman" panose="02020603050405020304" pitchFamily="18" charset="0"/>
                  </a:rPr>
                  <a:t>V</a:t>
                </a:r>
                <a:r>
                  <a:rPr lang="en-US" sz="2000" dirty="0">
                    <a:latin typeface="Times New Roman" panose="02020603050405020304" pitchFamily="18" charset="0"/>
                    <a:cs typeface="Times New Roman" panose="02020603050405020304" pitchFamily="18" charset="0"/>
                  </a:rPr>
                  <a:t>=Seismic coefficient </a:t>
                </a:r>
              </a:p>
              <a:p>
                <a:r>
                  <a:rPr lang="en-US" sz="2000" dirty="0">
                    <a:latin typeface="Times New Roman" panose="02020603050405020304" pitchFamily="18" charset="0"/>
                    <a:cs typeface="Times New Roman" panose="02020603050405020304" pitchFamily="18" charset="0"/>
                  </a:rPr>
                  <a:t>The system of the structure is building frame system-shear walls, then the value of R will be:</a:t>
                </a:r>
              </a:p>
              <a:p>
                <a:r>
                  <a:rPr lang="en-US" sz="2000" dirty="0">
                    <a:latin typeface="Times New Roman" panose="02020603050405020304" pitchFamily="18" charset="0"/>
                    <a:cs typeface="Times New Roman" panose="02020603050405020304" pitchFamily="18" charset="0"/>
                  </a:rPr>
                  <a:t>R=5.5  , </a:t>
                </a:r>
                <a:r>
                  <a:rPr lang="en-US" sz="2000" dirty="0" err="1">
                    <a:latin typeface="Times New Roman" panose="02020603050405020304" pitchFamily="18" charset="0"/>
                    <a:cs typeface="Times New Roman" panose="02020603050405020304" pitchFamily="18" charset="0"/>
                  </a:rPr>
                  <a:t>I</a:t>
                </a:r>
                <a:r>
                  <a:rPr lang="en-US" sz="2000" baseline="-25000" dirty="0" err="1">
                    <a:latin typeface="Times New Roman" panose="02020603050405020304" pitchFamily="18" charset="0"/>
                    <a:cs typeface="Times New Roman" panose="02020603050405020304" pitchFamily="18" charset="0"/>
                  </a:rPr>
                  <a:t>e</a:t>
                </a:r>
                <a:r>
                  <a:rPr lang="en-US" sz="2000" dirty="0">
                    <a:latin typeface="Times New Roman" panose="02020603050405020304" pitchFamily="18" charset="0"/>
                    <a:cs typeface="Times New Roman" panose="02020603050405020304" pitchFamily="18" charset="0"/>
                  </a:rPr>
                  <a:t>= 1,  C</a:t>
                </a:r>
                <a:r>
                  <a:rPr lang="en-US" sz="2000" baseline="-25000" dirty="0">
                    <a:latin typeface="Times New Roman" panose="02020603050405020304" pitchFamily="18" charset="0"/>
                    <a:cs typeface="Times New Roman" panose="02020603050405020304" pitchFamily="18" charset="0"/>
                  </a:rPr>
                  <a:t>V </a:t>
                </a:r>
                <a:r>
                  <a:rPr lang="en-US" sz="2000" dirty="0">
                    <a:latin typeface="Times New Roman" panose="02020603050405020304" pitchFamily="18" charset="0"/>
                    <a:cs typeface="Times New Roman" panose="02020603050405020304" pitchFamily="18" charset="0"/>
                  </a:rPr>
                  <a:t>=0.2                                                                                         Then base shear:</a:t>
                </a:r>
              </a:p>
              <a:p>
                <a14:m>
                  <m:oMath xmlns:m="http://schemas.openxmlformats.org/officeDocument/2006/math">
                    <m:r>
                      <a:rPr lang="en-US" sz="2000" b="0" i="1">
                        <a:latin typeface="Cambria Math" panose="02040503050406030204" pitchFamily="18" charset="0"/>
                      </a:rPr>
                      <m:t>𝑉</m:t>
                    </m:r>
                    <m:r>
                      <a:rPr lang="en-US" sz="2000" b="0" i="1">
                        <a:latin typeface="Cambria Math" panose="02040503050406030204" pitchFamily="18" charset="0"/>
                      </a:rPr>
                      <m:t>=</m:t>
                    </m:r>
                    <m:r>
                      <a:rPr lang="en-US" sz="2000" b="0" i="1">
                        <a:latin typeface="Cambria Math" panose="02040503050406030204" pitchFamily="18" charset="0"/>
                      </a:rPr>
                      <m:t>0</m:t>
                    </m:r>
                    <m:r>
                      <a:rPr lang="en-US" sz="2000" b="0" i="1">
                        <a:latin typeface="Cambria Math" panose="02040503050406030204" pitchFamily="18" charset="0"/>
                      </a:rPr>
                      <m:t>.</m:t>
                    </m:r>
                    <m:r>
                      <a:rPr lang="en-US" sz="2000" b="0" i="1">
                        <a:latin typeface="Cambria Math" panose="02040503050406030204" pitchFamily="18" charset="0"/>
                      </a:rPr>
                      <m:t>077</m:t>
                    </m:r>
                    <m:r>
                      <a:rPr lang="en-US" sz="2000" b="0" i="1">
                        <a:latin typeface="Cambria Math" panose="02040503050406030204" pitchFamily="18" charset="0"/>
                      </a:rPr>
                      <m:t>×</m:t>
                    </m:r>
                    <m:r>
                      <a:rPr lang="en-US" sz="2000" b="0" i="1">
                        <a:latin typeface="Cambria Math" panose="02040503050406030204" pitchFamily="18" charset="0"/>
                      </a:rPr>
                      <m:t>𝑊</m:t>
                    </m:r>
                  </m:oMath>
                </a14:m>
                <a:endParaRPr lang="en-US" sz="2000" dirty="0">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30181E11-EB11-41D6-BC98-FC4C72D5808C}"/>
                  </a:ext>
                </a:extLst>
              </p:cNvPr>
              <p:cNvSpPr>
                <a:spLocks noGrp="1" noRot="1" noChangeAspect="1" noMove="1" noResize="1" noEditPoints="1" noAdjustHandles="1" noChangeArrowheads="1" noChangeShapeType="1" noTextEdit="1"/>
              </p:cNvSpPr>
              <p:nvPr>
                <p:ph idx="1"/>
              </p:nvPr>
            </p:nvSpPr>
            <p:spPr>
              <a:blipFill>
                <a:blip r:embed="rId2"/>
                <a:stretch>
                  <a:fillRect l="-925" r="-30435" b="-1129"/>
                </a:stretch>
              </a:blipFill>
            </p:spPr>
            <p:txBody>
              <a:bodyPr/>
              <a:lstStyle/>
              <a:p>
                <a:r>
                  <a:rPr lang="en-US">
                    <a:noFill/>
                  </a:rPr>
                  <a:t> </a:t>
                </a:r>
              </a:p>
            </p:txBody>
          </p:sp>
        </mc:Fallback>
      </mc:AlternateContent>
    </p:spTree>
    <p:extLst>
      <p:ext uri="{BB962C8B-B14F-4D97-AF65-F5344CB8AC3E}">
        <p14:creationId xmlns:p14="http://schemas.microsoft.com/office/powerpoint/2010/main" val="19649240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43AE7-4604-4AF3-9432-765AB29C16C7}"/>
              </a:ext>
            </a:extLst>
          </p:cNvPr>
          <p:cNvSpPr>
            <a:spLocks noGrp="1"/>
          </p:cNvSpPr>
          <p:nvPr>
            <p:ph type="title"/>
          </p:nvPr>
        </p:nvSpPr>
        <p:spPr/>
        <p:txBody>
          <a:bodyPr/>
          <a:lstStyle/>
          <a:p>
            <a:r>
              <a:rPr lang="en-US" b="1" dirty="0">
                <a:solidFill>
                  <a:schemeClr val="accent1">
                    <a:lumMod val="75000"/>
                  </a:schemeClr>
                </a:solidFill>
              </a:rPr>
              <a:t>Base shear Calculations</a:t>
            </a:r>
            <a:endParaRPr lang="en-US" b="1" dirty="0"/>
          </a:p>
        </p:txBody>
      </p:sp>
      <p:sp>
        <p:nvSpPr>
          <p:cNvPr id="3" name="Content Placeholder 2">
            <a:extLst>
              <a:ext uri="{FF2B5EF4-FFF2-40B4-BE49-F238E27FC236}">
                <a16:creationId xmlns:a16="http://schemas.microsoft.com/office/drawing/2014/main" id="{24EC17DE-DC77-439D-949B-C8B6780CC5B1}"/>
              </a:ext>
            </a:extLst>
          </p:cNvPr>
          <p:cNvSpPr>
            <a:spLocks noGrp="1" noRot="1" noChangeAspect="1" noMove="1" noResize="1" noEditPoints="1" noAdjustHandles="1" noChangeArrowheads="1" noChangeShapeType="1" noTextEdit="1"/>
          </p:cNvSpPr>
          <p:nvPr>
            <p:ph idx="1"/>
          </p:nvPr>
        </p:nvSpPr>
        <p:spPr>
          <a:blipFill>
            <a:blip r:embed="rId2" cstate="print"/>
            <a:stretch>
              <a:fillRect l="-370" t="-806"/>
            </a:stretch>
          </a:blipFill>
        </p:spPr>
        <p:txBody>
          <a:bodyPr/>
          <a:lstStyle/>
          <a:p>
            <a:r>
              <a:rPr lang="en-US" dirty="0">
                <a:noFill/>
              </a:rPr>
              <a:t>a</a:t>
            </a:r>
            <a:endParaRPr lang="en-US" dirty="0">
              <a:solidFill>
                <a:schemeClr val="tx1"/>
              </a:solidFill>
            </a:endParaRPr>
          </a:p>
        </p:txBody>
      </p:sp>
    </p:spTree>
    <p:extLst>
      <p:ext uri="{BB962C8B-B14F-4D97-AF65-F5344CB8AC3E}">
        <p14:creationId xmlns:p14="http://schemas.microsoft.com/office/powerpoint/2010/main" val="19160927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55D5B-190A-48BC-935C-5D5F3DB04785}"/>
              </a:ext>
            </a:extLst>
          </p:cNvPr>
          <p:cNvSpPr>
            <a:spLocks noGrp="1"/>
          </p:cNvSpPr>
          <p:nvPr>
            <p:ph type="title"/>
          </p:nvPr>
        </p:nvSpPr>
        <p:spPr/>
        <p:txBody>
          <a:bodyPr/>
          <a:lstStyle/>
          <a:p>
            <a:r>
              <a:rPr lang="en-US" b="1" dirty="0"/>
              <a:t>Response spectrum definition </a:t>
            </a:r>
          </a:p>
        </p:txBody>
      </p:sp>
      <p:pic>
        <p:nvPicPr>
          <p:cNvPr id="5" name="Content Placeholder 4">
            <a:extLst>
              <a:ext uri="{FF2B5EF4-FFF2-40B4-BE49-F238E27FC236}">
                <a16:creationId xmlns:a16="http://schemas.microsoft.com/office/drawing/2014/main" id="{F0E03162-C8BD-4398-8E40-0E61AB392E4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38400" y="1828800"/>
            <a:ext cx="5257800" cy="5058588"/>
          </a:xfrm>
        </p:spPr>
      </p:pic>
    </p:spTree>
    <p:extLst>
      <p:ext uri="{BB962C8B-B14F-4D97-AF65-F5344CB8AC3E}">
        <p14:creationId xmlns:p14="http://schemas.microsoft.com/office/powerpoint/2010/main" val="18944437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500A9-2A39-4993-98C9-32EFA573ED48}"/>
              </a:ext>
            </a:extLst>
          </p:cNvPr>
          <p:cNvSpPr>
            <a:spLocks noGrp="1"/>
          </p:cNvSpPr>
          <p:nvPr>
            <p:ph type="title"/>
          </p:nvPr>
        </p:nvSpPr>
        <p:spPr/>
        <p:txBody>
          <a:bodyPr>
            <a:normAutofit fontScale="90000"/>
          </a:bodyPr>
          <a:lstStyle/>
          <a:p>
            <a:r>
              <a:rPr lang="en-US" b="1" i="1" dirty="0"/>
              <a:t>Definition of Response Spectrum Function </a:t>
            </a:r>
            <a:br>
              <a:rPr lang="ar-JO" sz="3200" dirty="0"/>
            </a:br>
            <a:endParaRPr lang="en-US" dirty="0"/>
          </a:p>
        </p:txBody>
      </p:sp>
      <mc:AlternateContent xmlns:mc="http://schemas.openxmlformats.org/markup-compatibility/2006" xmlns:a14="http://schemas.microsoft.com/office/drawing/2010/main">
        <mc:Choice Requires="a14">
          <p:sp>
            <p:nvSpPr>
              <p:cNvPr id="4" name="عنصر نائب للمحتوى 1">
                <a:extLst>
                  <a:ext uri="{FF2B5EF4-FFF2-40B4-BE49-F238E27FC236}">
                    <a16:creationId xmlns:a16="http://schemas.microsoft.com/office/drawing/2014/main" id="{8117D792-8141-4EEF-B398-0F67A90C1F33}"/>
                  </a:ext>
                </a:extLst>
              </p:cNvPr>
              <p:cNvSpPr>
                <a:spLocks noGrp="1"/>
              </p:cNvSpPr>
              <p:nvPr>
                <p:ph idx="1"/>
              </p:nvPr>
            </p:nvSpPr>
            <p:spPr/>
            <p:txBody>
              <a:bodyPr>
                <a:normAutofit lnSpcReduction="10000"/>
              </a:bodyPr>
              <a:lstStyle/>
              <a:p>
                <a:r>
                  <a:rPr lang="en-US" dirty="0"/>
                  <a:t>Scale factor: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a:rPr>
                          <m:t>𝐼</m:t>
                        </m:r>
                        <m:r>
                          <a:rPr lang="en-US" b="0" i="1" smtClean="0">
                            <a:latin typeface="Cambria Math"/>
                          </a:rPr>
                          <m:t>∗</m:t>
                        </m:r>
                        <m:r>
                          <a:rPr lang="en-US" b="0" i="1" smtClean="0">
                            <a:latin typeface="Cambria Math"/>
                          </a:rPr>
                          <m:t>𝑔</m:t>
                        </m:r>
                      </m:num>
                      <m:den>
                        <m:r>
                          <a:rPr lang="en-US" b="0" i="1" smtClean="0">
                            <a:latin typeface="Cambria Math"/>
                          </a:rPr>
                          <m:t>𝑅</m:t>
                        </m:r>
                      </m:den>
                    </m:f>
                  </m:oMath>
                </a14:m>
                <a:endParaRPr lang="en-US" dirty="0"/>
              </a:p>
              <a:p>
                <a:pPr marL="82296" indent="0">
                  <a:buNone/>
                </a:pPr>
                <a:r>
                  <a:rPr lang="en-US" sz="2000" dirty="0"/>
                  <a:t>I: Importance factor = 1</a:t>
                </a:r>
              </a:p>
              <a:p>
                <a:pPr marL="82296" indent="0">
                  <a:buNone/>
                </a:pPr>
                <a:r>
                  <a:rPr lang="en-US" sz="2000" dirty="0"/>
                  <a:t>g: Gravity acceleration = 9.81 m/s</a:t>
                </a:r>
                <a:r>
                  <a:rPr lang="en-US" sz="2000" baseline="30000" dirty="0"/>
                  <a:t>2</a:t>
                </a:r>
                <a:endParaRPr lang="en-US" sz="2000" dirty="0"/>
              </a:p>
              <a:p>
                <a:pPr marL="82296" indent="0">
                  <a:buNone/>
                </a:pPr>
                <a:r>
                  <a:rPr lang="en-US" sz="2000" dirty="0"/>
                  <a:t>R: Response Modification Coefficient.</a:t>
                </a:r>
              </a:p>
              <a:p>
                <a:pPr marL="82296" indent="0">
                  <a:buNone/>
                </a:pPr>
                <a:endParaRPr lang="en-US" dirty="0"/>
              </a:p>
              <a:p>
                <a:pPr>
                  <a:buNone/>
                </a:pPr>
                <a:r>
                  <a:rPr lang="en-US" sz="2000" dirty="0">
                    <a:solidFill>
                      <a:schemeClr val="accent1">
                        <a:lumMod val="75000"/>
                      </a:schemeClr>
                    </a:solidFill>
                  </a:rPr>
                  <a:t>Note : </a:t>
                </a:r>
                <a:br>
                  <a:rPr lang="en-US" sz="2000" dirty="0">
                    <a:solidFill>
                      <a:schemeClr val="accent1">
                        <a:lumMod val="75000"/>
                      </a:schemeClr>
                    </a:solidFill>
                  </a:rPr>
                </a:br>
                <a:r>
                  <a:rPr lang="en-US" sz="2000" dirty="0"/>
                  <a:t>for each direction there must be </a:t>
                </a:r>
                <a:br>
                  <a:rPr lang="en-US" sz="2000" dirty="0"/>
                </a:br>
                <a:r>
                  <a:rPr lang="en-US" sz="2000" dirty="0"/>
                  <a:t>a component of 30% from the perpendicular direction.  </a:t>
                </a:r>
                <a:br>
                  <a:rPr lang="en-US" sz="2000" dirty="0"/>
                </a:br>
                <a:endParaRPr lang="en-US" sz="2000" dirty="0"/>
              </a:p>
            </p:txBody>
          </p:sp>
        </mc:Choice>
        <mc:Fallback xmlns="">
          <p:sp>
            <p:nvSpPr>
              <p:cNvPr id="4" name="عنصر نائب للمحتوى 1">
                <a:extLst>
                  <a:ext uri="{FF2B5EF4-FFF2-40B4-BE49-F238E27FC236}">
                    <a16:creationId xmlns="" xmlns:a16="http://schemas.microsoft.com/office/drawing/2014/main" id="{8117D792-8141-4EEF-B398-0F67A90C1F33}"/>
                  </a:ext>
                </a:extLst>
              </p:cNvPr>
              <p:cNvSpPr>
                <a:spLocks noGrp="1" noRot="1" noChangeAspect="1" noMove="1" noResize="1" noEditPoints="1" noAdjustHandles="1" noChangeArrowheads="1" noChangeShapeType="1" noTextEdit="1"/>
              </p:cNvSpPr>
              <p:nvPr>
                <p:ph idx="1"/>
              </p:nvPr>
            </p:nvSpPr>
            <p:spPr>
              <a:blipFill>
                <a:blip r:embed="rId2" cstate="print"/>
                <a:stretch>
                  <a:fillRect l="-648" t="-323"/>
                </a:stretch>
              </a:blipFill>
            </p:spPr>
            <p:txBody>
              <a:bodyPr/>
              <a:lstStyle/>
              <a:p>
                <a:r>
                  <a:rPr lang="en-US" dirty="0">
                    <a:noFill/>
                  </a:rPr>
                  <a:t> </a:t>
                </a:r>
              </a:p>
            </p:txBody>
          </p:sp>
        </mc:Fallback>
      </mc:AlternateContent>
    </p:spTree>
    <p:extLst>
      <p:ext uri="{BB962C8B-B14F-4D97-AF65-F5344CB8AC3E}">
        <p14:creationId xmlns:p14="http://schemas.microsoft.com/office/powerpoint/2010/main" val="142503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70C0"/>
                </a:solidFill>
              </a:rPr>
              <a:t>Project Description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43000" y="1752600"/>
                <a:ext cx="7391401" cy="4158622"/>
              </a:xfrm>
            </p:spPr>
            <p:txBody>
              <a:bodyPr>
                <a:noAutofit/>
              </a:bodyPr>
              <a:lstStyle/>
              <a:p>
                <a:r>
                  <a:rPr lang="en-US" sz="2400" dirty="0"/>
                  <a:t>Golden Tree Hotel is located in Beit </a:t>
                </a:r>
                <a:r>
                  <a:rPr lang="en-US" sz="2400" dirty="0" err="1"/>
                  <a:t>Wazan</a:t>
                </a:r>
                <a:r>
                  <a:rPr lang="en-US" sz="2400" dirty="0"/>
                  <a:t> -Nablus. </a:t>
                </a:r>
              </a:p>
              <a:p>
                <a:r>
                  <a:rPr lang="en-US" sz="2400" dirty="0"/>
                  <a:t>The aim of the establishment of this building is to attract tourists and to give a luxury stay for the visitors. </a:t>
                </a:r>
                <a:endParaRPr lang="en-US" sz="2400" dirty="0">
                  <a:solidFill>
                    <a:schemeClr val="accent2">
                      <a:lumMod val="75000"/>
                    </a:schemeClr>
                  </a:solidFill>
                </a:endParaRPr>
              </a:p>
              <a:p>
                <a:r>
                  <a:rPr lang="en-US" sz="2400" dirty="0"/>
                  <a:t>The project consists of  a basement floor , ground floor with ceiling  , and top four floors , with a total area of  6507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𝑚</m:t>
                        </m:r>
                      </m:e>
                      <m:sup>
                        <m:r>
                          <a:rPr lang="en-US" sz="2400" b="0" i="1" smtClean="0">
                            <a:latin typeface="Cambria Math" panose="02040503050406030204" pitchFamily="18" charset="0"/>
                          </a:rPr>
                          <m:t>2</m:t>
                        </m:r>
                      </m:sup>
                    </m:sSup>
                  </m:oMath>
                </a14:m>
                <a:r>
                  <a:rPr lang="en-US" sz="24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43000" y="1752600"/>
                <a:ext cx="7391401" cy="4158622"/>
              </a:xfrm>
              <a:blipFill>
                <a:blip r:embed="rId2" cstate="print"/>
                <a:stretch>
                  <a:fillRect l="-1155" t="-1173" r="-990"/>
                </a:stretch>
              </a:blipFill>
            </p:spPr>
            <p:txBody>
              <a:bodyPr/>
              <a:lstStyle/>
              <a:p>
                <a:r>
                  <a:rPr lang="en-US">
                    <a:noFill/>
                  </a:rPr>
                  <a:t> </a:t>
                </a:r>
              </a:p>
            </p:txBody>
          </p:sp>
        </mc:Fallback>
      </mc:AlternateContent>
    </p:spTree>
    <p:extLst>
      <p:ext uri="{BB962C8B-B14F-4D97-AF65-F5344CB8AC3E}">
        <p14:creationId xmlns:p14="http://schemas.microsoft.com/office/powerpoint/2010/main" val="14834636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730C0-E51A-4BF8-B7EE-6C8E9609E652}"/>
              </a:ext>
            </a:extLst>
          </p:cNvPr>
          <p:cNvSpPr>
            <a:spLocks noGrp="1"/>
          </p:cNvSpPr>
          <p:nvPr>
            <p:ph type="title"/>
          </p:nvPr>
        </p:nvSpPr>
        <p:spPr>
          <a:xfrm>
            <a:off x="1752600" y="304800"/>
            <a:ext cx="6589199" cy="1280890"/>
          </a:xfrm>
        </p:spPr>
        <p:txBody>
          <a:bodyPr/>
          <a:lstStyle/>
          <a:p>
            <a:r>
              <a:rPr lang="en-US" b="1" dirty="0"/>
              <a:t>Scale Factor</a:t>
            </a:r>
            <a:br>
              <a:rPr lang="en-US" dirty="0"/>
            </a:br>
            <a:endParaRPr lang="en-US" dirty="0"/>
          </a:p>
        </p:txBody>
      </p:sp>
      <p:pic>
        <p:nvPicPr>
          <p:cNvPr id="5" name="Content Placeholder 4">
            <a:extLst>
              <a:ext uri="{FF2B5EF4-FFF2-40B4-BE49-F238E27FC236}">
                <a16:creationId xmlns:a16="http://schemas.microsoft.com/office/drawing/2014/main" id="{5A4F1206-E21C-4C4C-89DD-1A961DA3313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00200" y="990600"/>
            <a:ext cx="6096000" cy="5647765"/>
          </a:xfrm>
        </p:spPr>
      </p:pic>
    </p:spTree>
    <p:extLst>
      <p:ext uri="{BB962C8B-B14F-4D97-AF65-F5344CB8AC3E}">
        <p14:creationId xmlns:p14="http://schemas.microsoft.com/office/powerpoint/2010/main" val="10834948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A36AB-761D-4D81-A525-F41012E91116}"/>
              </a:ext>
            </a:extLst>
          </p:cNvPr>
          <p:cNvSpPr>
            <a:spLocks noGrp="1"/>
          </p:cNvSpPr>
          <p:nvPr>
            <p:ph type="title"/>
          </p:nvPr>
        </p:nvSpPr>
        <p:spPr>
          <a:xfrm>
            <a:off x="1752600" y="228600"/>
            <a:ext cx="6589199" cy="1280890"/>
          </a:xfrm>
        </p:spPr>
        <p:txBody>
          <a:bodyPr/>
          <a:lstStyle/>
          <a:p>
            <a:r>
              <a:rPr lang="en-US" b="1" dirty="0"/>
              <a:t>Scale Factor</a:t>
            </a:r>
            <a:br>
              <a:rPr lang="en-US" dirty="0"/>
            </a:br>
            <a:endParaRPr lang="en-US" dirty="0"/>
          </a:p>
        </p:txBody>
      </p:sp>
      <p:pic>
        <p:nvPicPr>
          <p:cNvPr id="5" name="Content Placeholder 4">
            <a:extLst>
              <a:ext uri="{FF2B5EF4-FFF2-40B4-BE49-F238E27FC236}">
                <a16:creationId xmlns:a16="http://schemas.microsoft.com/office/drawing/2014/main" id="{E93BDA55-7C80-4230-BE4E-4780E2F7AB5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28800" y="957501"/>
            <a:ext cx="6400800" cy="5976699"/>
          </a:xfrm>
        </p:spPr>
      </p:pic>
    </p:spTree>
    <p:extLst>
      <p:ext uri="{BB962C8B-B14F-4D97-AF65-F5344CB8AC3E}">
        <p14:creationId xmlns:p14="http://schemas.microsoft.com/office/powerpoint/2010/main" val="12665803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DCFDB-3B2C-4446-B358-5D00E263B245}"/>
              </a:ext>
            </a:extLst>
          </p:cNvPr>
          <p:cNvSpPr>
            <a:spLocks noGrp="1"/>
          </p:cNvSpPr>
          <p:nvPr>
            <p:ph type="title"/>
          </p:nvPr>
        </p:nvSpPr>
        <p:spPr/>
        <p:txBody>
          <a:bodyPr/>
          <a:lstStyle/>
          <a:p>
            <a:r>
              <a:rPr lang="en-US" b="1" dirty="0"/>
              <a:t>Design and detailing</a:t>
            </a:r>
            <a:br>
              <a:rPr lang="en-US" b="1" dirty="0"/>
            </a:br>
            <a:endParaRPr lang="en-US" dirty="0"/>
          </a:p>
        </p:txBody>
      </p:sp>
      <p:sp>
        <p:nvSpPr>
          <p:cNvPr id="3" name="Content Placeholder 2">
            <a:extLst>
              <a:ext uri="{FF2B5EF4-FFF2-40B4-BE49-F238E27FC236}">
                <a16:creationId xmlns:a16="http://schemas.microsoft.com/office/drawing/2014/main" id="{5DC3EB58-80BA-422A-98C4-7CFDDAE43A6C}"/>
              </a:ext>
            </a:extLst>
          </p:cNvPr>
          <p:cNvSpPr>
            <a:spLocks noGrp="1"/>
          </p:cNvSpPr>
          <p:nvPr>
            <p:ph idx="1"/>
          </p:nvPr>
        </p:nvSpPr>
        <p:spPr/>
        <p:txBody>
          <a:bodyPr/>
          <a:lstStyle/>
          <a:p>
            <a:pPr>
              <a:buFont typeface="Wingdings" pitchFamily="2" charset="2"/>
              <a:buChar char="Ø"/>
            </a:pPr>
            <a:r>
              <a:rPr lang="en-US" sz="2400" b="1" u="sng" dirty="0">
                <a:solidFill>
                  <a:schemeClr val="accent1"/>
                </a:solidFill>
              </a:rPr>
              <a:t>Structural elements:</a:t>
            </a:r>
          </a:p>
          <a:p>
            <a:pPr marL="82296" indent="0">
              <a:buNone/>
            </a:pPr>
            <a:endParaRPr lang="en-US" sz="2400" b="1" u="sng" dirty="0">
              <a:solidFill>
                <a:schemeClr val="tx2">
                  <a:lumMod val="60000"/>
                  <a:lumOff val="40000"/>
                </a:schemeClr>
              </a:solidFill>
            </a:endParaRPr>
          </a:p>
          <a:p>
            <a:r>
              <a:rPr lang="en-US" dirty="0"/>
              <a:t>Slab</a:t>
            </a:r>
          </a:p>
          <a:p>
            <a:r>
              <a:rPr lang="en-US" dirty="0"/>
              <a:t>Beams</a:t>
            </a:r>
          </a:p>
          <a:p>
            <a:r>
              <a:rPr lang="en-US" dirty="0"/>
              <a:t>Shear wall</a:t>
            </a:r>
          </a:p>
          <a:p>
            <a:r>
              <a:rPr lang="en-US" dirty="0"/>
              <a:t>Columns </a:t>
            </a:r>
          </a:p>
          <a:p>
            <a:r>
              <a:rPr lang="en-US" dirty="0"/>
              <a:t>Footing</a:t>
            </a:r>
          </a:p>
        </p:txBody>
      </p:sp>
    </p:spTree>
    <p:extLst>
      <p:ext uri="{BB962C8B-B14F-4D97-AF65-F5344CB8AC3E}">
        <p14:creationId xmlns:p14="http://schemas.microsoft.com/office/powerpoint/2010/main" val="1467439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FF07C-2825-4393-A818-26A20967D8FE}"/>
              </a:ext>
            </a:extLst>
          </p:cNvPr>
          <p:cNvSpPr>
            <a:spLocks noGrp="1"/>
          </p:cNvSpPr>
          <p:nvPr>
            <p:ph type="title"/>
          </p:nvPr>
        </p:nvSpPr>
        <p:spPr/>
        <p:txBody>
          <a:bodyPr/>
          <a:lstStyle/>
          <a:p>
            <a:r>
              <a:rPr lang="en-US" b="1" dirty="0"/>
              <a:t>Slab Design and Detailing</a:t>
            </a:r>
          </a:p>
        </p:txBody>
      </p:sp>
      <p:sp>
        <p:nvSpPr>
          <p:cNvPr id="3" name="Content Placeholder 2">
            <a:extLst>
              <a:ext uri="{FF2B5EF4-FFF2-40B4-BE49-F238E27FC236}">
                <a16:creationId xmlns:a16="http://schemas.microsoft.com/office/drawing/2014/main" id="{77E5B745-3029-4E9F-8279-196D94BB222B}"/>
              </a:ext>
            </a:extLst>
          </p:cNvPr>
          <p:cNvSpPr>
            <a:spLocks noGrp="1"/>
          </p:cNvSpPr>
          <p:nvPr>
            <p:ph idx="1"/>
          </p:nvPr>
        </p:nvSpPr>
        <p:spPr>
          <a:xfrm>
            <a:off x="533400" y="1371600"/>
            <a:ext cx="8153401" cy="5181600"/>
          </a:xfrm>
        </p:spPr>
        <p:txBody>
          <a:bodyPr>
            <a:normAutofit lnSpcReduction="10000"/>
          </a:bodyPr>
          <a:lstStyle/>
          <a:p>
            <a:r>
              <a:rPr lang="en-US" sz="2800" b="1" i="1" dirty="0">
                <a:solidFill>
                  <a:schemeClr val="tx2"/>
                </a:solidFill>
              </a:rPr>
              <a:t>Block 1 :  </a:t>
            </a:r>
          </a:p>
          <a:p>
            <a:r>
              <a:rPr lang="en-US" dirty="0">
                <a:solidFill>
                  <a:schemeClr val="tx1"/>
                </a:solidFill>
              </a:rPr>
              <a:t>One way solid slab</a:t>
            </a:r>
          </a:p>
          <a:p>
            <a:r>
              <a:rPr lang="en-US" dirty="0">
                <a:solidFill>
                  <a:schemeClr val="accent2">
                    <a:lumMod val="75000"/>
                  </a:schemeClr>
                </a:solidFill>
              </a:rPr>
              <a:t>Slab thickness : </a:t>
            </a:r>
          </a:p>
          <a:p>
            <a:pPr>
              <a:buNone/>
            </a:pPr>
            <a:r>
              <a:rPr lang="en-US" dirty="0">
                <a:solidFill>
                  <a:schemeClr val="tx1"/>
                </a:solidFill>
              </a:rPr>
              <a:t>   h = L/24 = 6.115/24 = 0.254 m , try h =280 mm , take d=240 mm.</a:t>
            </a:r>
          </a:p>
          <a:p>
            <a:r>
              <a:rPr lang="en-US" dirty="0">
                <a:solidFill>
                  <a:schemeClr val="accent2">
                    <a:lumMod val="75000"/>
                  </a:schemeClr>
                </a:solidFill>
              </a:rPr>
              <a:t>Loads on slab :</a:t>
            </a:r>
          </a:p>
          <a:p>
            <a:r>
              <a:rPr lang="en-US" dirty="0">
                <a:solidFill>
                  <a:schemeClr val="tx1"/>
                </a:solidFill>
              </a:rPr>
              <a:t>Slab weight = 7KN/m2</a:t>
            </a:r>
          </a:p>
          <a:p>
            <a:r>
              <a:rPr lang="en-US" dirty="0">
                <a:solidFill>
                  <a:schemeClr val="tx1"/>
                </a:solidFill>
              </a:rPr>
              <a:t>W</a:t>
            </a:r>
            <a:r>
              <a:rPr lang="en-US" baseline="-25000" dirty="0">
                <a:solidFill>
                  <a:schemeClr val="tx1"/>
                </a:solidFill>
              </a:rPr>
              <a:t>SD</a:t>
            </a:r>
            <a:r>
              <a:rPr lang="en-US" dirty="0">
                <a:solidFill>
                  <a:schemeClr val="tx1"/>
                </a:solidFill>
              </a:rPr>
              <a:t>= 5.285KN/m2</a:t>
            </a:r>
          </a:p>
          <a:p>
            <a:r>
              <a:rPr lang="en-US" dirty="0">
                <a:solidFill>
                  <a:schemeClr val="tx1"/>
                </a:solidFill>
              </a:rPr>
              <a:t>Wu= 1.2D + 1.6L = 22.742KN/m2</a:t>
            </a:r>
          </a:p>
          <a:p>
            <a:r>
              <a:rPr lang="en-US" dirty="0">
                <a:solidFill>
                  <a:schemeClr val="tx1"/>
                </a:solidFill>
              </a:rPr>
              <a:t>Check for shear :</a:t>
            </a:r>
          </a:p>
          <a:p>
            <a:pPr>
              <a:buNone/>
            </a:pPr>
            <a:endParaRPr lang="en-US" dirty="0">
              <a:solidFill>
                <a:schemeClr val="tx1"/>
              </a:solidFill>
            </a:endParaRPr>
          </a:p>
          <a:p>
            <a:r>
              <a:rPr lang="en-US" dirty="0">
                <a:solidFill>
                  <a:schemeClr val="tx1"/>
                </a:solidFill>
              </a:rPr>
              <a:t>                                                               = 146.9</a:t>
            </a:r>
          </a:p>
          <a:p>
            <a:r>
              <a:rPr lang="en-US" dirty="0">
                <a:solidFill>
                  <a:schemeClr val="tx1"/>
                </a:solidFill>
              </a:rPr>
              <a:t>Vu = 72 KN </a:t>
            </a:r>
          </a:p>
          <a:p>
            <a:r>
              <a:rPr lang="en-US" dirty="0" err="1">
                <a:solidFill>
                  <a:schemeClr val="tx1"/>
                </a:solidFill>
              </a:rPr>
              <a:t>φVc</a:t>
            </a:r>
            <a:r>
              <a:rPr lang="en-US" dirty="0">
                <a:solidFill>
                  <a:schemeClr val="tx1"/>
                </a:solidFill>
              </a:rPr>
              <a:t> &gt; Vu ( OK ) </a:t>
            </a:r>
          </a:p>
          <a:p>
            <a:endParaRPr lang="en-US" dirty="0">
              <a:solidFill>
                <a:schemeClr val="tx1"/>
              </a:solidFill>
            </a:endParaRPr>
          </a:p>
          <a:p>
            <a:endParaRPr lang="en-US" dirty="0">
              <a:solidFill>
                <a:schemeClr val="tx1"/>
              </a:solidFill>
            </a:endParaRPr>
          </a:p>
          <a:p>
            <a:endParaRPr lang="en-US" dirty="0">
              <a:solidFill>
                <a:schemeClr val="tx1"/>
              </a:solidFill>
            </a:endParaRPr>
          </a:p>
          <a:p>
            <a:pPr>
              <a:buNone/>
            </a:pPr>
            <a:endParaRPr lang="en-US" dirty="0">
              <a:solidFill>
                <a:schemeClr val="tx1"/>
              </a:solidFill>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0" y="4876800"/>
            <a:ext cx="3657600" cy="706170"/>
          </a:xfrm>
          <a:prstGeom prst="rect">
            <a:avLst/>
          </a:prstGeom>
          <a:noFill/>
        </p:spPr>
      </p:pic>
    </p:spTree>
    <p:extLst>
      <p:ext uri="{BB962C8B-B14F-4D97-AF65-F5344CB8AC3E}">
        <p14:creationId xmlns:p14="http://schemas.microsoft.com/office/powerpoint/2010/main" val="19693128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6589199" cy="1280890"/>
          </a:xfrm>
        </p:spPr>
        <p:txBody>
          <a:bodyPr/>
          <a:lstStyle/>
          <a:p>
            <a:r>
              <a:rPr lang="en-US" b="1" dirty="0"/>
              <a:t>Slab Design and Detailing</a:t>
            </a:r>
            <a:endParaRPr lang="ar-SA" b="1" dirty="0"/>
          </a:p>
        </p:txBody>
      </p:sp>
      <p:sp>
        <p:nvSpPr>
          <p:cNvPr id="3" name="Content Placeholder 2"/>
          <p:cNvSpPr>
            <a:spLocks noGrp="1"/>
          </p:cNvSpPr>
          <p:nvPr>
            <p:ph idx="1"/>
          </p:nvPr>
        </p:nvSpPr>
        <p:spPr>
          <a:xfrm>
            <a:off x="533400" y="1371600"/>
            <a:ext cx="8001001" cy="5257800"/>
          </a:xfrm>
        </p:spPr>
        <p:txBody>
          <a:bodyPr/>
          <a:lstStyle/>
          <a:p>
            <a:r>
              <a:rPr lang="en-US" dirty="0">
                <a:solidFill>
                  <a:schemeClr val="accent2">
                    <a:lumMod val="75000"/>
                  </a:schemeClr>
                </a:solidFill>
              </a:rPr>
              <a:t>Reinforcement : </a:t>
            </a:r>
          </a:p>
          <a:p>
            <a:r>
              <a:rPr lang="en-US" dirty="0">
                <a:solidFill>
                  <a:schemeClr val="tx2"/>
                </a:solidFill>
              </a:rPr>
              <a:t>Bottom Steel :</a:t>
            </a:r>
          </a:p>
          <a:p>
            <a:r>
              <a:rPr lang="en-US" dirty="0">
                <a:solidFill>
                  <a:schemeClr val="tx1"/>
                </a:solidFill>
              </a:rPr>
              <a:t>Mu = 65.68 </a:t>
            </a:r>
            <a:r>
              <a:rPr lang="en-US" dirty="0" err="1">
                <a:solidFill>
                  <a:schemeClr val="tx1"/>
                </a:solidFill>
              </a:rPr>
              <a:t>KN.m</a:t>
            </a:r>
            <a:r>
              <a:rPr lang="en-US" dirty="0">
                <a:solidFill>
                  <a:schemeClr val="tx1"/>
                </a:solidFill>
              </a:rPr>
              <a:t> , </a:t>
            </a:r>
            <a:r>
              <a:rPr lang="el-GR" dirty="0">
                <a:solidFill>
                  <a:schemeClr val="tx1"/>
                </a:solidFill>
              </a:rPr>
              <a:t>ρ</a:t>
            </a:r>
            <a:r>
              <a:rPr lang="en-US" dirty="0">
                <a:solidFill>
                  <a:schemeClr val="tx1"/>
                </a:solidFill>
              </a:rPr>
              <a:t>  = 0.0031 </a:t>
            </a:r>
          </a:p>
          <a:p>
            <a:r>
              <a:rPr lang="en-US" dirty="0">
                <a:solidFill>
                  <a:schemeClr val="tx1"/>
                </a:solidFill>
              </a:rPr>
              <a:t>As = </a:t>
            </a:r>
            <a:r>
              <a:rPr lang="el-GR" dirty="0">
                <a:solidFill>
                  <a:schemeClr val="tx1"/>
                </a:solidFill>
              </a:rPr>
              <a:t>ρ</a:t>
            </a:r>
            <a:r>
              <a:rPr lang="en-US" dirty="0">
                <a:solidFill>
                  <a:schemeClr val="tx1"/>
                </a:solidFill>
              </a:rPr>
              <a:t> * b * d = 0.0031 * 1000 * 240 = 744 mm2</a:t>
            </a:r>
          </a:p>
          <a:p>
            <a:r>
              <a:rPr lang="en-US" dirty="0">
                <a:solidFill>
                  <a:schemeClr val="tx1"/>
                </a:solidFill>
              </a:rPr>
              <a:t>Use </a:t>
            </a:r>
            <a:r>
              <a:rPr lang="en-US" dirty="0"/>
              <a:t>7Φ12 mm/m</a:t>
            </a:r>
          </a:p>
          <a:p>
            <a:r>
              <a:rPr lang="en-US" dirty="0">
                <a:solidFill>
                  <a:schemeClr val="tx2"/>
                </a:solidFill>
              </a:rPr>
              <a:t>Top Steel :</a:t>
            </a:r>
          </a:p>
          <a:p>
            <a:r>
              <a:rPr lang="en-US" dirty="0">
                <a:solidFill>
                  <a:schemeClr val="tx1"/>
                </a:solidFill>
              </a:rPr>
              <a:t>Mu = 69.73 </a:t>
            </a:r>
            <a:r>
              <a:rPr lang="en-US" dirty="0" err="1">
                <a:solidFill>
                  <a:schemeClr val="tx1"/>
                </a:solidFill>
              </a:rPr>
              <a:t>KN.m</a:t>
            </a:r>
            <a:r>
              <a:rPr lang="en-US" dirty="0">
                <a:solidFill>
                  <a:schemeClr val="tx1"/>
                </a:solidFill>
              </a:rPr>
              <a:t> , </a:t>
            </a:r>
            <a:r>
              <a:rPr lang="el-GR" dirty="0">
                <a:solidFill>
                  <a:schemeClr val="tx1"/>
                </a:solidFill>
              </a:rPr>
              <a:t>ρ</a:t>
            </a:r>
            <a:r>
              <a:rPr lang="en-US" dirty="0">
                <a:solidFill>
                  <a:schemeClr val="tx1"/>
                </a:solidFill>
              </a:rPr>
              <a:t>  = 0.0033 </a:t>
            </a:r>
          </a:p>
          <a:p>
            <a:r>
              <a:rPr lang="en-US" dirty="0">
                <a:solidFill>
                  <a:schemeClr val="tx1"/>
                </a:solidFill>
              </a:rPr>
              <a:t>As = </a:t>
            </a:r>
            <a:r>
              <a:rPr lang="el-GR" dirty="0">
                <a:solidFill>
                  <a:schemeClr val="tx1"/>
                </a:solidFill>
              </a:rPr>
              <a:t>ρ</a:t>
            </a:r>
            <a:r>
              <a:rPr lang="en-US" dirty="0">
                <a:solidFill>
                  <a:schemeClr val="tx1"/>
                </a:solidFill>
              </a:rPr>
              <a:t> * b * d = 0.0033 * 1000 * 240 = 792 mm2</a:t>
            </a:r>
          </a:p>
          <a:p>
            <a:r>
              <a:rPr lang="en-US" dirty="0">
                <a:solidFill>
                  <a:schemeClr val="tx1"/>
                </a:solidFill>
              </a:rPr>
              <a:t>Use </a:t>
            </a:r>
            <a:r>
              <a:rPr lang="en-US" dirty="0"/>
              <a:t>7Φ12 mm/m</a:t>
            </a:r>
          </a:p>
          <a:p>
            <a:endParaRPr lang="en-US" dirty="0"/>
          </a:p>
          <a:p>
            <a:endParaRPr lang="en-US" dirty="0">
              <a:solidFill>
                <a:schemeClr val="tx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6589199" cy="1280890"/>
          </a:xfrm>
        </p:spPr>
        <p:txBody>
          <a:bodyPr/>
          <a:lstStyle/>
          <a:p>
            <a:r>
              <a:rPr lang="en-US" b="1" dirty="0"/>
              <a:t>Slab Design and Detailing</a:t>
            </a:r>
            <a:endParaRPr lang="ar-SA" b="1" dirty="0"/>
          </a:p>
        </p:txBody>
      </p:sp>
      <p:sp>
        <p:nvSpPr>
          <p:cNvPr id="3" name="Content Placeholder 2"/>
          <p:cNvSpPr>
            <a:spLocks noGrp="1"/>
          </p:cNvSpPr>
          <p:nvPr>
            <p:ph idx="1"/>
          </p:nvPr>
        </p:nvSpPr>
        <p:spPr>
          <a:xfrm>
            <a:off x="990601" y="1295400"/>
            <a:ext cx="7543800" cy="4615822"/>
          </a:xfrm>
        </p:spPr>
        <p:txBody>
          <a:bodyPr>
            <a:normAutofit/>
          </a:bodyPr>
          <a:lstStyle/>
          <a:p>
            <a:r>
              <a:rPr lang="en-US" sz="2000" dirty="0">
                <a:solidFill>
                  <a:schemeClr val="accent2"/>
                </a:solidFill>
              </a:rPr>
              <a:t>Roof Slab :</a:t>
            </a:r>
          </a:p>
          <a:p>
            <a:r>
              <a:rPr lang="en-US" sz="2000" dirty="0">
                <a:solidFill>
                  <a:schemeClr val="tx2"/>
                </a:solidFill>
              </a:rPr>
              <a:t>Bottom Steel :</a:t>
            </a:r>
          </a:p>
          <a:p>
            <a:r>
              <a:rPr lang="en-US" sz="2000" dirty="0">
                <a:solidFill>
                  <a:schemeClr val="tx1"/>
                </a:solidFill>
              </a:rPr>
              <a:t>Mu = 69.07  </a:t>
            </a:r>
            <a:r>
              <a:rPr lang="en-US" sz="2000" dirty="0" err="1">
                <a:solidFill>
                  <a:schemeClr val="tx1"/>
                </a:solidFill>
              </a:rPr>
              <a:t>KN.m</a:t>
            </a:r>
            <a:r>
              <a:rPr lang="en-US" sz="2000" dirty="0">
                <a:solidFill>
                  <a:schemeClr val="tx1"/>
                </a:solidFill>
              </a:rPr>
              <a:t> , </a:t>
            </a:r>
            <a:r>
              <a:rPr lang="el-GR" sz="2000" dirty="0">
                <a:solidFill>
                  <a:schemeClr val="tx1"/>
                </a:solidFill>
              </a:rPr>
              <a:t>ρ</a:t>
            </a:r>
            <a:r>
              <a:rPr lang="en-US" sz="2000" dirty="0">
                <a:solidFill>
                  <a:schemeClr val="tx1"/>
                </a:solidFill>
              </a:rPr>
              <a:t>  = 0.0032 </a:t>
            </a:r>
          </a:p>
          <a:p>
            <a:r>
              <a:rPr lang="en-US" sz="2000" dirty="0">
                <a:solidFill>
                  <a:schemeClr val="tx1"/>
                </a:solidFill>
              </a:rPr>
              <a:t>As = </a:t>
            </a:r>
            <a:r>
              <a:rPr lang="el-GR" sz="2000" dirty="0">
                <a:solidFill>
                  <a:schemeClr val="tx1"/>
                </a:solidFill>
              </a:rPr>
              <a:t>ρ</a:t>
            </a:r>
            <a:r>
              <a:rPr lang="en-US" sz="2000" dirty="0">
                <a:solidFill>
                  <a:schemeClr val="tx1"/>
                </a:solidFill>
              </a:rPr>
              <a:t> * b * d = 0.0032 * 1000 * 240 = 768 mm2</a:t>
            </a:r>
          </a:p>
          <a:p>
            <a:r>
              <a:rPr lang="en-US" sz="2000" dirty="0">
                <a:solidFill>
                  <a:schemeClr val="tx1"/>
                </a:solidFill>
              </a:rPr>
              <a:t>Use </a:t>
            </a:r>
            <a:r>
              <a:rPr lang="en-US" sz="2000" dirty="0"/>
              <a:t>7Φ12 mm/m</a:t>
            </a:r>
          </a:p>
          <a:p>
            <a:r>
              <a:rPr lang="en-US" sz="2000" dirty="0">
                <a:solidFill>
                  <a:schemeClr val="tx2"/>
                </a:solidFill>
              </a:rPr>
              <a:t>Top Steel :</a:t>
            </a:r>
          </a:p>
          <a:p>
            <a:r>
              <a:rPr lang="en-US" sz="2000" dirty="0">
                <a:solidFill>
                  <a:schemeClr val="tx1"/>
                </a:solidFill>
              </a:rPr>
              <a:t>Mu = 72.95 </a:t>
            </a:r>
            <a:r>
              <a:rPr lang="en-US" sz="2000" dirty="0" err="1">
                <a:solidFill>
                  <a:schemeClr val="tx1"/>
                </a:solidFill>
              </a:rPr>
              <a:t>KN.m</a:t>
            </a:r>
            <a:r>
              <a:rPr lang="en-US" sz="2000" dirty="0">
                <a:solidFill>
                  <a:schemeClr val="tx1"/>
                </a:solidFill>
              </a:rPr>
              <a:t> , </a:t>
            </a:r>
            <a:r>
              <a:rPr lang="el-GR" sz="2000" dirty="0">
                <a:solidFill>
                  <a:schemeClr val="tx1"/>
                </a:solidFill>
              </a:rPr>
              <a:t>ρ</a:t>
            </a:r>
            <a:r>
              <a:rPr lang="en-US" sz="2000" dirty="0">
                <a:solidFill>
                  <a:schemeClr val="tx1"/>
                </a:solidFill>
              </a:rPr>
              <a:t>  = 0.0034 </a:t>
            </a:r>
          </a:p>
          <a:p>
            <a:r>
              <a:rPr lang="en-US" sz="2000" dirty="0">
                <a:solidFill>
                  <a:schemeClr val="tx1"/>
                </a:solidFill>
              </a:rPr>
              <a:t>As = </a:t>
            </a:r>
            <a:r>
              <a:rPr lang="el-GR" sz="2000" dirty="0">
                <a:solidFill>
                  <a:schemeClr val="tx1"/>
                </a:solidFill>
              </a:rPr>
              <a:t>ρ</a:t>
            </a:r>
            <a:r>
              <a:rPr lang="en-US" sz="2000" dirty="0">
                <a:solidFill>
                  <a:schemeClr val="tx1"/>
                </a:solidFill>
              </a:rPr>
              <a:t> * b * d = 0.0034 * 1000 * 240 = 816mm2</a:t>
            </a:r>
          </a:p>
          <a:p>
            <a:r>
              <a:rPr lang="en-US" sz="2000" dirty="0">
                <a:solidFill>
                  <a:schemeClr val="tx1"/>
                </a:solidFill>
              </a:rPr>
              <a:t>Use </a:t>
            </a:r>
            <a:r>
              <a:rPr lang="en-US" sz="2000" dirty="0"/>
              <a:t>8Φ12 mm/m</a:t>
            </a:r>
          </a:p>
          <a:p>
            <a:endParaRPr lang="ar-SA" sz="2000" dirty="0">
              <a:solidFill>
                <a:schemeClr val="accent2"/>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6589199" cy="1280890"/>
          </a:xfrm>
        </p:spPr>
        <p:txBody>
          <a:bodyPr/>
          <a:lstStyle/>
          <a:p>
            <a:r>
              <a:rPr lang="en-US" b="1" dirty="0"/>
              <a:t>Slab Design and Detailing </a:t>
            </a:r>
            <a:endParaRPr lang="ar-SA" b="1" dirty="0"/>
          </a:p>
        </p:txBody>
      </p:sp>
      <p:sp>
        <p:nvSpPr>
          <p:cNvPr id="3" name="Content Placeholder 2"/>
          <p:cNvSpPr>
            <a:spLocks noGrp="1"/>
          </p:cNvSpPr>
          <p:nvPr>
            <p:ph idx="1"/>
          </p:nvPr>
        </p:nvSpPr>
        <p:spPr>
          <a:xfrm>
            <a:off x="685800" y="1219200"/>
            <a:ext cx="8077201" cy="5410200"/>
          </a:xfrm>
        </p:spPr>
        <p:txBody>
          <a:bodyPr>
            <a:normAutofit/>
          </a:bodyPr>
          <a:lstStyle/>
          <a:p>
            <a:r>
              <a:rPr lang="en-US" sz="2400" b="1" dirty="0">
                <a:solidFill>
                  <a:schemeClr val="tx1"/>
                </a:solidFill>
              </a:rPr>
              <a:t>Block 2  :</a:t>
            </a:r>
          </a:p>
          <a:p>
            <a:r>
              <a:rPr lang="en-US" dirty="0">
                <a:solidFill>
                  <a:schemeClr val="tx2"/>
                </a:solidFill>
              </a:rPr>
              <a:t>Two way solid slab</a:t>
            </a:r>
          </a:p>
          <a:p>
            <a:r>
              <a:rPr lang="en-US" dirty="0">
                <a:solidFill>
                  <a:schemeClr val="accent2">
                    <a:lumMod val="75000"/>
                  </a:schemeClr>
                </a:solidFill>
              </a:rPr>
              <a:t>Slab thickness :</a:t>
            </a:r>
          </a:p>
          <a:p>
            <a:r>
              <a:rPr lang="en-US" dirty="0"/>
              <a:t>L/B = 1.133 &lt; 2 ( ok )</a:t>
            </a:r>
          </a:p>
          <a:p>
            <a:r>
              <a:rPr lang="en-US" dirty="0" err="1"/>
              <a:t>Ln</a:t>
            </a:r>
            <a:r>
              <a:rPr lang="en-US" dirty="0"/>
              <a:t> </a:t>
            </a:r>
            <a:r>
              <a:rPr lang="en-US" baseline="-25000" dirty="0"/>
              <a:t>1 </a:t>
            </a:r>
            <a:r>
              <a:rPr lang="en-US" dirty="0"/>
              <a:t>= 4.86 m ,   Ln</a:t>
            </a:r>
            <a:r>
              <a:rPr lang="en-US" baseline="-25000" dirty="0"/>
              <a:t>2</a:t>
            </a:r>
            <a:r>
              <a:rPr lang="en-US" dirty="0"/>
              <a:t> = 7.25 m</a:t>
            </a:r>
          </a:p>
          <a:p>
            <a:r>
              <a:rPr lang="en-US" dirty="0"/>
              <a:t>assume </a:t>
            </a:r>
            <a:r>
              <a:rPr lang="en-US" dirty="0" err="1"/>
              <a:t>αfm</a:t>
            </a:r>
            <a:r>
              <a:rPr lang="en-US" dirty="0"/>
              <a:t>&gt; 2:</a:t>
            </a:r>
          </a:p>
          <a:p>
            <a:r>
              <a:rPr lang="en-US" dirty="0"/>
              <a:t>try h = 200 mm</a:t>
            </a:r>
          </a:p>
          <a:p>
            <a:r>
              <a:rPr lang="en-US" b="1" dirty="0">
                <a:solidFill>
                  <a:schemeClr val="accent2">
                    <a:lumMod val="75000"/>
                  </a:schemeClr>
                </a:solidFill>
              </a:rPr>
              <a:t>Check </a:t>
            </a:r>
            <a:r>
              <a:rPr lang="en-US" b="1" dirty="0" err="1">
                <a:solidFill>
                  <a:schemeClr val="accent2">
                    <a:lumMod val="75000"/>
                  </a:schemeClr>
                </a:solidFill>
              </a:rPr>
              <a:t>αfm</a:t>
            </a:r>
            <a:r>
              <a:rPr lang="en-US" b="1" dirty="0">
                <a:solidFill>
                  <a:schemeClr val="accent2">
                    <a:lumMod val="75000"/>
                  </a:schemeClr>
                </a:solidFill>
              </a:rPr>
              <a:t> :</a:t>
            </a:r>
            <a:endParaRPr lang="en-US" dirty="0">
              <a:solidFill>
                <a:schemeClr val="accent2">
                  <a:lumMod val="75000"/>
                </a:schemeClr>
              </a:solidFill>
            </a:endParaRPr>
          </a:p>
          <a:p>
            <a:r>
              <a:rPr lang="en-US" dirty="0"/>
              <a:t>αf</a:t>
            </a:r>
            <a:r>
              <a:rPr lang="en-US" baseline="-25000" dirty="0"/>
              <a:t>1</a:t>
            </a:r>
            <a:r>
              <a:rPr lang="en-US" dirty="0"/>
              <a:t> = 8.39</a:t>
            </a:r>
          </a:p>
          <a:p>
            <a:r>
              <a:rPr lang="en-US" dirty="0"/>
              <a:t>αf</a:t>
            </a:r>
            <a:r>
              <a:rPr lang="en-US" baseline="-25000" dirty="0"/>
              <a:t>2</a:t>
            </a:r>
            <a:r>
              <a:rPr lang="en-US" dirty="0"/>
              <a:t> = 4.23</a:t>
            </a:r>
          </a:p>
          <a:p>
            <a:r>
              <a:rPr lang="en-US" dirty="0"/>
              <a:t>αf</a:t>
            </a:r>
            <a:r>
              <a:rPr lang="en-US" baseline="-25000" dirty="0"/>
              <a:t>3</a:t>
            </a:r>
            <a:r>
              <a:rPr lang="en-US" dirty="0"/>
              <a:t> = 5.78</a:t>
            </a:r>
          </a:p>
          <a:p>
            <a:r>
              <a:rPr lang="en-US" dirty="0"/>
              <a:t>αf</a:t>
            </a:r>
            <a:r>
              <a:rPr lang="en-US" baseline="-25000" dirty="0"/>
              <a:t>4</a:t>
            </a:r>
            <a:r>
              <a:rPr lang="en-US" dirty="0"/>
              <a:t> = 10.02</a:t>
            </a:r>
          </a:p>
          <a:p>
            <a:r>
              <a:rPr lang="en-US" dirty="0"/>
              <a:t>Average </a:t>
            </a:r>
            <a:r>
              <a:rPr lang="en-US" dirty="0" err="1"/>
              <a:t>αfm</a:t>
            </a:r>
            <a:r>
              <a:rPr lang="en-US" dirty="0"/>
              <a:t>&gt; 2 ( ok )</a:t>
            </a:r>
          </a:p>
          <a:p>
            <a:pPr>
              <a:buNone/>
            </a:pPr>
            <a:endParaRPr lang="en-US" dirty="0">
              <a:solidFill>
                <a:schemeClr val="tx2"/>
              </a:solidFill>
            </a:endParaRPr>
          </a:p>
          <a:p>
            <a:endParaRPr lang="en-US" dirty="0">
              <a:solidFill>
                <a:schemeClr val="tx2"/>
              </a:solidFill>
            </a:endParaRPr>
          </a:p>
          <a:p>
            <a:endParaRPr lang="en-US" dirty="0">
              <a:solidFill>
                <a:schemeClr val="tx2"/>
              </a:solidFill>
            </a:endParaRPr>
          </a:p>
          <a:p>
            <a:endParaRPr lang="ar-SA" dirty="0">
              <a:solidFill>
                <a:schemeClr val="tx2"/>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6589199" cy="1280890"/>
          </a:xfrm>
        </p:spPr>
        <p:txBody>
          <a:bodyPr/>
          <a:lstStyle/>
          <a:p>
            <a:r>
              <a:rPr lang="en-US" b="1" dirty="0"/>
              <a:t>Slab Design and Detailing </a:t>
            </a:r>
            <a:endParaRPr lang="ar-SA" b="1" dirty="0"/>
          </a:p>
        </p:txBody>
      </p:sp>
      <p:sp>
        <p:nvSpPr>
          <p:cNvPr id="3" name="Content Placeholder 2"/>
          <p:cNvSpPr>
            <a:spLocks noGrp="1"/>
          </p:cNvSpPr>
          <p:nvPr>
            <p:ph idx="1"/>
          </p:nvPr>
        </p:nvSpPr>
        <p:spPr>
          <a:xfrm>
            <a:off x="1447800" y="1295400"/>
            <a:ext cx="7086601" cy="4615822"/>
          </a:xfrm>
        </p:spPr>
        <p:txBody>
          <a:bodyPr/>
          <a:lstStyle/>
          <a:p>
            <a:r>
              <a:rPr lang="en-US" sz="2000" dirty="0">
                <a:solidFill>
                  <a:schemeClr val="accent2">
                    <a:lumMod val="75000"/>
                  </a:schemeClr>
                </a:solidFill>
              </a:rPr>
              <a:t>Loads on Slab : </a:t>
            </a:r>
          </a:p>
          <a:p>
            <a:r>
              <a:rPr lang="en-US" dirty="0"/>
              <a:t>Slab weight = 5 KN/m</a:t>
            </a:r>
            <a:r>
              <a:rPr lang="en-US" baseline="30000" dirty="0"/>
              <a:t>2 </a:t>
            </a:r>
            <a:endParaRPr lang="en-US" dirty="0"/>
          </a:p>
          <a:p>
            <a:r>
              <a:rPr lang="en-US" dirty="0"/>
              <a:t>W</a:t>
            </a:r>
            <a:r>
              <a:rPr lang="en-US" baseline="-25000" dirty="0"/>
              <a:t>SD</a:t>
            </a:r>
            <a:r>
              <a:rPr lang="en-US" dirty="0"/>
              <a:t> = 5.258 KN/m</a:t>
            </a:r>
            <a:r>
              <a:rPr lang="en-US" baseline="30000" dirty="0"/>
              <a:t>2 </a:t>
            </a:r>
            <a:r>
              <a:rPr lang="en-US" dirty="0"/>
              <a:t>, W</a:t>
            </a:r>
            <a:r>
              <a:rPr lang="en-US" baseline="-25000" dirty="0"/>
              <a:t>L</a:t>
            </a:r>
            <a:r>
              <a:rPr lang="en-US" dirty="0"/>
              <a:t>  = 5 KN/m</a:t>
            </a:r>
            <a:r>
              <a:rPr lang="en-US" baseline="30000" dirty="0"/>
              <a:t>2  </a:t>
            </a:r>
          </a:p>
          <a:p>
            <a:r>
              <a:rPr lang="en-US" dirty="0">
                <a:solidFill>
                  <a:schemeClr val="accent2">
                    <a:lumMod val="75000"/>
                  </a:schemeClr>
                </a:solidFill>
              </a:rPr>
              <a:t>Check for shear :</a:t>
            </a:r>
          </a:p>
          <a:p>
            <a:r>
              <a:rPr lang="en-US" dirty="0"/>
              <a:t>Vu = 81.16 KN</a:t>
            </a:r>
          </a:p>
          <a:p>
            <a:r>
              <a:rPr lang="en-US" dirty="0"/>
              <a:t>ᴓ</a:t>
            </a:r>
            <a:r>
              <a:rPr lang="en-US" dirty="0" err="1"/>
              <a:t>Vc</a:t>
            </a:r>
            <a:r>
              <a:rPr lang="en-US" dirty="0"/>
              <a:t> = 98 KN &gt; Vu ( OK )</a:t>
            </a:r>
          </a:p>
          <a:p>
            <a:endParaRPr lang="en-US" dirty="0"/>
          </a:p>
          <a:p>
            <a:endParaRPr lang="en-US" dirty="0"/>
          </a:p>
          <a:p>
            <a:endParaRPr lang="en-US" dirty="0">
              <a:solidFill>
                <a:schemeClr val="tx1"/>
              </a:solidFill>
            </a:endParaRPr>
          </a:p>
          <a:p>
            <a:endParaRPr lang="en-US" baseline="300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57200"/>
            <a:ext cx="7086600" cy="838200"/>
          </a:xfrm>
        </p:spPr>
        <p:txBody>
          <a:bodyPr>
            <a:normAutofit/>
          </a:bodyPr>
          <a:lstStyle/>
          <a:p>
            <a:r>
              <a:rPr lang="en-US" b="1" dirty="0"/>
              <a:t>Columns Design and Detailing </a:t>
            </a:r>
            <a:endParaRPr lang="ar-SA" b="1" dirty="0"/>
          </a:p>
        </p:txBody>
      </p:sp>
      <p:sp>
        <p:nvSpPr>
          <p:cNvPr id="3" name="Content Placeholder 2"/>
          <p:cNvSpPr>
            <a:spLocks noGrp="1"/>
          </p:cNvSpPr>
          <p:nvPr>
            <p:ph idx="1"/>
          </p:nvPr>
        </p:nvSpPr>
        <p:spPr>
          <a:xfrm>
            <a:off x="609600" y="1447800"/>
            <a:ext cx="7924801" cy="5105400"/>
          </a:xfrm>
        </p:spPr>
        <p:txBody>
          <a:bodyPr>
            <a:normAutofit/>
          </a:bodyPr>
          <a:lstStyle/>
          <a:p>
            <a:r>
              <a:rPr lang="en-US" sz="2000" b="1" dirty="0">
                <a:solidFill>
                  <a:schemeClr val="accent2"/>
                </a:solidFill>
              </a:rPr>
              <a:t>Block 1 : </a:t>
            </a:r>
          </a:p>
          <a:p>
            <a:endParaRPr lang="ar-SA" sz="2000" dirty="0">
              <a:solidFill>
                <a:schemeClr val="accent2"/>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141220" y="1885950"/>
            <a:ext cx="5859780" cy="413385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457200"/>
            <a:ext cx="7543800" cy="1066800"/>
          </a:xfrm>
        </p:spPr>
        <p:txBody>
          <a:bodyPr/>
          <a:lstStyle/>
          <a:p>
            <a:r>
              <a:rPr lang="en-US" b="1" dirty="0"/>
              <a:t>Columns Design and Detailing </a:t>
            </a:r>
            <a:endParaRPr lang="ar-SA" b="1" dirty="0"/>
          </a:p>
        </p:txBody>
      </p:sp>
      <p:sp>
        <p:nvSpPr>
          <p:cNvPr id="3" name="Content Placeholder 2"/>
          <p:cNvSpPr>
            <a:spLocks noGrp="1"/>
          </p:cNvSpPr>
          <p:nvPr>
            <p:ph idx="1"/>
          </p:nvPr>
        </p:nvSpPr>
        <p:spPr>
          <a:xfrm>
            <a:off x="533400" y="1371600"/>
            <a:ext cx="8001001" cy="5105400"/>
          </a:xfrm>
        </p:spPr>
        <p:txBody>
          <a:bodyPr/>
          <a:lstStyle/>
          <a:p>
            <a:r>
              <a:rPr lang="en-US" dirty="0"/>
              <a:t>Columns grouping :</a:t>
            </a:r>
          </a:p>
          <a:p>
            <a:endParaRPr lang="ar-SA" dirty="0"/>
          </a:p>
        </p:txBody>
      </p:sp>
      <p:graphicFrame>
        <p:nvGraphicFramePr>
          <p:cNvPr id="4" name="Table 3"/>
          <p:cNvGraphicFramePr>
            <a:graphicFrameLocks noGrp="1"/>
          </p:cNvGraphicFramePr>
          <p:nvPr/>
        </p:nvGraphicFramePr>
        <p:xfrm>
          <a:off x="761999" y="2362200"/>
          <a:ext cx="8077200" cy="3278542"/>
        </p:xfrm>
        <a:graphic>
          <a:graphicData uri="http://schemas.openxmlformats.org/drawingml/2006/table">
            <a:tbl>
              <a:tblPr rtl="1" firstRow="1" bandRow="1">
                <a:tableStyleId>{5C22544A-7EE6-4342-B048-85BDC9FD1C3A}</a:tableStyleId>
              </a:tblPr>
              <a:tblGrid>
                <a:gridCol w="2279805">
                  <a:extLst>
                    <a:ext uri="{9D8B030D-6E8A-4147-A177-3AD203B41FA5}">
                      <a16:colId xmlns:a16="http://schemas.microsoft.com/office/drawing/2014/main" val="20000"/>
                    </a:ext>
                  </a:extLst>
                </a:gridCol>
                <a:gridCol w="3290756">
                  <a:extLst>
                    <a:ext uri="{9D8B030D-6E8A-4147-A177-3AD203B41FA5}">
                      <a16:colId xmlns:a16="http://schemas.microsoft.com/office/drawing/2014/main" val="20001"/>
                    </a:ext>
                  </a:extLst>
                </a:gridCol>
                <a:gridCol w="2506639">
                  <a:extLst>
                    <a:ext uri="{9D8B030D-6E8A-4147-A177-3AD203B41FA5}">
                      <a16:colId xmlns:a16="http://schemas.microsoft.com/office/drawing/2014/main" val="20002"/>
                    </a:ext>
                  </a:extLst>
                </a:gridCol>
              </a:tblGrid>
              <a:tr h="822183">
                <a:tc>
                  <a:txBody>
                    <a:bodyPr/>
                    <a:lstStyle/>
                    <a:p>
                      <a:pPr marL="0" marR="0" algn="ctr">
                        <a:lnSpc>
                          <a:spcPct val="115000"/>
                        </a:lnSpc>
                        <a:spcBef>
                          <a:spcPts val="0"/>
                        </a:spcBef>
                        <a:spcAft>
                          <a:spcPts val="0"/>
                        </a:spcAft>
                      </a:pPr>
                      <a:r>
                        <a:rPr lang="en-US" sz="2000" dirty="0"/>
                        <a:t>Group number</a:t>
                      </a:r>
                      <a:endParaRPr lang="en-US" sz="20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t>Column number</a:t>
                      </a:r>
                      <a:endParaRPr lang="en-US" sz="20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t>Axial force range (KN)</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0"/>
                  </a:ext>
                </a:extLst>
              </a:tr>
              <a:tr h="1006617">
                <a:tc>
                  <a:txBody>
                    <a:bodyPr/>
                    <a:lstStyle/>
                    <a:p>
                      <a:pPr marL="0" marR="0" algn="ctr">
                        <a:lnSpc>
                          <a:spcPct val="115000"/>
                        </a:lnSpc>
                        <a:spcBef>
                          <a:spcPts val="0"/>
                        </a:spcBef>
                        <a:spcAft>
                          <a:spcPts val="0"/>
                        </a:spcAft>
                      </a:pPr>
                      <a:r>
                        <a:rPr lang="en-US" sz="2000" dirty="0"/>
                        <a:t>1</a:t>
                      </a:r>
                      <a:endParaRPr lang="en-US" sz="20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t>C1,C2, C4,C3,C8,C9,C11, C6</a:t>
                      </a:r>
                      <a:endParaRPr lang="en-US" sz="20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t>2000-4200</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1"/>
                  </a:ext>
                </a:extLst>
              </a:tr>
              <a:tr h="724871">
                <a:tc>
                  <a:txBody>
                    <a:bodyPr/>
                    <a:lstStyle/>
                    <a:p>
                      <a:pPr marL="0" marR="0" algn="ctr">
                        <a:lnSpc>
                          <a:spcPct val="115000"/>
                        </a:lnSpc>
                        <a:spcBef>
                          <a:spcPts val="0"/>
                        </a:spcBef>
                        <a:spcAft>
                          <a:spcPts val="0"/>
                        </a:spcAft>
                      </a:pPr>
                      <a:r>
                        <a:rPr lang="en-US" sz="2000"/>
                        <a:t>2</a:t>
                      </a:r>
                      <a:endParaRPr lang="en-US" sz="20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t>C7</a:t>
                      </a:r>
                      <a:endParaRPr lang="en-US" sz="20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t>4200-6100</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2"/>
                  </a:ext>
                </a:extLst>
              </a:tr>
              <a:tr h="724871">
                <a:tc>
                  <a:txBody>
                    <a:bodyPr/>
                    <a:lstStyle/>
                    <a:p>
                      <a:pPr marL="0" marR="0" algn="ctr">
                        <a:lnSpc>
                          <a:spcPct val="115000"/>
                        </a:lnSpc>
                        <a:spcBef>
                          <a:spcPts val="0"/>
                        </a:spcBef>
                        <a:spcAft>
                          <a:spcPts val="0"/>
                        </a:spcAft>
                      </a:pPr>
                      <a:r>
                        <a:rPr lang="en-US" sz="2000"/>
                        <a:t>3</a:t>
                      </a:r>
                      <a:endParaRPr lang="en-US" sz="20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a:t>C5,C10</a:t>
                      </a:r>
                      <a:endParaRPr lang="en-US" sz="20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000" dirty="0"/>
                        <a:t>6100-8000</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7708392" cy="1143000"/>
          </a:xfrm>
        </p:spPr>
        <p:txBody>
          <a:bodyPr>
            <a:noAutofit/>
          </a:bodyPr>
          <a:lstStyle/>
          <a:p>
            <a:pPr marL="82296" algn="ctr" rtl="1"/>
            <a:r>
              <a:rPr lang="en-US" sz="4000" b="1" dirty="0">
                <a:solidFill>
                  <a:srgbClr val="0070C0"/>
                </a:solidFill>
                <a:cs typeface="Times New Roman" panose="02020603050405020304" pitchFamily="18" charset="0"/>
              </a:rPr>
              <a:t>Golden Tree Hotel </a:t>
            </a:r>
            <a:br>
              <a:rPr lang="en-US" sz="4000" b="1" dirty="0">
                <a:solidFill>
                  <a:srgbClr val="0070C0"/>
                </a:solidFill>
                <a:cs typeface="Times New Roman" panose="02020603050405020304" pitchFamily="18" charset="0"/>
              </a:rPr>
            </a:br>
            <a:endParaRPr lang="en-US" sz="4000" dirty="0">
              <a:solidFill>
                <a:srgbClr val="0070C0"/>
              </a:solidFill>
            </a:endParaRPr>
          </a:p>
        </p:txBody>
      </p:sp>
      <p:sp>
        <p:nvSpPr>
          <p:cNvPr id="3" name="Content Placeholder 2"/>
          <p:cNvSpPr>
            <a:spLocks noGrp="1"/>
          </p:cNvSpPr>
          <p:nvPr>
            <p:ph idx="1"/>
          </p:nvPr>
        </p:nvSpPr>
        <p:spPr>
          <a:xfrm>
            <a:off x="1507618" y="1436111"/>
            <a:ext cx="7498080" cy="757064"/>
          </a:xfrm>
        </p:spPr>
        <p:txBody>
          <a:bodyPr>
            <a:normAutofit/>
          </a:bodyPr>
          <a:lstStyle/>
          <a:p>
            <a:pPr marL="0" indent="0">
              <a:buNone/>
            </a:pPr>
            <a:r>
              <a:rPr lang="en-US" sz="2000" dirty="0"/>
              <a:t>.</a:t>
            </a:r>
          </a:p>
          <a:p>
            <a:pPr marL="0" indent="0">
              <a:buNone/>
            </a:pPr>
            <a:endParaRPr lang="en-US" sz="2000" dirty="0"/>
          </a:p>
          <a:p>
            <a:pPr marL="0" indent="0">
              <a:buNone/>
            </a:pPr>
            <a:endParaRPr lang="ar-SA" sz="2000" dirty="0"/>
          </a:p>
          <a:p>
            <a:pPr marL="82296" indent="0">
              <a:buNone/>
            </a:pP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2227737267"/>
              </p:ext>
            </p:extLst>
          </p:nvPr>
        </p:nvGraphicFramePr>
        <p:xfrm>
          <a:off x="304801" y="1436111"/>
          <a:ext cx="8610600" cy="4702813"/>
        </p:xfrm>
        <a:graphic>
          <a:graphicData uri="http://schemas.openxmlformats.org/drawingml/2006/table">
            <a:tbl>
              <a:tblPr firstRow="1" firstCol="1" bandRow="1">
                <a:tableStyleId>{5C22544A-7EE6-4342-B048-85BDC9FD1C3A}</a:tableStyleId>
              </a:tblPr>
              <a:tblGrid>
                <a:gridCol w="1508184">
                  <a:extLst>
                    <a:ext uri="{9D8B030D-6E8A-4147-A177-3AD203B41FA5}">
                      <a16:colId xmlns:a16="http://schemas.microsoft.com/office/drawing/2014/main" val="20000"/>
                    </a:ext>
                  </a:extLst>
                </a:gridCol>
                <a:gridCol w="1281956">
                  <a:extLst>
                    <a:ext uri="{9D8B030D-6E8A-4147-A177-3AD203B41FA5}">
                      <a16:colId xmlns:a16="http://schemas.microsoft.com/office/drawing/2014/main" val="20001"/>
                    </a:ext>
                  </a:extLst>
                </a:gridCol>
                <a:gridCol w="1508184">
                  <a:extLst>
                    <a:ext uri="{9D8B030D-6E8A-4147-A177-3AD203B41FA5}">
                      <a16:colId xmlns:a16="http://schemas.microsoft.com/office/drawing/2014/main" val="20002"/>
                    </a:ext>
                  </a:extLst>
                </a:gridCol>
                <a:gridCol w="4312276">
                  <a:extLst>
                    <a:ext uri="{9D8B030D-6E8A-4147-A177-3AD203B41FA5}">
                      <a16:colId xmlns:a16="http://schemas.microsoft.com/office/drawing/2014/main" val="20003"/>
                    </a:ext>
                  </a:extLst>
                </a:gridCol>
              </a:tblGrid>
              <a:tr h="530959">
                <a:tc>
                  <a:txBody>
                    <a:bodyPr/>
                    <a:lstStyle/>
                    <a:p>
                      <a:pPr algn="ctr">
                        <a:lnSpc>
                          <a:spcPct val="115000"/>
                        </a:lnSpc>
                        <a:spcAft>
                          <a:spcPts val="0"/>
                        </a:spcAft>
                      </a:pPr>
                      <a:r>
                        <a:rPr lang="en-US" sz="1800" dirty="0">
                          <a:effectLst/>
                        </a:rPr>
                        <a:t>Floor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a:effectLst/>
                        </a:rPr>
                        <a:t>Area (m</a:t>
                      </a:r>
                      <a:r>
                        <a:rPr lang="en-US" sz="1800" baseline="30000">
                          <a:effectLst/>
                        </a:rPr>
                        <a:t>2</a:t>
                      </a: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a:effectLst/>
                        </a:rPr>
                        <a:t>Height (m)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rPr>
                        <a:t>Use of floor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614045">
                <a:tc>
                  <a:txBody>
                    <a:bodyPr/>
                    <a:lstStyle/>
                    <a:p>
                      <a:pPr algn="ctr">
                        <a:lnSpc>
                          <a:spcPct val="115000"/>
                        </a:lnSpc>
                        <a:spcAft>
                          <a:spcPts val="0"/>
                        </a:spcAft>
                      </a:pPr>
                      <a:r>
                        <a:rPr lang="en-US" sz="1800" dirty="0">
                          <a:effectLst/>
                        </a:rPr>
                        <a:t>Basement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1532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4.75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rPr>
                        <a:t>Swimming pools ,Stores and other services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614045">
                <a:tc>
                  <a:txBody>
                    <a:bodyPr/>
                    <a:lstStyle/>
                    <a:p>
                      <a:pPr algn="ctr">
                        <a:lnSpc>
                          <a:spcPct val="115000"/>
                        </a:lnSpc>
                        <a:spcAft>
                          <a:spcPts val="0"/>
                        </a:spcAft>
                      </a:pPr>
                      <a:r>
                        <a:rPr lang="en-US" sz="1800" dirty="0">
                          <a:effectLst/>
                        </a:rPr>
                        <a:t>Ground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863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3.25</a:t>
                      </a: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Reception room ,Kitchen and cafeteria</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614045">
                <a:tc>
                  <a:txBody>
                    <a:bodyPr/>
                    <a:lstStyle/>
                    <a:p>
                      <a:pPr algn="ctr">
                        <a:lnSpc>
                          <a:spcPct val="115000"/>
                        </a:lnSpc>
                        <a:spcAft>
                          <a:spcPts val="0"/>
                        </a:spcAft>
                      </a:pPr>
                      <a:r>
                        <a:rPr lang="en-US" sz="1800" dirty="0">
                          <a:effectLst/>
                        </a:rPr>
                        <a:t>Ceiling</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660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rPr>
                        <a:t>2.75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Cafeteria</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530959">
                <a:tc>
                  <a:txBody>
                    <a:bodyPr/>
                    <a:lstStyle/>
                    <a:p>
                      <a:pPr algn="ctr">
                        <a:lnSpc>
                          <a:spcPct val="115000"/>
                        </a:lnSpc>
                        <a:spcAft>
                          <a:spcPts val="0"/>
                        </a:spcAft>
                      </a:pPr>
                      <a:r>
                        <a:rPr lang="en-US" sz="1800">
                          <a:effectLst/>
                        </a:rPr>
                        <a:t>First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863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3.25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Wedding hall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494877">
                <a:tc>
                  <a:txBody>
                    <a:bodyPr/>
                    <a:lstStyle/>
                    <a:p>
                      <a:pPr algn="ctr">
                        <a:lnSpc>
                          <a:spcPct val="115000"/>
                        </a:lnSpc>
                        <a:spcAft>
                          <a:spcPts val="0"/>
                        </a:spcAft>
                      </a:pPr>
                      <a:r>
                        <a:rPr lang="en-US" sz="1800">
                          <a:effectLst/>
                        </a:rPr>
                        <a:t>Second</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863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3.25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Bedrooms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530959">
                <a:tc>
                  <a:txBody>
                    <a:bodyPr/>
                    <a:lstStyle/>
                    <a:p>
                      <a:pPr algn="ctr">
                        <a:lnSpc>
                          <a:spcPct val="115000"/>
                        </a:lnSpc>
                        <a:spcAft>
                          <a:spcPts val="0"/>
                        </a:spcAft>
                      </a:pPr>
                      <a:r>
                        <a:rPr lang="en-US" sz="1800">
                          <a:effectLst/>
                        </a:rPr>
                        <a:t>Third</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863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3.25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Bedrooms</a:t>
                      </a:r>
                    </a:p>
                  </a:txBody>
                  <a:tcPr marL="68580" marR="68580" marT="0" marB="0"/>
                </a:tc>
                <a:extLst>
                  <a:ext uri="{0D108BD9-81ED-4DB2-BD59-A6C34878D82A}">
                    <a16:rowId xmlns:a16="http://schemas.microsoft.com/office/drawing/2014/main" val="10006"/>
                  </a:ext>
                </a:extLst>
              </a:tr>
              <a:tr h="304447">
                <a:tc rowSpan="4">
                  <a:txBody>
                    <a:bodyPr/>
                    <a:lstStyle/>
                    <a:p>
                      <a:pPr algn="ctr">
                        <a:lnSpc>
                          <a:spcPct val="115000"/>
                        </a:lnSpc>
                        <a:spcAft>
                          <a:spcPts val="0"/>
                        </a:spcAft>
                      </a:pPr>
                      <a:r>
                        <a:rPr lang="en-US" sz="1800" dirty="0">
                          <a:effectLst/>
                        </a:rPr>
                        <a:t>Fourth</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3">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863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3.25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algn="ctr">
                        <a:lnSpc>
                          <a:spcPct val="115000"/>
                        </a:lnSpc>
                        <a:spcAft>
                          <a:spcPts val="0"/>
                        </a:spcAft>
                      </a:pPr>
                      <a:r>
                        <a:rPr lang="en-US" sz="1800" dirty="0">
                          <a:effectLst/>
                        </a:rPr>
                        <a:t> </a:t>
                      </a:r>
                      <a:r>
                        <a:rPr lang="en-US" sz="1600" dirty="0">
                          <a:effectLst/>
                          <a:latin typeface="Calibri" panose="020F0502020204030204" pitchFamily="34" charset="0"/>
                          <a:ea typeface="Calibri" panose="020F0502020204030204" pitchFamily="34" charset="0"/>
                          <a:cs typeface="Arial" panose="020B0604020202020204" pitchFamily="34" charset="0"/>
                        </a:rPr>
                        <a:t>Bedrooms</a:t>
                      </a:r>
                    </a:p>
                  </a:txBody>
                  <a:tcPr marL="68580" marR="68580" marT="0" marB="0"/>
                </a:tc>
                <a:extLst>
                  <a:ext uri="{0D108BD9-81ED-4DB2-BD59-A6C34878D82A}">
                    <a16:rowId xmlns:a16="http://schemas.microsoft.com/office/drawing/2014/main" val="10007"/>
                  </a:ext>
                </a:extLst>
              </a:tr>
              <a:tr h="0">
                <a:tc vMerge="1">
                  <a:txBody>
                    <a:bodyPr/>
                    <a:lstStyle/>
                    <a:p>
                      <a:endParaRPr lang="en-US"/>
                    </a:p>
                  </a:txBody>
                  <a:tcPr/>
                </a:tc>
                <a:tc vMerge="1">
                  <a:txBody>
                    <a:bodyPr/>
                    <a:lstStyle/>
                    <a:p>
                      <a:endParaRPr lang="en-US"/>
                    </a:p>
                  </a:txBody>
                  <a:tcPr/>
                </a:tc>
                <a:tc rowSpan="4">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19</a:t>
                      </a:r>
                    </a:p>
                  </a:txBody>
                  <a:tcPr marL="68580" marR="68580" marT="0" marB="0"/>
                </a:tc>
                <a:tc vMerge="1">
                  <a:txBody>
                    <a:bodyPr/>
                    <a:lstStyle/>
                    <a:p>
                      <a:endParaRPr lang="en-US"/>
                    </a:p>
                  </a:txBody>
                  <a:tcPr/>
                </a:tc>
                <a:extLst>
                  <a:ext uri="{0D108BD9-81ED-4DB2-BD59-A6C34878D82A}">
                    <a16:rowId xmlns:a16="http://schemas.microsoft.com/office/drawing/2014/main" val="1015225058"/>
                  </a:ext>
                </a:extLst>
              </a:tr>
              <a:tr h="0">
                <a:tc vMerge="1">
                  <a:txBody>
                    <a:bodyPr/>
                    <a:lstStyle/>
                    <a:p>
                      <a:endParaRPr lang="en-US"/>
                    </a:p>
                  </a:txBody>
                  <a:tcPr/>
                </a:tc>
                <a:tc vMerge="1">
                  <a:txBody>
                    <a:bodyPr/>
                    <a:lstStyle/>
                    <a:p>
                      <a:endParaRPr lang="en-US"/>
                    </a:p>
                  </a:txBody>
                  <a:tcPr/>
                </a:tc>
                <a:tc vMerge="1">
                  <a:txBody>
                    <a:bodyPr/>
                    <a:lstStyle/>
                    <a:p>
                      <a:endParaRPr lang="en-US"/>
                    </a:p>
                  </a:txBody>
                  <a:tcPr/>
                </a:tc>
                <a:tc rowSpan="3">
                  <a:txBody>
                    <a:bodyPr/>
                    <a:lstStyle/>
                    <a:p>
                      <a:pPr algn="ctr">
                        <a:lnSpc>
                          <a:spcPct val="115000"/>
                        </a:lnSpc>
                        <a:spcAft>
                          <a:spcPts val="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99081967"/>
                  </a:ext>
                </a:extLst>
              </a:tr>
              <a:tr h="0">
                <a:tc vMerge="1">
                  <a:txBody>
                    <a:bodyPr/>
                    <a:lstStyle/>
                    <a:p>
                      <a:endParaRPr lang="en-US"/>
                    </a:p>
                  </a:txBody>
                  <a:tcPr/>
                </a:tc>
                <a:tc rowSpan="2">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6507</a:t>
                      </a: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42352499"/>
                  </a:ext>
                </a:extLst>
              </a:tr>
              <a:tr h="364365">
                <a:tc>
                  <a:txBody>
                    <a:bodyPr/>
                    <a:lstStyle/>
                    <a:p>
                      <a:pPr algn="ctr">
                        <a:lnSpc>
                          <a:spcPct val="115000"/>
                        </a:lnSpc>
                        <a:spcAft>
                          <a:spcPts val="0"/>
                        </a:spcAft>
                      </a:pPr>
                      <a:r>
                        <a:rPr lang="en-US" sz="1600" dirty="0">
                          <a:effectLst/>
                          <a:latin typeface="Calibri" panose="020F0502020204030204" pitchFamily="34" charset="0"/>
                          <a:ea typeface="Calibri" panose="020F0502020204030204" pitchFamily="34" charset="0"/>
                          <a:cs typeface="Arial" panose="020B0604020202020204" pitchFamily="34" charset="0"/>
                        </a:rPr>
                        <a:t>Total Area</a:t>
                      </a:r>
                    </a:p>
                  </a:txBody>
                  <a:tcPr marL="68580" marR="68580" marT="0" marB="0"/>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043035070"/>
                  </a:ext>
                </a:extLst>
              </a:tr>
            </a:tbl>
          </a:graphicData>
        </a:graphic>
      </p:graphicFrame>
    </p:spTree>
    <p:extLst>
      <p:ext uri="{BB962C8B-B14F-4D97-AF65-F5344CB8AC3E}">
        <p14:creationId xmlns:p14="http://schemas.microsoft.com/office/powerpoint/2010/main" val="10998767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315201" cy="990600"/>
          </a:xfrm>
        </p:spPr>
        <p:txBody>
          <a:bodyPr/>
          <a:lstStyle/>
          <a:p>
            <a:r>
              <a:rPr lang="en-US" b="1" dirty="0"/>
              <a:t>Columns Design and Detailing </a:t>
            </a:r>
            <a:endParaRPr lang="ar-SA" b="1" dirty="0"/>
          </a:p>
        </p:txBody>
      </p:sp>
      <p:sp>
        <p:nvSpPr>
          <p:cNvPr id="3" name="Content Placeholder 2"/>
          <p:cNvSpPr>
            <a:spLocks noGrp="1"/>
          </p:cNvSpPr>
          <p:nvPr>
            <p:ph idx="1"/>
          </p:nvPr>
        </p:nvSpPr>
        <p:spPr>
          <a:xfrm>
            <a:off x="1143000" y="1295399"/>
            <a:ext cx="9144000" cy="5791193"/>
          </a:xfrm>
        </p:spPr>
        <p:txBody>
          <a:bodyPr>
            <a:normAutofit/>
          </a:bodyPr>
          <a:lstStyle/>
          <a:p>
            <a:r>
              <a:rPr lang="en-US" dirty="0"/>
              <a:t>Check slenderness for the critical column  (C10 )in block 1 :</a:t>
            </a:r>
          </a:p>
          <a:p>
            <a:r>
              <a:rPr lang="en-US" dirty="0"/>
              <a:t>For compression braced members : </a:t>
            </a:r>
          </a:p>
          <a:p>
            <a:pPr marL="0" indent="0">
              <a:buNone/>
            </a:pPr>
            <a:endParaRPr lang="en-US" dirty="0"/>
          </a:p>
          <a:p>
            <a:r>
              <a:rPr lang="en-US" dirty="0" err="1"/>
              <a:t>ῳ</a:t>
            </a:r>
            <a:r>
              <a:rPr lang="en-US" baseline="-25000" dirty="0" err="1"/>
              <a:t>A</a:t>
            </a:r>
            <a:r>
              <a:rPr lang="en-US" dirty="0"/>
              <a:t>= 0 ,       </a:t>
            </a:r>
            <a:r>
              <a:rPr lang="en-US" dirty="0" err="1"/>
              <a:t>ῳ</a:t>
            </a:r>
            <a:r>
              <a:rPr lang="en-US" baseline="-25000" dirty="0" err="1"/>
              <a:t>B</a:t>
            </a:r>
            <a:r>
              <a:rPr lang="en-US" dirty="0"/>
              <a:t>= 12 ,        K=0.58</a:t>
            </a:r>
          </a:p>
          <a:p>
            <a:r>
              <a:rPr lang="en-US" dirty="0"/>
              <a:t>L</a:t>
            </a:r>
            <a:r>
              <a:rPr lang="en-US" baseline="-25000" dirty="0"/>
              <a:t>U</a:t>
            </a:r>
            <a:r>
              <a:rPr lang="en-US" dirty="0"/>
              <a:t>: Unbaked length of the column </a:t>
            </a:r>
          </a:p>
          <a:p>
            <a:r>
              <a:rPr lang="en-US" dirty="0"/>
              <a:t>L = 4.75 m</a:t>
            </a:r>
          </a:p>
          <a:p>
            <a:r>
              <a:rPr lang="en-US" dirty="0"/>
              <a:t>r: Radius of gyration for cross section of column.</a:t>
            </a:r>
          </a:p>
          <a:p>
            <a:r>
              <a:rPr lang="en-US" dirty="0"/>
              <a:t> r = 0.4041</a:t>
            </a:r>
          </a:p>
          <a:p>
            <a:r>
              <a:rPr lang="en-US" dirty="0"/>
              <a:t>M1 = 166.86 </a:t>
            </a:r>
            <a:r>
              <a:rPr lang="en-US" dirty="0" err="1"/>
              <a:t>KN.m</a:t>
            </a:r>
            <a:r>
              <a:rPr lang="en-US" dirty="0"/>
              <a:t>    ,   M2 = - 295.16 </a:t>
            </a:r>
            <a:r>
              <a:rPr lang="en-US" dirty="0" err="1"/>
              <a:t>KN.m</a:t>
            </a:r>
            <a:endParaRPr lang="en-US" dirty="0"/>
          </a:p>
          <a:p>
            <a:r>
              <a:rPr lang="en-US" dirty="0"/>
              <a:t>                  ≤</a:t>
            </a:r>
          </a:p>
          <a:p>
            <a:r>
              <a:rPr lang="en-US" dirty="0"/>
              <a:t>14 ≤ 40.77   So the column is short </a:t>
            </a:r>
          </a:p>
          <a:p>
            <a:endParaRPr lang="ar-SA"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9"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4000" y="4419600"/>
            <a:ext cx="990600" cy="524435"/>
          </a:xfrm>
          <a:prstGeom prst="rect">
            <a:avLst/>
          </a:prstGeom>
          <a:noFill/>
        </p:spPr>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1"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95600" y="4495800"/>
            <a:ext cx="1676400" cy="524588"/>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3"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67400" y="1752599"/>
            <a:ext cx="2027583" cy="609600"/>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239000" cy="990600"/>
          </a:xfrm>
        </p:spPr>
        <p:txBody>
          <a:bodyPr/>
          <a:lstStyle/>
          <a:p>
            <a:r>
              <a:rPr lang="en-US" b="1" dirty="0"/>
              <a:t>Columns Design and Detailing </a:t>
            </a:r>
            <a:endParaRPr lang="ar-SA" b="1" dirty="0"/>
          </a:p>
        </p:txBody>
      </p:sp>
      <p:sp>
        <p:nvSpPr>
          <p:cNvPr id="3" name="Content Placeholder 2"/>
          <p:cNvSpPr>
            <a:spLocks noGrp="1"/>
          </p:cNvSpPr>
          <p:nvPr>
            <p:ph idx="1"/>
          </p:nvPr>
        </p:nvSpPr>
        <p:spPr>
          <a:xfrm>
            <a:off x="1066800" y="1295400"/>
            <a:ext cx="7848600" cy="5334000"/>
          </a:xfrm>
        </p:spPr>
        <p:txBody>
          <a:bodyPr/>
          <a:lstStyle/>
          <a:p>
            <a:r>
              <a:rPr lang="en-US" dirty="0">
                <a:solidFill>
                  <a:schemeClr val="accent2"/>
                </a:solidFill>
              </a:rPr>
              <a:t>Columns Design :</a:t>
            </a:r>
          </a:p>
          <a:p>
            <a:r>
              <a:rPr lang="en-US" dirty="0"/>
              <a:t>Column number C10 from group 3 will be taken as a sample.</a:t>
            </a:r>
          </a:p>
          <a:p>
            <a:r>
              <a:rPr lang="en-US" dirty="0"/>
              <a:t>For computing gross area of column, assume   </a:t>
            </a:r>
          </a:p>
          <a:p>
            <a:r>
              <a:rPr lang="en-US" dirty="0"/>
              <a:t>Where </a:t>
            </a:r>
            <a:r>
              <a:rPr lang="en-US" dirty="0" err="1"/>
              <a:t>Pu</a:t>
            </a:r>
            <a:r>
              <a:rPr lang="en-US" dirty="0"/>
              <a:t> = 7943 KN </a:t>
            </a:r>
          </a:p>
          <a:p>
            <a:r>
              <a:rPr lang="el-GR" dirty="0"/>
              <a:t>φ</a:t>
            </a:r>
            <a:r>
              <a:rPr lang="en-US" dirty="0" err="1"/>
              <a:t>Pn</a:t>
            </a:r>
            <a:r>
              <a:rPr lang="en-US" dirty="0"/>
              <a:t>  =                                                              (5-2),ACI-318-11 (10-2)</a:t>
            </a:r>
          </a:p>
          <a:p>
            <a:r>
              <a:rPr lang="en-US" dirty="0"/>
              <a:t>0.65*0.8 *                                                = 7943 KN</a:t>
            </a:r>
          </a:p>
          <a:p>
            <a:endParaRPr lang="en-US" dirty="0"/>
          </a:p>
          <a:p>
            <a:endParaRPr lang="en-US" dirty="0"/>
          </a:p>
          <a:p>
            <a:r>
              <a:rPr lang="en-US" dirty="0"/>
              <a:t>Take Column dimensions are (650*900) mm</a:t>
            </a:r>
          </a:p>
          <a:p>
            <a:r>
              <a:rPr lang="en-US" dirty="0"/>
              <a:t>Ag = 585000 mm</a:t>
            </a:r>
            <a:r>
              <a:rPr lang="en-US" baseline="30000" dirty="0"/>
              <a:t>2</a:t>
            </a:r>
            <a:endParaRPr lang="en-US" dirty="0"/>
          </a:p>
          <a:p>
            <a:r>
              <a:rPr lang="en-US" dirty="0"/>
              <a:t>substituting Ag in equation (5-2) gives  : As = 7127.8 mm2 </a:t>
            </a:r>
          </a:p>
          <a:p>
            <a:r>
              <a:rPr lang="en-US" dirty="0"/>
              <a:t>For stirrup, use 1</a:t>
            </a:r>
            <a:r>
              <a:rPr lang="el-GR" dirty="0"/>
              <a:t>φ</a:t>
            </a:r>
            <a:r>
              <a:rPr lang="en-US" dirty="0"/>
              <a:t>10/250 mm</a:t>
            </a:r>
          </a:p>
          <a:p>
            <a:endParaRPr lang="ar-SA" dirty="0"/>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758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0" y="2895600"/>
            <a:ext cx="3200400" cy="425585"/>
          </a:xfrm>
          <a:prstGeom prst="rect">
            <a:avLst/>
          </a:prstGeom>
          <a:noFill/>
        </p:spPr>
      </p:pic>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758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14601" y="3352800"/>
            <a:ext cx="2819400" cy="303815"/>
          </a:xfrm>
          <a:prstGeom prst="rect">
            <a:avLst/>
          </a:prstGeom>
          <a:noFill/>
        </p:spPr>
      </p:pic>
      <p:sp>
        <p:nvSpPr>
          <p:cNvPr id="675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758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0200" y="4038600"/>
            <a:ext cx="4556125" cy="381000"/>
          </a:xfrm>
          <a:prstGeom prst="rect">
            <a:avLst/>
          </a:prstGeom>
          <a:noFill/>
        </p:spPr>
      </p:pic>
      <p:sp>
        <p:nvSpPr>
          <p:cNvPr id="67591" name="Rectangle 7"/>
          <p:cNvSpPr>
            <a:spLocks noChangeArrowheads="1"/>
          </p:cNvSpPr>
          <p:nvPr/>
        </p:nvSpPr>
        <p:spPr bwMode="auto">
          <a:xfrm>
            <a:off x="0" y="68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a:ln>
                <a:noFill/>
              </a:ln>
              <a:solidFill>
                <a:schemeClr val="tx1"/>
              </a:solidFill>
              <a:effectLst/>
              <a:latin typeface="Arial" pitchFamily="34" charset="0"/>
              <a:cs typeface="Arial"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284399" cy="914400"/>
          </a:xfrm>
        </p:spPr>
        <p:txBody>
          <a:bodyPr>
            <a:normAutofit fontScale="90000"/>
          </a:bodyPr>
          <a:lstStyle/>
          <a:p>
            <a:r>
              <a:rPr lang="en-US" b="1" dirty="0"/>
              <a:t>Columns Design and Detailing </a:t>
            </a:r>
            <a:endParaRPr lang="ar-SA" b="1" dirty="0"/>
          </a:p>
        </p:txBody>
      </p:sp>
      <p:graphicFrame>
        <p:nvGraphicFramePr>
          <p:cNvPr id="4" name="Content Placeholder 3"/>
          <p:cNvGraphicFramePr>
            <a:graphicFrameLocks noGrp="1"/>
          </p:cNvGraphicFramePr>
          <p:nvPr>
            <p:ph idx="1"/>
          </p:nvPr>
        </p:nvGraphicFramePr>
        <p:xfrm>
          <a:off x="0" y="1905000"/>
          <a:ext cx="9144001" cy="4648201"/>
        </p:xfrm>
        <a:graphic>
          <a:graphicData uri="http://schemas.openxmlformats.org/drawingml/2006/table">
            <a:tbl>
              <a:tblPr rtl="1" firstRow="1" bandRow="1">
                <a:tableStyleId>{5C22544A-7EE6-4342-B048-85BDC9FD1C3A}</a:tableStyleId>
              </a:tblPr>
              <a:tblGrid>
                <a:gridCol w="1269127">
                  <a:extLst>
                    <a:ext uri="{9D8B030D-6E8A-4147-A177-3AD203B41FA5}">
                      <a16:colId xmlns:a16="http://schemas.microsoft.com/office/drawing/2014/main" val="20000"/>
                    </a:ext>
                  </a:extLst>
                </a:gridCol>
                <a:gridCol w="1640064">
                  <a:extLst>
                    <a:ext uri="{9D8B030D-6E8A-4147-A177-3AD203B41FA5}">
                      <a16:colId xmlns:a16="http://schemas.microsoft.com/office/drawing/2014/main" val="20001"/>
                    </a:ext>
                  </a:extLst>
                </a:gridCol>
                <a:gridCol w="965843">
                  <a:extLst>
                    <a:ext uri="{9D8B030D-6E8A-4147-A177-3AD203B41FA5}">
                      <a16:colId xmlns:a16="http://schemas.microsoft.com/office/drawing/2014/main" val="20002"/>
                    </a:ext>
                  </a:extLst>
                </a:gridCol>
                <a:gridCol w="965841">
                  <a:extLst>
                    <a:ext uri="{9D8B030D-6E8A-4147-A177-3AD203B41FA5}">
                      <a16:colId xmlns:a16="http://schemas.microsoft.com/office/drawing/2014/main" val="20003"/>
                    </a:ext>
                  </a:extLst>
                </a:gridCol>
                <a:gridCol w="1482591">
                  <a:extLst>
                    <a:ext uri="{9D8B030D-6E8A-4147-A177-3AD203B41FA5}">
                      <a16:colId xmlns:a16="http://schemas.microsoft.com/office/drawing/2014/main" val="20004"/>
                    </a:ext>
                  </a:extLst>
                </a:gridCol>
                <a:gridCol w="904018">
                  <a:extLst>
                    <a:ext uri="{9D8B030D-6E8A-4147-A177-3AD203B41FA5}">
                      <a16:colId xmlns:a16="http://schemas.microsoft.com/office/drawing/2014/main" val="20005"/>
                    </a:ext>
                  </a:extLst>
                </a:gridCol>
                <a:gridCol w="999670">
                  <a:extLst>
                    <a:ext uri="{9D8B030D-6E8A-4147-A177-3AD203B41FA5}">
                      <a16:colId xmlns:a16="http://schemas.microsoft.com/office/drawing/2014/main" val="20006"/>
                    </a:ext>
                  </a:extLst>
                </a:gridCol>
                <a:gridCol w="916847">
                  <a:extLst>
                    <a:ext uri="{9D8B030D-6E8A-4147-A177-3AD203B41FA5}">
                      <a16:colId xmlns:a16="http://schemas.microsoft.com/office/drawing/2014/main" val="20007"/>
                    </a:ext>
                  </a:extLst>
                </a:gridCol>
              </a:tblGrid>
              <a:tr h="1980368">
                <a:tc>
                  <a:txBody>
                    <a:bodyPr/>
                    <a:lstStyle/>
                    <a:p>
                      <a:pPr marL="0" marR="0" algn="ctr" rtl="0">
                        <a:lnSpc>
                          <a:spcPct val="115000"/>
                        </a:lnSpc>
                        <a:spcBef>
                          <a:spcPts val="0"/>
                        </a:spcBef>
                        <a:spcAft>
                          <a:spcPts val="0"/>
                        </a:spcAft>
                      </a:pPr>
                      <a:r>
                        <a:rPr lang="en-US" sz="2000" dirty="0">
                          <a:latin typeface="Times New Roman"/>
                          <a:ea typeface="Times New Roman"/>
                          <a:cs typeface="Arial"/>
                        </a:rPr>
                        <a:t>Ties (mm)</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err="1">
                          <a:latin typeface="Times New Roman"/>
                          <a:ea typeface="Times New Roman"/>
                          <a:cs typeface="Arial"/>
                        </a:rPr>
                        <a:t>Reinforceme-nt</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As</a:t>
                      </a: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Ag</a:t>
                      </a: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Dimensions</a:t>
                      </a:r>
                      <a:endParaRPr lang="en-US" sz="2000" dirty="0">
                        <a:latin typeface="Calibri"/>
                        <a:ea typeface="Calibri"/>
                        <a:cs typeface="Arial"/>
                      </a:endParaRPr>
                    </a:p>
                    <a:p>
                      <a:pPr marL="0" marR="0" algn="ctr" rtl="0">
                        <a:lnSpc>
                          <a:spcPct val="115000"/>
                        </a:lnSpc>
                        <a:spcBef>
                          <a:spcPts val="0"/>
                        </a:spcBef>
                        <a:spcAft>
                          <a:spcPts val="0"/>
                        </a:spcAft>
                      </a:pPr>
                      <a:r>
                        <a:rPr lang="en-US" sz="2000" dirty="0">
                          <a:latin typeface="Times New Roman"/>
                          <a:ea typeface="Times New Roman"/>
                          <a:cs typeface="Arial"/>
                        </a:rPr>
                        <a:t>(mm)</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err="1">
                          <a:latin typeface="Times New Roman"/>
                          <a:ea typeface="Times New Roman"/>
                          <a:cs typeface="Arial"/>
                        </a:rPr>
                        <a:t>Pu</a:t>
                      </a:r>
                      <a:r>
                        <a:rPr lang="en-US" sz="2000" dirty="0">
                          <a:latin typeface="Times New Roman"/>
                          <a:ea typeface="Times New Roman"/>
                          <a:cs typeface="Arial"/>
                        </a:rPr>
                        <a:t> (</a:t>
                      </a:r>
                      <a:r>
                        <a:rPr lang="en-US" sz="2000" dirty="0" err="1">
                          <a:latin typeface="Times New Roman"/>
                          <a:ea typeface="Times New Roman"/>
                          <a:cs typeface="Arial"/>
                        </a:rPr>
                        <a:t>kN</a:t>
                      </a:r>
                      <a:r>
                        <a:rPr lang="en-US" sz="2000" dirty="0">
                          <a:latin typeface="Times New Roman"/>
                          <a:ea typeface="Times New Roman"/>
                          <a:cs typeface="Arial"/>
                        </a:rPr>
                        <a:t>)</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Critical column #</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Group #</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0"/>
                  </a:ext>
                </a:extLst>
              </a:tr>
              <a:tr h="961828">
                <a:tc>
                  <a:txBody>
                    <a:bodyPr/>
                    <a:lstStyle/>
                    <a:p>
                      <a:pPr marL="0" marR="0" algn="ctr" rtl="0">
                        <a:lnSpc>
                          <a:spcPct val="115000"/>
                        </a:lnSpc>
                        <a:spcBef>
                          <a:spcPts val="0"/>
                        </a:spcBef>
                        <a:spcAft>
                          <a:spcPts val="0"/>
                        </a:spcAft>
                      </a:pPr>
                      <a:r>
                        <a:rPr lang="en-US" sz="2000" dirty="0">
                          <a:latin typeface="Times New Roman"/>
                          <a:ea typeface="Times New Roman"/>
                          <a:cs typeface="Arial"/>
                        </a:rPr>
                        <a:t>1Ф10/290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18Ф18</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4503.3</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400000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500x800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4022.6</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C4</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1</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1"/>
                  </a:ext>
                </a:extLst>
              </a:tr>
              <a:tr h="744177">
                <a:tc>
                  <a:txBody>
                    <a:bodyPr/>
                    <a:lstStyle/>
                    <a:p>
                      <a:pPr marL="0" marR="0" algn="ctr" rtl="0">
                        <a:lnSpc>
                          <a:spcPct val="115000"/>
                        </a:lnSpc>
                        <a:spcBef>
                          <a:spcPts val="0"/>
                        </a:spcBef>
                        <a:spcAft>
                          <a:spcPts val="0"/>
                        </a:spcAft>
                      </a:pPr>
                      <a:r>
                        <a:rPr lang="en-US" sz="2000" dirty="0">
                          <a:latin typeface="Times New Roman"/>
                          <a:ea typeface="Times New Roman"/>
                          <a:cs typeface="Arial"/>
                        </a:rPr>
                        <a:t>1Ф10/260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18Ф16</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3574.3</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400000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500x800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4214</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C7</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2</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2"/>
                  </a:ext>
                </a:extLst>
              </a:tr>
              <a:tr h="961828">
                <a:tc>
                  <a:txBody>
                    <a:bodyPr/>
                    <a:lstStyle/>
                    <a:p>
                      <a:pPr marL="0" marR="0" algn="ctr" rtl="0">
                        <a:lnSpc>
                          <a:spcPct val="115000"/>
                        </a:lnSpc>
                        <a:spcBef>
                          <a:spcPts val="0"/>
                        </a:spcBef>
                        <a:spcAft>
                          <a:spcPts val="0"/>
                        </a:spcAft>
                      </a:pPr>
                      <a:r>
                        <a:rPr lang="en-US" sz="2000" dirty="0">
                          <a:latin typeface="Times New Roman"/>
                          <a:ea typeface="Times New Roman"/>
                          <a:cs typeface="Arial"/>
                        </a:rPr>
                        <a:t>1Ф10/260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18Ф16</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3412.4</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585000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650*900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7918.6</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C10</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3</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399" y="381000"/>
            <a:ext cx="7239001" cy="838200"/>
          </a:xfrm>
        </p:spPr>
        <p:txBody>
          <a:bodyPr/>
          <a:lstStyle/>
          <a:p>
            <a:r>
              <a:rPr lang="en-US" b="1" dirty="0"/>
              <a:t>Columns Design and Detailing </a:t>
            </a:r>
            <a:endParaRPr lang="ar-SA" b="1" dirty="0"/>
          </a:p>
        </p:txBody>
      </p:sp>
      <p:sp>
        <p:nvSpPr>
          <p:cNvPr id="3" name="Content Placeholder 2"/>
          <p:cNvSpPr>
            <a:spLocks noGrp="1"/>
          </p:cNvSpPr>
          <p:nvPr>
            <p:ph idx="1"/>
          </p:nvPr>
        </p:nvSpPr>
        <p:spPr>
          <a:xfrm>
            <a:off x="990601" y="1447800"/>
            <a:ext cx="7543800" cy="4463422"/>
          </a:xfrm>
        </p:spPr>
        <p:txBody>
          <a:bodyPr/>
          <a:lstStyle/>
          <a:p>
            <a:r>
              <a:rPr lang="en-US" b="1" dirty="0">
                <a:solidFill>
                  <a:schemeClr val="accent2"/>
                </a:solidFill>
              </a:rPr>
              <a:t>Columns Details for Block 1 </a:t>
            </a:r>
            <a:r>
              <a:rPr lang="en-US" dirty="0">
                <a:solidFill>
                  <a:schemeClr val="accent2"/>
                </a:solidFill>
              </a:rPr>
              <a:t>: </a:t>
            </a:r>
          </a:p>
          <a:p>
            <a:r>
              <a:rPr lang="en-US" dirty="0">
                <a:solidFill>
                  <a:schemeClr val="tx2"/>
                </a:solidFill>
              </a:rPr>
              <a:t>Group 1 :</a:t>
            </a:r>
          </a:p>
          <a:p>
            <a:pPr>
              <a:buNone/>
            </a:pPr>
            <a:endParaRPr lang="ar-SA" dirty="0">
              <a:solidFill>
                <a:schemeClr val="accent2"/>
              </a:solidFill>
            </a:endParaRPr>
          </a:p>
        </p:txBody>
      </p:sp>
      <p:pic>
        <p:nvPicPr>
          <p:cNvPr id="4" name="Picture 3" descr="group 1.PNG"/>
          <p:cNvPicPr/>
          <p:nvPr/>
        </p:nvPicPr>
        <p:blipFill>
          <a:blip r:embed="rId2" cstate="print"/>
          <a:stretch>
            <a:fillRect/>
          </a:stretch>
        </p:blipFill>
        <p:spPr>
          <a:xfrm>
            <a:off x="2667000" y="2743200"/>
            <a:ext cx="4724400" cy="2819400"/>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624110"/>
            <a:ext cx="7086600" cy="5950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1295400" y="1524000"/>
            <a:ext cx="7239001" cy="4724400"/>
          </a:xfrm>
        </p:spPr>
        <p:txBody>
          <a:bodyPr/>
          <a:lstStyle/>
          <a:p>
            <a:r>
              <a:rPr lang="en-US" dirty="0"/>
              <a:t>Group 2 :</a:t>
            </a:r>
          </a:p>
          <a:p>
            <a:endParaRPr lang="ar-SA" dirty="0"/>
          </a:p>
        </p:txBody>
      </p:sp>
      <p:pic>
        <p:nvPicPr>
          <p:cNvPr id="4" name="Picture 3" descr="group2.PNG"/>
          <p:cNvPicPr/>
          <p:nvPr/>
        </p:nvPicPr>
        <p:blipFill>
          <a:blip r:embed="rId2" cstate="print"/>
          <a:stretch>
            <a:fillRect/>
          </a:stretch>
        </p:blipFill>
        <p:spPr>
          <a:xfrm>
            <a:off x="2667000" y="2819400"/>
            <a:ext cx="4876800" cy="2819400"/>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624110"/>
            <a:ext cx="7086600" cy="5950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1295401" y="1295400"/>
            <a:ext cx="7239000" cy="4615822"/>
          </a:xfrm>
        </p:spPr>
        <p:txBody>
          <a:bodyPr/>
          <a:lstStyle/>
          <a:p>
            <a:r>
              <a:rPr lang="en-US" dirty="0"/>
              <a:t>Group 3 :</a:t>
            </a:r>
          </a:p>
          <a:p>
            <a:endParaRPr lang="ar-SA" dirty="0"/>
          </a:p>
        </p:txBody>
      </p:sp>
      <p:pic>
        <p:nvPicPr>
          <p:cNvPr id="4" name="Picture 3" descr="group 3.PNG"/>
          <p:cNvPicPr/>
          <p:nvPr/>
        </p:nvPicPr>
        <p:blipFill>
          <a:blip r:embed="rId2" cstate="print"/>
          <a:stretch>
            <a:fillRect/>
          </a:stretch>
        </p:blipFill>
        <p:spPr>
          <a:xfrm>
            <a:off x="1981200" y="2139950"/>
            <a:ext cx="5029200" cy="281305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010400" cy="5188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762000" y="1219200"/>
            <a:ext cx="7772401" cy="5410200"/>
          </a:xfrm>
        </p:spPr>
        <p:txBody>
          <a:bodyPr/>
          <a:lstStyle/>
          <a:p>
            <a:r>
              <a:rPr lang="en-US" sz="2000" b="1" dirty="0">
                <a:solidFill>
                  <a:schemeClr val="accent2"/>
                </a:solidFill>
              </a:rPr>
              <a:t>Block 2 :</a:t>
            </a:r>
          </a:p>
          <a:p>
            <a:endParaRPr lang="ar-SA"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752600" y="2121217"/>
            <a:ext cx="5562600" cy="4050983"/>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624110"/>
            <a:ext cx="7086600" cy="595090"/>
          </a:xfrm>
        </p:spPr>
        <p:txBody>
          <a:bodyPr>
            <a:normAutofit fontScale="90000"/>
          </a:bodyPr>
          <a:lstStyle/>
          <a:p>
            <a:r>
              <a:rPr lang="en-US" b="1" dirty="0"/>
              <a:t>Columns Design and Detailing </a:t>
            </a:r>
            <a:endParaRPr lang="ar-SA" b="1" dirty="0"/>
          </a:p>
        </p:txBody>
      </p:sp>
      <p:graphicFrame>
        <p:nvGraphicFramePr>
          <p:cNvPr id="4" name="Content Placeholder 3"/>
          <p:cNvGraphicFramePr>
            <a:graphicFrameLocks noGrp="1"/>
          </p:cNvGraphicFramePr>
          <p:nvPr>
            <p:ph idx="1"/>
          </p:nvPr>
        </p:nvGraphicFramePr>
        <p:xfrm>
          <a:off x="1219199" y="2514600"/>
          <a:ext cx="7391400" cy="3352800"/>
        </p:xfrm>
        <a:graphic>
          <a:graphicData uri="http://schemas.openxmlformats.org/drawingml/2006/table">
            <a:tbl>
              <a:tblPr rtl="1" firstRow="1" bandRow="1">
                <a:tableStyleId>{5C22544A-7EE6-4342-B048-85BDC9FD1C3A}</a:tableStyleId>
              </a:tblPr>
              <a:tblGrid>
                <a:gridCol w="2463800">
                  <a:extLst>
                    <a:ext uri="{9D8B030D-6E8A-4147-A177-3AD203B41FA5}">
                      <a16:colId xmlns:a16="http://schemas.microsoft.com/office/drawing/2014/main" val="20000"/>
                    </a:ext>
                  </a:extLst>
                </a:gridCol>
                <a:gridCol w="2463800">
                  <a:extLst>
                    <a:ext uri="{9D8B030D-6E8A-4147-A177-3AD203B41FA5}">
                      <a16:colId xmlns:a16="http://schemas.microsoft.com/office/drawing/2014/main" val="20001"/>
                    </a:ext>
                  </a:extLst>
                </a:gridCol>
                <a:gridCol w="2463800">
                  <a:extLst>
                    <a:ext uri="{9D8B030D-6E8A-4147-A177-3AD203B41FA5}">
                      <a16:colId xmlns:a16="http://schemas.microsoft.com/office/drawing/2014/main" val="20002"/>
                    </a:ext>
                  </a:extLst>
                </a:gridCol>
              </a:tblGrid>
              <a:tr h="1117600">
                <a:tc>
                  <a:txBody>
                    <a:bodyPr/>
                    <a:lstStyle/>
                    <a:p>
                      <a:pPr marL="0" marR="0" algn="ctr">
                        <a:lnSpc>
                          <a:spcPct val="115000"/>
                        </a:lnSpc>
                        <a:spcBef>
                          <a:spcPts val="0"/>
                        </a:spcBef>
                        <a:spcAft>
                          <a:spcPts val="0"/>
                        </a:spcAft>
                      </a:pPr>
                      <a:r>
                        <a:rPr lang="en-US" sz="2400" dirty="0">
                          <a:latin typeface="Times New Roman"/>
                          <a:ea typeface="Calibri"/>
                          <a:cs typeface="Arial"/>
                        </a:rPr>
                        <a:t>Axial force range (</a:t>
                      </a:r>
                      <a:r>
                        <a:rPr lang="en-US" sz="2400" dirty="0" err="1">
                          <a:latin typeface="Times New Roman"/>
                          <a:ea typeface="Calibri"/>
                          <a:cs typeface="Arial"/>
                        </a:rPr>
                        <a:t>kN</a:t>
                      </a:r>
                      <a:r>
                        <a:rPr lang="en-US" sz="2400" dirty="0">
                          <a:latin typeface="Times New Roman"/>
                          <a:ea typeface="Calibri"/>
                          <a:cs typeface="Arial"/>
                        </a:rPr>
                        <a:t>)</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Column number</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Group number</a:t>
                      </a:r>
                      <a:endParaRPr lang="en-US" sz="2400" dirty="0">
                        <a:latin typeface="Calibri"/>
                        <a:ea typeface="Calibri"/>
                        <a:cs typeface="Arial"/>
                      </a:endParaRPr>
                    </a:p>
                  </a:txBody>
                  <a:tcPr marL="68580" marR="68580" marT="0" marB="0"/>
                </a:tc>
                <a:extLst>
                  <a:ext uri="{0D108BD9-81ED-4DB2-BD59-A6C34878D82A}">
                    <a16:rowId xmlns:a16="http://schemas.microsoft.com/office/drawing/2014/main" val="10000"/>
                  </a:ext>
                </a:extLst>
              </a:tr>
              <a:tr h="1117600">
                <a:tc>
                  <a:txBody>
                    <a:bodyPr/>
                    <a:lstStyle/>
                    <a:p>
                      <a:pPr marL="0" marR="0" algn="ctr">
                        <a:lnSpc>
                          <a:spcPct val="115000"/>
                        </a:lnSpc>
                        <a:spcBef>
                          <a:spcPts val="0"/>
                        </a:spcBef>
                        <a:spcAft>
                          <a:spcPts val="0"/>
                        </a:spcAft>
                      </a:pPr>
                      <a:r>
                        <a:rPr lang="en-US" sz="2400" dirty="0">
                          <a:latin typeface="Times New Roman"/>
                          <a:ea typeface="Calibri"/>
                          <a:cs typeface="Arial"/>
                        </a:rPr>
                        <a:t>1000-5000</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C1,C2,C3,C5,C10,C11</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1</a:t>
                      </a:r>
                      <a:endParaRPr lang="en-US" sz="2400" dirty="0">
                        <a:latin typeface="Calibri"/>
                        <a:ea typeface="Calibri"/>
                        <a:cs typeface="Arial"/>
                      </a:endParaRPr>
                    </a:p>
                  </a:txBody>
                  <a:tcPr marL="68580" marR="68580" marT="0" marB="0"/>
                </a:tc>
                <a:extLst>
                  <a:ext uri="{0D108BD9-81ED-4DB2-BD59-A6C34878D82A}">
                    <a16:rowId xmlns:a16="http://schemas.microsoft.com/office/drawing/2014/main" val="10001"/>
                  </a:ext>
                </a:extLst>
              </a:tr>
              <a:tr h="558800">
                <a:tc>
                  <a:txBody>
                    <a:bodyPr/>
                    <a:lstStyle/>
                    <a:p>
                      <a:pPr marL="0" marR="0" algn="ctr">
                        <a:lnSpc>
                          <a:spcPct val="115000"/>
                        </a:lnSpc>
                        <a:spcBef>
                          <a:spcPts val="0"/>
                        </a:spcBef>
                        <a:spcAft>
                          <a:spcPts val="0"/>
                        </a:spcAft>
                      </a:pPr>
                      <a:r>
                        <a:rPr lang="en-US" sz="2400" dirty="0">
                          <a:latin typeface="Times New Roman"/>
                          <a:ea typeface="Calibri"/>
                          <a:cs typeface="Arial"/>
                        </a:rPr>
                        <a:t>5000-10000</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C4,C8, C9</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2</a:t>
                      </a:r>
                      <a:endParaRPr lang="en-US" sz="2400" dirty="0">
                        <a:latin typeface="Calibri"/>
                        <a:ea typeface="Calibri"/>
                        <a:cs typeface="Arial"/>
                      </a:endParaRPr>
                    </a:p>
                  </a:txBody>
                  <a:tcPr marL="68580" marR="68580" marT="0" marB="0"/>
                </a:tc>
                <a:extLst>
                  <a:ext uri="{0D108BD9-81ED-4DB2-BD59-A6C34878D82A}">
                    <a16:rowId xmlns:a16="http://schemas.microsoft.com/office/drawing/2014/main" val="10002"/>
                  </a:ext>
                </a:extLst>
              </a:tr>
              <a:tr h="558800">
                <a:tc>
                  <a:txBody>
                    <a:bodyPr/>
                    <a:lstStyle/>
                    <a:p>
                      <a:pPr marL="0" marR="0" algn="ctr">
                        <a:lnSpc>
                          <a:spcPct val="115000"/>
                        </a:lnSpc>
                        <a:spcBef>
                          <a:spcPts val="0"/>
                        </a:spcBef>
                        <a:spcAft>
                          <a:spcPts val="0"/>
                        </a:spcAft>
                      </a:pPr>
                      <a:r>
                        <a:rPr lang="en-US" sz="2400" dirty="0">
                          <a:latin typeface="Times New Roman"/>
                          <a:ea typeface="Calibri"/>
                          <a:cs typeface="Arial"/>
                        </a:rPr>
                        <a:t>10000-14110</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C6,C7</a:t>
                      </a:r>
                      <a:endParaRPr lang="en-US" sz="24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Calibri"/>
                          <a:cs typeface="Arial"/>
                        </a:rPr>
                        <a:t>3</a:t>
                      </a:r>
                      <a:endParaRPr lang="en-US" sz="2400" dirty="0">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1" y="624110"/>
            <a:ext cx="7162800" cy="5188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1143000" y="1524000"/>
            <a:ext cx="7391401" cy="5181600"/>
          </a:xfrm>
        </p:spPr>
        <p:txBody>
          <a:bodyPr>
            <a:normAutofit/>
          </a:bodyPr>
          <a:lstStyle/>
          <a:p>
            <a:r>
              <a:rPr lang="en-US" dirty="0"/>
              <a:t>Check slenderness for the critical column ( C7) in block 2 :</a:t>
            </a:r>
          </a:p>
          <a:p>
            <a:r>
              <a:rPr lang="en-US" dirty="0"/>
              <a:t>For compression braced members : </a:t>
            </a:r>
          </a:p>
          <a:p>
            <a:r>
              <a:rPr lang="en-US" dirty="0" err="1"/>
              <a:t>ῳ</a:t>
            </a:r>
            <a:r>
              <a:rPr lang="en-US" baseline="-25000" dirty="0" err="1"/>
              <a:t>A</a:t>
            </a:r>
            <a:r>
              <a:rPr lang="en-US" dirty="0"/>
              <a:t>= 0 ,       </a:t>
            </a:r>
            <a:r>
              <a:rPr lang="en-US" dirty="0" err="1"/>
              <a:t>ῳ</a:t>
            </a:r>
            <a:r>
              <a:rPr lang="en-US" baseline="-25000" dirty="0" err="1"/>
              <a:t>B</a:t>
            </a:r>
            <a:r>
              <a:rPr lang="en-US" dirty="0"/>
              <a:t>= 5.1 ,        K=0.68</a:t>
            </a:r>
          </a:p>
          <a:p>
            <a:r>
              <a:rPr lang="en-US" dirty="0"/>
              <a:t>L</a:t>
            </a:r>
            <a:r>
              <a:rPr lang="en-US" baseline="-25000" dirty="0"/>
              <a:t>U</a:t>
            </a:r>
            <a:r>
              <a:rPr lang="en-US" dirty="0"/>
              <a:t>: Unbaked length of the column </a:t>
            </a:r>
          </a:p>
          <a:p>
            <a:r>
              <a:rPr lang="en-US" dirty="0"/>
              <a:t>L = 4.75 m</a:t>
            </a:r>
          </a:p>
          <a:p>
            <a:r>
              <a:rPr lang="en-US" dirty="0"/>
              <a:t>r: Radius of gyration for cross section of column.</a:t>
            </a:r>
          </a:p>
          <a:p>
            <a:r>
              <a:rPr lang="en-US" dirty="0"/>
              <a:t> r = 0.2309</a:t>
            </a:r>
          </a:p>
          <a:p>
            <a:r>
              <a:rPr lang="en-US" dirty="0"/>
              <a:t>M1 = 79.87  </a:t>
            </a:r>
            <a:r>
              <a:rPr lang="en-US" dirty="0" err="1"/>
              <a:t>KN.m</a:t>
            </a:r>
            <a:r>
              <a:rPr lang="en-US" dirty="0"/>
              <a:t>    ,   M2 = 256.59 </a:t>
            </a:r>
            <a:r>
              <a:rPr lang="en-US" dirty="0" err="1"/>
              <a:t>KN.m</a:t>
            </a:r>
            <a:endParaRPr lang="en-US" dirty="0"/>
          </a:p>
          <a:p>
            <a:endParaRPr lang="en-US" dirty="0"/>
          </a:p>
          <a:p>
            <a:r>
              <a:rPr lang="en-US" dirty="0"/>
              <a:t>                  ≤ </a:t>
            </a:r>
          </a:p>
          <a:p>
            <a:r>
              <a:rPr lang="en-US" dirty="0"/>
              <a:t>6.81 ≤ 37.73 So the column is short </a:t>
            </a:r>
          </a:p>
          <a:p>
            <a:endParaRPr lang="ar-SA" dirty="0"/>
          </a:p>
        </p:txBody>
      </p:sp>
      <p:pic>
        <p:nvPicPr>
          <p:cNvPr id="4" name="Picture 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562600" y="1905000"/>
            <a:ext cx="1727756" cy="519456"/>
          </a:xfrm>
          <a:prstGeom prst="rect">
            <a:avLst/>
          </a:prstGeom>
          <a:noFill/>
        </p:spPr>
      </p:pic>
      <p:sp>
        <p:nvSpPr>
          <p:cNvPr id="68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860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5105400"/>
            <a:ext cx="866775" cy="438150"/>
          </a:xfrm>
          <a:prstGeom prst="rect">
            <a:avLst/>
          </a:prstGeom>
          <a:noFill/>
        </p:spPr>
      </p:pic>
      <p:sp>
        <p:nvSpPr>
          <p:cNvPr id="686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861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048000" y="5029200"/>
            <a:ext cx="1295400" cy="43815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624110"/>
            <a:ext cx="7086600" cy="5188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990600" y="1371600"/>
            <a:ext cx="7543801" cy="5257800"/>
          </a:xfrm>
        </p:spPr>
        <p:txBody>
          <a:bodyPr>
            <a:normAutofit/>
          </a:bodyPr>
          <a:lstStyle/>
          <a:p>
            <a:r>
              <a:rPr lang="en-US" dirty="0">
                <a:solidFill>
                  <a:schemeClr val="accent2"/>
                </a:solidFill>
              </a:rPr>
              <a:t>Columns Design :</a:t>
            </a:r>
          </a:p>
          <a:p>
            <a:r>
              <a:rPr lang="en-US" dirty="0"/>
              <a:t>Column number C10 from group 1 will be taken as a sample.</a:t>
            </a:r>
          </a:p>
          <a:p>
            <a:r>
              <a:rPr lang="en-US" dirty="0"/>
              <a:t>For computing gross area of column, assume   </a:t>
            </a:r>
          </a:p>
          <a:p>
            <a:r>
              <a:rPr lang="en-US" dirty="0"/>
              <a:t>Where </a:t>
            </a:r>
            <a:r>
              <a:rPr lang="en-US" dirty="0" err="1"/>
              <a:t>Pu</a:t>
            </a:r>
            <a:r>
              <a:rPr lang="en-US" dirty="0"/>
              <a:t> = 4715.5  KN </a:t>
            </a:r>
          </a:p>
          <a:p>
            <a:r>
              <a:rPr lang="el-GR" dirty="0"/>
              <a:t>φ</a:t>
            </a:r>
            <a:r>
              <a:rPr lang="en-US" dirty="0" err="1"/>
              <a:t>Pn</a:t>
            </a:r>
            <a:r>
              <a:rPr lang="en-US" dirty="0"/>
              <a:t>  = 0.65*0.8 *                                       = 4715.5 KN</a:t>
            </a:r>
          </a:p>
          <a:p>
            <a:pPr>
              <a:buNone/>
            </a:pPr>
            <a:endParaRPr lang="en-US" dirty="0"/>
          </a:p>
          <a:p>
            <a:endParaRPr lang="en-US" dirty="0"/>
          </a:p>
          <a:p>
            <a:r>
              <a:rPr lang="en-US" dirty="0"/>
              <a:t>Take Column dimensions are (500*800) mm</a:t>
            </a:r>
          </a:p>
          <a:p>
            <a:r>
              <a:rPr lang="en-US" dirty="0"/>
              <a:t>Ag = 400000 mm</a:t>
            </a:r>
            <a:r>
              <a:rPr lang="en-US" baseline="30000" dirty="0"/>
              <a:t>2</a:t>
            </a:r>
            <a:endParaRPr lang="en-US" dirty="0"/>
          </a:p>
          <a:p>
            <a:r>
              <a:rPr lang="en-US" dirty="0"/>
              <a:t>substituting Ag in equation (5-2) gives  : As = 1140.2 mm2 </a:t>
            </a:r>
          </a:p>
          <a:p>
            <a:r>
              <a:rPr lang="en-US" dirty="0"/>
              <a:t>For stirrup, use 1</a:t>
            </a:r>
            <a:r>
              <a:rPr lang="el-GR" dirty="0"/>
              <a:t>φ</a:t>
            </a:r>
            <a:r>
              <a:rPr lang="en-US" dirty="0"/>
              <a:t>10/200 mm</a:t>
            </a:r>
            <a:endParaRPr lang="ar-SA" dirty="0"/>
          </a:p>
        </p:txBody>
      </p:sp>
      <p:sp>
        <p:nvSpPr>
          <p:cNvPr id="73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372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352800" y="3048000"/>
            <a:ext cx="2209800" cy="238125"/>
          </a:xfrm>
          <a:prstGeom prst="rect">
            <a:avLst/>
          </a:prstGeom>
          <a:noFill/>
        </p:spPr>
      </p:pic>
      <p:sp>
        <p:nvSpPr>
          <p:cNvPr id="737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373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00200" y="3505200"/>
            <a:ext cx="4591050" cy="457200"/>
          </a:xfrm>
          <a:prstGeom prst="rect">
            <a:avLst/>
          </a:prstGeom>
          <a:noFill/>
        </p:spPr>
      </p:pic>
      <p:sp>
        <p:nvSpPr>
          <p:cNvPr id="73733" name="Rectangle 5"/>
          <p:cNvSpPr>
            <a:spLocks noChangeArrowheads="1"/>
          </p:cNvSpPr>
          <p:nvPr/>
        </p:nvSpPr>
        <p:spPr bwMode="auto">
          <a:xfrm>
            <a:off x="0" y="68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08926"/>
            <a:ext cx="6589199" cy="1280890"/>
          </a:xfrm>
        </p:spPr>
        <p:txBody>
          <a:bodyPr/>
          <a:lstStyle/>
          <a:p>
            <a:r>
              <a:rPr lang="en-US" b="1" dirty="0">
                <a:solidFill>
                  <a:srgbClr val="0070C0"/>
                </a:solidFill>
              </a:rPr>
              <a:t>Ground Floor in Block 1 :</a:t>
            </a:r>
            <a:br>
              <a:rPr lang="en-US" b="1" dirty="0">
                <a:solidFill>
                  <a:schemeClr val="accent6">
                    <a:lumMod val="75000"/>
                  </a:schemeClr>
                </a:solidFill>
              </a:rPr>
            </a:b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54" t="9677" r="2366"/>
          <a:stretch/>
        </p:blipFill>
        <p:spPr>
          <a:xfrm>
            <a:off x="1002792" y="1055955"/>
            <a:ext cx="7988808" cy="5774613"/>
          </a:xfrm>
        </p:spPr>
      </p:pic>
    </p:spTree>
    <p:extLst>
      <p:ext uri="{BB962C8B-B14F-4D97-AF65-F5344CB8AC3E}">
        <p14:creationId xmlns:p14="http://schemas.microsoft.com/office/powerpoint/2010/main" val="261402310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457200"/>
            <a:ext cx="7162801" cy="990600"/>
          </a:xfrm>
        </p:spPr>
        <p:txBody>
          <a:bodyPr/>
          <a:lstStyle/>
          <a:p>
            <a:r>
              <a:rPr lang="en-US" b="1" dirty="0"/>
              <a:t>Columns Design and Detailing </a:t>
            </a:r>
            <a:endParaRPr lang="ar-SA" b="1" dirty="0"/>
          </a:p>
        </p:txBody>
      </p:sp>
      <p:graphicFrame>
        <p:nvGraphicFramePr>
          <p:cNvPr id="4" name="Content Placeholder 3"/>
          <p:cNvGraphicFramePr>
            <a:graphicFrameLocks noGrp="1"/>
          </p:cNvGraphicFramePr>
          <p:nvPr>
            <p:ph idx="1"/>
          </p:nvPr>
        </p:nvGraphicFramePr>
        <p:xfrm>
          <a:off x="228600" y="1676400"/>
          <a:ext cx="8686800" cy="4648199"/>
        </p:xfrm>
        <a:graphic>
          <a:graphicData uri="http://schemas.openxmlformats.org/drawingml/2006/table">
            <a:tbl>
              <a:tblPr rtl="1" firstRow="1" bandRow="1">
                <a:tableStyleId>{5C22544A-7EE6-4342-B048-85BDC9FD1C3A}</a:tableStyleId>
              </a:tblPr>
              <a:tblGrid>
                <a:gridCol w="1085850">
                  <a:extLst>
                    <a:ext uri="{9D8B030D-6E8A-4147-A177-3AD203B41FA5}">
                      <a16:colId xmlns:a16="http://schemas.microsoft.com/office/drawing/2014/main" val="20000"/>
                    </a:ext>
                  </a:extLst>
                </a:gridCol>
                <a:gridCol w="1085850">
                  <a:extLst>
                    <a:ext uri="{9D8B030D-6E8A-4147-A177-3AD203B41FA5}">
                      <a16:colId xmlns:a16="http://schemas.microsoft.com/office/drawing/2014/main" val="20001"/>
                    </a:ext>
                  </a:extLst>
                </a:gridCol>
                <a:gridCol w="1085850">
                  <a:extLst>
                    <a:ext uri="{9D8B030D-6E8A-4147-A177-3AD203B41FA5}">
                      <a16:colId xmlns:a16="http://schemas.microsoft.com/office/drawing/2014/main" val="20002"/>
                    </a:ext>
                  </a:extLst>
                </a:gridCol>
                <a:gridCol w="1085850">
                  <a:extLst>
                    <a:ext uri="{9D8B030D-6E8A-4147-A177-3AD203B41FA5}">
                      <a16:colId xmlns:a16="http://schemas.microsoft.com/office/drawing/2014/main" val="20003"/>
                    </a:ext>
                  </a:extLst>
                </a:gridCol>
                <a:gridCol w="1085850">
                  <a:extLst>
                    <a:ext uri="{9D8B030D-6E8A-4147-A177-3AD203B41FA5}">
                      <a16:colId xmlns:a16="http://schemas.microsoft.com/office/drawing/2014/main" val="20004"/>
                    </a:ext>
                  </a:extLst>
                </a:gridCol>
                <a:gridCol w="1085850">
                  <a:extLst>
                    <a:ext uri="{9D8B030D-6E8A-4147-A177-3AD203B41FA5}">
                      <a16:colId xmlns:a16="http://schemas.microsoft.com/office/drawing/2014/main" val="20005"/>
                    </a:ext>
                  </a:extLst>
                </a:gridCol>
                <a:gridCol w="1085850">
                  <a:extLst>
                    <a:ext uri="{9D8B030D-6E8A-4147-A177-3AD203B41FA5}">
                      <a16:colId xmlns:a16="http://schemas.microsoft.com/office/drawing/2014/main" val="20006"/>
                    </a:ext>
                  </a:extLst>
                </a:gridCol>
                <a:gridCol w="1085850">
                  <a:extLst>
                    <a:ext uri="{9D8B030D-6E8A-4147-A177-3AD203B41FA5}">
                      <a16:colId xmlns:a16="http://schemas.microsoft.com/office/drawing/2014/main" val="20007"/>
                    </a:ext>
                  </a:extLst>
                </a:gridCol>
              </a:tblGrid>
              <a:tr h="1510409">
                <a:tc>
                  <a:txBody>
                    <a:bodyPr/>
                    <a:lstStyle/>
                    <a:p>
                      <a:pPr marL="0" marR="0" algn="ctr" rtl="0">
                        <a:lnSpc>
                          <a:spcPct val="115000"/>
                        </a:lnSpc>
                        <a:spcBef>
                          <a:spcPts val="0"/>
                        </a:spcBef>
                        <a:spcAft>
                          <a:spcPts val="0"/>
                        </a:spcAft>
                      </a:pPr>
                      <a:r>
                        <a:rPr lang="en-US" sz="2000" dirty="0">
                          <a:latin typeface="Times New Roman"/>
                          <a:ea typeface="Times New Roman"/>
                          <a:cs typeface="Arial"/>
                        </a:rPr>
                        <a:t>Ties (mm)</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err="1">
                          <a:latin typeface="Times New Roman"/>
                          <a:ea typeface="Times New Roman"/>
                          <a:cs typeface="Arial"/>
                        </a:rPr>
                        <a:t>Reinforc-ement</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As</a:t>
                      </a: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Ag</a:t>
                      </a: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Dimensions</a:t>
                      </a:r>
                      <a:endParaRPr lang="en-US" sz="2000" dirty="0">
                        <a:latin typeface="Calibri"/>
                        <a:ea typeface="Calibri"/>
                        <a:cs typeface="Arial"/>
                      </a:endParaRPr>
                    </a:p>
                    <a:p>
                      <a:pPr marL="0" marR="0" algn="ctr" rtl="0">
                        <a:lnSpc>
                          <a:spcPct val="115000"/>
                        </a:lnSpc>
                        <a:spcBef>
                          <a:spcPts val="0"/>
                        </a:spcBef>
                        <a:spcAft>
                          <a:spcPts val="0"/>
                        </a:spcAft>
                      </a:pPr>
                      <a:r>
                        <a:rPr lang="en-US" sz="2000" dirty="0">
                          <a:latin typeface="Times New Roman"/>
                          <a:ea typeface="Times New Roman"/>
                          <a:cs typeface="Arial"/>
                        </a:rPr>
                        <a:t>(mm)</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err="1">
                          <a:latin typeface="Times New Roman"/>
                          <a:ea typeface="Times New Roman"/>
                          <a:cs typeface="Arial"/>
                        </a:rPr>
                        <a:t>Pu</a:t>
                      </a:r>
                      <a:r>
                        <a:rPr lang="en-US" sz="2000" dirty="0">
                          <a:latin typeface="Times New Roman"/>
                          <a:ea typeface="Times New Roman"/>
                          <a:cs typeface="Arial"/>
                        </a:rPr>
                        <a:t> (</a:t>
                      </a:r>
                      <a:r>
                        <a:rPr lang="en-US" sz="2000" dirty="0" err="1">
                          <a:latin typeface="Times New Roman"/>
                          <a:ea typeface="Times New Roman"/>
                          <a:cs typeface="Arial"/>
                        </a:rPr>
                        <a:t>kN</a:t>
                      </a:r>
                      <a:r>
                        <a:rPr lang="en-US" sz="2000" dirty="0">
                          <a:latin typeface="Times New Roman"/>
                          <a:ea typeface="Times New Roman"/>
                          <a:cs typeface="Arial"/>
                        </a:rPr>
                        <a:t>)</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Critical column #</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latin typeface="Times New Roman"/>
                          <a:ea typeface="Times New Roman"/>
                          <a:cs typeface="Arial"/>
                        </a:rPr>
                        <a:t>Group #</a:t>
                      </a:r>
                      <a:endParaRPr lang="en-US" sz="2000" dirty="0">
                        <a:latin typeface="Calibri"/>
                        <a:ea typeface="Calibri"/>
                        <a:cs typeface="Arial"/>
                      </a:endParaRPr>
                    </a:p>
                  </a:txBody>
                  <a:tcPr marL="68580" marR="68580" marT="0" marB="0"/>
                </a:tc>
                <a:extLst>
                  <a:ext uri="{0D108BD9-81ED-4DB2-BD59-A6C34878D82A}">
                    <a16:rowId xmlns:a16="http://schemas.microsoft.com/office/drawing/2014/main" val="10000"/>
                  </a:ext>
                </a:extLst>
              </a:tr>
              <a:tr h="1045930">
                <a:tc>
                  <a:txBody>
                    <a:bodyPr/>
                    <a:lstStyle/>
                    <a:p>
                      <a:pPr marL="0" marR="0" algn="ctr" rtl="0">
                        <a:lnSpc>
                          <a:spcPct val="115000"/>
                        </a:lnSpc>
                        <a:spcBef>
                          <a:spcPts val="0"/>
                        </a:spcBef>
                        <a:spcAft>
                          <a:spcPts val="0"/>
                        </a:spcAft>
                      </a:pPr>
                      <a:r>
                        <a:rPr lang="en-US" sz="1800" dirty="0">
                          <a:latin typeface="Times New Roman"/>
                          <a:ea typeface="Times New Roman"/>
                          <a:cs typeface="Arial"/>
                        </a:rPr>
                        <a:t>3Ф10/200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8Ф14</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Calibri"/>
                          <a:cs typeface="Arial"/>
                        </a:rPr>
                        <a:t>1140.2</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400000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500x800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4715.5</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C10</a:t>
                      </a:r>
                      <a:endParaRPr lang="en-US" sz="18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1800" dirty="0">
                          <a:latin typeface="Times New Roman"/>
                          <a:ea typeface="Times New Roman"/>
                          <a:cs typeface="Arial"/>
                        </a:rPr>
                        <a:t>1</a:t>
                      </a:r>
                      <a:endParaRPr lang="en-US" sz="1800" dirty="0">
                        <a:latin typeface="Calibri"/>
                        <a:ea typeface="Calibri"/>
                        <a:cs typeface="Arial"/>
                      </a:endParaRPr>
                    </a:p>
                  </a:txBody>
                  <a:tcPr marL="68580" marR="68580" marT="0" marB="0"/>
                </a:tc>
                <a:extLst>
                  <a:ext uri="{0D108BD9-81ED-4DB2-BD59-A6C34878D82A}">
                    <a16:rowId xmlns:a16="http://schemas.microsoft.com/office/drawing/2014/main" val="10001"/>
                  </a:ext>
                </a:extLst>
              </a:tr>
              <a:tr h="1045930">
                <a:tc>
                  <a:txBody>
                    <a:bodyPr/>
                    <a:lstStyle/>
                    <a:p>
                      <a:pPr marL="0" marR="0" algn="ctr" rtl="0">
                        <a:lnSpc>
                          <a:spcPct val="115000"/>
                        </a:lnSpc>
                        <a:spcBef>
                          <a:spcPts val="0"/>
                        </a:spcBef>
                        <a:spcAft>
                          <a:spcPts val="0"/>
                        </a:spcAft>
                      </a:pPr>
                      <a:r>
                        <a:rPr lang="en-US" sz="1800" dirty="0">
                          <a:latin typeface="Times New Roman"/>
                          <a:ea typeface="Times New Roman"/>
                          <a:cs typeface="Arial"/>
                        </a:rPr>
                        <a:t>4Ф10/250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a:latin typeface="Times New Roman"/>
                          <a:ea typeface="Times New Roman"/>
                          <a:cs typeface="Arial"/>
                        </a:rPr>
                        <a:t>12Ф18</a:t>
                      </a:r>
                      <a:endParaRPr lang="en-US" sz="18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Calibri"/>
                          <a:cs typeface="Arial"/>
                        </a:rPr>
                        <a:t>5158.4</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a:latin typeface="Times New Roman"/>
                          <a:ea typeface="Times New Roman"/>
                          <a:cs typeface="Arial"/>
                        </a:rPr>
                        <a:t>540000</a:t>
                      </a:r>
                      <a:endParaRPr lang="en-US" sz="18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a:latin typeface="Times New Roman"/>
                          <a:ea typeface="Times New Roman"/>
                          <a:cs typeface="Arial"/>
                        </a:rPr>
                        <a:t>600*900</a:t>
                      </a:r>
                      <a:endParaRPr lang="en-US" sz="18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a:latin typeface="Times New Roman"/>
                          <a:ea typeface="Times New Roman"/>
                          <a:cs typeface="Arial"/>
                        </a:rPr>
                        <a:t>7745.8</a:t>
                      </a:r>
                      <a:endParaRPr lang="en-US" sz="180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a:latin typeface="Times New Roman"/>
                          <a:ea typeface="Times New Roman"/>
                          <a:cs typeface="Arial"/>
                        </a:rPr>
                        <a:t>C8</a:t>
                      </a:r>
                      <a:endParaRPr lang="en-US" sz="18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1800" dirty="0">
                          <a:latin typeface="Times New Roman"/>
                          <a:ea typeface="Times New Roman"/>
                          <a:cs typeface="Arial"/>
                        </a:rPr>
                        <a:t>2</a:t>
                      </a:r>
                      <a:endParaRPr lang="en-US" sz="1800" dirty="0">
                        <a:latin typeface="Calibri"/>
                        <a:ea typeface="Calibri"/>
                        <a:cs typeface="Arial"/>
                      </a:endParaRPr>
                    </a:p>
                  </a:txBody>
                  <a:tcPr marL="68580" marR="68580" marT="0" marB="0"/>
                </a:tc>
                <a:extLst>
                  <a:ext uri="{0D108BD9-81ED-4DB2-BD59-A6C34878D82A}">
                    <a16:rowId xmlns:a16="http://schemas.microsoft.com/office/drawing/2014/main" val="10002"/>
                  </a:ext>
                </a:extLst>
              </a:tr>
              <a:tr h="1045930">
                <a:tc>
                  <a:txBody>
                    <a:bodyPr/>
                    <a:lstStyle/>
                    <a:p>
                      <a:pPr marL="0" marR="0" algn="ctr" rtl="0">
                        <a:lnSpc>
                          <a:spcPct val="115000"/>
                        </a:lnSpc>
                        <a:spcBef>
                          <a:spcPts val="0"/>
                        </a:spcBef>
                        <a:spcAft>
                          <a:spcPts val="0"/>
                        </a:spcAft>
                      </a:pPr>
                      <a:r>
                        <a:rPr lang="en-US" sz="1800" dirty="0">
                          <a:latin typeface="Times New Roman"/>
                          <a:ea typeface="Times New Roman"/>
                          <a:cs typeface="Arial"/>
                        </a:rPr>
                        <a:t>8Ф10/250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36Ф16</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Calibri"/>
                          <a:cs typeface="Arial"/>
                        </a:rPr>
                        <a:t>7172.8</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1020000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1700*600</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Calibri"/>
                          <a:cs typeface="Arial"/>
                        </a:rPr>
                        <a:t>14101.3</a:t>
                      </a:r>
                      <a:endParaRPr lang="en-US" sz="1800" dirty="0">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800" dirty="0">
                          <a:latin typeface="Times New Roman"/>
                          <a:ea typeface="Times New Roman"/>
                          <a:cs typeface="Arial"/>
                        </a:rPr>
                        <a:t>C7</a:t>
                      </a:r>
                      <a:endParaRPr lang="en-US" sz="18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1800" dirty="0">
                          <a:latin typeface="Times New Roman"/>
                          <a:ea typeface="Times New Roman"/>
                          <a:cs typeface="Arial"/>
                        </a:rPr>
                        <a:t>3</a:t>
                      </a:r>
                      <a:endParaRPr lang="en-US" sz="1800" dirty="0">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086600" cy="5188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1219201" y="1524000"/>
            <a:ext cx="7315200" cy="4387222"/>
          </a:xfrm>
        </p:spPr>
        <p:txBody>
          <a:bodyPr/>
          <a:lstStyle/>
          <a:p>
            <a:r>
              <a:rPr lang="en-US" b="1" dirty="0">
                <a:solidFill>
                  <a:schemeClr val="accent2"/>
                </a:solidFill>
              </a:rPr>
              <a:t>Columns Details for Block 2 :</a:t>
            </a:r>
          </a:p>
          <a:p>
            <a:r>
              <a:rPr lang="en-US" dirty="0">
                <a:solidFill>
                  <a:schemeClr val="tx2"/>
                </a:solidFill>
              </a:rPr>
              <a:t>Group 1 :</a:t>
            </a:r>
          </a:p>
          <a:p>
            <a:endParaRPr lang="ar-SA" dirty="0">
              <a:solidFill>
                <a:schemeClr val="accent2"/>
              </a:solidFill>
            </a:endParaRPr>
          </a:p>
          <a:p>
            <a:endParaRPr lang="ar-SA" dirty="0"/>
          </a:p>
        </p:txBody>
      </p:sp>
      <p:pic>
        <p:nvPicPr>
          <p:cNvPr id="4" name="Picture 3" descr="c1111.PNG"/>
          <p:cNvPicPr/>
          <p:nvPr/>
        </p:nvPicPr>
        <p:blipFill>
          <a:blip r:embed="rId2" cstate="print"/>
          <a:stretch>
            <a:fillRect/>
          </a:stretch>
        </p:blipFill>
        <p:spPr>
          <a:xfrm>
            <a:off x="2209800" y="2819400"/>
            <a:ext cx="5257800" cy="2895600"/>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1" y="624110"/>
            <a:ext cx="7162800" cy="671290"/>
          </a:xfrm>
        </p:spPr>
        <p:txBody>
          <a:bodyPr/>
          <a:lstStyle/>
          <a:p>
            <a:r>
              <a:rPr lang="en-US" b="1" dirty="0"/>
              <a:t>Columns Design and Detailing </a:t>
            </a:r>
            <a:endParaRPr lang="ar-SA" b="1" dirty="0"/>
          </a:p>
        </p:txBody>
      </p:sp>
      <p:sp>
        <p:nvSpPr>
          <p:cNvPr id="3" name="Content Placeholder 2"/>
          <p:cNvSpPr>
            <a:spLocks noGrp="1"/>
          </p:cNvSpPr>
          <p:nvPr>
            <p:ph idx="1"/>
          </p:nvPr>
        </p:nvSpPr>
        <p:spPr>
          <a:xfrm>
            <a:off x="1219201" y="1524000"/>
            <a:ext cx="7315200" cy="4387222"/>
          </a:xfrm>
        </p:spPr>
        <p:txBody>
          <a:bodyPr/>
          <a:lstStyle/>
          <a:p>
            <a:r>
              <a:rPr lang="en-US" dirty="0"/>
              <a:t>Group 2 :</a:t>
            </a:r>
          </a:p>
          <a:p>
            <a:endParaRPr lang="ar-SA" dirty="0"/>
          </a:p>
        </p:txBody>
      </p:sp>
      <p:pic>
        <p:nvPicPr>
          <p:cNvPr id="4" name="Picture 3" descr="c2222.PNG"/>
          <p:cNvPicPr/>
          <p:nvPr/>
        </p:nvPicPr>
        <p:blipFill>
          <a:blip r:embed="rId2" cstate="print"/>
          <a:stretch>
            <a:fillRect/>
          </a:stretch>
        </p:blipFill>
        <p:spPr>
          <a:xfrm>
            <a:off x="1981200" y="2133600"/>
            <a:ext cx="5306166" cy="2972215"/>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010400" cy="595090"/>
          </a:xfrm>
        </p:spPr>
        <p:txBody>
          <a:bodyPr>
            <a:normAutofit fontScale="90000"/>
          </a:bodyPr>
          <a:lstStyle/>
          <a:p>
            <a:r>
              <a:rPr lang="en-US" b="1" dirty="0"/>
              <a:t>Columns Design and Detailing </a:t>
            </a:r>
            <a:endParaRPr lang="ar-SA" b="1" dirty="0"/>
          </a:p>
        </p:txBody>
      </p:sp>
      <p:sp>
        <p:nvSpPr>
          <p:cNvPr id="3" name="Content Placeholder 2"/>
          <p:cNvSpPr>
            <a:spLocks noGrp="1"/>
          </p:cNvSpPr>
          <p:nvPr>
            <p:ph idx="1"/>
          </p:nvPr>
        </p:nvSpPr>
        <p:spPr>
          <a:xfrm>
            <a:off x="1143000" y="1600200"/>
            <a:ext cx="7391401" cy="4800600"/>
          </a:xfrm>
        </p:spPr>
        <p:txBody>
          <a:bodyPr/>
          <a:lstStyle/>
          <a:p>
            <a:r>
              <a:rPr lang="en-US" dirty="0">
                <a:solidFill>
                  <a:schemeClr val="tx2"/>
                </a:solidFill>
              </a:rPr>
              <a:t>Group 3 : </a:t>
            </a:r>
          </a:p>
          <a:p>
            <a:endParaRPr lang="ar-SA" dirty="0">
              <a:solidFill>
                <a:schemeClr val="tx2"/>
              </a:solidFill>
            </a:endParaRPr>
          </a:p>
        </p:txBody>
      </p:sp>
      <p:pic>
        <p:nvPicPr>
          <p:cNvPr id="4" name="Picture 3" descr="c3333.PNG"/>
          <p:cNvPicPr/>
          <p:nvPr/>
        </p:nvPicPr>
        <p:blipFill>
          <a:blip r:embed="rId2" cstate="print"/>
          <a:stretch>
            <a:fillRect/>
          </a:stretch>
        </p:blipFill>
        <p:spPr>
          <a:xfrm>
            <a:off x="1219200" y="2319673"/>
            <a:ext cx="6934200" cy="3014327"/>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010400" cy="518890"/>
          </a:xfrm>
        </p:spPr>
        <p:txBody>
          <a:bodyPr>
            <a:normAutofit fontScale="90000"/>
          </a:bodyPr>
          <a:lstStyle/>
          <a:p>
            <a:r>
              <a:rPr lang="en-US" b="1" dirty="0"/>
              <a:t>Beams Design and Detailing</a:t>
            </a:r>
            <a:endParaRPr lang="ar-SA" b="1" dirty="0"/>
          </a:p>
        </p:txBody>
      </p:sp>
      <p:sp>
        <p:nvSpPr>
          <p:cNvPr id="5" name="Rectangle 4"/>
          <p:cNvSpPr/>
          <p:nvPr/>
        </p:nvSpPr>
        <p:spPr>
          <a:xfrm>
            <a:off x="685800" y="1600200"/>
            <a:ext cx="2993127" cy="369332"/>
          </a:xfrm>
          <a:prstGeom prst="rect">
            <a:avLst/>
          </a:prstGeom>
        </p:spPr>
        <p:txBody>
          <a:bodyPr wrap="none">
            <a:spAutoFit/>
          </a:bodyPr>
          <a:lstStyle/>
          <a:p>
            <a:r>
              <a:rPr lang="en-US" b="1" u="sng" dirty="0"/>
              <a:t>Beam design in block 1 :</a:t>
            </a:r>
            <a:endParaRPr lang="en-US" dirty="0"/>
          </a:p>
        </p:txBody>
      </p:sp>
      <p:sp>
        <p:nvSpPr>
          <p:cNvPr id="7" name="Rectangle 6"/>
          <p:cNvSpPr/>
          <p:nvPr/>
        </p:nvSpPr>
        <p:spPr>
          <a:xfrm>
            <a:off x="762000" y="2819400"/>
            <a:ext cx="1576072" cy="369332"/>
          </a:xfrm>
          <a:prstGeom prst="rect">
            <a:avLst/>
          </a:prstGeom>
        </p:spPr>
        <p:txBody>
          <a:bodyPr wrap="none">
            <a:spAutoFit/>
          </a:bodyPr>
          <a:lstStyle/>
          <a:p>
            <a:r>
              <a:rPr lang="en-US" dirty="0" err="1">
                <a:latin typeface="Times New Roman" panose="02020603050405020304" pitchFamily="18" charset="0"/>
                <a:ea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ea typeface="Times New Roman" panose="02020603050405020304" pitchFamily="18" charset="0"/>
                <a:cs typeface="Times New Roman" panose="02020603050405020304" pitchFamily="18" charset="0"/>
              </a:rPr>
              <a:t>c</a:t>
            </a:r>
            <a:r>
              <a:rPr lang="en-US" dirty="0">
                <a:latin typeface="Times New Roman" panose="02020603050405020304" pitchFamily="18" charset="0"/>
                <a:ea typeface="Times New Roman" panose="02020603050405020304" pitchFamily="18" charset="0"/>
                <a:cs typeface="Times New Roman" panose="02020603050405020304" pitchFamily="18" charset="0"/>
              </a:rPr>
              <a:t> = 421.3 KN</a:t>
            </a:r>
            <a:endParaRPr lang="en-US" dirty="0"/>
          </a:p>
        </p:txBody>
      </p:sp>
      <p:sp>
        <p:nvSpPr>
          <p:cNvPr id="8" name="Rectangle 7"/>
          <p:cNvSpPr/>
          <p:nvPr/>
        </p:nvSpPr>
        <p:spPr>
          <a:xfrm>
            <a:off x="762000" y="3276600"/>
            <a:ext cx="1493294"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Vu= 724.2KN</a:t>
            </a:r>
            <a:endParaRPr lang="en-US" dirty="0"/>
          </a:p>
        </p:txBody>
      </p:sp>
      <p:sp>
        <p:nvSpPr>
          <p:cNvPr id="9" name="Rectangle 8"/>
          <p:cNvSpPr/>
          <p:nvPr/>
        </p:nvSpPr>
        <p:spPr>
          <a:xfrm>
            <a:off x="705277" y="3652028"/>
            <a:ext cx="392344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Vu &gt;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ØVc</a:t>
            </a:r>
            <a:r>
              <a:rPr lang="en-US" dirty="0">
                <a:latin typeface="Times New Roman" panose="02020603050405020304" pitchFamily="18" charset="0"/>
                <a:ea typeface="Times New Roman" panose="02020603050405020304" pitchFamily="18" charset="0"/>
                <a:cs typeface="Times New Roman" panose="02020603050405020304" pitchFamily="18" charset="0"/>
              </a:rPr>
              <a:t> So need Shear reinforcement </a:t>
            </a:r>
            <a:endParaRPr lang="en-US" dirty="0"/>
          </a:p>
        </p:txBody>
      </p:sp>
      <p:sp>
        <p:nvSpPr>
          <p:cNvPr id="10" name="Rectangle 9"/>
          <p:cNvSpPr/>
          <p:nvPr/>
        </p:nvSpPr>
        <p:spPr>
          <a:xfrm>
            <a:off x="685800" y="4267200"/>
            <a:ext cx="154882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V</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S</a:t>
            </a:r>
            <a:r>
              <a:rPr lang="en-US" dirty="0">
                <a:latin typeface="Times New Roman" panose="02020603050405020304" pitchFamily="18" charset="0"/>
                <a:ea typeface="Times New Roman" panose="02020603050405020304" pitchFamily="18" charset="0"/>
                <a:cs typeface="Times New Roman" panose="02020603050405020304" pitchFamily="18" charset="0"/>
              </a:rPr>
              <a:t>= 544.3 KN</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5" name="Rectangle 14"/>
          <p:cNvSpPr/>
          <p:nvPr/>
        </p:nvSpPr>
        <p:spPr>
          <a:xfrm>
            <a:off x="990600" y="5715000"/>
            <a:ext cx="1676400" cy="369332"/>
          </a:xfrm>
          <a:prstGeom prst="rect">
            <a:avLst/>
          </a:prstGeom>
        </p:spPr>
        <p:txBody>
          <a:bodyPr wrap="square">
            <a:spAutoFit/>
          </a:bodyPr>
          <a:lstStyle/>
          <a:p>
            <a:r>
              <a:rPr lang="en-US" dirty="0">
                <a:latin typeface="Times New Roman" pitchFamily="18" charset="0"/>
                <a:cs typeface="Times New Roman" pitchFamily="18" charset="0"/>
              </a:rPr>
              <a:t>S= 100  mm</a:t>
            </a:r>
          </a:p>
        </p:txBody>
      </p:sp>
      <p:sp>
        <p:nvSpPr>
          <p:cNvPr id="13" name="Rectangle 12"/>
          <p:cNvSpPr/>
          <p:nvPr/>
        </p:nvSpPr>
        <p:spPr>
          <a:xfrm>
            <a:off x="762000" y="4648200"/>
            <a:ext cx="4572000" cy="923330"/>
          </a:xfrm>
          <a:prstGeom prst="rect">
            <a:avLst/>
          </a:prstGeom>
        </p:spPr>
        <p:txBody>
          <a:bodyPr>
            <a:spAutoFit/>
          </a:bodyPr>
          <a:lstStyle/>
          <a:p>
            <a:r>
              <a:rPr lang="en-US" dirty="0" err="1">
                <a:latin typeface="Times New Roman" panose="02020603050405020304" pitchFamily="18" charset="0"/>
                <a:ea typeface="Times New Roman" panose="02020603050405020304" pitchFamily="18" charset="0"/>
                <a:cs typeface="Times New Roman" panose="02020603050405020304" pitchFamily="18" charset="0"/>
              </a:rPr>
              <a:t>V</a:t>
            </a:r>
            <a:r>
              <a:rPr lang="en-US" sz="1400" dirty="0" err="1">
                <a:latin typeface="Times New Roman" panose="02020603050405020304" pitchFamily="18" charset="0"/>
                <a:ea typeface="Times New Roman" panose="02020603050405020304" pitchFamily="18" charset="0"/>
                <a:cs typeface="Times New Roman" panose="02020603050405020304" pitchFamily="18" charset="0"/>
              </a:rPr>
              <a:t>smax</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 1685.25  KN</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Vsmin</a:t>
            </a:r>
            <a:r>
              <a:rPr lang="en-US" dirty="0">
                <a:latin typeface="Times New Roman" panose="02020603050405020304" pitchFamily="18" charset="0"/>
                <a:ea typeface="Times New Roman" panose="02020603050405020304" pitchFamily="18" charset="0"/>
                <a:cs typeface="Times New Roman" panose="02020603050405020304" pitchFamily="18" charset="0"/>
              </a:rPr>
              <a:t> = 180.6 </a:t>
            </a:r>
            <a:r>
              <a:rPr lang="en-US" dirty="0"/>
              <a:t>KN </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Vsmax</a:t>
            </a:r>
            <a:r>
              <a:rPr lang="en-US" dirty="0">
                <a:latin typeface="Times New Roman" panose="02020603050405020304" pitchFamily="18" charset="0"/>
                <a:ea typeface="Times New Roman" panose="02020603050405020304" pitchFamily="18" charset="0"/>
                <a:cs typeface="Times New Roman" panose="02020603050405020304" pitchFamily="18" charset="0"/>
              </a:rPr>
              <a:t> &gt;V</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S &gt;</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Vsmin</a:t>
            </a:r>
            <a:endParaRPr lang="en-US" dirty="0"/>
          </a:p>
        </p:txBody>
      </p:sp>
      <p:pic>
        <p:nvPicPr>
          <p:cNvPr id="14" name="Picture 13">
            <a:extLst>
              <a:ext uri="{FF2B5EF4-FFF2-40B4-BE49-F238E27FC236}">
                <a16:creationId xmlns:a16="http://schemas.microsoft.com/office/drawing/2014/main" id="{C9437D55-810C-42B8-9D4D-E8CB3F3F44C3}"/>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410200" y="2197772"/>
            <a:ext cx="3733800" cy="1191578"/>
          </a:xfrm>
          <a:prstGeom prst="rect">
            <a:avLst/>
          </a:prstGeom>
        </p:spPr>
      </p:pic>
      <p:sp>
        <p:nvSpPr>
          <p:cNvPr id="3" name="Rectangle 2">
            <a:extLst>
              <a:ext uri="{FF2B5EF4-FFF2-40B4-BE49-F238E27FC236}">
                <a16:creationId xmlns:a16="http://schemas.microsoft.com/office/drawing/2014/main" id="{A2ED425C-920C-465D-8DAB-5FC710CA660D}"/>
              </a:ext>
            </a:extLst>
          </p:cNvPr>
          <p:cNvSpPr/>
          <p:nvPr/>
        </p:nvSpPr>
        <p:spPr>
          <a:xfrm>
            <a:off x="670560" y="1956088"/>
            <a:ext cx="7178040" cy="837473"/>
          </a:xfrm>
          <a:prstGeom prst="rect">
            <a:avLst/>
          </a:prstGeom>
        </p:spPr>
        <p:txBody>
          <a:bodyPr wrap="square">
            <a:spAutoFit/>
          </a:bodyPr>
          <a:lstStyle/>
          <a:p>
            <a:pPr>
              <a:lnSpc>
                <a:spcPct val="115000"/>
              </a:lnSpc>
              <a:spcAft>
                <a:spcPts val="10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After trying different dimensions, the preliminary dimensions are</a:t>
            </a:r>
          </a:p>
          <a:p>
            <a:pPr>
              <a:lnSpc>
                <a:spcPct val="115000"/>
              </a:lnSpc>
              <a:spcAft>
                <a:spcPts val="10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 h:900 mm , w: 600mm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010400" cy="518890"/>
          </a:xfrm>
        </p:spPr>
        <p:txBody>
          <a:bodyPr>
            <a:normAutofit fontScale="90000"/>
          </a:bodyPr>
          <a:lstStyle/>
          <a:p>
            <a:r>
              <a:rPr lang="en-US" b="1" dirty="0"/>
              <a:t>Beams Design and Detailing</a:t>
            </a:r>
            <a:endParaRPr lang="ar-SA" b="1" dirty="0"/>
          </a:p>
        </p:txBody>
      </p:sp>
      <p:sp>
        <p:nvSpPr>
          <p:cNvPr id="5" name="Rectangle 4"/>
          <p:cNvSpPr/>
          <p:nvPr/>
        </p:nvSpPr>
        <p:spPr>
          <a:xfrm>
            <a:off x="685800" y="1600200"/>
            <a:ext cx="3550972" cy="369332"/>
          </a:xfrm>
          <a:prstGeom prst="rect">
            <a:avLst/>
          </a:prstGeom>
        </p:spPr>
        <p:txBody>
          <a:bodyPr wrap="none">
            <a:spAutoFit/>
          </a:bodyPr>
          <a:lstStyle/>
          <a:p>
            <a:r>
              <a:rPr lang="en-US" b="1" u="sng" dirty="0"/>
              <a:t>Beam design in block 1 Roof  :</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4" name="Content Placeholder 13"/>
          <p:cNvSpPr>
            <a:spLocks noGrp="1"/>
          </p:cNvSpPr>
          <p:nvPr>
            <p:ph idx="1"/>
          </p:nvPr>
        </p:nvSpPr>
        <p:spPr>
          <a:xfrm>
            <a:off x="1447800" y="1981200"/>
            <a:ext cx="6019800" cy="4419600"/>
          </a:xfrm>
        </p:spPr>
        <p:txBody>
          <a:bodyPr>
            <a:normAutofit/>
          </a:bodyPr>
          <a:lstStyle/>
          <a:p>
            <a:pPr>
              <a:buNone/>
            </a:pPr>
            <a:endParaRPr lang="en-US" dirty="0"/>
          </a:p>
          <a:p>
            <a:r>
              <a:rPr lang="en-US" dirty="0"/>
              <a:t>After trying different dimensions, the preliminary dimensions are ( h:900 mm , w: 600mm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ea typeface="Times New Roman" panose="02020603050405020304" pitchFamily="18" charset="0"/>
                <a:cs typeface="Times New Roman" panose="02020603050405020304" pitchFamily="18" charset="0"/>
              </a:rPr>
              <a:t>c</a:t>
            </a:r>
            <a:r>
              <a:rPr lang="en-US" dirty="0">
                <a:latin typeface="Times New Roman" panose="02020603050405020304" pitchFamily="18" charset="0"/>
                <a:ea typeface="Times New Roman" panose="02020603050405020304" pitchFamily="18" charset="0"/>
                <a:cs typeface="Times New Roman" panose="02020603050405020304" pitchFamily="18" charset="0"/>
              </a:rPr>
              <a:t> = 421.3 KN</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Vu= 937.9KN</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Vu &gt;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ØVc</a:t>
            </a:r>
            <a:r>
              <a:rPr lang="en-US" dirty="0">
                <a:latin typeface="Times New Roman" panose="02020603050405020304" pitchFamily="18" charset="0"/>
                <a:ea typeface="Times New Roman" panose="02020603050405020304" pitchFamily="18" charset="0"/>
                <a:cs typeface="Times New Roman" panose="02020603050405020304" pitchFamily="18" charset="0"/>
              </a:rPr>
              <a:t> So need Shear reinforcement </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 V</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S</a:t>
            </a:r>
            <a:r>
              <a:rPr lang="en-US" dirty="0">
                <a:latin typeface="Times New Roman" panose="02020603050405020304" pitchFamily="18" charset="0"/>
                <a:ea typeface="Times New Roman" panose="02020603050405020304" pitchFamily="18" charset="0"/>
                <a:cs typeface="Times New Roman" panose="02020603050405020304" pitchFamily="18" charset="0"/>
              </a:rPr>
              <a:t>= 429.2 KN</a:t>
            </a:r>
          </a:p>
          <a:p>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V</a:t>
            </a:r>
            <a:r>
              <a:rPr lang="en-US" sz="1400" dirty="0" err="1">
                <a:latin typeface="Times New Roman" panose="02020603050405020304" pitchFamily="18" charset="0"/>
                <a:ea typeface="Times New Roman" panose="02020603050405020304" pitchFamily="18" charset="0"/>
                <a:cs typeface="Times New Roman" panose="02020603050405020304" pitchFamily="18" charset="0"/>
              </a:rPr>
              <a:t>smax</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 1685.25  KN</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Vsmin</a:t>
            </a:r>
            <a:r>
              <a:rPr lang="en-US" dirty="0">
                <a:latin typeface="Times New Roman" panose="02020603050405020304" pitchFamily="18" charset="0"/>
                <a:ea typeface="Times New Roman" panose="02020603050405020304" pitchFamily="18" charset="0"/>
                <a:cs typeface="Times New Roman" panose="02020603050405020304" pitchFamily="18" charset="0"/>
              </a:rPr>
              <a:t> = 180.6 </a:t>
            </a:r>
            <a:r>
              <a:rPr lang="en-US" dirty="0"/>
              <a:t>KN </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Vsmax</a:t>
            </a:r>
            <a:r>
              <a:rPr lang="en-US" dirty="0">
                <a:latin typeface="Times New Roman" panose="02020603050405020304" pitchFamily="18" charset="0"/>
                <a:ea typeface="Times New Roman" panose="02020603050405020304" pitchFamily="18" charset="0"/>
                <a:cs typeface="Times New Roman" panose="02020603050405020304" pitchFamily="18" charset="0"/>
              </a:rPr>
              <a:t> &gt;V</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S &gt;</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Vsmin</a:t>
            </a:r>
            <a:endParaRPr lang="en-US" dirty="0"/>
          </a:p>
          <a:p>
            <a:r>
              <a:rPr lang="en-US" dirty="0">
                <a:latin typeface="Times New Roman" pitchFamily="18" charset="0"/>
                <a:cs typeface="Times New Roman" pitchFamily="18" charset="0"/>
              </a:rPr>
              <a:t>S= 100 mm</a:t>
            </a:r>
          </a:p>
          <a:p>
            <a:pPr>
              <a:buNone/>
            </a:pPr>
            <a:endParaRPr lang="en-US" dirty="0">
              <a:latin typeface="Times New Roman" pitchFamily="18" charset="0"/>
              <a:cs typeface="Times New Roman" pitchFamily="18" charset="0"/>
            </a:endParaRPr>
          </a:p>
          <a:p>
            <a:endParaRPr lang="en-US" dirty="0"/>
          </a:p>
        </p:txBody>
      </p:sp>
      <p:pic>
        <p:nvPicPr>
          <p:cNvPr id="7" name="Picture 6" descr="nowwwww.PNG">
            <a:extLst>
              <a:ext uri="{FF2B5EF4-FFF2-40B4-BE49-F238E27FC236}">
                <a16:creationId xmlns:a16="http://schemas.microsoft.com/office/drawing/2014/main" id="{7C887B0D-F12E-4B2A-A017-D88D560F3014}"/>
              </a:ext>
            </a:extLst>
          </p:cNvPr>
          <p:cNvPicPr/>
          <p:nvPr/>
        </p:nvPicPr>
        <p:blipFill>
          <a:blip r:embed="rId2" cstate="print"/>
          <a:stretch>
            <a:fillRect/>
          </a:stretch>
        </p:blipFill>
        <p:spPr>
          <a:xfrm>
            <a:off x="4705350" y="1157828"/>
            <a:ext cx="4438650" cy="1047750"/>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010400" cy="518890"/>
          </a:xfrm>
        </p:spPr>
        <p:txBody>
          <a:bodyPr>
            <a:normAutofit fontScale="90000"/>
          </a:bodyPr>
          <a:lstStyle/>
          <a:p>
            <a:r>
              <a:rPr lang="en-US" b="1" dirty="0"/>
              <a:t>Beams Design and Detailing</a:t>
            </a:r>
            <a:endParaRPr lang="ar-SA" b="1" dirty="0"/>
          </a:p>
        </p:txBody>
      </p:sp>
      <p:sp>
        <p:nvSpPr>
          <p:cNvPr id="5" name="Rectangle 4"/>
          <p:cNvSpPr/>
          <p:nvPr/>
        </p:nvSpPr>
        <p:spPr>
          <a:xfrm>
            <a:off x="685800" y="1600200"/>
            <a:ext cx="2929007" cy="369332"/>
          </a:xfrm>
          <a:prstGeom prst="rect">
            <a:avLst/>
          </a:prstGeom>
        </p:spPr>
        <p:txBody>
          <a:bodyPr wrap="none">
            <a:spAutoFit/>
          </a:bodyPr>
          <a:lstStyle/>
          <a:p>
            <a:r>
              <a:rPr lang="en-US" b="1" u="sng" dirty="0"/>
              <a:t>Beam design in block 2 :</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6" name="Content Placeholder 15"/>
          <p:cNvSpPr>
            <a:spLocks noGrp="1"/>
          </p:cNvSpPr>
          <p:nvPr>
            <p:ph idx="1"/>
          </p:nvPr>
        </p:nvSpPr>
        <p:spPr>
          <a:xfrm>
            <a:off x="990600" y="3229083"/>
            <a:ext cx="6096000" cy="3853822"/>
          </a:xfrm>
        </p:spPr>
        <p:txBody>
          <a:bodyPr>
            <a:normAutofit/>
          </a:bodyPr>
          <a:lstStyle/>
          <a:p>
            <a:r>
              <a:rPr lang="en-US" dirty="0" err="1">
                <a:latin typeface="Times New Roman" panose="02020603050405020304" pitchFamily="18" charset="0"/>
                <a:ea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ea typeface="Times New Roman" panose="02020603050405020304" pitchFamily="18" charset="0"/>
                <a:cs typeface="Times New Roman" panose="02020603050405020304" pitchFamily="18" charset="0"/>
              </a:rPr>
              <a:t>c</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en-US" dirty="0">
                <a:latin typeface="Times New Roman" pitchFamily="18" charset="0"/>
                <a:cs typeface="Times New Roman" pitchFamily="18" charset="0"/>
              </a:rPr>
              <a:t>323.33 </a:t>
            </a:r>
            <a:r>
              <a:rPr lang="en-US" dirty="0">
                <a:latin typeface="Times New Roman" panose="02020603050405020304" pitchFamily="18" charset="0"/>
                <a:ea typeface="Times New Roman" panose="02020603050405020304" pitchFamily="18" charset="0"/>
                <a:cs typeface="Times New Roman" panose="02020603050405020304" pitchFamily="18" charset="0"/>
              </a:rPr>
              <a:t>KN</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Vu=145.3 KN</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Vn</a:t>
            </a:r>
            <a:r>
              <a:rPr lang="en-US" dirty="0">
                <a:latin typeface="Times New Roman" panose="02020603050405020304" pitchFamily="18" charset="0"/>
                <a:ea typeface="Times New Roman" panose="02020603050405020304" pitchFamily="18" charset="0"/>
                <a:cs typeface="Times New Roman" panose="02020603050405020304" pitchFamily="18" charset="0"/>
              </a:rPr>
              <a:t>=193.74  KN</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Vu &gt;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ØVc</a:t>
            </a:r>
            <a:r>
              <a:rPr lang="en-US" dirty="0">
                <a:latin typeface="Times New Roman" panose="02020603050405020304" pitchFamily="18" charset="0"/>
                <a:ea typeface="Times New Roman" panose="02020603050405020304" pitchFamily="18" charset="0"/>
                <a:cs typeface="Times New Roman" panose="02020603050405020304" pitchFamily="18" charset="0"/>
              </a:rPr>
              <a:t> So need Shear reinforcement </a:t>
            </a: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cs typeface="Times New Roman" panose="02020603050405020304" pitchFamily="18" charset="0"/>
              </a:rPr>
              <a:t>So use minimum Shear reinforcement</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Vsmin</a:t>
            </a:r>
            <a:r>
              <a:rPr lang="en-US" dirty="0">
                <a:latin typeface="Times New Roman" panose="02020603050405020304" pitchFamily="18" charset="0"/>
                <a:ea typeface="Times New Roman" panose="02020603050405020304" pitchFamily="18" charset="0"/>
                <a:cs typeface="Times New Roman" panose="02020603050405020304" pitchFamily="18" charset="0"/>
              </a:rPr>
              <a:t> =138.6 </a:t>
            </a:r>
            <a:r>
              <a:rPr lang="en-US" dirty="0"/>
              <a:t>KN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  200 mm</a:t>
            </a: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pic>
        <p:nvPicPr>
          <p:cNvPr id="10" name="Picture 9" descr="Capture khhvgkmkv.PNG"/>
          <p:cNvPicPr>
            <a:picLocks noChangeAspect="1"/>
          </p:cNvPicPr>
          <p:nvPr/>
        </p:nvPicPr>
        <p:blipFill>
          <a:blip r:embed="rId2" cstate="print"/>
          <a:stretch>
            <a:fillRect/>
          </a:stretch>
        </p:blipFill>
        <p:spPr>
          <a:xfrm>
            <a:off x="1374527" y="4722546"/>
            <a:ext cx="2209800" cy="866896"/>
          </a:xfrm>
          <a:prstGeom prst="rect">
            <a:avLst/>
          </a:prstGeom>
        </p:spPr>
      </p:pic>
      <p:pic>
        <p:nvPicPr>
          <p:cNvPr id="8" name="Picture 7">
            <a:extLst>
              <a:ext uri="{FF2B5EF4-FFF2-40B4-BE49-F238E27FC236}">
                <a16:creationId xmlns:a16="http://schemas.microsoft.com/office/drawing/2014/main" id="{60A397BE-C405-4E68-BCC2-78FE6230D5F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427220" y="2409924"/>
            <a:ext cx="4716780" cy="1562100"/>
          </a:xfrm>
          <a:prstGeom prst="rect">
            <a:avLst/>
          </a:prstGeom>
        </p:spPr>
      </p:pic>
      <p:sp>
        <p:nvSpPr>
          <p:cNvPr id="3" name="Rectangle 2">
            <a:extLst>
              <a:ext uri="{FF2B5EF4-FFF2-40B4-BE49-F238E27FC236}">
                <a16:creationId xmlns:a16="http://schemas.microsoft.com/office/drawing/2014/main" id="{EA3DF859-376E-4515-B4E7-FBFB259F492F}"/>
              </a:ext>
            </a:extLst>
          </p:cNvPr>
          <p:cNvSpPr/>
          <p:nvPr/>
        </p:nvSpPr>
        <p:spPr>
          <a:xfrm>
            <a:off x="685800" y="2215538"/>
            <a:ext cx="6172200" cy="729430"/>
          </a:xfrm>
          <a:prstGeom prst="rect">
            <a:avLst/>
          </a:prstGeom>
        </p:spPr>
        <p:txBody>
          <a:bodyPr wrap="square">
            <a:spAutoFit/>
          </a:bodyPr>
          <a:lstStyle/>
          <a:p>
            <a:pPr>
              <a:lnSpc>
                <a:spcPct val="115000"/>
              </a:lnSpc>
              <a:spcAft>
                <a:spcPts val="10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After trying different dimensions, the preliminary dimensions are ( h:700 mm , w: 600mm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010400" cy="518890"/>
          </a:xfrm>
        </p:spPr>
        <p:txBody>
          <a:bodyPr>
            <a:normAutofit fontScale="90000"/>
          </a:bodyPr>
          <a:lstStyle/>
          <a:p>
            <a:r>
              <a:rPr lang="en-US" b="1" dirty="0"/>
              <a:t>Beams Design and Detailing</a:t>
            </a:r>
            <a:endParaRPr lang="ar-SA" b="1" dirty="0"/>
          </a:p>
        </p:txBody>
      </p:sp>
      <p:sp>
        <p:nvSpPr>
          <p:cNvPr id="5" name="Rectangle 4"/>
          <p:cNvSpPr/>
          <p:nvPr/>
        </p:nvSpPr>
        <p:spPr>
          <a:xfrm>
            <a:off x="685800" y="1600200"/>
            <a:ext cx="3486852" cy="369332"/>
          </a:xfrm>
          <a:prstGeom prst="rect">
            <a:avLst/>
          </a:prstGeom>
        </p:spPr>
        <p:txBody>
          <a:bodyPr wrap="none">
            <a:spAutoFit/>
          </a:bodyPr>
          <a:lstStyle/>
          <a:p>
            <a:r>
              <a:rPr lang="en-US" b="1" u="sng" dirty="0"/>
              <a:t>Beam design in block 2 Roof :</a:t>
            </a:r>
            <a:endParaRPr lang="en-US" dirty="0"/>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6" name="Content Placeholder 15"/>
          <p:cNvSpPr>
            <a:spLocks noGrp="1"/>
          </p:cNvSpPr>
          <p:nvPr>
            <p:ph idx="1"/>
          </p:nvPr>
        </p:nvSpPr>
        <p:spPr>
          <a:xfrm>
            <a:off x="914401" y="2133600"/>
            <a:ext cx="6476999" cy="4343400"/>
          </a:xfrm>
        </p:spPr>
        <p:txBody>
          <a:bodyPr>
            <a:normAutofit fontScale="92500" lnSpcReduction="20000"/>
          </a:bodyPr>
          <a:lstStyle/>
          <a:p>
            <a:pPr marL="0" indent="0">
              <a:buNone/>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t>After trying different dimensions, the preliminary dimensions are ( h:700 mm , w: 600mm )</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a:t>
            </a:r>
            <a:r>
              <a:rPr lang="en-US" baseline="-25000" dirty="0" err="1">
                <a:latin typeface="Times New Roman" panose="02020603050405020304" pitchFamily="18" charset="0"/>
                <a:ea typeface="Times New Roman" panose="02020603050405020304" pitchFamily="18" charset="0"/>
                <a:cs typeface="Times New Roman" panose="02020603050405020304" pitchFamily="18" charset="0"/>
              </a:rPr>
              <a:t>c</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en-US" dirty="0">
                <a:latin typeface="Times New Roman" pitchFamily="18" charset="0"/>
                <a:cs typeface="Times New Roman" pitchFamily="18" charset="0"/>
              </a:rPr>
              <a:t>323.33</a:t>
            </a:r>
            <a:r>
              <a:rPr lang="en-US" dirty="0">
                <a:latin typeface="Times New Roman" panose="02020603050405020304" pitchFamily="18" charset="0"/>
                <a:ea typeface="Times New Roman" panose="02020603050405020304" pitchFamily="18" charset="0"/>
                <a:cs typeface="Times New Roman" panose="02020603050405020304" pitchFamily="18" charset="0"/>
              </a:rPr>
              <a:t> KN</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Vu= 224.24 KN</a:t>
            </a:r>
            <a:endParaRPr lang="en-US" dirty="0"/>
          </a:p>
          <a:p>
            <a:r>
              <a:rPr lang="en-US" dirty="0">
                <a:latin typeface="Times New Roman" panose="02020603050405020304" pitchFamily="18" charset="0"/>
                <a:ea typeface="Times New Roman" panose="02020603050405020304" pitchFamily="18" charset="0"/>
                <a:cs typeface="Times New Roman" panose="02020603050405020304" pitchFamily="18" charset="0"/>
              </a:rPr>
              <a:t>Vu &gt;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ØVc</a:t>
            </a:r>
            <a:r>
              <a:rPr lang="en-US" dirty="0">
                <a:latin typeface="Times New Roman" panose="02020603050405020304" pitchFamily="18" charset="0"/>
                <a:ea typeface="Times New Roman" panose="02020603050405020304" pitchFamily="18" charset="0"/>
                <a:cs typeface="Times New Roman" panose="02020603050405020304" pitchFamily="18" charset="0"/>
              </a:rPr>
              <a:t> So need Shear reinforcement </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Vn</a:t>
            </a:r>
            <a:r>
              <a:rPr lang="en-US" dirty="0">
                <a:latin typeface="Times New Roman" panose="02020603050405020304" pitchFamily="18" charset="0"/>
                <a:ea typeface="Times New Roman" panose="02020603050405020304" pitchFamily="18" charset="0"/>
                <a:cs typeface="Times New Roman" panose="02020603050405020304" pitchFamily="18" charset="0"/>
              </a:rPr>
              <a:t>= 229 KN</a:t>
            </a: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cs typeface="Times New Roman" panose="02020603050405020304" pitchFamily="18" charset="0"/>
              </a:rPr>
              <a:t>So use minimum Shear reinforcement</a:t>
            </a:r>
          </a:p>
          <a:p>
            <a:r>
              <a:rPr lang="en-US" dirty="0">
                <a:latin typeface="Times New Roman" panose="02020603050405020304" pitchFamily="18" charset="0"/>
                <a:ea typeface="Times New Roman" panose="02020603050405020304" pitchFamily="18" charset="0"/>
                <a:cs typeface="Times New Roman" panose="02020603050405020304" pitchFamily="18" charset="0"/>
              </a:rPr>
              <a:t>V</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S min </a:t>
            </a:r>
            <a:r>
              <a:rPr lang="en-US" dirty="0">
                <a:latin typeface="Times New Roman" panose="02020603050405020304" pitchFamily="18" charset="0"/>
                <a:ea typeface="Times New Roman" panose="02020603050405020304" pitchFamily="18" charset="0"/>
                <a:cs typeface="Times New Roman" panose="02020603050405020304" pitchFamily="18" charset="0"/>
              </a:rPr>
              <a:t>= 138.6  KN</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  200 mm</a:t>
            </a:r>
          </a:p>
          <a:p>
            <a:endParaRPr lang="en-US" dirty="0"/>
          </a:p>
          <a:p>
            <a:endParaRPr lang="ar-SA" dirty="0"/>
          </a:p>
        </p:txBody>
      </p:sp>
      <p:pic>
        <p:nvPicPr>
          <p:cNvPr id="8" name="Picture 7" descr="Capture khhvgkmkv.PNG"/>
          <p:cNvPicPr>
            <a:picLocks noChangeAspect="1"/>
          </p:cNvPicPr>
          <p:nvPr/>
        </p:nvPicPr>
        <p:blipFill>
          <a:blip r:embed="rId2" cstate="print"/>
          <a:stretch>
            <a:fillRect/>
          </a:stretch>
        </p:blipFill>
        <p:spPr>
          <a:xfrm>
            <a:off x="1286226" y="4305300"/>
            <a:ext cx="2286000" cy="914400"/>
          </a:xfrm>
          <a:prstGeom prst="rect">
            <a:avLst/>
          </a:prstGeom>
        </p:spPr>
      </p:pic>
      <p:pic>
        <p:nvPicPr>
          <p:cNvPr id="9" name="Picture 8">
            <a:extLst>
              <a:ext uri="{FF2B5EF4-FFF2-40B4-BE49-F238E27FC236}">
                <a16:creationId xmlns:a16="http://schemas.microsoft.com/office/drawing/2014/main" id="{9D393DCF-5101-4093-925B-81821C1C854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724400" y="1169671"/>
            <a:ext cx="4279265" cy="1417320"/>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57200"/>
            <a:ext cx="9296400" cy="1280890"/>
          </a:xfrm>
        </p:spPr>
        <p:txBody>
          <a:bodyPr>
            <a:normAutofit/>
          </a:bodyPr>
          <a:lstStyle/>
          <a:p>
            <a:r>
              <a:rPr lang="en-US" b="1" dirty="0"/>
              <a:t>Shear Wall Design and Detailing</a:t>
            </a:r>
          </a:p>
        </p:txBody>
      </p:sp>
      <p:pic>
        <p:nvPicPr>
          <p:cNvPr id="4" name="Content Placeholder 3" descr="sjhhh.PNG"/>
          <p:cNvPicPr>
            <a:picLocks noGrp="1" noChangeAspect="1"/>
          </p:cNvPicPr>
          <p:nvPr>
            <p:ph idx="1"/>
          </p:nvPr>
        </p:nvPicPr>
        <p:blipFill>
          <a:blip r:embed="rId2" cstate="print"/>
          <a:stretch>
            <a:fillRect/>
          </a:stretch>
        </p:blipFill>
        <p:spPr>
          <a:xfrm>
            <a:off x="1295400" y="1600200"/>
            <a:ext cx="6858000" cy="5029200"/>
          </a:xfr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Stairs </a:t>
            </a:r>
          </a:p>
        </p:txBody>
      </p:sp>
      <p:pic>
        <p:nvPicPr>
          <p:cNvPr id="4" name="Content Placeholder 3" descr="drj.PNG"/>
          <p:cNvPicPr>
            <a:picLocks noGrp="1" noChangeAspect="1"/>
          </p:cNvPicPr>
          <p:nvPr>
            <p:ph idx="1"/>
          </p:nvPr>
        </p:nvPicPr>
        <p:blipFill>
          <a:blip r:embed="rId2" cstate="print"/>
          <a:stretch>
            <a:fillRect/>
          </a:stretch>
        </p:blipFill>
        <p:spPr>
          <a:xfrm>
            <a:off x="304800" y="1600200"/>
            <a:ext cx="8610600" cy="52578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8900" y="152400"/>
            <a:ext cx="6589199" cy="1280890"/>
          </a:xfrm>
        </p:spPr>
        <p:txBody>
          <a:bodyPr/>
          <a:lstStyle/>
          <a:p>
            <a:r>
              <a:rPr lang="en-US" b="1" dirty="0">
                <a:solidFill>
                  <a:srgbClr val="0070C0"/>
                </a:solidFill>
              </a:rPr>
              <a:t>Ground Floor in Block 2:</a:t>
            </a:r>
            <a:br>
              <a:rPr lang="en-US" b="1" dirty="0">
                <a:solidFill>
                  <a:schemeClr val="accent6">
                    <a:lumMod val="75000"/>
                  </a:schemeClr>
                </a:solidFill>
              </a:rPr>
            </a:b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1006344"/>
            <a:ext cx="7696200" cy="5851656"/>
          </a:xfrm>
        </p:spPr>
      </p:pic>
    </p:spTree>
    <p:extLst>
      <p:ext uri="{BB962C8B-B14F-4D97-AF65-F5344CB8AC3E}">
        <p14:creationId xmlns:p14="http://schemas.microsoft.com/office/powerpoint/2010/main" val="146688184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620000" cy="1280890"/>
          </a:xfrm>
        </p:spPr>
        <p:txBody>
          <a:bodyPr/>
          <a:lstStyle/>
          <a:p>
            <a:r>
              <a:rPr lang="en-US" b="1" dirty="0"/>
              <a:t>Mat Foundation Design and Detailing For Block 1 </a:t>
            </a:r>
          </a:p>
        </p:txBody>
      </p:sp>
      <p:sp>
        <p:nvSpPr>
          <p:cNvPr id="3" name="Content Placeholder 2"/>
          <p:cNvSpPr>
            <a:spLocks noGrp="1"/>
          </p:cNvSpPr>
          <p:nvPr>
            <p:ph idx="1"/>
          </p:nvPr>
        </p:nvSpPr>
        <p:spPr/>
        <p:txBody>
          <a:bodyPr/>
          <a:lstStyle/>
          <a:p>
            <a:r>
              <a:rPr lang="en-US" dirty="0"/>
              <a:t>We make soil strengthen such that the soil will have bearing capacity of </a:t>
            </a:r>
            <a:r>
              <a:rPr lang="en-US" b="1" dirty="0"/>
              <a:t>300</a:t>
            </a:r>
            <a:r>
              <a:rPr lang="en-US" dirty="0"/>
              <a:t>KN/ m^2 by mixing the existing soil with treated soil so that we will get improved soil.</a:t>
            </a:r>
          </a:p>
          <a:p>
            <a:r>
              <a:rPr lang="en-US" dirty="0"/>
              <a:t>Thickness assumed :</a:t>
            </a:r>
            <a:r>
              <a:rPr lang="en-US" b="1" dirty="0"/>
              <a:t>140 </a:t>
            </a:r>
            <a:r>
              <a:rPr lang="en-US" dirty="0"/>
              <a:t>mm</a:t>
            </a:r>
          </a:p>
          <a:p>
            <a:r>
              <a:rPr lang="en-US" b="1" dirty="0"/>
              <a:t>Punching shear check  for block 1 </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ea typeface="Times New Roman" panose="02020603050405020304" pitchFamily="18" charset="0"/>
                <a:cs typeface="Times New Roman" panose="02020603050405020304" pitchFamily="18" charset="0"/>
              </a:rPr>
              <a:t>c</a:t>
            </a:r>
            <a:r>
              <a:rPr lang="en-US" dirty="0">
                <a:latin typeface="Times New Roman" panose="02020603050405020304" pitchFamily="18" charset="0"/>
                <a:ea typeface="Times New Roman" panose="02020603050405020304" pitchFamily="18" charset="0"/>
                <a:cs typeface="Times New Roman" panose="02020603050405020304" pitchFamily="18" charset="0"/>
              </a:rPr>
              <a:t> = 8598 KN</a:t>
            </a:r>
            <a:endParaRPr lang="en-US" dirty="0"/>
          </a:p>
          <a:p>
            <a:r>
              <a:rPr lang="en-US" dirty="0"/>
              <a:t>Vu= 8461 KN </a:t>
            </a:r>
          </a:p>
          <a:p>
            <a:r>
              <a:rPr lang="en-US" dirty="0">
                <a:latin typeface="Times New Roman" panose="02020603050405020304" pitchFamily="18" charset="0"/>
                <a:ea typeface="Times New Roman" panose="02020603050405020304" pitchFamily="18" charset="0"/>
                <a:cs typeface="Times New Roman" panose="02020603050405020304" pitchFamily="18" charset="0"/>
              </a:rPr>
              <a:t>Vu &lt;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ØVc</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p>
        </p:txBody>
      </p:sp>
      <p:sp>
        <p:nvSpPr>
          <p:cNvPr id="849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624110"/>
            <a:ext cx="7620000" cy="1280890"/>
          </a:xfrm>
        </p:spPr>
        <p:txBody>
          <a:bodyPr/>
          <a:lstStyle/>
          <a:p>
            <a:r>
              <a:rPr lang="en-US" b="1" dirty="0"/>
              <a:t>Mat Foundation Design and Detailing For Block 2 </a:t>
            </a:r>
          </a:p>
        </p:txBody>
      </p:sp>
      <p:sp>
        <p:nvSpPr>
          <p:cNvPr id="3" name="Content Placeholder 2"/>
          <p:cNvSpPr>
            <a:spLocks noGrp="1"/>
          </p:cNvSpPr>
          <p:nvPr>
            <p:ph idx="1"/>
          </p:nvPr>
        </p:nvSpPr>
        <p:spPr/>
        <p:txBody>
          <a:bodyPr/>
          <a:lstStyle/>
          <a:p>
            <a:r>
              <a:rPr lang="en-US" dirty="0"/>
              <a:t>We make soil strengthen such that the soil will have bearing capacity of </a:t>
            </a:r>
            <a:r>
              <a:rPr lang="en-US" b="1" dirty="0"/>
              <a:t>300</a:t>
            </a:r>
            <a:r>
              <a:rPr lang="en-US" dirty="0"/>
              <a:t>KN/ m^2 by mixing the existing soil with treated soil so that we will get improved soil.</a:t>
            </a:r>
          </a:p>
          <a:p>
            <a:r>
              <a:rPr lang="en-US" dirty="0"/>
              <a:t>Thickness assumed :</a:t>
            </a:r>
            <a:r>
              <a:rPr lang="en-US" b="1" dirty="0"/>
              <a:t>130 </a:t>
            </a:r>
            <a:r>
              <a:rPr lang="en-US" dirty="0"/>
              <a:t>mm</a:t>
            </a:r>
          </a:p>
          <a:p>
            <a:r>
              <a:rPr lang="en-US" b="1" dirty="0"/>
              <a:t>Punching shear check  for block 2</a:t>
            </a:r>
          </a:p>
          <a:p>
            <a:r>
              <a:rPr lang="en-US" dirty="0" err="1">
                <a:latin typeface="Times New Roman" panose="02020603050405020304" pitchFamily="18" charset="0"/>
                <a:ea typeface="Times New Roman" panose="02020603050405020304" pitchFamily="18" charset="0"/>
                <a:cs typeface="Times New Roman" panose="02020603050405020304" pitchFamily="18" charset="0"/>
              </a:rPr>
              <a:t>ØV</a:t>
            </a:r>
            <a:r>
              <a:rPr lang="en-US" baseline="-25000" dirty="0" err="1">
                <a:latin typeface="Times New Roman" panose="02020603050405020304" pitchFamily="18" charset="0"/>
                <a:ea typeface="Times New Roman" panose="02020603050405020304" pitchFamily="18" charset="0"/>
                <a:cs typeface="Times New Roman" panose="02020603050405020304" pitchFamily="18" charset="0"/>
              </a:rPr>
              <a:t>c</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en-US" dirty="0"/>
              <a:t>16685</a:t>
            </a:r>
            <a:r>
              <a:rPr lang="en-US" dirty="0">
                <a:latin typeface="Times New Roman" panose="02020603050405020304" pitchFamily="18" charset="0"/>
                <a:ea typeface="Times New Roman" panose="02020603050405020304" pitchFamily="18" charset="0"/>
                <a:cs typeface="Times New Roman" panose="02020603050405020304" pitchFamily="18" charset="0"/>
              </a:rPr>
              <a:t> KN</a:t>
            </a:r>
            <a:endParaRPr lang="en-US" dirty="0"/>
          </a:p>
          <a:p>
            <a:r>
              <a:rPr lang="en-US" dirty="0"/>
              <a:t>Vu=14363  KN </a:t>
            </a:r>
          </a:p>
          <a:p>
            <a:r>
              <a:rPr lang="en-US" dirty="0">
                <a:latin typeface="Times New Roman" panose="02020603050405020304" pitchFamily="18" charset="0"/>
                <a:ea typeface="Times New Roman" panose="02020603050405020304" pitchFamily="18" charset="0"/>
                <a:cs typeface="Times New Roman" panose="02020603050405020304" pitchFamily="18" charset="0"/>
              </a:rPr>
              <a:t>Vu &lt;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ØVc</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p>
        </p:txBody>
      </p:sp>
      <p:sp>
        <p:nvSpPr>
          <p:cNvPr id="849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49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762000"/>
            <a:ext cx="7632848" cy="5976664"/>
          </a:xfrm>
        </p:spPr>
      </p:pic>
    </p:spTree>
    <p:extLst>
      <p:ext uri="{BB962C8B-B14F-4D97-AF65-F5344CB8AC3E}">
        <p14:creationId xmlns:p14="http://schemas.microsoft.com/office/powerpoint/2010/main" val="292534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533400"/>
            <a:ext cx="5134740" cy="830997"/>
          </a:xfrm>
          <a:prstGeom prst="rect">
            <a:avLst/>
          </a:prstGeom>
        </p:spPr>
        <p:txBody>
          <a:bodyPr wrap="none">
            <a:spAutoFit/>
          </a:bodyPr>
          <a:lstStyle/>
          <a:p>
            <a:pPr marL="82296" indent="0" algn="ctr" rtl="1">
              <a:spcBef>
                <a:spcPct val="0"/>
              </a:spcBef>
              <a:buNone/>
              <a:defRPr/>
            </a:pPr>
            <a:r>
              <a:rPr lang="en-US" sz="4800" b="1" dirty="0">
                <a:ln w="9525">
                  <a:solidFill>
                    <a:schemeClr val="tx1"/>
                  </a:solidFill>
                  <a:prstDash val="solid"/>
                </a:ln>
                <a:solidFill>
                  <a:schemeClr val="accent1">
                    <a:lumMod val="60000"/>
                    <a:lumOff val="40000"/>
                  </a:schemeClr>
                </a:solidFill>
                <a:effectLst>
                  <a:outerShdw blurRad="50800" dist="38100" dir="2700000" algn="tl" rotWithShape="0">
                    <a:prstClr val="black">
                      <a:alpha val="40000"/>
                    </a:prstClr>
                  </a:outerShdw>
                </a:effectLst>
              </a:rPr>
              <a:t>          Elevations </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7720" t="-1754" r="10781"/>
          <a:stretch/>
        </p:blipFill>
        <p:spPr>
          <a:xfrm>
            <a:off x="304800" y="1676400"/>
            <a:ext cx="8731733" cy="5330952"/>
          </a:xfrm>
          <a:prstGeom prst="rect">
            <a:avLst/>
          </a:prstGeom>
        </p:spPr>
      </p:pic>
    </p:spTree>
    <p:extLst>
      <p:ext uri="{BB962C8B-B14F-4D97-AF65-F5344CB8AC3E}">
        <p14:creationId xmlns:p14="http://schemas.microsoft.com/office/powerpoint/2010/main" val="3504998332"/>
      </p:ext>
    </p:extLst>
  </p:cSld>
  <p:clrMapOvr>
    <a:masterClrMapping/>
  </p:clrMapOvr>
</p:sld>
</file>

<file path=ppt/theme/theme1.xml><?xml version="1.0" encoding="utf-8"?>
<a:theme xmlns:a="http://schemas.openxmlformats.org/drawingml/2006/main" name="Wis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3787</TotalTime>
  <Words>2650</Words>
  <Application>Microsoft Office PowerPoint</Application>
  <PresentationFormat>On-screen Show (4:3)</PresentationFormat>
  <Paragraphs>582</Paragraphs>
  <Slides>82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82</vt:i4>
      </vt:variant>
    </vt:vector>
  </HeadingPairs>
  <TitlesOfParts>
    <vt:vector size="92" baseType="lpstr">
      <vt:lpstr>Arial</vt:lpstr>
      <vt:lpstr>Bell MT</vt:lpstr>
      <vt:lpstr>Calibri</vt:lpstr>
      <vt:lpstr>Cambria Math</vt:lpstr>
      <vt:lpstr>Century Gothic</vt:lpstr>
      <vt:lpstr>Tahoma</vt:lpstr>
      <vt:lpstr>Times New Roman</vt:lpstr>
      <vt:lpstr>Wingdings</vt:lpstr>
      <vt:lpstr>Wingdings 3</vt:lpstr>
      <vt:lpstr>Wisp</vt:lpstr>
      <vt:lpstr>PowerPoint Presentation</vt:lpstr>
      <vt:lpstr>Outline:</vt:lpstr>
      <vt:lpstr>PowerPoint Presentation</vt:lpstr>
      <vt:lpstr>PowerPoint Presentation</vt:lpstr>
      <vt:lpstr>Project Description</vt:lpstr>
      <vt:lpstr>Golden Tree Hotel  </vt:lpstr>
      <vt:lpstr>Ground Floor in Block 1 : </vt:lpstr>
      <vt:lpstr>Ground Floor in Block 2: </vt:lpstr>
      <vt:lpstr>PowerPoint Presentation</vt:lpstr>
      <vt:lpstr>PowerPoint Presentation</vt:lpstr>
      <vt:lpstr>PowerPoint Presentation</vt:lpstr>
      <vt:lpstr>Soil Properties</vt:lpstr>
      <vt:lpstr>Materials</vt:lpstr>
      <vt:lpstr>Materials</vt:lpstr>
      <vt:lpstr>Codes</vt:lpstr>
      <vt:lpstr>PowerPoint Presentation</vt:lpstr>
      <vt:lpstr>A load combination results when more than one load type acts on the structure .The following are equations for load combination taken fromACI318-11</vt:lpstr>
      <vt:lpstr>Preliminary design </vt:lpstr>
      <vt:lpstr>Slab Design </vt:lpstr>
      <vt:lpstr>PowerPoint Presentation</vt:lpstr>
      <vt:lpstr>PowerPoint Presentation</vt:lpstr>
      <vt:lpstr>3D STRUCTURAL ANALYSIS for block 1  </vt:lpstr>
      <vt:lpstr>Modifiers for each element in block1&amp;block2</vt:lpstr>
      <vt:lpstr>Verifications of structural analysis </vt:lpstr>
      <vt:lpstr>Compatibility of structural model(block1)  </vt:lpstr>
      <vt:lpstr>Equilibrium check in block 1   </vt:lpstr>
      <vt:lpstr>1. Moments slab </vt:lpstr>
      <vt:lpstr>2.Beams moments </vt:lpstr>
      <vt:lpstr>Compatibility of structural model for block 2  </vt:lpstr>
      <vt:lpstr>Equilibrium check in block 2 </vt:lpstr>
      <vt:lpstr>1. Moments slab in x-direction  </vt:lpstr>
      <vt:lpstr>2. Moments slab in y-direction  </vt:lpstr>
      <vt:lpstr>3.Beams moments </vt:lpstr>
      <vt:lpstr>PowerPoint Presentation</vt:lpstr>
      <vt:lpstr>PowerPoint Presentation</vt:lpstr>
      <vt:lpstr> Seismic Design</vt:lpstr>
      <vt:lpstr> Seismic Design</vt:lpstr>
      <vt:lpstr>PowerPoint Presentation</vt:lpstr>
      <vt:lpstr> Seismic Design</vt:lpstr>
      <vt:lpstr> Seismic Design</vt:lpstr>
      <vt:lpstr>Using response spectrum to determine the design base shear </vt:lpstr>
      <vt:lpstr>Define mass source</vt:lpstr>
      <vt:lpstr>Load cases definition </vt:lpstr>
      <vt:lpstr>Verification for Earth Quake 1.  Check Period  </vt:lpstr>
      <vt:lpstr>Verification for Earth Quake  Period from SAP  </vt:lpstr>
      <vt:lpstr>Base shear Calculations</vt:lpstr>
      <vt:lpstr>Base shear Calculations</vt:lpstr>
      <vt:lpstr>Response spectrum definition </vt:lpstr>
      <vt:lpstr>Definition of Response Spectrum Function  </vt:lpstr>
      <vt:lpstr>Scale Factor </vt:lpstr>
      <vt:lpstr>Scale Factor </vt:lpstr>
      <vt:lpstr>Design and detailing </vt:lpstr>
      <vt:lpstr>Slab Design and Detailing</vt:lpstr>
      <vt:lpstr>Slab Design and Detailing</vt:lpstr>
      <vt:lpstr>Slab Design and Detailing</vt:lpstr>
      <vt:lpstr>Slab Design and Detailing </vt:lpstr>
      <vt:lpstr>Slab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Columns Design and Detailing </vt:lpstr>
      <vt:lpstr>Beams Design and Detailing</vt:lpstr>
      <vt:lpstr>Beams Design and Detailing</vt:lpstr>
      <vt:lpstr>Beams Design and Detailing</vt:lpstr>
      <vt:lpstr>Beams Design and Detailing</vt:lpstr>
      <vt:lpstr>Shear Wall Design and Detailing</vt:lpstr>
      <vt:lpstr>Stairs </vt:lpstr>
      <vt:lpstr>Mat Foundation Design and Detailing For Block 1 </vt:lpstr>
      <vt:lpstr>Mat Foundation Design and Detailing For Block 2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AQQABA SECONDRY GIRLS SCHOOL IN TUBAS</dc:title>
  <dc:creator>al_kosa</dc:creator>
  <cp:lastModifiedBy>11</cp:lastModifiedBy>
  <cp:revision>230</cp:revision>
  <dcterms:created xsi:type="dcterms:W3CDTF">2016-04-30T13:02:39Z</dcterms:created>
  <dcterms:modified xsi:type="dcterms:W3CDTF">2017-12-21T05:00:49Z</dcterms:modified>
</cp:coreProperties>
</file>