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80" r:id="rId1"/>
  </p:sldMasterIdLst>
  <p:notesMasterIdLst>
    <p:notesMasterId r:id="rId64"/>
  </p:notesMasterIdLst>
  <p:sldIdLst>
    <p:sldId id="290" r:id="rId2"/>
    <p:sldId id="340" r:id="rId3"/>
    <p:sldId id="341" r:id="rId4"/>
    <p:sldId id="342" r:id="rId5"/>
    <p:sldId id="343" r:id="rId6"/>
    <p:sldId id="344" r:id="rId7"/>
    <p:sldId id="345" r:id="rId8"/>
    <p:sldId id="346" r:id="rId9"/>
    <p:sldId id="347" r:id="rId10"/>
    <p:sldId id="348" r:id="rId11"/>
    <p:sldId id="349" r:id="rId12"/>
    <p:sldId id="350" r:id="rId13"/>
    <p:sldId id="351" r:id="rId14"/>
    <p:sldId id="352" r:id="rId15"/>
    <p:sldId id="353"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13" r:id="rId30"/>
    <p:sldId id="314" r:id="rId31"/>
    <p:sldId id="315" r:id="rId32"/>
    <p:sldId id="316" r:id="rId33"/>
    <p:sldId id="317" r:id="rId34"/>
    <p:sldId id="318" r:id="rId35"/>
    <p:sldId id="319" r:id="rId36"/>
    <p:sldId id="320" r:id="rId37"/>
    <p:sldId id="321" r:id="rId38"/>
    <p:sldId id="322" r:id="rId39"/>
    <p:sldId id="323" r:id="rId40"/>
    <p:sldId id="324" r:id="rId41"/>
    <p:sldId id="325" r:id="rId42"/>
    <p:sldId id="291" r:id="rId43"/>
    <p:sldId id="258"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1" r:id="rId6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824" autoAdjust="0"/>
    <p:restoredTop sz="94660" autoAdjust="0"/>
  </p:normalViewPr>
  <p:slideViewPr>
    <p:cSldViewPr>
      <p:cViewPr>
        <p:scale>
          <a:sx n="75" d="100"/>
          <a:sy n="75" d="100"/>
        </p:scale>
        <p:origin x="-1212" y="-102"/>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9566A-71CD-4B15-BE67-BCF9F862A41A}" type="doc">
      <dgm:prSet loTypeId="urn:microsoft.com/office/officeart/2005/8/layout/cycle8" loCatId="cycle" qsTypeId="urn:microsoft.com/office/officeart/2005/8/quickstyle/simple1" qsCatId="simple" csTypeId="urn:microsoft.com/office/officeart/2005/8/colors/accent1_2" csCatId="accent1" phldr="1"/>
      <dgm:spPr/>
    </dgm:pt>
    <dgm:pt modelId="{EC22A4FE-09F1-4E72-9368-22F4E205A930}">
      <dgm:prSet phldrT="[Text]"/>
      <dgm:spPr>
        <a:solidFill>
          <a:schemeClr val="bg1">
            <a:lumMod val="50000"/>
          </a:schemeClr>
        </a:solidFill>
        <a:ln w="635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bevel/>
        </a:ln>
      </dgm:spPr>
      <dgm:t>
        <a:bodyPr/>
        <a:lstStyle/>
        <a:p>
          <a:r>
            <a:rPr lang="en-US" dirty="0" smtClean="0">
              <a:latin typeface="David" pitchFamily="34" charset="-79"/>
              <a:cs typeface="David" pitchFamily="34" charset="-79"/>
            </a:rPr>
            <a:t>Artificial lighting </a:t>
          </a:r>
          <a:endParaRPr lang="en-US" dirty="0"/>
        </a:p>
      </dgm:t>
    </dgm:pt>
    <dgm:pt modelId="{9D521813-49FA-400A-AE1B-48212CDE78FF}" type="parTrans" cxnId="{1EBD04AB-90C6-49C8-B508-71E147F1EFF4}">
      <dgm:prSet/>
      <dgm:spPr/>
      <dgm:t>
        <a:bodyPr/>
        <a:lstStyle/>
        <a:p>
          <a:endParaRPr lang="en-US"/>
        </a:p>
      </dgm:t>
    </dgm:pt>
    <dgm:pt modelId="{11576E25-0628-4CF2-B00D-C14AE0DD7F22}" type="sibTrans" cxnId="{1EBD04AB-90C6-49C8-B508-71E147F1EFF4}">
      <dgm:prSet/>
      <dgm:spPr/>
      <dgm:t>
        <a:bodyPr/>
        <a:lstStyle/>
        <a:p>
          <a:endParaRPr lang="en-US"/>
        </a:p>
      </dgm:t>
    </dgm:pt>
    <dgm:pt modelId="{E673436D-B40D-467D-AC53-7E348B043AD3}">
      <dgm:prSet phldrT="[Text]"/>
      <dgm:spPr>
        <a:solidFill>
          <a:schemeClr val="bg1">
            <a:lumMod val="50000"/>
          </a:schemeClr>
        </a:solidFill>
      </dgm:spPr>
      <dgm:t>
        <a:bodyPr/>
        <a:lstStyle/>
        <a:p>
          <a:r>
            <a:rPr lang="en-US" dirty="0" smtClean="0">
              <a:latin typeface="David" pitchFamily="34" charset="-79"/>
              <a:cs typeface="David" pitchFamily="34" charset="-79"/>
            </a:rPr>
            <a:t>Emergency lighting</a:t>
          </a:r>
          <a:endParaRPr lang="en-US" dirty="0"/>
        </a:p>
      </dgm:t>
    </dgm:pt>
    <dgm:pt modelId="{E490AD81-C3BC-40D4-9A09-414375A8130D}" type="parTrans" cxnId="{A0DDA65A-FFB1-4BE7-8514-71DE7E68C537}">
      <dgm:prSet/>
      <dgm:spPr/>
      <dgm:t>
        <a:bodyPr/>
        <a:lstStyle/>
        <a:p>
          <a:endParaRPr lang="en-US"/>
        </a:p>
      </dgm:t>
    </dgm:pt>
    <dgm:pt modelId="{7B957C44-CCDA-4FA0-86B3-5358B259812F}" type="sibTrans" cxnId="{A0DDA65A-FFB1-4BE7-8514-71DE7E68C537}">
      <dgm:prSet/>
      <dgm:spPr/>
      <dgm:t>
        <a:bodyPr/>
        <a:lstStyle/>
        <a:p>
          <a:endParaRPr lang="en-US"/>
        </a:p>
      </dgm:t>
    </dgm:pt>
    <dgm:pt modelId="{892A272E-E074-4483-8C1E-F1AB4ECFB9C2}">
      <dgm:prSet phldrT="[Text]"/>
      <dgm:spPr>
        <a:solidFill>
          <a:schemeClr val="bg1">
            <a:lumMod val="50000"/>
          </a:schemeClr>
        </a:solidFill>
      </dgm:spPr>
      <dgm:t>
        <a:bodyPr/>
        <a:lstStyle/>
        <a:p>
          <a:r>
            <a:rPr lang="en-US" dirty="0" smtClean="0">
              <a:latin typeface="David" pitchFamily="34" charset="-79"/>
              <a:cs typeface="David" pitchFamily="34" charset="-79"/>
            </a:rPr>
            <a:t>Natural lighting </a:t>
          </a:r>
          <a:endParaRPr lang="en-US" dirty="0"/>
        </a:p>
      </dgm:t>
    </dgm:pt>
    <dgm:pt modelId="{1D3004E5-CA9A-4214-A9F7-B42B5F379F80}" type="parTrans" cxnId="{47C11A31-6EF4-4079-AD1E-DD06C96AEDE8}">
      <dgm:prSet/>
      <dgm:spPr/>
      <dgm:t>
        <a:bodyPr/>
        <a:lstStyle/>
        <a:p>
          <a:endParaRPr lang="en-US"/>
        </a:p>
      </dgm:t>
    </dgm:pt>
    <dgm:pt modelId="{E8E872B8-2B57-448F-8FCA-368CB45DE801}" type="sibTrans" cxnId="{47C11A31-6EF4-4079-AD1E-DD06C96AEDE8}">
      <dgm:prSet/>
      <dgm:spPr/>
      <dgm:t>
        <a:bodyPr/>
        <a:lstStyle/>
        <a:p>
          <a:endParaRPr lang="en-US"/>
        </a:p>
      </dgm:t>
    </dgm:pt>
    <dgm:pt modelId="{7ACF837A-DAE1-4098-A9BE-6E4A3D20688E}" type="pres">
      <dgm:prSet presAssocID="{4209566A-71CD-4B15-BE67-BCF9F862A41A}" presName="compositeShape" presStyleCnt="0">
        <dgm:presLayoutVars>
          <dgm:chMax val="7"/>
          <dgm:dir/>
          <dgm:resizeHandles val="exact"/>
        </dgm:presLayoutVars>
      </dgm:prSet>
      <dgm:spPr/>
    </dgm:pt>
    <dgm:pt modelId="{08479385-384A-4C55-8C89-6A7D22F9D70C}" type="pres">
      <dgm:prSet presAssocID="{4209566A-71CD-4B15-BE67-BCF9F862A41A}" presName="wedge1" presStyleLbl="node1" presStyleIdx="0" presStyleCnt="3" custScaleX="96378" custScaleY="93350" custLinFactNeighborX="1065" custLinFactNeighborY="-1786"/>
      <dgm:spPr/>
      <dgm:t>
        <a:bodyPr/>
        <a:lstStyle/>
        <a:p>
          <a:endParaRPr lang="en-US"/>
        </a:p>
      </dgm:t>
    </dgm:pt>
    <dgm:pt modelId="{99BF5746-6F9B-4247-BF42-9F97B2DBDA8B}" type="pres">
      <dgm:prSet presAssocID="{4209566A-71CD-4B15-BE67-BCF9F862A41A}" presName="dummy1a" presStyleCnt="0"/>
      <dgm:spPr/>
    </dgm:pt>
    <dgm:pt modelId="{0ACCD08B-B6DB-4A0B-BB06-8C92AEC11F97}" type="pres">
      <dgm:prSet presAssocID="{4209566A-71CD-4B15-BE67-BCF9F862A41A}" presName="dummy1b" presStyleCnt="0"/>
      <dgm:spPr/>
    </dgm:pt>
    <dgm:pt modelId="{422B2B2E-0872-4DDC-A272-0BAB7C682DDF}" type="pres">
      <dgm:prSet presAssocID="{4209566A-71CD-4B15-BE67-BCF9F862A41A}" presName="wedge1Tx" presStyleLbl="node1" presStyleIdx="0" presStyleCnt="3">
        <dgm:presLayoutVars>
          <dgm:chMax val="0"/>
          <dgm:chPref val="0"/>
          <dgm:bulletEnabled val="1"/>
        </dgm:presLayoutVars>
      </dgm:prSet>
      <dgm:spPr/>
      <dgm:t>
        <a:bodyPr/>
        <a:lstStyle/>
        <a:p>
          <a:endParaRPr lang="en-US"/>
        </a:p>
      </dgm:t>
    </dgm:pt>
    <dgm:pt modelId="{A60EDB8B-ED46-495E-88D2-6AEE2C830224}" type="pres">
      <dgm:prSet presAssocID="{4209566A-71CD-4B15-BE67-BCF9F862A41A}" presName="wedge2" presStyleLbl="node1" presStyleIdx="1" presStyleCnt="3"/>
      <dgm:spPr/>
      <dgm:t>
        <a:bodyPr/>
        <a:lstStyle/>
        <a:p>
          <a:endParaRPr lang="en-US"/>
        </a:p>
      </dgm:t>
    </dgm:pt>
    <dgm:pt modelId="{7A547746-BB48-4510-B461-4BC27BBC5839}" type="pres">
      <dgm:prSet presAssocID="{4209566A-71CD-4B15-BE67-BCF9F862A41A}" presName="dummy2a" presStyleCnt="0"/>
      <dgm:spPr/>
    </dgm:pt>
    <dgm:pt modelId="{D5E27228-98C2-4ABA-8E77-9DDE55CFA944}" type="pres">
      <dgm:prSet presAssocID="{4209566A-71CD-4B15-BE67-BCF9F862A41A}" presName="dummy2b" presStyleCnt="0"/>
      <dgm:spPr/>
    </dgm:pt>
    <dgm:pt modelId="{C194FBAD-2F9C-43A4-8FDD-784041347CF2}" type="pres">
      <dgm:prSet presAssocID="{4209566A-71CD-4B15-BE67-BCF9F862A41A}" presName="wedge2Tx" presStyleLbl="node1" presStyleIdx="1" presStyleCnt="3">
        <dgm:presLayoutVars>
          <dgm:chMax val="0"/>
          <dgm:chPref val="0"/>
          <dgm:bulletEnabled val="1"/>
        </dgm:presLayoutVars>
      </dgm:prSet>
      <dgm:spPr/>
      <dgm:t>
        <a:bodyPr/>
        <a:lstStyle/>
        <a:p>
          <a:endParaRPr lang="en-US"/>
        </a:p>
      </dgm:t>
    </dgm:pt>
    <dgm:pt modelId="{528A33EB-9255-4193-B022-2E3908D10C51}" type="pres">
      <dgm:prSet presAssocID="{4209566A-71CD-4B15-BE67-BCF9F862A41A}" presName="wedge3" presStyleLbl="node1" presStyleIdx="2" presStyleCnt="3"/>
      <dgm:spPr/>
      <dgm:t>
        <a:bodyPr/>
        <a:lstStyle/>
        <a:p>
          <a:endParaRPr lang="en-US"/>
        </a:p>
      </dgm:t>
    </dgm:pt>
    <dgm:pt modelId="{968A8600-0A85-4F9B-A746-0BA777553056}" type="pres">
      <dgm:prSet presAssocID="{4209566A-71CD-4B15-BE67-BCF9F862A41A}" presName="dummy3a" presStyleCnt="0"/>
      <dgm:spPr/>
    </dgm:pt>
    <dgm:pt modelId="{B4AE3B71-685B-444F-8527-B1B022462B48}" type="pres">
      <dgm:prSet presAssocID="{4209566A-71CD-4B15-BE67-BCF9F862A41A}" presName="dummy3b" presStyleCnt="0"/>
      <dgm:spPr/>
    </dgm:pt>
    <dgm:pt modelId="{0EC004CE-1A6F-4963-BA04-E2A576016260}" type="pres">
      <dgm:prSet presAssocID="{4209566A-71CD-4B15-BE67-BCF9F862A41A}" presName="wedge3Tx" presStyleLbl="node1" presStyleIdx="2" presStyleCnt="3">
        <dgm:presLayoutVars>
          <dgm:chMax val="0"/>
          <dgm:chPref val="0"/>
          <dgm:bulletEnabled val="1"/>
        </dgm:presLayoutVars>
      </dgm:prSet>
      <dgm:spPr/>
      <dgm:t>
        <a:bodyPr/>
        <a:lstStyle/>
        <a:p>
          <a:endParaRPr lang="en-US"/>
        </a:p>
      </dgm:t>
    </dgm:pt>
    <dgm:pt modelId="{52A88792-218D-4BC8-BC21-82F13056CB76}" type="pres">
      <dgm:prSet presAssocID="{11576E25-0628-4CF2-B00D-C14AE0DD7F22}" presName="arrowWedge1" presStyleLbl="fgSibTrans2D1" presStyleIdx="0" presStyleCnt="3"/>
      <dgm:spPr/>
    </dgm:pt>
    <dgm:pt modelId="{CC10CBFC-7E89-44F1-BBF8-11BD0AC2ED97}" type="pres">
      <dgm:prSet presAssocID="{7B957C44-CCDA-4FA0-86B3-5358B259812F}" presName="arrowWedge2" presStyleLbl="fgSibTrans2D1" presStyleIdx="1" presStyleCnt="3"/>
      <dgm:spPr/>
    </dgm:pt>
    <dgm:pt modelId="{CD65CE9D-A47A-4C07-AEEE-1E3059D0788A}" type="pres">
      <dgm:prSet presAssocID="{E8E872B8-2B57-448F-8FCA-368CB45DE801}" presName="arrowWedge3" presStyleLbl="fgSibTrans2D1" presStyleIdx="2" presStyleCnt="3"/>
      <dgm:spPr/>
    </dgm:pt>
  </dgm:ptLst>
  <dgm:cxnLst>
    <dgm:cxn modelId="{CAB48617-BF32-4CDF-882D-5FD7F00D9CED}" type="presOf" srcId="{892A272E-E074-4483-8C1E-F1AB4ECFB9C2}" destId="{528A33EB-9255-4193-B022-2E3908D10C51}" srcOrd="0" destOrd="0" presId="urn:microsoft.com/office/officeart/2005/8/layout/cycle8"/>
    <dgm:cxn modelId="{8B374662-96C3-4253-B774-B72284656326}" type="presOf" srcId="{EC22A4FE-09F1-4E72-9368-22F4E205A930}" destId="{08479385-384A-4C55-8C89-6A7D22F9D70C}" srcOrd="0" destOrd="0" presId="urn:microsoft.com/office/officeart/2005/8/layout/cycle8"/>
    <dgm:cxn modelId="{1EBD04AB-90C6-49C8-B508-71E147F1EFF4}" srcId="{4209566A-71CD-4B15-BE67-BCF9F862A41A}" destId="{EC22A4FE-09F1-4E72-9368-22F4E205A930}" srcOrd="0" destOrd="0" parTransId="{9D521813-49FA-400A-AE1B-48212CDE78FF}" sibTransId="{11576E25-0628-4CF2-B00D-C14AE0DD7F22}"/>
    <dgm:cxn modelId="{B24D9AFF-F46D-479E-AB17-F9C7990F50BE}" type="presOf" srcId="{4209566A-71CD-4B15-BE67-BCF9F862A41A}" destId="{7ACF837A-DAE1-4098-A9BE-6E4A3D20688E}" srcOrd="0" destOrd="0" presId="urn:microsoft.com/office/officeart/2005/8/layout/cycle8"/>
    <dgm:cxn modelId="{47C11A31-6EF4-4079-AD1E-DD06C96AEDE8}" srcId="{4209566A-71CD-4B15-BE67-BCF9F862A41A}" destId="{892A272E-E074-4483-8C1E-F1AB4ECFB9C2}" srcOrd="2" destOrd="0" parTransId="{1D3004E5-CA9A-4214-A9F7-B42B5F379F80}" sibTransId="{E8E872B8-2B57-448F-8FCA-368CB45DE801}"/>
    <dgm:cxn modelId="{69B2C48F-D228-4024-91B0-EA7210A08F3D}" type="presOf" srcId="{EC22A4FE-09F1-4E72-9368-22F4E205A930}" destId="{422B2B2E-0872-4DDC-A272-0BAB7C682DDF}" srcOrd="1" destOrd="0" presId="urn:microsoft.com/office/officeart/2005/8/layout/cycle8"/>
    <dgm:cxn modelId="{199CF01B-2CC8-4535-90D2-3726ADEF7768}" type="presOf" srcId="{E673436D-B40D-467D-AC53-7E348B043AD3}" destId="{A60EDB8B-ED46-495E-88D2-6AEE2C830224}" srcOrd="0" destOrd="0" presId="urn:microsoft.com/office/officeart/2005/8/layout/cycle8"/>
    <dgm:cxn modelId="{A0DDA65A-FFB1-4BE7-8514-71DE7E68C537}" srcId="{4209566A-71CD-4B15-BE67-BCF9F862A41A}" destId="{E673436D-B40D-467D-AC53-7E348B043AD3}" srcOrd="1" destOrd="0" parTransId="{E490AD81-C3BC-40D4-9A09-414375A8130D}" sibTransId="{7B957C44-CCDA-4FA0-86B3-5358B259812F}"/>
    <dgm:cxn modelId="{4C2A7C19-A3C7-4DF0-8E96-CA5E3DE8F118}" type="presOf" srcId="{892A272E-E074-4483-8C1E-F1AB4ECFB9C2}" destId="{0EC004CE-1A6F-4963-BA04-E2A576016260}" srcOrd="1" destOrd="0" presId="urn:microsoft.com/office/officeart/2005/8/layout/cycle8"/>
    <dgm:cxn modelId="{1D5B85E5-375E-43D2-9ACE-C3396F2ECFB3}" type="presOf" srcId="{E673436D-B40D-467D-AC53-7E348B043AD3}" destId="{C194FBAD-2F9C-43A4-8FDD-784041347CF2}" srcOrd="1" destOrd="0" presId="urn:microsoft.com/office/officeart/2005/8/layout/cycle8"/>
    <dgm:cxn modelId="{312A9166-16C2-4124-ACF9-8239FC9D08F4}" type="presParOf" srcId="{7ACF837A-DAE1-4098-A9BE-6E4A3D20688E}" destId="{08479385-384A-4C55-8C89-6A7D22F9D70C}" srcOrd="0" destOrd="0" presId="urn:microsoft.com/office/officeart/2005/8/layout/cycle8"/>
    <dgm:cxn modelId="{249FAAA1-9366-4227-ACFC-261C9FF2A414}" type="presParOf" srcId="{7ACF837A-DAE1-4098-A9BE-6E4A3D20688E}" destId="{99BF5746-6F9B-4247-BF42-9F97B2DBDA8B}" srcOrd="1" destOrd="0" presId="urn:microsoft.com/office/officeart/2005/8/layout/cycle8"/>
    <dgm:cxn modelId="{7B75CF11-97A7-46D4-9F2E-CBA2AF197EBF}" type="presParOf" srcId="{7ACF837A-DAE1-4098-A9BE-6E4A3D20688E}" destId="{0ACCD08B-B6DB-4A0B-BB06-8C92AEC11F97}" srcOrd="2" destOrd="0" presId="urn:microsoft.com/office/officeart/2005/8/layout/cycle8"/>
    <dgm:cxn modelId="{B7452F28-3F9A-41D1-8F22-7AAA8D285C84}" type="presParOf" srcId="{7ACF837A-DAE1-4098-A9BE-6E4A3D20688E}" destId="{422B2B2E-0872-4DDC-A272-0BAB7C682DDF}" srcOrd="3" destOrd="0" presId="urn:microsoft.com/office/officeart/2005/8/layout/cycle8"/>
    <dgm:cxn modelId="{B9023BDC-75BC-44FF-8D45-B46E32871C35}" type="presParOf" srcId="{7ACF837A-DAE1-4098-A9BE-6E4A3D20688E}" destId="{A60EDB8B-ED46-495E-88D2-6AEE2C830224}" srcOrd="4" destOrd="0" presId="urn:microsoft.com/office/officeart/2005/8/layout/cycle8"/>
    <dgm:cxn modelId="{A51749D2-2971-44A7-B3B1-9520D8F00416}" type="presParOf" srcId="{7ACF837A-DAE1-4098-A9BE-6E4A3D20688E}" destId="{7A547746-BB48-4510-B461-4BC27BBC5839}" srcOrd="5" destOrd="0" presId="urn:microsoft.com/office/officeart/2005/8/layout/cycle8"/>
    <dgm:cxn modelId="{02B32814-2994-42A1-B49B-10F833F2F5C9}" type="presParOf" srcId="{7ACF837A-DAE1-4098-A9BE-6E4A3D20688E}" destId="{D5E27228-98C2-4ABA-8E77-9DDE55CFA944}" srcOrd="6" destOrd="0" presId="urn:microsoft.com/office/officeart/2005/8/layout/cycle8"/>
    <dgm:cxn modelId="{F0CDAE64-DD88-465A-A1C2-FCEC3915208B}" type="presParOf" srcId="{7ACF837A-DAE1-4098-A9BE-6E4A3D20688E}" destId="{C194FBAD-2F9C-43A4-8FDD-784041347CF2}" srcOrd="7" destOrd="0" presId="urn:microsoft.com/office/officeart/2005/8/layout/cycle8"/>
    <dgm:cxn modelId="{4785C61B-7B09-43B5-A4DC-E73938420F67}" type="presParOf" srcId="{7ACF837A-DAE1-4098-A9BE-6E4A3D20688E}" destId="{528A33EB-9255-4193-B022-2E3908D10C51}" srcOrd="8" destOrd="0" presId="urn:microsoft.com/office/officeart/2005/8/layout/cycle8"/>
    <dgm:cxn modelId="{36F9C5DD-694B-4F6B-9AE2-39BA44814A8C}" type="presParOf" srcId="{7ACF837A-DAE1-4098-A9BE-6E4A3D20688E}" destId="{968A8600-0A85-4F9B-A746-0BA777553056}" srcOrd="9" destOrd="0" presId="urn:microsoft.com/office/officeart/2005/8/layout/cycle8"/>
    <dgm:cxn modelId="{4D08D2E7-801D-45F9-A980-B44FEFA59D56}" type="presParOf" srcId="{7ACF837A-DAE1-4098-A9BE-6E4A3D20688E}" destId="{B4AE3B71-685B-444F-8527-B1B022462B48}" srcOrd="10" destOrd="0" presId="urn:microsoft.com/office/officeart/2005/8/layout/cycle8"/>
    <dgm:cxn modelId="{49384015-A3E4-4027-ACE7-4E67C6DA77DE}" type="presParOf" srcId="{7ACF837A-DAE1-4098-A9BE-6E4A3D20688E}" destId="{0EC004CE-1A6F-4963-BA04-E2A576016260}" srcOrd="11" destOrd="0" presId="urn:microsoft.com/office/officeart/2005/8/layout/cycle8"/>
    <dgm:cxn modelId="{C74103D4-4A61-43D7-8293-19B571381364}" type="presParOf" srcId="{7ACF837A-DAE1-4098-A9BE-6E4A3D20688E}" destId="{52A88792-218D-4BC8-BC21-82F13056CB76}" srcOrd="12" destOrd="0" presId="urn:microsoft.com/office/officeart/2005/8/layout/cycle8"/>
    <dgm:cxn modelId="{F28BD82F-D925-4B6A-A480-BC8D1C7A2FC9}" type="presParOf" srcId="{7ACF837A-DAE1-4098-A9BE-6E4A3D20688E}" destId="{CC10CBFC-7E89-44F1-BBF8-11BD0AC2ED97}" srcOrd="13" destOrd="0" presId="urn:microsoft.com/office/officeart/2005/8/layout/cycle8"/>
    <dgm:cxn modelId="{10EF16DE-728C-49E2-B3AD-E882EDB4C753}" type="presParOf" srcId="{7ACF837A-DAE1-4098-A9BE-6E4A3D20688E}" destId="{CD65CE9D-A47A-4C07-AEEE-1E3059D0788A}" srcOrd="14" destOrd="0" presId="urn:microsoft.com/office/officeart/2005/8/layout/cycle8"/>
  </dgm:cxnLst>
  <dgm:bg>
    <a:noFill/>
  </dgm:bg>
  <dgm:whole>
    <a:ln>
      <a:no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479385-384A-4C55-8C89-6A7D22F9D70C}">
      <dsp:nvSpPr>
        <dsp:cNvPr id="0" name=""/>
        <dsp:cNvSpPr/>
      </dsp:nvSpPr>
      <dsp:spPr>
        <a:xfrm>
          <a:off x="969844" y="332532"/>
          <a:ext cx="3454619" cy="3346082"/>
        </a:xfrm>
        <a:prstGeom prst="pie">
          <a:avLst>
            <a:gd name="adj1" fmla="val 16200000"/>
            <a:gd name="adj2" fmla="val 1800000"/>
          </a:avLst>
        </a:prstGeom>
        <a:solidFill>
          <a:schemeClr val="bg1">
            <a:lumMod val="50000"/>
          </a:schemeClr>
        </a:solidFill>
        <a:ln w="6350" cap="flat" cmpd="sng" algn="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prstDash val="solid"/>
          <a:bevel/>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latin typeface="David" pitchFamily="34" charset="-79"/>
              <a:cs typeface="David" pitchFamily="34" charset="-79"/>
            </a:rPr>
            <a:t>Artificial lighting </a:t>
          </a:r>
          <a:endParaRPr lang="en-US" sz="2500" kern="1200" dirty="0"/>
        </a:p>
      </dsp:txBody>
      <dsp:txXfrm>
        <a:off x="2790511" y="1041583"/>
        <a:ext cx="1233792" cy="995857"/>
      </dsp:txXfrm>
    </dsp:sp>
    <dsp:sp modelId="{A60EDB8B-ED46-495E-88D2-6AEE2C830224}">
      <dsp:nvSpPr>
        <dsp:cNvPr id="0" name=""/>
        <dsp:cNvSpPr/>
      </dsp:nvSpPr>
      <dsp:spPr>
        <a:xfrm>
          <a:off x="792933" y="405383"/>
          <a:ext cx="3584448" cy="3584448"/>
        </a:xfrm>
        <a:prstGeom prst="pie">
          <a:avLst>
            <a:gd name="adj1" fmla="val 1800000"/>
            <a:gd name="adj2" fmla="val 900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latin typeface="David" pitchFamily="34" charset="-79"/>
              <a:cs typeface="David" pitchFamily="34" charset="-79"/>
            </a:rPr>
            <a:t>Emergency lighting</a:t>
          </a:r>
          <a:endParaRPr lang="en-US" sz="2500" kern="1200" dirty="0"/>
        </a:p>
      </dsp:txBody>
      <dsp:txXfrm>
        <a:off x="1646373" y="2731008"/>
        <a:ext cx="1920240" cy="938784"/>
      </dsp:txXfrm>
    </dsp:sp>
    <dsp:sp modelId="{528A33EB-9255-4193-B022-2E3908D10C51}">
      <dsp:nvSpPr>
        <dsp:cNvPr id="0" name=""/>
        <dsp:cNvSpPr/>
      </dsp:nvSpPr>
      <dsp:spPr>
        <a:xfrm>
          <a:off x="719110" y="277367"/>
          <a:ext cx="3584448" cy="3584448"/>
        </a:xfrm>
        <a:prstGeom prst="pie">
          <a:avLst>
            <a:gd name="adj1" fmla="val 9000000"/>
            <a:gd name="adj2" fmla="val 1620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latin typeface="David" pitchFamily="34" charset="-79"/>
              <a:cs typeface="David" pitchFamily="34" charset="-79"/>
            </a:rPr>
            <a:t>Natural lighting </a:t>
          </a:r>
          <a:endParaRPr lang="en-US" sz="2500" kern="1200" dirty="0"/>
        </a:p>
      </dsp:txBody>
      <dsp:txXfrm>
        <a:off x="1134309" y="1036929"/>
        <a:ext cx="1280160" cy="1066800"/>
      </dsp:txXfrm>
    </dsp:sp>
    <dsp:sp modelId="{52A88792-218D-4BC8-BC21-82F13056CB76}">
      <dsp:nvSpPr>
        <dsp:cNvPr id="0" name=""/>
        <dsp:cNvSpPr/>
      </dsp:nvSpPr>
      <dsp:spPr>
        <a:xfrm>
          <a:off x="683983" y="-7347"/>
          <a:ext cx="4028236" cy="4028236"/>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10CBFC-7E89-44F1-BBF8-11BD0AC2ED97}">
      <dsp:nvSpPr>
        <dsp:cNvPr id="0" name=""/>
        <dsp:cNvSpPr/>
      </dsp:nvSpPr>
      <dsp:spPr>
        <a:xfrm>
          <a:off x="571038" y="183262"/>
          <a:ext cx="4028236" cy="4028236"/>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65CE9D-A47A-4C07-AEEE-1E3059D0788A}">
      <dsp:nvSpPr>
        <dsp:cNvPr id="0" name=""/>
        <dsp:cNvSpPr/>
      </dsp:nvSpPr>
      <dsp:spPr>
        <a:xfrm>
          <a:off x="496920" y="55473"/>
          <a:ext cx="4028236" cy="4028236"/>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491D435-D3FB-4CA1-9080-9C66B3B824B5}" type="datetimeFigureOut">
              <a:rPr lang="ar-SA" smtClean="0"/>
              <a:pPr/>
              <a:t>02/25/1435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3C811BA-9C72-4659-8C1A-B54DF66DF4C4}"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AE" dirty="0"/>
          </a:p>
        </p:txBody>
      </p:sp>
      <p:sp>
        <p:nvSpPr>
          <p:cNvPr id="4" name="Slide Number Placeholder 3"/>
          <p:cNvSpPr>
            <a:spLocks noGrp="1"/>
          </p:cNvSpPr>
          <p:nvPr>
            <p:ph type="sldNum" sz="quarter" idx="10"/>
          </p:nvPr>
        </p:nvSpPr>
        <p:spPr/>
        <p:txBody>
          <a:bodyPr/>
          <a:lstStyle/>
          <a:p>
            <a:fld id="{A11B1FB2-64AA-49D8-9A1B-94D9FDD9DB92}" type="slidenum">
              <a:rPr lang="ar-AE" smtClean="0"/>
              <a:pPr/>
              <a:t>27</a:t>
            </a:fld>
            <a:endParaRPr lang="ar-A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DD9E2D0F-A1D3-4AF5-989E-B35D509DFBC7}"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DD9E2D0F-A1D3-4AF5-989E-B35D509DFBC7}"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DD9E2D0F-A1D3-4AF5-989E-B35D509DFBC7}"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D9E2D0F-A1D3-4AF5-989E-B35D509DFBC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4114D7E-3EAA-4D23-A42E-51098655C6DF}" type="datetimeFigureOut">
              <a:rPr lang="ar-SA" smtClean="0"/>
              <a:pPr/>
              <a:t>02/25/1435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DD9E2D0F-A1D3-4AF5-989E-B35D509DFBC7}"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4114D7E-3EAA-4D23-A42E-51098655C6DF}" type="datetimeFigureOut">
              <a:rPr lang="ar-SA" smtClean="0"/>
              <a:pPr/>
              <a:t>02/25/1435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D9E2D0F-A1D3-4AF5-989E-B35D509DFBC7}"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3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5" Type="http://schemas.openxmlformats.org/officeDocument/2006/relationships/image" Target="../media/image41.emf"/><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9"/>
          <p:cNvSpPr txBox="1"/>
          <p:nvPr/>
        </p:nvSpPr>
        <p:spPr>
          <a:xfrm>
            <a:off x="0" y="980728"/>
            <a:ext cx="1043608" cy="5355312"/>
          </a:xfrm>
          <a:prstGeom prst="rect">
            <a:avLst/>
          </a:prstGeom>
          <a:solidFill>
            <a:schemeClr val="tx1">
              <a:lumMod val="85000"/>
              <a:lumOff val="15000"/>
            </a:schemeClr>
          </a:solidFill>
        </p:spPr>
        <p:txBody>
          <a:bodyPr wrap="square" rtlCol="1">
            <a:spAutoFit/>
          </a:bodyPr>
          <a:lstStyle/>
          <a:p>
            <a:r>
              <a:rPr lang="en-US" dirty="0" smtClean="0"/>
              <a:t>  </a:t>
            </a:r>
          </a:p>
          <a:p>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ar-SA" dirty="0"/>
          </a:p>
        </p:txBody>
      </p:sp>
      <p:sp>
        <p:nvSpPr>
          <p:cNvPr id="17" name="مربع نص 16"/>
          <p:cNvSpPr txBox="1"/>
          <p:nvPr/>
        </p:nvSpPr>
        <p:spPr>
          <a:xfrm>
            <a:off x="0" y="6211669"/>
            <a:ext cx="1043608" cy="646331"/>
          </a:xfrm>
          <a:prstGeom prst="rect">
            <a:avLst/>
          </a:prstGeom>
          <a:solidFill>
            <a:schemeClr val="tx1">
              <a:lumMod val="85000"/>
              <a:lumOff val="15000"/>
            </a:schemeClr>
          </a:solidFill>
        </p:spPr>
        <p:txBody>
          <a:bodyPr wrap="square" rtlCol="1">
            <a:spAutoFit/>
          </a:bodyPr>
          <a:lstStyle/>
          <a:p>
            <a:endParaRPr lang="en-US" dirty="0" smtClean="0"/>
          </a:p>
          <a:p>
            <a:endParaRPr lang="ar-SA" dirty="0"/>
          </a:p>
        </p:txBody>
      </p:sp>
      <p:pic>
        <p:nvPicPr>
          <p:cNvPr id="18" name="صورة 17" descr="eeeeeeeee.jpg"/>
          <p:cNvPicPr>
            <a:picLocks noChangeAspect="1"/>
          </p:cNvPicPr>
          <p:nvPr/>
        </p:nvPicPr>
        <p:blipFill>
          <a:blip r:embed="rId2" cstate="print"/>
          <a:stretch>
            <a:fillRect/>
          </a:stretch>
        </p:blipFill>
        <p:spPr>
          <a:xfrm>
            <a:off x="0" y="0"/>
            <a:ext cx="9144000" cy="8586192"/>
          </a:xfrm>
          <a:prstGeom prst="rect">
            <a:avLst/>
          </a:prstGeom>
        </p:spPr>
      </p:pic>
      <p:pic>
        <p:nvPicPr>
          <p:cNvPr id="4" name="صورة 3"/>
          <p:cNvPicPr/>
          <p:nvPr/>
        </p:nvPicPr>
        <p:blipFill>
          <a:blip r:embed="rId3" cstate="print"/>
          <a:srcRect/>
          <a:stretch>
            <a:fillRect/>
          </a:stretch>
        </p:blipFill>
        <p:spPr bwMode="auto">
          <a:xfrm>
            <a:off x="0" y="0"/>
            <a:ext cx="9144000" cy="1052736"/>
          </a:xfrm>
          <a:prstGeom prst="rect">
            <a:avLst/>
          </a:prstGeom>
          <a:noFill/>
          <a:ln w="9525">
            <a:noFill/>
            <a:miter lim="800000"/>
            <a:headEnd/>
            <a:tailEnd/>
          </a:ln>
        </p:spPr>
      </p:pic>
      <p:pic>
        <p:nvPicPr>
          <p:cNvPr id="11" name="صورة 10" descr="بدون عنوان.jpg"/>
          <p:cNvPicPr>
            <a:picLocks noChangeAspect="1"/>
          </p:cNvPicPr>
          <p:nvPr/>
        </p:nvPicPr>
        <p:blipFill>
          <a:blip r:embed="rId4" cstate="print"/>
          <a:stretch>
            <a:fillRect/>
          </a:stretch>
        </p:blipFill>
        <p:spPr>
          <a:xfrm>
            <a:off x="4788024" y="980728"/>
            <a:ext cx="4355976" cy="5877272"/>
          </a:xfrm>
          <a:prstGeom prst="rect">
            <a:avLst/>
          </a:prstGeom>
        </p:spPr>
      </p:pic>
      <p:sp>
        <p:nvSpPr>
          <p:cNvPr id="15" name="مربع نص 14"/>
          <p:cNvSpPr txBox="1"/>
          <p:nvPr/>
        </p:nvSpPr>
        <p:spPr>
          <a:xfrm>
            <a:off x="0" y="2276872"/>
            <a:ext cx="3024336" cy="415498"/>
          </a:xfrm>
          <a:prstGeom prst="rect">
            <a:avLst/>
          </a:prstGeom>
          <a:solidFill>
            <a:schemeClr val="tx1">
              <a:lumMod val="85000"/>
              <a:lumOff val="15000"/>
            </a:schemeClr>
          </a:solidFill>
        </p:spPr>
        <p:style>
          <a:lnRef idx="2">
            <a:schemeClr val="dk1"/>
          </a:lnRef>
          <a:fillRef idx="1">
            <a:schemeClr val="lt1"/>
          </a:fillRef>
          <a:effectRef idx="0">
            <a:schemeClr val="dk1"/>
          </a:effectRef>
          <a:fontRef idx="minor">
            <a:schemeClr val="dk1"/>
          </a:fontRef>
        </p:style>
        <p:txBody>
          <a:bodyPr wrap="square" rtlCol="1">
            <a:spAutoFit/>
          </a:bodyPr>
          <a:lstStyle/>
          <a:p>
            <a:r>
              <a:rPr lang="en-US" sz="2100" dirty="0" smtClean="0">
                <a:latin typeface="Vineta BT" pitchFamily="82" charset="0"/>
              </a:rPr>
              <a:t>Prepared By</a:t>
            </a:r>
          </a:p>
        </p:txBody>
      </p:sp>
      <p:sp>
        <p:nvSpPr>
          <p:cNvPr id="12290" name="Rectangle 2"/>
          <p:cNvSpPr>
            <a:spLocks noChangeArrowheads="1"/>
          </p:cNvSpPr>
          <p:nvPr/>
        </p:nvSpPr>
        <p:spPr bwMode="auto">
          <a:xfrm>
            <a:off x="0" y="2852936"/>
            <a:ext cx="370790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330325" algn="l"/>
                <a:tab pos="2636838" algn="ctr"/>
                <a:tab pos="3111500" algn="l"/>
                <a:tab pos="3378200" algn="l"/>
                <a:tab pos="5273675" algn="r"/>
              </a:tabLst>
            </a:pPr>
            <a:r>
              <a:rPr kumimoji="0" lang="en-US" sz="2000" b="1" i="0" u="none" strike="noStrike" cap="none" normalizeH="0" baseline="0" dirty="0" smtClean="0">
                <a:ln>
                  <a:noFill/>
                </a:ln>
                <a:solidFill>
                  <a:schemeClr val="tx1">
                    <a:lumMod val="50000"/>
                    <a:lumOff val="50000"/>
                  </a:schemeClr>
                </a:solidFill>
                <a:effectLst/>
                <a:latin typeface="+mj-lt"/>
                <a:ea typeface="Calibri" pitchFamily="34" charset="0"/>
                <a:cs typeface="MV Boli" pitchFamily="2" charset="0"/>
              </a:rPr>
              <a:t>Ehab Hamza Khzemieh</a:t>
            </a:r>
            <a:endParaRPr kumimoji="0" lang="en-US" sz="2000" b="1" i="0" u="none" strike="noStrike" cap="none" normalizeH="0" baseline="0" dirty="0" smtClean="0">
              <a:ln>
                <a:noFill/>
              </a:ln>
              <a:solidFill>
                <a:schemeClr val="tx1">
                  <a:lumMod val="50000"/>
                  <a:lumOff val="50000"/>
                </a:schemeClr>
              </a:solidFill>
              <a:effectLst/>
              <a:latin typeface="+mj-lt"/>
              <a:cs typeface="Arial" pitchFamily="34" charset="0"/>
            </a:endParaRPr>
          </a:p>
          <a:p>
            <a:pPr lvl="0" algn="l" rtl="0" eaLnBrk="0" fontAlgn="base" hangingPunct="0">
              <a:spcBef>
                <a:spcPct val="0"/>
              </a:spcBef>
              <a:spcAft>
                <a:spcPct val="0"/>
              </a:spcAft>
              <a:tabLst>
                <a:tab pos="1330325" algn="l"/>
                <a:tab pos="2636838" algn="ctr"/>
                <a:tab pos="3111500" algn="l"/>
                <a:tab pos="3378200" algn="l"/>
                <a:tab pos="5273675" algn="r"/>
              </a:tabLst>
            </a:pPr>
            <a:r>
              <a:rPr kumimoji="0" lang="en-US" sz="2000" b="1" i="0" u="none" strike="noStrike" cap="none" normalizeH="0" baseline="0" dirty="0" smtClean="0">
                <a:ln>
                  <a:noFill/>
                </a:ln>
                <a:solidFill>
                  <a:schemeClr val="tx1">
                    <a:lumMod val="50000"/>
                    <a:lumOff val="50000"/>
                  </a:schemeClr>
                </a:solidFill>
                <a:effectLst/>
                <a:latin typeface="+mj-lt"/>
                <a:ea typeface="Calibri" pitchFamily="34" charset="0"/>
                <a:cs typeface="MV Boli" pitchFamily="2" charset="0"/>
              </a:rPr>
              <a:t>Hamza Abdullah Wahdan</a:t>
            </a:r>
            <a:endParaRPr kumimoji="0" lang="en-US" sz="2000" b="1" i="0" u="none" strike="noStrike" cap="none" normalizeH="0" baseline="0" dirty="0" smtClean="0">
              <a:ln>
                <a:noFill/>
              </a:ln>
              <a:solidFill>
                <a:schemeClr val="tx1">
                  <a:lumMod val="50000"/>
                  <a:lumOff val="50000"/>
                </a:schemeClr>
              </a:solidFill>
              <a:effectLst/>
              <a:latin typeface="+mj-lt"/>
              <a:cs typeface="Arial" pitchFamily="34" charset="0"/>
            </a:endParaRPr>
          </a:p>
          <a:p>
            <a:pPr lvl="0" algn="l" rtl="0" eaLnBrk="0" fontAlgn="base" hangingPunct="0">
              <a:spcBef>
                <a:spcPct val="0"/>
              </a:spcBef>
              <a:spcAft>
                <a:spcPct val="0"/>
              </a:spcAft>
              <a:tabLst>
                <a:tab pos="1330325" algn="l"/>
                <a:tab pos="2636838" algn="ctr"/>
                <a:tab pos="3111500" algn="l"/>
                <a:tab pos="3378200" algn="l"/>
                <a:tab pos="5273675" algn="r"/>
              </a:tabLst>
            </a:pPr>
            <a:r>
              <a:rPr kumimoji="0" lang="en-US" sz="2000" b="1" i="0" u="none" strike="noStrike" cap="none" normalizeH="0" baseline="0" dirty="0" smtClean="0">
                <a:ln>
                  <a:noFill/>
                </a:ln>
                <a:solidFill>
                  <a:schemeClr val="tx1">
                    <a:lumMod val="50000"/>
                    <a:lumOff val="50000"/>
                  </a:schemeClr>
                </a:solidFill>
                <a:effectLst/>
                <a:latin typeface="+mj-lt"/>
                <a:ea typeface="Calibri" pitchFamily="34" charset="0"/>
                <a:cs typeface="MV Boli" pitchFamily="2" charset="0"/>
              </a:rPr>
              <a:t>Mohammad  Jaber Salim</a:t>
            </a:r>
            <a:endParaRPr kumimoji="0" lang="en-US" sz="2000" b="1" i="0" u="none" strike="noStrike" cap="none" normalizeH="0" baseline="0" dirty="0" smtClean="0">
              <a:ln>
                <a:noFill/>
              </a:ln>
              <a:solidFill>
                <a:schemeClr val="tx1">
                  <a:lumMod val="50000"/>
                  <a:lumOff val="50000"/>
                </a:schemeClr>
              </a:solidFill>
              <a:effectLst/>
              <a:latin typeface="+mj-lt"/>
              <a:cs typeface="Arial" pitchFamily="34" charset="0"/>
            </a:endParaRPr>
          </a:p>
          <a:p>
            <a:pPr lvl="0" algn="l" rtl="0" eaLnBrk="0" fontAlgn="base" hangingPunct="0">
              <a:spcBef>
                <a:spcPct val="0"/>
              </a:spcBef>
              <a:spcAft>
                <a:spcPct val="0"/>
              </a:spcAft>
              <a:tabLst>
                <a:tab pos="1330325" algn="l"/>
                <a:tab pos="2636838" algn="ctr"/>
                <a:tab pos="3111500" algn="l"/>
                <a:tab pos="3378200" algn="l"/>
                <a:tab pos="5273675" algn="r"/>
              </a:tabLst>
            </a:pPr>
            <a:r>
              <a:rPr kumimoji="0" lang="en-US" sz="2000" b="1" i="0" u="none" strike="noStrike" cap="none" normalizeH="0" baseline="0" dirty="0" smtClean="0">
                <a:ln>
                  <a:noFill/>
                </a:ln>
                <a:solidFill>
                  <a:schemeClr val="tx1">
                    <a:lumMod val="50000"/>
                    <a:lumOff val="50000"/>
                  </a:schemeClr>
                </a:solidFill>
                <a:effectLst/>
                <a:latin typeface="+mj-lt"/>
                <a:ea typeface="Calibri" pitchFamily="34" charset="0"/>
                <a:cs typeface="MV Boli" pitchFamily="2" charset="0"/>
              </a:rPr>
              <a:t>Mohammad Nadim Dawwas</a:t>
            </a:r>
            <a:endParaRPr kumimoji="0" lang="en-US" sz="2000" b="1" i="0" u="none" strike="noStrike" cap="none" normalizeH="0" baseline="0" dirty="0" smtClean="0">
              <a:ln>
                <a:noFill/>
              </a:ln>
              <a:solidFill>
                <a:schemeClr val="tx1">
                  <a:lumMod val="50000"/>
                  <a:lumOff val="50000"/>
                </a:schemeClr>
              </a:solidFill>
              <a:effectLst/>
              <a:latin typeface="+mj-lt"/>
              <a:cs typeface="Arial" pitchFamily="34" charset="0"/>
            </a:endParaRPr>
          </a:p>
        </p:txBody>
      </p:sp>
      <p:sp>
        <p:nvSpPr>
          <p:cNvPr id="12289" name="Rectangle 1"/>
          <p:cNvSpPr>
            <a:spLocks noChangeArrowheads="1"/>
          </p:cNvSpPr>
          <p:nvPr/>
        </p:nvSpPr>
        <p:spPr bwMode="auto">
          <a:xfrm>
            <a:off x="1907704" y="1124744"/>
            <a:ext cx="4392488"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1330325" algn="l"/>
                <a:tab pos="2636838" algn="ctr"/>
                <a:tab pos="3378200" algn="l"/>
              </a:tabLst>
            </a:pPr>
            <a:r>
              <a:rPr kumimoji="0" lang="en-US" sz="2200" b="0" i="0" u="none" strike="noStrike" cap="none" normalizeH="0" baseline="0" dirty="0" smtClean="0">
                <a:ln>
                  <a:noFill/>
                </a:ln>
                <a:solidFill>
                  <a:schemeClr val="tx1">
                    <a:lumMod val="50000"/>
                    <a:lumOff val="50000"/>
                  </a:schemeClr>
                </a:solidFill>
                <a:effectLst/>
                <a:latin typeface="Vineta BT" pitchFamily="82" charset="0"/>
                <a:ea typeface="Calibri" pitchFamily="34" charset="0"/>
                <a:cs typeface="Arial" pitchFamily="34" charset="0"/>
              </a:rPr>
              <a:t>Multi Story Housing </a:t>
            </a:r>
            <a:r>
              <a:rPr kumimoji="0" lang="ar-SA" sz="2200" b="0" i="0" u="none" strike="noStrike" cap="none" normalizeH="0" baseline="0" dirty="0" smtClean="0">
                <a:ln>
                  <a:noFill/>
                </a:ln>
                <a:solidFill>
                  <a:schemeClr val="tx1">
                    <a:lumMod val="50000"/>
                    <a:lumOff val="50000"/>
                  </a:schemeClr>
                </a:solidFill>
                <a:effectLst/>
                <a:latin typeface="Vineta BT" pitchFamily="82" charset="0"/>
                <a:ea typeface="Calibri" pitchFamily="34" charset="0"/>
                <a:cs typeface="Arial" pitchFamily="34" charset="0"/>
              </a:rPr>
              <a:t>  </a:t>
            </a:r>
            <a:endParaRPr kumimoji="0" lang="ar-SA" sz="2200" b="0" i="0" u="none" strike="noStrike" cap="none" normalizeH="0" baseline="0" dirty="0" smtClean="0">
              <a:ln>
                <a:noFill/>
              </a:ln>
              <a:solidFill>
                <a:schemeClr val="tx1">
                  <a:lumMod val="50000"/>
                  <a:lumOff val="50000"/>
                </a:schemeClr>
              </a:solidFill>
              <a:effectLst/>
              <a:latin typeface="Arial" pitchFamily="34" charset="0"/>
              <a:cs typeface="Arial" pitchFamily="34" charset="0"/>
            </a:endParaRPr>
          </a:p>
        </p:txBody>
      </p:sp>
      <p:sp>
        <p:nvSpPr>
          <p:cNvPr id="19" name="مربع نص 18"/>
          <p:cNvSpPr txBox="1"/>
          <p:nvPr/>
        </p:nvSpPr>
        <p:spPr>
          <a:xfrm>
            <a:off x="0" y="4797152"/>
            <a:ext cx="3816424" cy="707886"/>
          </a:xfrm>
          <a:prstGeom prst="rect">
            <a:avLst/>
          </a:prstGeom>
          <a:solidFill>
            <a:schemeClr val="tx1">
              <a:lumMod val="85000"/>
              <a:lumOff val="15000"/>
            </a:schemeClr>
          </a:solidFill>
        </p:spPr>
        <p:txBody>
          <a:bodyPr wrap="square" rtlCol="1">
            <a:spAutoFit/>
          </a:bodyPr>
          <a:lstStyle/>
          <a:p>
            <a:pPr algn="l"/>
            <a:r>
              <a:rPr lang="en-US" sz="2000" dirty="0" smtClean="0">
                <a:latin typeface="Vineta BT" pitchFamily="82" charset="0"/>
              </a:rPr>
              <a:t>Under The Supervision Of :</a:t>
            </a:r>
            <a:endParaRPr lang="ar-SA" sz="2000" dirty="0">
              <a:latin typeface="Vineta BT" pitchFamily="82" charset="0"/>
            </a:endParaRPr>
          </a:p>
        </p:txBody>
      </p:sp>
      <p:sp>
        <p:nvSpPr>
          <p:cNvPr id="20" name="مربع نص 19"/>
          <p:cNvSpPr txBox="1"/>
          <p:nvPr/>
        </p:nvSpPr>
        <p:spPr>
          <a:xfrm>
            <a:off x="395536" y="5949280"/>
            <a:ext cx="3312368" cy="523220"/>
          </a:xfrm>
          <a:prstGeom prst="rect">
            <a:avLst/>
          </a:prstGeom>
          <a:noFill/>
        </p:spPr>
        <p:txBody>
          <a:bodyPr wrap="square" rtlCol="1">
            <a:spAutoFit/>
          </a:bodyPr>
          <a:lstStyle/>
          <a:p>
            <a:r>
              <a:rPr lang="en-US" sz="2800" b="1" dirty="0" smtClean="0">
                <a:solidFill>
                  <a:schemeClr val="tx1">
                    <a:lumMod val="50000"/>
                    <a:lumOff val="50000"/>
                  </a:schemeClr>
                </a:solidFill>
                <a:latin typeface="+mj-lt"/>
              </a:rPr>
              <a:t>ENG . Amt Tuffaha</a:t>
            </a:r>
            <a:endParaRPr lang="ar-SA" sz="2800" b="1" dirty="0">
              <a:solidFill>
                <a:schemeClr val="tx1">
                  <a:lumMod val="50000"/>
                  <a:lumOff val="50000"/>
                </a:schemeClr>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764704"/>
            <a:ext cx="3712456" cy="1143000"/>
          </a:xfrm>
        </p:spPr>
        <p:txBody>
          <a:bodyPr>
            <a:normAutofit/>
          </a:bodyPr>
          <a:lstStyle/>
          <a:p>
            <a:r>
              <a:rPr lang="en-US" sz="3200" b="1" dirty="0" smtClean="0">
                <a:solidFill>
                  <a:schemeClr val="accent3">
                    <a:lumMod val="75000"/>
                  </a:schemeClr>
                </a:solidFill>
              </a:rPr>
              <a:t>East Elevation </a:t>
            </a:r>
            <a:endParaRPr lang="en-US" sz="3200"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763688" y="1556792"/>
            <a:ext cx="6072230" cy="5072098"/>
          </a:xfrm>
          <a:prstGeom prst="rect">
            <a:avLst/>
          </a:prstGeom>
          <a:noFill/>
          <a:ln w="9525">
            <a:noFill/>
            <a:miter lim="800000"/>
            <a:headEnd/>
            <a:tailEnd/>
          </a:ln>
          <a:effectLst/>
        </p:spPr>
      </p:pic>
      <p:sp>
        <p:nvSpPr>
          <p:cNvPr id="4" name="مربع نص 3"/>
          <p:cNvSpPr txBox="1"/>
          <p:nvPr/>
        </p:nvSpPr>
        <p:spPr>
          <a:xfrm>
            <a:off x="1475656" y="260648"/>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764704"/>
            <a:ext cx="3352416" cy="778098"/>
          </a:xfrm>
        </p:spPr>
        <p:txBody>
          <a:bodyPr>
            <a:normAutofit/>
          </a:bodyPr>
          <a:lstStyle/>
          <a:p>
            <a:r>
              <a:rPr lang="en-US" sz="2800" b="1" dirty="0" smtClean="0">
                <a:solidFill>
                  <a:schemeClr val="accent3">
                    <a:lumMod val="75000"/>
                  </a:schemeClr>
                </a:solidFill>
                <a:effectLst/>
              </a:rPr>
              <a:t>West Elevation </a:t>
            </a:r>
            <a:endParaRPr lang="en-US" sz="2800" b="1" dirty="0">
              <a:effectLst/>
            </a:endParaRPr>
          </a:p>
        </p:txBody>
      </p:sp>
      <p:pic>
        <p:nvPicPr>
          <p:cNvPr id="6146" name="Picture 2"/>
          <p:cNvPicPr>
            <a:picLocks noGrp="1" noChangeAspect="1" noChangeArrowheads="1"/>
          </p:cNvPicPr>
          <p:nvPr>
            <p:ph idx="1"/>
          </p:nvPr>
        </p:nvPicPr>
        <p:blipFill>
          <a:blip r:embed="rId2" cstate="print"/>
          <a:srcRect/>
          <a:stretch>
            <a:fillRect/>
          </a:stretch>
        </p:blipFill>
        <p:spPr bwMode="auto">
          <a:xfrm>
            <a:off x="1835696" y="1484784"/>
            <a:ext cx="6643734" cy="5214974"/>
          </a:xfrm>
          <a:prstGeom prst="rect">
            <a:avLst/>
          </a:prstGeom>
          <a:noFill/>
          <a:ln w="9525">
            <a:noFill/>
            <a:miter lim="800000"/>
            <a:headEnd/>
            <a:tailEnd/>
          </a:ln>
          <a:effectLst/>
        </p:spPr>
      </p:pic>
      <p:sp>
        <p:nvSpPr>
          <p:cNvPr id="4" name="مربع نص 3"/>
          <p:cNvSpPr txBox="1"/>
          <p:nvPr/>
        </p:nvSpPr>
        <p:spPr>
          <a:xfrm>
            <a:off x="1547664" y="188640"/>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51720" y="1124744"/>
            <a:ext cx="4294232" cy="936104"/>
          </a:xfrm>
        </p:spPr>
        <p:txBody>
          <a:bodyPr>
            <a:normAutofit/>
          </a:bodyPr>
          <a:lstStyle/>
          <a:p>
            <a:r>
              <a:rPr lang="en-US" sz="2800" b="1" dirty="0" smtClean="0">
                <a:solidFill>
                  <a:schemeClr val="accent3">
                    <a:lumMod val="75000"/>
                  </a:schemeClr>
                </a:solidFill>
                <a:effectLst/>
              </a:rPr>
              <a:t>South Elevation </a:t>
            </a:r>
            <a:endParaRPr lang="en-US" sz="2800" dirty="0">
              <a:effectLst/>
            </a:endParaRPr>
          </a:p>
        </p:txBody>
      </p:sp>
      <p:pic>
        <p:nvPicPr>
          <p:cNvPr id="7170" name="Picture 2"/>
          <p:cNvPicPr>
            <a:picLocks noGrp="1" noChangeAspect="1" noChangeArrowheads="1"/>
          </p:cNvPicPr>
          <p:nvPr>
            <p:ph idx="1"/>
          </p:nvPr>
        </p:nvPicPr>
        <p:blipFill>
          <a:blip r:embed="rId2" cstate="print"/>
          <a:srcRect/>
          <a:stretch>
            <a:fillRect/>
          </a:stretch>
        </p:blipFill>
        <p:spPr bwMode="auto">
          <a:xfrm>
            <a:off x="1331640" y="1916832"/>
            <a:ext cx="7358114" cy="4667250"/>
          </a:xfrm>
          <a:prstGeom prst="rect">
            <a:avLst/>
          </a:prstGeom>
          <a:noFill/>
          <a:ln w="9525">
            <a:noFill/>
            <a:miter lim="800000"/>
            <a:headEnd/>
            <a:tailEnd/>
          </a:ln>
          <a:effectLst/>
        </p:spPr>
      </p:pic>
      <p:sp>
        <p:nvSpPr>
          <p:cNvPr id="4" name="مربع نص 3"/>
          <p:cNvSpPr txBox="1"/>
          <p:nvPr/>
        </p:nvSpPr>
        <p:spPr>
          <a:xfrm>
            <a:off x="1547664" y="404664"/>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692696"/>
            <a:ext cx="2560328" cy="1138138"/>
          </a:xfrm>
        </p:spPr>
        <p:txBody>
          <a:bodyPr>
            <a:normAutofit/>
          </a:bodyPr>
          <a:lstStyle/>
          <a:p>
            <a:r>
              <a:rPr lang="en-US" sz="2800" b="1" dirty="0" smtClean="0">
                <a:solidFill>
                  <a:schemeClr val="accent3">
                    <a:lumMod val="75000"/>
                  </a:schemeClr>
                </a:solidFill>
                <a:effectLst/>
              </a:rPr>
              <a:t>Sections </a:t>
            </a:r>
            <a:endParaRPr lang="en-US" sz="2800" dirty="0">
              <a:effectLst/>
            </a:endParaRPr>
          </a:p>
        </p:txBody>
      </p:sp>
      <p:pic>
        <p:nvPicPr>
          <p:cNvPr id="8194" name="Picture 2"/>
          <p:cNvPicPr>
            <a:picLocks noGrp="1" noChangeAspect="1" noChangeArrowheads="1"/>
          </p:cNvPicPr>
          <p:nvPr>
            <p:ph idx="1"/>
          </p:nvPr>
        </p:nvPicPr>
        <p:blipFill>
          <a:blip r:embed="rId2" cstate="print"/>
          <a:srcRect/>
          <a:stretch>
            <a:fillRect/>
          </a:stretch>
        </p:blipFill>
        <p:spPr bwMode="auto">
          <a:xfrm>
            <a:off x="1785886" y="1500150"/>
            <a:ext cx="7358114" cy="5357850"/>
          </a:xfrm>
          <a:prstGeom prst="rect">
            <a:avLst/>
          </a:prstGeom>
          <a:noFill/>
          <a:ln w="9525">
            <a:noFill/>
            <a:miter lim="800000"/>
            <a:headEnd/>
            <a:tailEnd/>
          </a:ln>
          <a:effectLst/>
        </p:spPr>
      </p:pic>
      <p:sp>
        <p:nvSpPr>
          <p:cNvPr id="4" name="مربع نص 3"/>
          <p:cNvSpPr txBox="1"/>
          <p:nvPr/>
        </p:nvSpPr>
        <p:spPr>
          <a:xfrm>
            <a:off x="1547664" y="260648"/>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764704"/>
            <a:ext cx="4864584" cy="1066130"/>
          </a:xfrm>
        </p:spPr>
        <p:txBody>
          <a:bodyPr>
            <a:normAutofit/>
          </a:bodyPr>
          <a:lstStyle/>
          <a:p>
            <a:r>
              <a:rPr lang="en-US" sz="2800" dirty="0" smtClean="0"/>
              <a:t>Section A-A</a:t>
            </a:r>
            <a:endParaRPr lang="en-US" sz="2800" dirty="0"/>
          </a:p>
        </p:txBody>
      </p:sp>
      <p:pic>
        <p:nvPicPr>
          <p:cNvPr id="6" name="Picture 3"/>
          <p:cNvPicPr>
            <a:picLocks noChangeAspect="1" noChangeArrowheads="1"/>
          </p:cNvPicPr>
          <p:nvPr/>
        </p:nvPicPr>
        <p:blipFill>
          <a:blip r:embed="rId2" cstate="print"/>
          <a:srcRect/>
          <a:stretch>
            <a:fillRect/>
          </a:stretch>
        </p:blipFill>
        <p:spPr bwMode="auto">
          <a:xfrm>
            <a:off x="928662" y="1571612"/>
            <a:ext cx="7786742" cy="4929222"/>
          </a:xfrm>
          <a:prstGeom prst="rect">
            <a:avLst/>
          </a:prstGeom>
          <a:noFill/>
          <a:ln w="9525">
            <a:noFill/>
            <a:miter lim="800000"/>
            <a:headEnd/>
            <a:tailEnd/>
          </a:ln>
          <a:effectLst/>
        </p:spPr>
      </p:pic>
      <p:sp>
        <p:nvSpPr>
          <p:cNvPr id="4" name="مربع نص 3"/>
          <p:cNvSpPr txBox="1"/>
          <p:nvPr/>
        </p:nvSpPr>
        <p:spPr>
          <a:xfrm>
            <a:off x="1691680" y="188640"/>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736" y="620688"/>
            <a:ext cx="3600400" cy="1152128"/>
          </a:xfrm>
        </p:spPr>
        <p:txBody>
          <a:bodyPr>
            <a:normAutofit/>
          </a:bodyPr>
          <a:lstStyle/>
          <a:p>
            <a:r>
              <a:rPr lang="en-US" sz="3200" dirty="0" smtClean="0"/>
              <a:t>Section B-B</a:t>
            </a:r>
            <a:endParaRPr lang="en-US" sz="32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331640" y="1412776"/>
            <a:ext cx="7286676" cy="5000660"/>
          </a:xfrm>
          <a:prstGeom prst="rect">
            <a:avLst/>
          </a:prstGeom>
          <a:noFill/>
          <a:ln w="9525">
            <a:noFill/>
            <a:miter lim="800000"/>
            <a:headEnd/>
            <a:tailEnd/>
          </a:ln>
          <a:effectLst/>
        </p:spPr>
      </p:pic>
      <p:sp>
        <p:nvSpPr>
          <p:cNvPr id="5" name="مربع نص 4"/>
          <p:cNvSpPr txBox="1"/>
          <p:nvPr/>
        </p:nvSpPr>
        <p:spPr>
          <a:xfrm>
            <a:off x="1547664" y="188640"/>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1357290" y="1285860"/>
            <a:ext cx="7498080" cy="5319730"/>
          </a:xfrm>
        </p:spPr>
        <p:txBody>
          <a:bodyPr>
            <a:normAutofit/>
          </a:bodyPr>
          <a:lstStyle/>
          <a:p>
            <a:pPr algn="l" rtl="0"/>
            <a:r>
              <a:rPr lang="en-US" sz="2400" dirty="0" smtClean="0"/>
              <a:t>In this chapter we have to simulate the building by using Ecotect to give an indication about how much this building is energy efficient.</a:t>
            </a:r>
          </a:p>
          <a:p>
            <a:pPr algn="l" rtl="0">
              <a:buNone/>
            </a:pPr>
            <a:endParaRPr lang="en-US" sz="2400" i="1" dirty="0" smtClean="0"/>
          </a:p>
          <a:p>
            <a:pPr algn="l" rtl="0"/>
            <a:r>
              <a:rPr lang="en-US" sz="2400" dirty="0" smtClean="0"/>
              <a:t>This chapter includes the building orientation on the land to collect the largest amount of solar gain in winter and the minimum solar gain in summer.</a:t>
            </a:r>
          </a:p>
          <a:p>
            <a:pPr algn="l" rtl="0">
              <a:buNone/>
            </a:pPr>
            <a:endParaRPr lang="en-US" sz="2400" i="1" dirty="0" smtClean="0"/>
          </a:p>
          <a:p>
            <a:pPr algn="l" rtl="0"/>
            <a:r>
              <a:rPr lang="en-US" sz="2400" dirty="0" smtClean="0"/>
              <a:t>We also provide shading for the windows on just East direction In line with the sun path at different times of the year, Because the other directions have an automatic shading due to the presence of balconies.</a:t>
            </a:r>
            <a:endParaRPr lang="en-US" sz="2400" i="1" dirty="0" smtClean="0"/>
          </a:p>
          <a:p>
            <a:pPr algn="l" rtl="0"/>
            <a:endParaRPr lang="ar-AE" sz="2400" dirty="0"/>
          </a:p>
        </p:txBody>
      </p:sp>
      <p:sp>
        <p:nvSpPr>
          <p:cNvPr id="4" name="مربع نص 3"/>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1196752"/>
            <a:ext cx="7498080" cy="1143000"/>
          </a:xfrm>
        </p:spPr>
        <p:txBody>
          <a:bodyPr>
            <a:normAutofit/>
          </a:bodyPr>
          <a:lstStyle/>
          <a:p>
            <a:r>
              <a:rPr lang="en-US" sz="2800" b="1" dirty="0" smtClean="0"/>
              <a:t>Solar Shading</a:t>
            </a:r>
            <a:endParaRPr lang="ar-AE" sz="2800" dirty="0"/>
          </a:p>
        </p:txBody>
      </p:sp>
      <p:sp>
        <p:nvSpPr>
          <p:cNvPr id="3" name="Content Placeholder 2"/>
          <p:cNvSpPr>
            <a:spLocks noGrp="1"/>
          </p:cNvSpPr>
          <p:nvPr>
            <p:ph idx="1"/>
          </p:nvPr>
        </p:nvSpPr>
        <p:spPr>
          <a:xfrm>
            <a:off x="1043608" y="2465512"/>
            <a:ext cx="7416824" cy="4392488"/>
          </a:xfrm>
        </p:spPr>
        <p:txBody>
          <a:bodyPr>
            <a:normAutofit/>
          </a:bodyPr>
          <a:lstStyle/>
          <a:p>
            <a:pPr algn="l" rtl="0"/>
            <a:r>
              <a:rPr lang="en-US" sz="2400" dirty="0" smtClean="0"/>
              <a:t>In its simplest form, solar shading is any device which excludes sunshine from a building, like a curtain</a:t>
            </a:r>
            <a:r>
              <a:rPr lang="en-US" sz="2400" dirty="0" smtClean="0"/>
              <a:t>.</a:t>
            </a:r>
          </a:p>
          <a:p>
            <a:pPr algn="l" rtl="0">
              <a:buNone/>
            </a:pPr>
            <a:endParaRPr lang="en-US" sz="2400" dirty="0" smtClean="0"/>
          </a:p>
          <a:p>
            <a:pPr algn="l" rtl="0">
              <a:buNone/>
            </a:pPr>
            <a:endParaRPr lang="en-US" sz="2400" dirty="0" smtClean="0"/>
          </a:p>
          <a:p>
            <a:pPr algn="l" rtl="0"/>
            <a:r>
              <a:rPr lang="en-US" sz="2400" dirty="0" smtClean="0"/>
              <a:t>Solar shading is an effective energy saver all year round. In summer it can cut the amount of heat enter a building and in winter it can decrease heat loss.</a:t>
            </a:r>
          </a:p>
        </p:txBody>
      </p:sp>
      <p:sp>
        <p:nvSpPr>
          <p:cNvPr id="4" name="مربع نص 3"/>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548680"/>
            <a:ext cx="7498080" cy="1143000"/>
          </a:xfrm>
        </p:spPr>
        <p:txBody>
          <a:bodyPr>
            <a:normAutofit/>
          </a:bodyPr>
          <a:lstStyle/>
          <a:p>
            <a:pPr lvl="0" rtl="0"/>
            <a:r>
              <a:rPr lang="en-US" sz="3200" b="1" dirty="0" smtClean="0"/>
              <a:t>In summer:</a:t>
            </a:r>
            <a:endParaRPr lang="en-US" sz="3200" i="1" dirty="0"/>
          </a:p>
        </p:txBody>
      </p:sp>
      <p:sp>
        <p:nvSpPr>
          <p:cNvPr id="3" name="Content Placeholder 2"/>
          <p:cNvSpPr>
            <a:spLocks noGrp="1"/>
          </p:cNvSpPr>
          <p:nvPr>
            <p:ph idx="1"/>
          </p:nvPr>
        </p:nvSpPr>
        <p:spPr>
          <a:xfrm>
            <a:off x="1403648" y="1772816"/>
            <a:ext cx="7498080" cy="4800600"/>
          </a:xfrm>
        </p:spPr>
        <p:txBody>
          <a:bodyPr/>
          <a:lstStyle/>
          <a:p>
            <a:pPr algn="l" rtl="0"/>
            <a:r>
              <a:rPr lang="en-US" sz="2000" dirty="0" smtClean="0"/>
              <a:t>During the day in summer, solar shading will help to keep heat    out of the building, which can dramatically cut the need for air condition. In the evening, we can open the windows to allow the building to flush any heat build-up, again reducing the need for air condition</a:t>
            </a:r>
            <a:endParaRPr lang="en-US" sz="2000" i="1" dirty="0" smtClean="0"/>
          </a:p>
          <a:p>
            <a:pPr algn="l" rtl="0"/>
            <a:endParaRPr lang="ar-AE" dirty="0"/>
          </a:p>
        </p:txBody>
      </p:sp>
      <p:pic>
        <p:nvPicPr>
          <p:cNvPr id="6" name="Picture 5"/>
          <p:cNvPicPr/>
          <p:nvPr/>
        </p:nvPicPr>
        <p:blipFill>
          <a:blip r:embed="rId2" cstate="print"/>
          <a:srcRect/>
          <a:stretch>
            <a:fillRect/>
          </a:stretch>
        </p:blipFill>
        <p:spPr bwMode="auto">
          <a:xfrm>
            <a:off x="2214546" y="3429000"/>
            <a:ext cx="5715040" cy="27146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مربع نص 4"/>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7864" y="1052736"/>
            <a:ext cx="2520280" cy="1143000"/>
          </a:xfrm>
        </p:spPr>
        <p:txBody>
          <a:bodyPr>
            <a:normAutofit/>
          </a:bodyPr>
          <a:lstStyle/>
          <a:p>
            <a:pPr lvl="0"/>
            <a:r>
              <a:rPr lang="en-US" sz="3200" b="1" dirty="0" smtClean="0"/>
              <a:t>In winter:</a:t>
            </a:r>
            <a:r>
              <a:rPr lang="en-US" sz="3200" i="1" dirty="0" smtClean="0"/>
              <a:t/>
            </a:r>
            <a:br>
              <a:rPr lang="en-US" sz="3200" i="1" dirty="0" smtClean="0"/>
            </a:br>
            <a:endParaRPr lang="ar-AE" sz="3200" dirty="0"/>
          </a:p>
        </p:txBody>
      </p:sp>
      <p:sp>
        <p:nvSpPr>
          <p:cNvPr id="3" name="Content Placeholder 2"/>
          <p:cNvSpPr>
            <a:spLocks noGrp="1"/>
          </p:cNvSpPr>
          <p:nvPr>
            <p:ph idx="1"/>
          </p:nvPr>
        </p:nvSpPr>
        <p:spPr>
          <a:xfrm>
            <a:off x="1403648" y="1772816"/>
            <a:ext cx="7498080" cy="4800600"/>
          </a:xfrm>
        </p:spPr>
        <p:txBody>
          <a:bodyPr>
            <a:normAutofit/>
          </a:bodyPr>
          <a:lstStyle/>
          <a:p>
            <a:pPr algn="l" rtl="0"/>
            <a:r>
              <a:rPr lang="en-US" sz="2000" dirty="0" smtClean="0"/>
              <a:t>In winter, solar shadings will remain open to let free solar energy into the building during the day, to reduce energy requirements for heating. When the sun has set, these will close, to reduce heat loss and thus continue to save on the energy required for heating.</a:t>
            </a:r>
            <a:endParaRPr lang="ar-AE" sz="2000" dirty="0"/>
          </a:p>
        </p:txBody>
      </p:sp>
      <p:pic>
        <p:nvPicPr>
          <p:cNvPr id="4" name="Picture 3"/>
          <p:cNvPicPr/>
          <p:nvPr/>
        </p:nvPicPr>
        <p:blipFill>
          <a:blip r:embed="rId2" cstate="print"/>
          <a:srcRect/>
          <a:stretch>
            <a:fillRect/>
          </a:stretch>
        </p:blipFill>
        <p:spPr bwMode="auto">
          <a:xfrm>
            <a:off x="2353420" y="3539132"/>
            <a:ext cx="5500726" cy="250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مربع نص 4"/>
          <p:cNvSpPr txBox="1"/>
          <p:nvPr/>
        </p:nvSpPr>
        <p:spPr>
          <a:xfrm>
            <a:off x="971600" y="188640"/>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91880" y="1124744"/>
            <a:ext cx="2704344" cy="994122"/>
          </a:xfrm>
        </p:spPr>
        <p:txBody>
          <a:bodyPr>
            <a:normAutofit/>
          </a:bodyPr>
          <a:lstStyle/>
          <a:p>
            <a:r>
              <a:rPr lang="en-US" sz="3600" dirty="0" smtClean="0"/>
              <a:t>Abstract :</a:t>
            </a:r>
            <a:endParaRPr lang="en-US" sz="3600" dirty="0"/>
          </a:p>
        </p:txBody>
      </p:sp>
      <p:sp>
        <p:nvSpPr>
          <p:cNvPr id="3" name="عنصر نائب للمحتوى 2"/>
          <p:cNvSpPr>
            <a:spLocks noGrp="1"/>
          </p:cNvSpPr>
          <p:nvPr>
            <p:ph idx="1"/>
          </p:nvPr>
        </p:nvSpPr>
        <p:spPr>
          <a:xfrm>
            <a:off x="1259632" y="2276872"/>
            <a:ext cx="7498080" cy="2409828"/>
          </a:xfrm>
        </p:spPr>
        <p:txBody>
          <a:bodyPr>
            <a:normAutofit/>
          </a:bodyPr>
          <a:lstStyle/>
          <a:p>
            <a:pPr algn="l" rtl="0"/>
            <a:r>
              <a:rPr lang="en-US" sz="2800" dirty="0" smtClean="0"/>
              <a:t>This project is Re-design of a multi-storey buildings in Almeria Housing in the city of Nablus in and Use of a lightweight concrete materials instead of the normal </a:t>
            </a:r>
            <a:br>
              <a:rPr lang="en-US" sz="2800" dirty="0" smtClean="0"/>
            </a:br>
            <a:r>
              <a:rPr lang="en-US" sz="2800" dirty="0" smtClean="0"/>
              <a:t>brick .</a:t>
            </a:r>
            <a:endParaRPr lang="en-US" sz="2800" i="1" dirty="0" smtClean="0"/>
          </a:p>
          <a:p>
            <a:pPr algn="l" rtl="0"/>
            <a:endParaRPr lang="en-US" dirty="0"/>
          </a:p>
        </p:txBody>
      </p:sp>
      <p:sp>
        <p:nvSpPr>
          <p:cNvPr id="4" name="عنصر نائب للمحتوى 2"/>
          <p:cNvSpPr txBox="1">
            <a:spLocks/>
          </p:cNvSpPr>
          <p:nvPr/>
        </p:nvSpPr>
        <p:spPr>
          <a:xfrm>
            <a:off x="1403648" y="4869160"/>
            <a:ext cx="7344816" cy="1645124"/>
          </a:xfrm>
          <a:prstGeom prst="rect">
            <a:avLst/>
          </a:prstGeom>
        </p:spPr>
        <p:txBody>
          <a:bodyPr>
            <a:normAutofit/>
          </a:bodyPr>
          <a:lstStyle/>
          <a:p>
            <a:pPr algn="l">
              <a:spcBef>
                <a:spcPct val="20000"/>
              </a:spcBef>
              <a:buClr>
                <a:schemeClr val="hlink"/>
              </a:buClr>
              <a:buSzPct val="70000"/>
              <a:buFont typeface="Wingdings" pitchFamily="2" charset="2"/>
              <a:buNone/>
            </a:pPr>
            <a:r>
              <a:rPr lang="en-US" sz="2400" dirty="0" smtClean="0"/>
              <a:t>The final analysis and design of building is done using a three dimensional (3D) structural model by the structural analysis and design software sap2000. </a:t>
            </a:r>
          </a:p>
        </p:txBody>
      </p:sp>
      <p:sp>
        <p:nvSpPr>
          <p:cNvPr id="5" name="مربع نص 4"/>
          <p:cNvSpPr txBox="1"/>
          <p:nvPr/>
        </p:nvSpPr>
        <p:spPr>
          <a:xfrm>
            <a:off x="1547664" y="404664"/>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908720"/>
            <a:ext cx="7498080" cy="1143000"/>
          </a:xfrm>
        </p:spPr>
        <p:txBody>
          <a:bodyPr>
            <a:normAutofit/>
          </a:bodyPr>
          <a:lstStyle/>
          <a:p>
            <a:r>
              <a:rPr lang="en-US" sz="3200" b="1" dirty="0" smtClean="0"/>
              <a:t>Systems of Solar Shading</a:t>
            </a:r>
            <a:endParaRPr lang="ar-AE" sz="3200" dirty="0"/>
          </a:p>
        </p:txBody>
      </p:sp>
      <p:pic>
        <p:nvPicPr>
          <p:cNvPr id="4" name="Picture 3" descr="C:\Users\Feras\Desktop\Shading-Adaptive.JPG"/>
          <p:cNvPicPr/>
          <p:nvPr/>
        </p:nvPicPr>
        <p:blipFill>
          <a:blip r:embed="rId2" cstate="print"/>
          <a:srcRect/>
          <a:stretch>
            <a:fillRect/>
          </a:stretch>
        </p:blipFill>
        <p:spPr bwMode="auto">
          <a:xfrm>
            <a:off x="1691680" y="2348880"/>
            <a:ext cx="7286676" cy="3929090"/>
          </a:xfrm>
          <a:prstGeom prst="rect">
            <a:avLst/>
          </a:prstGeom>
          <a:noFill/>
          <a:ln w="9525">
            <a:noFill/>
            <a:miter lim="800000"/>
            <a:headEnd/>
            <a:tailEnd/>
          </a:ln>
        </p:spPr>
      </p:pic>
      <p:sp>
        <p:nvSpPr>
          <p:cNvPr id="5" name="مربع نص 4"/>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620688"/>
            <a:ext cx="7498080" cy="1143000"/>
          </a:xfrm>
        </p:spPr>
        <p:txBody>
          <a:bodyPr>
            <a:normAutofit/>
          </a:bodyPr>
          <a:lstStyle/>
          <a:p>
            <a:r>
              <a:rPr lang="en-US" sz="2800" b="1" dirty="0" smtClean="0">
                <a:effectLst/>
              </a:rPr>
              <a:t>Shading for East elevation</a:t>
            </a:r>
            <a:endParaRPr lang="ar-AE" sz="2800" dirty="0">
              <a:effectLst/>
            </a:endParaRPr>
          </a:p>
        </p:txBody>
      </p:sp>
      <p:sp>
        <p:nvSpPr>
          <p:cNvPr id="3" name="Content Placeholder 2"/>
          <p:cNvSpPr>
            <a:spLocks noGrp="1"/>
          </p:cNvSpPr>
          <p:nvPr>
            <p:ph idx="1"/>
          </p:nvPr>
        </p:nvSpPr>
        <p:spPr>
          <a:xfrm>
            <a:off x="1403648" y="1628800"/>
            <a:ext cx="7498080" cy="4800600"/>
          </a:xfrm>
        </p:spPr>
        <p:txBody>
          <a:bodyPr>
            <a:normAutofit/>
          </a:bodyPr>
          <a:lstStyle/>
          <a:p>
            <a:pPr algn="l" rtl="0"/>
            <a:r>
              <a:rPr lang="en-US" sz="1800" dirty="0" smtClean="0"/>
              <a:t>Automatic vertical moveable shutters were used in east windows to prevent the sun rays enter  the office and residential rooms, it moves in 45 degrees to the north in the winter and 45 degrees to the south in the summer depending on the sun movement, assume the spacing between  shutters = 12cm ,  so the length of each  shutter = 17cm</a:t>
            </a:r>
          </a:p>
          <a:p>
            <a:pPr algn="l" rtl="0">
              <a:buNone/>
            </a:pPr>
            <a:r>
              <a:rPr lang="en-US" sz="1800" dirty="0" smtClean="0"/>
              <a:t>    The dimension of the shutter as in the diagram</a:t>
            </a:r>
            <a:endParaRPr lang="en-US" sz="1800" i="1" dirty="0" smtClean="0"/>
          </a:p>
          <a:p>
            <a:pPr algn="l" rtl="0">
              <a:buNone/>
            </a:pPr>
            <a:endParaRPr lang="ar-AE" sz="2000" dirty="0"/>
          </a:p>
        </p:txBody>
      </p:sp>
      <p:pic>
        <p:nvPicPr>
          <p:cNvPr id="4" name="Picture 3"/>
          <p:cNvPicPr/>
          <p:nvPr/>
        </p:nvPicPr>
        <p:blipFill>
          <a:blip r:embed="rId2" cstate="print"/>
          <a:srcRect/>
          <a:stretch>
            <a:fillRect/>
          </a:stretch>
        </p:blipFill>
        <p:spPr bwMode="auto">
          <a:xfrm>
            <a:off x="1571604" y="3786190"/>
            <a:ext cx="5214974" cy="285752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p:cNvPicPr/>
          <p:nvPr/>
        </p:nvPicPr>
        <p:blipFill>
          <a:blip r:embed="rId3" cstate="print"/>
          <a:srcRect/>
          <a:stretch>
            <a:fillRect/>
          </a:stretch>
        </p:blipFill>
        <p:spPr bwMode="auto">
          <a:xfrm>
            <a:off x="6929454" y="4143380"/>
            <a:ext cx="1928826" cy="1928826"/>
          </a:xfrm>
          <a:prstGeom prst="rect">
            <a:avLst/>
          </a:prstGeom>
          <a:noFill/>
          <a:ln w="9525">
            <a:noFill/>
            <a:miter lim="800000"/>
            <a:headEnd/>
            <a:tailEnd/>
          </a:ln>
        </p:spPr>
      </p:pic>
      <p:sp>
        <p:nvSpPr>
          <p:cNvPr id="6" name="مربع نص 5"/>
          <p:cNvSpPr txBox="1"/>
          <p:nvPr/>
        </p:nvSpPr>
        <p:spPr>
          <a:xfrm>
            <a:off x="971600" y="188640"/>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304256"/>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84782"/>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80120"/>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4" cstate="print"/>
          <a:srcRect/>
          <a:stretch>
            <a:fillRect/>
          </a:stretch>
        </p:blipFill>
        <p:spPr bwMode="auto">
          <a:xfrm>
            <a:off x="0" y="27384"/>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4" descr="بدون عنوان.jpg"/>
          <p:cNvPicPr>
            <a:picLocks noGrp="1"/>
          </p:cNvPicPr>
          <p:nvPr>
            <p:ph idx="1"/>
          </p:nvPr>
        </p:nvPicPr>
        <p:blipFill>
          <a:blip r:embed="rId2" cstate="print"/>
          <a:stretch>
            <a:fillRect/>
          </a:stretch>
        </p:blipFill>
        <p:spPr>
          <a:xfrm>
            <a:off x="1785919" y="1052736"/>
            <a:ext cx="6314474" cy="5100414"/>
          </a:xfrm>
          <a:prstGeom prst="rect">
            <a:avLst/>
          </a:prstGeom>
        </p:spPr>
      </p:pic>
      <p:sp>
        <p:nvSpPr>
          <p:cNvPr id="5" name="Rectangle 4"/>
          <p:cNvSpPr/>
          <p:nvPr/>
        </p:nvSpPr>
        <p:spPr>
          <a:xfrm>
            <a:off x="2143108" y="6211669"/>
            <a:ext cx="6143668" cy="369332"/>
          </a:xfrm>
          <a:prstGeom prst="rect">
            <a:avLst/>
          </a:prstGeom>
        </p:spPr>
        <p:txBody>
          <a:bodyPr wrap="square">
            <a:spAutoFit/>
          </a:bodyPr>
          <a:lstStyle/>
          <a:p>
            <a:pPr algn="ctr"/>
            <a:r>
              <a:rPr lang="en-US" dirty="0" smtClean="0"/>
              <a:t>THE SHAPE OF THE BUILDING ON ECOTECT</a:t>
            </a:r>
            <a:endParaRPr lang="ar-AE" dirty="0"/>
          </a:p>
        </p:txBody>
      </p:sp>
      <p:sp>
        <p:nvSpPr>
          <p:cNvPr id="6" name="مربع نص 5"/>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92696"/>
            <a:ext cx="7576398" cy="1631976"/>
          </a:xfrm>
        </p:spPr>
        <p:txBody>
          <a:bodyPr>
            <a:noAutofit/>
          </a:bodyPr>
          <a:lstStyle/>
          <a:p>
            <a:r>
              <a:rPr lang="en-US" sz="1800" dirty="0" smtClean="0"/>
              <a:t>This program was used to analysis the daylight, the direct solar gain, and the heating and cooling loads for the building..</a:t>
            </a:r>
            <a:r>
              <a:rPr lang="en-US" sz="1800" i="1" dirty="0" smtClean="0"/>
              <a:t/>
            </a:r>
            <a:br>
              <a:rPr lang="en-US" sz="1800" i="1" dirty="0" smtClean="0"/>
            </a:br>
            <a:r>
              <a:rPr lang="en-US" sz="1800" dirty="0" smtClean="0"/>
              <a:t>The main steps done before reaching to the results are:</a:t>
            </a:r>
            <a:r>
              <a:rPr lang="en-US" sz="1800" i="1" dirty="0" smtClean="0"/>
              <a:t/>
            </a:r>
            <a:br>
              <a:rPr lang="en-US" sz="1800" i="1" dirty="0" smtClean="0"/>
            </a:br>
            <a:endParaRPr lang="ar-AE" sz="1800" dirty="0"/>
          </a:p>
        </p:txBody>
      </p:sp>
      <p:sp>
        <p:nvSpPr>
          <p:cNvPr id="3" name="Content Placeholder 2"/>
          <p:cNvSpPr>
            <a:spLocks noGrp="1"/>
          </p:cNvSpPr>
          <p:nvPr>
            <p:ph idx="1"/>
          </p:nvPr>
        </p:nvSpPr>
        <p:spPr>
          <a:xfrm>
            <a:off x="1187624" y="2060848"/>
            <a:ext cx="7344816" cy="4460194"/>
          </a:xfrm>
        </p:spPr>
        <p:txBody>
          <a:bodyPr>
            <a:normAutofit/>
          </a:bodyPr>
          <a:lstStyle/>
          <a:p>
            <a:pPr algn="l" rtl="0"/>
            <a:r>
              <a:rPr lang="en-US" sz="1800" b="1" i="1" dirty="0" smtClean="0"/>
              <a:t>First</a:t>
            </a:r>
            <a:r>
              <a:rPr lang="en-US" sz="1800" i="1" dirty="0" smtClean="0"/>
              <a:t>: </a:t>
            </a:r>
            <a:r>
              <a:rPr lang="en-US" sz="1800" dirty="0" smtClean="0"/>
              <a:t>Insert the building in the program.</a:t>
            </a:r>
          </a:p>
          <a:p>
            <a:pPr algn="l" rtl="0"/>
            <a:r>
              <a:rPr lang="en-US" sz="1800" b="1" dirty="0" smtClean="0"/>
              <a:t>Second</a:t>
            </a:r>
            <a:r>
              <a:rPr lang="en-US" sz="1800" dirty="0" smtClean="0"/>
              <a:t>: Define the material of walls, floors, roofs and partitions. It was as follows:</a:t>
            </a:r>
            <a:endParaRPr lang="en-US" sz="1800" i="1" dirty="0" smtClean="0"/>
          </a:p>
          <a:p>
            <a:pPr algn="l" rtl="0">
              <a:buNone/>
            </a:pPr>
            <a:r>
              <a:rPr lang="en-US" sz="1800" i="1" dirty="0" smtClean="0"/>
              <a:t>                          </a:t>
            </a:r>
            <a:r>
              <a:rPr lang="en-US" sz="1800" dirty="0" smtClean="0"/>
              <a:t>The external wall included</a:t>
            </a:r>
            <a:endParaRPr lang="en-US" sz="1800" i="1" dirty="0" smtClean="0"/>
          </a:p>
        </p:txBody>
      </p:sp>
      <p:pic>
        <p:nvPicPr>
          <p:cNvPr id="5" name="صورة 37" descr="hgf.jpg"/>
          <p:cNvPicPr/>
          <p:nvPr/>
        </p:nvPicPr>
        <p:blipFill>
          <a:blip r:embed="rId2" cstate="print"/>
          <a:stretch>
            <a:fillRect/>
          </a:stretch>
        </p:blipFill>
        <p:spPr>
          <a:xfrm>
            <a:off x="1500166" y="3356992"/>
            <a:ext cx="7286676" cy="3501008"/>
          </a:xfrm>
          <a:prstGeom prst="rect">
            <a:avLst/>
          </a:prstGeom>
        </p:spPr>
      </p:pic>
      <p:sp>
        <p:nvSpPr>
          <p:cNvPr id="6" name="مربع نص 5"/>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AE"/>
          </a:p>
        </p:txBody>
      </p:sp>
      <p:pic>
        <p:nvPicPr>
          <p:cNvPr id="20481" name="صورة 38" descr="u ex.jpg"/>
          <p:cNvPicPr>
            <a:picLocks noChangeAspect="1" noChangeArrowheads="1"/>
          </p:cNvPicPr>
          <p:nvPr/>
        </p:nvPicPr>
        <p:blipFill>
          <a:blip r:embed="rId2" cstate="print"/>
          <a:srcRect/>
          <a:stretch>
            <a:fillRect/>
          </a:stretch>
        </p:blipFill>
        <p:spPr bwMode="auto">
          <a:xfrm>
            <a:off x="1691680" y="1857444"/>
            <a:ext cx="6768752" cy="4816227"/>
          </a:xfrm>
          <a:prstGeom prst="rect">
            <a:avLst/>
          </a:prstGeom>
          <a:noFill/>
        </p:spPr>
      </p:pic>
      <p:sp>
        <p:nvSpPr>
          <p:cNvPr id="20483" name="Rectangle 3"/>
          <p:cNvSpPr>
            <a:spLocks noChangeArrowheads="1"/>
          </p:cNvSpPr>
          <p:nvPr/>
        </p:nvSpPr>
        <p:spPr bwMode="auto">
          <a:xfrm>
            <a:off x="2627784" y="1268760"/>
            <a:ext cx="500066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Cambria" pitchFamily="18" charset="0"/>
                <a:ea typeface="Times New Roman" pitchFamily="18" charset="0"/>
                <a:cs typeface="Times New Roman" pitchFamily="18" charset="0"/>
              </a:rPr>
              <a:t>Total U-value by ECOTECT = 0.34W/m2.k.</a:t>
            </a:r>
            <a:endParaRPr kumimoji="0" lang="en-US" b="0" i="0" u="none" strike="noStrike" cap="none" normalizeH="0" baseline="0" dirty="0" smtClean="0">
              <a:ln>
                <a:noFill/>
              </a:ln>
              <a:effectLst/>
              <a:latin typeface="Arial" pitchFamily="34" charset="0"/>
              <a:cs typeface="Arial" pitchFamily="34" charset="0"/>
            </a:endParaRPr>
          </a:p>
        </p:txBody>
      </p:sp>
      <p:sp>
        <p:nvSpPr>
          <p:cNvPr id="5" name="مربع نص 4"/>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35696" y="1340768"/>
            <a:ext cx="6286528" cy="369332"/>
          </a:xfrm>
          <a:prstGeom prst="rect">
            <a:avLst/>
          </a:prstGeom>
        </p:spPr>
        <p:txBody>
          <a:bodyPr wrap="square">
            <a:spAutoFit/>
          </a:bodyPr>
          <a:lstStyle/>
          <a:p>
            <a:r>
              <a:rPr lang="en-US" b="1" dirty="0" smtClean="0"/>
              <a:t>Total U-value by ECOTECT for ceiling = 0.5 W/m2.k. </a:t>
            </a:r>
            <a:endParaRPr lang="ar-AE" dirty="0"/>
          </a:p>
        </p:txBody>
      </p:sp>
      <p:pic>
        <p:nvPicPr>
          <p:cNvPr id="5" name="صورة 39" descr="u ceil.jpg"/>
          <p:cNvPicPr/>
          <p:nvPr/>
        </p:nvPicPr>
        <p:blipFill>
          <a:blip r:embed="rId2" cstate="print"/>
          <a:stretch>
            <a:fillRect/>
          </a:stretch>
        </p:blipFill>
        <p:spPr>
          <a:xfrm>
            <a:off x="1691680" y="2060848"/>
            <a:ext cx="7031134" cy="4367407"/>
          </a:xfrm>
          <a:prstGeom prst="rect">
            <a:avLst/>
          </a:prstGeom>
        </p:spPr>
      </p:pic>
      <p:sp>
        <p:nvSpPr>
          <p:cNvPr id="6" name="مربع نص 5"/>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1196752"/>
            <a:ext cx="6215090" cy="369332"/>
          </a:xfrm>
          <a:prstGeom prst="rect">
            <a:avLst/>
          </a:prstGeom>
        </p:spPr>
        <p:txBody>
          <a:bodyPr wrap="square">
            <a:spAutoFit/>
          </a:bodyPr>
          <a:lstStyle/>
          <a:p>
            <a:r>
              <a:rPr lang="en-US" b="1" dirty="0" smtClean="0"/>
              <a:t>Total U-value by ECOTECT for windows = 2.41 W/m2.k.</a:t>
            </a:r>
            <a:endParaRPr lang="ar-AE" dirty="0"/>
          </a:p>
        </p:txBody>
      </p:sp>
      <p:pic>
        <p:nvPicPr>
          <p:cNvPr id="5" name="صورة 40" descr="u win.jpg"/>
          <p:cNvPicPr/>
          <p:nvPr/>
        </p:nvPicPr>
        <p:blipFill>
          <a:blip r:embed="rId2" cstate="print"/>
          <a:stretch>
            <a:fillRect/>
          </a:stretch>
        </p:blipFill>
        <p:spPr>
          <a:xfrm>
            <a:off x="1619672" y="1772816"/>
            <a:ext cx="6984776" cy="4871463"/>
          </a:xfrm>
          <a:prstGeom prst="rect">
            <a:avLst/>
          </a:prstGeom>
        </p:spPr>
      </p:pic>
      <p:sp>
        <p:nvSpPr>
          <p:cNvPr id="6" name="مربع نص 5"/>
          <p:cNvSpPr txBox="1"/>
          <p:nvPr/>
        </p:nvSpPr>
        <p:spPr>
          <a:xfrm>
            <a:off x="899592" y="260648"/>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1196752"/>
            <a:ext cx="7286676" cy="369332"/>
          </a:xfrm>
          <a:prstGeom prst="rect">
            <a:avLst/>
          </a:prstGeom>
        </p:spPr>
        <p:txBody>
          <a:bodyPr wrap="square">
            <a:spAutoFit/>
          </a:bodyPr>
          <a:lstStyle/>
          <a:p>
            <a:r>
              <a:rPr lang="en-US" b="1" dirty="0" smtClean="0"/>
              <a:t>Total U-value by ECOTECT for partition = 0.63 W/m2.k.</a:t>
            </a:r>
            <a:endParaRPr lang="ar-AE" dirty="0"/>
          </a:p>
        </p:txBody>
      </p:sp>
      <p:pic>
        <p:nvPicPr>
          <p:cNvPr id="5" name="صورة 41" descr="part   u.jpg"/>
          <p:cNvPicPr/>
          <p:nvPr/>
        </p:nvPicPr>
        <p:blipFill>
          <a:blip r:embed="rId3" cstate="print"/>
          <a:stretch>
            <a:fillRect/>
          </a:stretch>
        </p:blipFill>
        <p:spPr>
          <a:xfrm>
            <a:off x="1331640" y="1700808"/>
            <a:ext cx="7272808" cy="4926942"/>
          </a:xfrm>
          <a:prstGeom prst="rect">
            <a:avLst/>
          </a:prstGeom>
        </p:spPr>
      </p:pic>
      <p:sp>
        <p:nvSpPr>
          <p:cNvPr id="6" name="مربع نص 5"/>
          <p:cNvSpPr txBox="1"/>
          <p:nvPr/>
        </p:nvSpPr>
        <p:spPr>
          <a:xfrm>
            <a:off x="899592" y="188640"/>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9" name="مربع نص 8"/>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 name="Picture 4" descr="شعار الجامعة"/>
          <p:cNvPicPr>
            <a:picLocks noChangeAspect="1" noChangeArrowheads="1"/>
          </p:cNvPicPr>
          <p:nvPr/>
        </p:nvPicPr>
        <p:blipFill>
          <a:blip r:embed="rId4"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764704"/>
            <a:ext cx="7498080" cy="1143000"/>
          </a:xfrm>
        </p:spPr>
        <p:txBody>
          <a:bodyPr>
            <a:normAutofit/>
          </a:bodyPr>
          <a:lstStyle/>
          <a:p>
            <a:r>
              <a:rPr lang="en-US" sz="2800" dirty="0" smtClean="0"/>
              <a:t>                         THE SUN PATH </a:t>
            </a:r>
            <a:endParaRPr lang="ar-AE" sz="2800" dirty="0"/>
          </a:p>
        </p:txBody>
      </p:sp>
      <p:pic>
        <p:nvPicPr>
          <p:cNvPr id="4" name="صورة 0" descr="hgfrtd.jpg"/>
          <p:cNvPicPr>
            <a:picLocks noGrp="1"/>
          </p:cNvPicPr>
          <p:nvPr>
            <p:ph idx="1"/>
          </p:nvPr>
        </p:nvPicPr>
        <p:blipFill>
          <a:blip r:embed="rId2" cstate="print"/>
          <a:stretch>
            <a:fillRect/>
          </a:stretch>
        </p:blipFill>
        <p:spPr>
          <a:xfrm>
            <a:off x="1979712" y="1700808"/>
            <a:ext cx="5590974" cy="4872604"/>
          </a:xfrm>
          <a:prstGeom prst="rect">
            <a:avLst/>
          </a:prstGeom>
        </p:spPr>
      </p:pic>
      <p:sp>
        <p:nvSpPr>
          <p:cNvPr id="10" name="مربع نص 9"/>
          <p:cNvSpPr txBox="1"/>
          <p:nvPr/>
        </p:nvSpPr>
        <p:spPr>
          <a:xfrm>
            <a:off x="899592" y="0"/>
            <a:ext cx="7668344"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2: Environmental System</a:t>
            </a:r>
          </a:p>
          <a:p>
            <a:endParaRPr lang="ar-SA" dirty="0"/>
          </a:p>
        </p:txBody>
      </p:sp>
      <p:sp>
        <p:nvSpPr>
          <p:cNvPr id="11"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2" name="مربع نص 11"/>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13" name="مربع نص 12"/>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4"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وان فرعي 12"/>
          <p:cNvSpPr>
            <a:spLocks noGrp="1"/>
          </p:cNvSpPr>
          <p:nvPr>
            <p:ph type="subTitle" idx="1"/>
          </p:nvPr>
        </p:nvSpPr>
        <p:spPr>
          <a:xfrm>
            <a:off x="1432560" y="2000240"/>
            <a:ext cx="4068134" cy="1071570"/>
          </a:xfrm>
        </p:spPr>
        <p:txBody>
          <a:bodyPr>
            <a:normAutofit/>
          </a:bodyPr>
          <a:lstStyle/>
          <a:p>
            <a:r>
              <a:rPr lang="en-US" sz="2800" i="1" dirty="0" smtClean="0">
                <a:latin typeface="Mongolian Baiti" pitchFamily="66" charset="0"/>
              </a:rPr>
              <a:t>The structural design was made by</a:t>
            </a:r>
            <a:r>
              <a:rPr lang="en-US" sz="2800" i="1" u="sng" dirty="0" smtClean="0">
                <a:effectLst>
                  <a:outerShdw blurRad="38100" dist="38100" dir="2700000" algn="tl">
                    <a:srgbClr val="000000">
                      <a:alpha val="43137"/>
                    </a:srgbClr>
                  </a:outerShdw>
                </a:effectLst>
                <a:latin typeface="Mongolian Baiti" pitchFamily="66" charset="0"/>
              </a:rPr>
              <a:t> SAP </a:t>
            </a:r>
            <a:r>
              <a:rPr lang="en-US" sz="2800" i="1" dirty="0" smtClean="0">
                <a:latin typeface="Mongolian Baiti" pitchFamily="66" charset="0"/>
              </a:rPr>
              <a:t>program </a:t>
            </a:r>
          </a:p>
          <a:p>
            <a:endParaRPr lang="en-US" dirty="0"/>
          </a:p>
        </p:txBody>
      </p:sp>
      <p:pic>
        <p:nvPicPr>
          <p:cNvPr id="11" name="Picture 8"/>
          <p:cNvPicPr>
            <a:picLocks noChangeAspect="1" noChangeArrowheads="1"/>
          </p:cNvPicPr>
          <p:nvPr/>
        </p:nvPicPr>
        <p:blipFill>
          <a:blip r:embed="rId2" cstate="print"/>
          <a:srcRect/>
          <a:stretch>
            <a:fillRect/>
          </a:stretch>
        </p:blipFill>
        <p:spPr bwMode="auto">
          <a:xfrm>
            <a:off x="1716194" y="3500438"/>
            <a:ext cx="2866804" cy="23794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1"/>
          <p:cNvSpPr txBox="1">
            <a:spLocks noChangeArrowheads="1"/>
          </p:cNvSpPr>
          <p:nvPr/>
        </p:nvSpPr>
        <p:spPr bwMode="auto">
          <a:xfrm>
            <a:off x="5105400" y="2071678"/>
            <a:ext cx="3124200" cy="523220"/>
          </a:xfrm>
          <a:prstGeom prst="rect">
            <a:avLst/>
          </a:prstGeom>
          <a:noFill/>
          <a:ln w="9525">
            <a:noFill/>
            <a:miter lim="800000"/>
            <a:headEnd/>
            <a:tailEnd/>
          </a:ln>
        </p:spPr>
        <p:txBody>
          <a:bodyPr wrap="square">
            <a:spAutoFit/>
          </a:bodyPr>
          <a:lstStyle/>
          <a:p>
            <a:r>
              <a:rPr lang="en-US" sz="2800" i="1" dirty="0">
                <a:latin typeface="Mongolian Baiti" pitchFamily="66" charset="0"/>
              </a:rPr>
              <a:t>3D modeling </a:t>
            </a:r>
          </a:p>
        </p:txBody>
      </p:sp>
      <p:pic>
        <p:nvPicPr>
          <p:cNvPr id="7" name="صورة 6" descr="C:\Users\abood\Desktop\sssssssa.jpg"/>
          <p:cNvPicPr/>
          <p:nvPr/>
        </p:nvPicPr>
        <p:blipFill>
          <a:blip r:embed="rId3" cstate="print"/>
          <a:srcRect/>
          <a:stretch>
            <a:fillRect/>
          </a:stretch>
        </p:blipFill>
        <p:spPr bwMode="auto">
          <a:xfrm>
            <a:off x="5357818" y="3429001"/>
            <a:ext cx="3286148" cy="2428892"/>
          </a:xfrm>
          <a:prstGeom prst="rect">
            <a:avLst/>
          </a:prstGeom>
          <a:noFill/>
          <a:ln w="9525">
            <a:noFill/>
            <a:miter lim="800000"/>
            <a:headEnd/>
            <a:tailEnd/>
          </a:ln>
        </p:spPr>
      </p:pic>
      <p:sp>
        <p:nvSpPr>
          <p:cNvPr id="8"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9" name="Picture 4" descr="شعار الجامعة"/>
          <p:cNvPicPr>
            <a:picLocks noChangeAspect="1" noChangeArrowheads="1"/>
          </p:cNvPicPr>
          <p:nvPr/>
        </p:nvPicPr>
        <p:blipFill>
          <a:blip r:embed="rId4" cstate="print"/>
          <a:srcRect/>
          <a:stretch>
            <a:fillRect/>
          </a:stretch>
        </p:blipFill>
        <p:spPr bwMode="auto">
          <a:xfrm>
            <a:off x="-1" y="0"/>
            <a:ext cx="1043609" cy="1052736"/>
          </a:xfrm>
          <a:prstGeom prst="rect">
            <a:avLst/>
          </a:prstGeom>
          <a:noFill/>
          <a:ln w="9525">
            <a:noFill/>
            <a:miter lim="800000"/>
            <a:headEnd/>
            <a:tailEnd/>
          </a:ln>
        </p:spPr>
      </p:pic>
      <p:sp>
        <p:nvSpPr>
          <p:cNvPr id="10" name="مربع نص 9"/>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4" name="مربع نص 13"/>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907704" y="897626"/>
            <a:ext cx="5256584" cy="5960374"/>
          </a:xfrm>
          <a:prstGeom prst="rect">
            <a:avLst/>
          </a:prstGeom>
          <a:noFill/>
          <a:ln w="9525">
            <a:noFill/>
            <a:miter lim="800000"/>
            <a:headEnd/>
            <a:tailEnd/>
          </a:ln>
          <a:effectLst/>
        </p:spPr>
      </p:pic>
      <p:sp>
        <p:nvSpPr>
          <p:cNvPr id="6" name="عنوان 1"/>
          <p:cNvSpPr>
            <a:spLocks noGrp="1"/>
          </p:cNvSpPr>
          <p:nvPr>
            <p:ph type="title"/>
          </p:nvPr>
        </p:nvSpPr>
        <p:spPr>
          <a:xfrm>
            <a:off x="5364088" y="6143620"/>
            <a:ext cx="3500462" cy="714380"/>
          </a:xfrm>
        </p:spPr>
        <p:txBody>
          <a:bodyPr>
            <a:normAutofit/>
          </a:bodyPr>
          <a:lstStyle/>
          <a:p>
            <a:pPr algn="ctr"/>
            <a:r>
              <a:rPr lang="en-US" sz="1600" b="1" dirty="0" smtClean="0">
                <a:solidFill>
                  <a:schemeClr val="tx2"/>
                </a:solidFill>
                <a:effectLst>
                  <a:outerShdw blurRad="38100" dist="38100" dir="2700000" algn="tl">
                    <a:srgbClr val="000000"/>
                  </a:outerShdw>
                </a:effectLst>
              </a:rPr>
              <a:t> 3D Picture of the building</a:t>
            </a:r>
            <a:br>
              <a:rPr lang="en-US" sz="1600" b="1" dirty="0" smtClean="0">
                <a:solidFill>
                  <a:schemeClr val="tx2"/>
                </a:solidFill>
                <a:effectLst>
                  <a:outerShdw blurRad="38100" dist="38100" dir="2700000" algn="tl">
                    <a:srgbClr val="000000"/>
                  </a:outerShdw>
                </a:effectLst>
              </a:rPr>
            </a:br>
            <a:endParaRPr lang="en-US" sz="1600" dirty="0"/>
          </a:p>
        </p:txBody>
      </p:sp>
      <p:sp>
        <p:nvSpPr>
          <p:cNvPr id="4" name="مربع نص 3"/>
          <p:cNvSpPr txBox="1"/>
          <p:nvPr/>
        </p:nvSpPr>
        <p:spPr>
          <a:xfrm>
            <a:off x="1547664" y="404664"/>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3"/>
          <p:cNvSpPr>
            <a:spLocks noGrp="1"/>
          </p:cNvSpPr>
          <p:nvPr>
            <p:ph type="subTitle" idx="4294967295"/>
          </p:nvPr>
        </p:nvSpPr>
        <p:spPr>
          <a:xfrm>
            <a:off x="1571605" y="1849438"/>
            <a:ext cx="7572396" cy="1936752"/>
          </a:xfrm>
        </p:spPr>
        <p:txBody>
          <a:bodyPr>
            <a:normAutofit/>
          </a:bodyPr>
          <a:lstStyle/>
          <a:p>
            <a:pPr algn="l" rtl="0"/>
            <a:r>
              <a:rPr lang="en-US" sz="2400" dirty="0" smtClean="0"/>
              <a:t>Design Codes</a:t>
            </a:r>
            <a:r>
              <a:rPr lang="en-US" sz="2800" dirty="0" smtClean="0"/>
              <a:t>:</a:t>
            </a:r>
            <a:endParaRPr lang="en-US" sz="2000" dirty="0" smtClean="0"/>
          </a:p>
          <a:p>
            <a:pPr algn="l" rtl="0"/>
            <a:r>
              <a:rPr lang="en-US" sz="2000" dirty="0" smtClean="0"/>
              <a:t>The structural design will be according to :</a:t>
            </a:r>
          </a:p>
          <a:p>
            <a:pPr algn="l" rtl="0"/>
            <a:r>
              <a:rPr lang="en-US" sz="2000" dirty="0" smtClean="0"/>
              <a:t>1)  the American Concrete Institute code ACI 318-08 .</a:t>
            </a:r>
          </a:p>
          <a:p>
            <a:pPr algn="l" rtl="0"/>
            <a:r>
              <a:rPr lang="en-US" sz="2000" dirty="0" smtClean="0"/>
              <a:t>2)  the seismic design according to UBC-97</a:t>
            </a:r>
            <a:endParaRPr lang="en-US" sz="2000" dirty="0"/>
          </a:p>
        </p:txBody>
      </p:sp>
      <p:sp>
        <p:nvSpPr>
          <p:cNvPr id="5" name="TextBox 15"/>
          <p:cNvSpPr txBox="1">
            <a:spLocks noChangeArrowheads="1"/>
          </p:cNvSpPr>
          <p:nvPr/>
        </p:nvSpPr>
        <p:spPr bwMode="auto">
          <a:xfrm>
            <a:off x="1571604" y="3786190"/>
            <a:ext cx="6929486" cy="2215991"/>
          </a:xfrm>
          <a:prstGeom prst="rect">
            <a:avLst/>
          </a:prstGeom>
          <a:noFill/>
          <a:ln w="9525">
            <a:noFill/>
            <a:miter lim="800000"/>
            <a:headEnd/>
            <a:tailEnd/>
          </a:ln>
        </p:spPr>
        <p:txBody>
          <a:bodyPr wrap="square">
            <a:spAutoFit/>
          </a:bodyPr>
          <a:lstStyle/>
          <a:p>
            <a:pPr algn="l" rtl="0">
              <a:buFont typeface="Arial" charset="0"/>
              <a:buChar char="•"/>
            </a:pPr>
            <a:r>
              <a:rPr lang="en-US" sz="2000" dirty="0"/>
              <a:t>Design will include the following elements :</a:t>
            </a:r>
          </a:p>
          <a:p>
            <a:pPr algn="l" rtl="0"/>
            <a:r>
              <a:rPr lang="en-US" sz="2000" dirty="0"/>
              <a:t>1) slab ( one way rib slab).</a:t>
            </a:r>
          </a:p>
          <a:p>
            <a:pPr algn="l" rtl="0"/>
            <a:r>
              <a:rPr lang="en-US" sz="2000" dirty="0"/>
              <a:t>2) </a:t>
            </a:r>
            <a:r>
              <a:rPr lang="en-US" sz="2000" dirty="0" smtClean="0"/>
              <a:t>beam </a:t>
            </a:r>
            <a:r>
              <a:rPr lang="en-US" sz="2000" dirty="0"/>
              <a:t>.</a:t>
            </a:r>
          </a:p>
          <a:p>
            <a:pPr algn="l" rtl="0"/>
            <a:r>
              <a:rPr lang="en-US" sz="2000" dirty="0"/>
              <a:t>3) column .</a:t>
            </a:r>
          </a:p>
          <a:p>
            <a:pPr algn="l" rtl="0"/>
            <a:r>
              <a:rPr lang="en-US" sz="2000" dirty="0"/>
              <a:t>4) shear wall.</a:t>
            </a:r>
          </a:p>
          <a:p>
            <a:pPr algn="l" rtl="0"/>
            <a:r>
              <a:rPr lang="en-US" sz="2000" dirty="0" smtClean="0"/>
              <a:t>5) </a:t>
            </a:r>
            <a:r>
              <a:rPr lang="en-US" sz="2000" dirty="0"/>
              <a:t>footing. </a:t>
            </a:r>
          </a:p>
          <a:p>
            <a:pPr algn="l" rtl="0"/>
            <a:endParaRPr lang="en-US" dirty="0"/>
          </a:p>
        </p:txBody>
      </p:sp>
      <p:sp>
        <p:nvSpPr>
          <p:cNvPr id="8"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9"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10" name="مربع نص 9"/>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2" name="مربع نص 11"/>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idx="1"/>
          </p:nvPr>
        </p:nvSpPr>
        <p:spPr bwMode="auto">
          <a:xfrm>
            <a:off x="1435608" y="1447800"/>
            <a:ext cx="1820370" cy="369332"/>
          </a:xfrm>
          <a:prstGeom prst="rect">
            <a:avLst/>
          </a:prstGeom>
          <a:noFill/>
          <a:ln w="9525">
            <a:noFill/>
            <a:miter lim="800000"/>
            <a:headEnd/>
            <a:tailEnd/>
          </a:ln>
        </p:spPr>
        <p:txBody>
          <a:bodyPr wrap="none">
            <a:spAutoFit/>
          </a:bodyPr>
          <a:lstStyle/>
          <a:p>
            <a:pPr algn="r" rtl="0">
              <a:buFont typeface="Wingdings" pitchFamily="2" charset="2"/>
              <a:buChar char="Ø"/>
            </a:pPr>
            <a:r>
              <a:rPr lang="en-US" sz="1800" b="1" dirty="0"/>
              <a:t>Design data</a:t>
            </a:r>
          </a:p>
        </p:txBody>
      </p:sp>
      <p:sp>
        <p:nvSpPr>
          <p:cNvPr id="6" name="TextBox 13"/>
          <p:cNvSpPr txBox="1"/>
          <p:nvPr/>
        </p:nvSpPr>
        <p:spPr>
          <a:xfrm>
            <a:off x="1214414" y="1981201"/>
            <a:ext cx="4348186" cy="646331"/>
          </a:xfrm>
          <a:prstGeom prst="rect">
            <a:avLst/>
          </a:prstGeom>
          <a:noFill/>
        </p:spPr>
        <p:txBody>
          <a:bodyPr wrap="square">
            <a:spAutoFit/>
          </a:bodyPr>
          <a:lstStyle/>
          <a:p>
            <a:pPr marL="342900" indent="-342900" algn="r" rtl="0">
              <a:buFont typeface="+mj-lt"/>
              <a:buAutoNum type="arabicPeriod"/>
              <a:defRPr/>
            </a:pPr>
            <a:r>
              <a:rPr lang="en-US" dirty="0" smtClean="0">
                <a:latin typeface="Times New Roman"/>
                <a:ea typeface="SimSun"/>
                <a:cs typeface="Tahoma"/>
              </a:rPr>
              <a:t>Compressive strength of concrete (f\c)</a:t>
            </a:r>
          </a:p>
          <a:p>
            <a:pPr algn="r" rtl="0">
              <a:defRPr/>
            </a:pPr>
            <a:endParaRPr lang="en-US" dirty="0"/>
          </a:p>
        </p:txBody>
      </p:sp>
      <p:sp>
        <p:nvSpPr>
          <p:cNvPr id="7" name="TextBox 18"/>
          <p:cNvSpPr txBox="1">
            <a:spLocks noChangeArrowheads="1"/>
          </p:cNvSpPr>
          <p:nvPr/>
        </p:nvSpPr>
        <p:spPr bwMode="auto">
          <a:xfrm>
            <a:off x="1214414" y="2362200"/>
            <a:ext cx="1452586" cy="1754326"/>
          </a:xfrm>
          <a:prstGeom prst="rect">
            <a:avLst/>
          </a:prstGeom>
          <a:noFill/>
          <a:ln w="9525">
            <a:noFill/>
            <a:miter lim="800000"/>
            <a:headEnd/>
            <a:tailEnd/>
          </a:ln>
        </p:spPr>
        <p:txBody>
          <a:bodyPr wrap="square">
            <a:spAutoFit/>
          </a:bodyPr>
          <a:lstStyle/>
          <a:p>
            <a:pPr algn="l" rtl="0"/>
            <a:r>
              <a:rPr lang="en-US" i="1" dirty="0"/>
              <a:t>beams</a:t>
            </a:r>
          </a:p>
          <a:p>
            <a:pPr algn="l" rtl="0"/>
            <a:r>
              <a:rPr lang="en-US" dirty="0"/>
              <a:t>shear walls</a:t>
            </a:r>
          </a:p>
          <a:p>
            <a:pPr algn="l" rtl="0"/>
            <a:r>
              <a:rPr lang="en-US" dirty="0"/>
              <a:t>columns</a:t>
            </a:r>
          </a:p>
          <a:p>
            <a:pPr algn="l" rtl="0"/>
            <a:r>
              <a:rPr lang="en-US" dirty="0" smtClean="0"/>
              <a:t>slabs </a:t>
            </a:r>
          </a:p>
          <a:p>
            <a:pPr algn="l" rtl="0"/>
            <a:r>
              <a:rPr lang="en-US" dirty="0" smtClean="0"/>
              <a:t>footing</a:t>
            </a:r>
            <a:endParaRPr lang="en-US" dirty="0"/>
          </a:p>
          <a:p>
            <a:pPr algn="l" rtl="0"/>
            <a:endParaRPr lang="en-US" dirty="0"/>
          </a:p>
        </p:txBody>
      </p:sp>
      <p:cxnSp>
        <p:nvCxnSpPr>
          <p:cNvPr id="8" name="Straight Arrow Connector 17"/>
          <p:cNvCxnSpPr/>
          <p:nvPr/>
        </p:nvCxnSpPr>
        <p:spPr>
          <a:xfrm>
            <a:off x="2438400" y="3048000"/>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9" name="مستطيل 8"/>
          <p:cNvSpPr/>
          <p:nvPr/>
        </p:nvSpPr>
        <p:spPr>
          <a:xfrm>
            <a:off x="3571868" y="2928934"/>
            <a:ext cx="1428760" cy="369332"/>
          </a:xfrm>
          <a:prstGeom prst="rect">
            <a:avLst/>
          </a:prstGeom>
        </p:spPr>
        <p:txBody>
          <a:bodyPr wrap="square">
            <a:spAutoFit/>
          </a:bodyPr>
          <a:lstStyle/>
          <a:p>
            <a:r>
              <a:rPr lang="en-US" i="1" dirty="0" smtClean="0"/>
              <a:t>250 kg/cm2</a:t>
            </a:r>
            <a:endParaRPr lang="en-US" dirty="0"/>
          </a:p>
        </p:txBody>
      </p:sp>
      <p:sp>
        <p:nvSpPr>
          <p:cNvPr id="10" name="TextBox 29"/>
          <p:cNvSpPr txBox="1">
            <a:spLocks noChangeArrowheads="1"/>
          </p:cNvSpPr>
          <p:nvPr/>
        </p:nvSpPr>
        <p:spPr bwMode="auto">
          <a:xfrm>
            <a:off x="1428728" y="3929067"/>
            <a:ext cx="4143404" cy="1200329"/>
          </a:xfrm>
          <a:prstGeom prst="rect">
            <a:avLst/>
          </a:prstGeom>
          <a:noFill/>
          <a:ln w="9525">
            <a:noFill/>
            <a:miter lim="800000"/>
            <a:headEnd/>
            <a:tailEnd/>
          </a:ln>
        </p:spPr>
        <p:txBody>
          <a:bodyPr wrap="square">
            <a:spAutoFit/>
          </a:bodyPr>
          <a:lstStyle/>
          <a:p>
            <a:pPr algn="l"/>
            <a:r>
              <a:rPr lang="en-US" dirty="0">
                <a:latin typeface="Times New Roman" pitchFamily="18" charset="0"/>
                <a:ea typeface="SimSun" pitchFamily="2" charset="-122"/>
                <a:cs typeface="Tahoma" pitchFamily="34" charset="0"/>
              </a:rPr>
              <a:t>2. Yielding strength of steel (fy)</a:t>
            </a:r>
          </a:p>
          <a:p>
            <a:pPr algn="l"/>
            <a:r>
              <a:rPr lang="en-US" b="1" dirty="0" smtClean="0">
                <a:latin typeface="Times New Roman" pitchFamily="18" charset="0"/>
                <a:ea typeface="SimSun" pitchFamily="2" charset="-122"/>
                <a:cs typeface="Tahoma" pitchFamily="34" charset="0"/>
              </a:rPr>
              <a:t> steel </a:t>
            </a:r>
            <a:r>
              <a:rPr lang="en-US" b="1" dirty="0">
                <a:latin typeface="Times New Roman" pitchFamily="18" charset="0"/>
                <a:ea typeface="SimSun" pitchFamily="2" charset="-122"/>
                <a:cs typeface="Tahoma" pitchFamily="34" charset="0"/>
              </a:rPr>
              <a:t>for flexure </a:t>
            </a:r>
            <a:r>
              <a:rPr lang="en-US" b="1" dirty="0" smtClean="0">
                <a:latin typeface="Times New Roman" pitchFamily="18" charset="0"/>
                <a:ea typeface="SimSun" pitchFamily="2" charset="-122"/>
                <a:cs typeface="Tahoma" pitchFamily="34" charset="0"/>
              </a:rPr>
              <a:t>, </a:t>
            </a:r>
            <a:r>
              <a:rPr lang="en-US" b="1" dirty="0">
                <a:latin typeface="Times New Roman" pitchFamily="18" charset="0"/>
                <a:ea typeface="SimSun" pitchFamily="2" charset="-122"/>
                <a:cs typeface="Tahoma" pitchFamily="34" charset="0"/>
              </a:rPr>
              <a:t>fy = </a:t>
            </a:r>
            <a:r>
              <a:rPr lang="en-US" b="1" dirty="0" smtClean="0">
                <a:latin typeface="Times New Roman" pitchFamily="18" charset="0"/>
                <a:ea typeface="SimSun" pitchFamily="2" charset="-122"/>
                <a:cs typeface="Tahoma" pitchFamily="34" charset="0"/>
              </a:rPr>
              <a:t>4200kg/</a:t>
            </a:r>
            <a:r>
              <a:rPr lang="en-US" b="1" i="1" dirty="0" smtClean="0"/>
              <a:t>cm2</a:t>
            </a:r>
            <a:endParaRPr lang="en-US" b="1" dirty="0">
              <a:latin typeface="Times New Roman" pitchFamily="18" charset="0"/>
              <a:ea typeface="SimSun" pitchFamily="2" charset="-122"/>
              <a:cs typeface="Tahoma" pitchFamily="34" charset="0"/>
            </a:endParaRPr>
          </a:p>
          <a:p>
            <a:pPr algn="l"/>
            <a:r>
              <a:rPr lang="en-US" dirty="0" smtClean="0">
                <a:ea typeface="SimSun" pitchFamily="2" charset="-122"/>
                <a:cs typeface="Tahoma" pitchFamily="34" charset="0"/>
              </a:rPr>
              <a:t> </a:t>
            </a:r>
            <a:endParaRPr lang="en-US" dirty="0">
              <a:ea typeface="SimSun" pitchFamily="2" charset="-122"/>
              <a:cs typeface="Tahoma" pitchFamily="34" charset="0"/>
            </a:endParaRPr>
          </a:p>
          <a:p>
            <a:pPr algn="l"/>
            <a:endParaRPr lang="en-US" b="1" dirty="0">
              <a:latin typeface="Times New Roman" pitchFamily="18" charset="0"/>
              <a:ea typeface="SimSun" pitchFamily="2" charset="-122"/>
              <a:cs typeface="Tahoma" pitchFamily="34" charset="0"/>
            </a:endParaRPr>
          </a:p>
        </p:txBody>
      </p:sp>
      <p:sp>
        <p:nvSpPr>
          <p:cNvPr id="11" name="TextBox 30"/>
          <p:cNvSpPr txBox="1">
            <a:spLocks noChangeArrowheads="1"/>
          </p:cNvSpPr>
          <p:nvPr/>
        </p:nvSpPr>
        <p:spPr bwMode="auto">
          <a:xfrm>
            <a:off x="1357290" y="4929198"/>
            <a:ext cx="5857916" cy="1477328"/>
          </a:xfrm>
          <a:prstGeom prst="rect">
            <a:avLst/>
          </a:prstGeom>
          <a:noFill/>
          <a:ln w="9525">
            <a:noFill/>
            <a:miter lim="800000"/>
            <a:headEnd/>
            <a:tailEnd/>
          </a:ln>
        </p:spPr>
        <p:txBody>
          <a:bodyPr wrap="square">
            <a:spAutoFit/>
          </a:bodyPr>
          <a:lstStyle/>
          <a:p>
            <a:pPr algn="l"/>
            <a:r>
              <a:rPr lang="en-US" dirty="0" smtClean="0">
                <a:latin typeface="Times New Roman" pitchFamily="18" charset="0"/>
                <a:ea typeface="SimSun" pitchFamily="2" charset="-122"/>
                <a:cs typeface="Tahoma" pitchFamily="34" charset="0"/>
              </a:rPr>
              <a:t>3. Bearing capacity of soil=</a:t>
            </a:r>
            <a:r>
              <a:rPr lang="en-US" dirty="0" smtClean="0">
                <a:ea typeface="SimSun" pitchFamily="2" charset="-122"/>
                <a:cs typeface="Tahoma" pitchFamily="34" charset="0"/>
              </a:rPr>
              <a:t> </a:t>
            </a:r>
            <a:r>
              <a:rPr lang="en-US" i="1" dirty="0" smtClean="0"/>
              <a:t>q=3.5kg/cm2</a:t>
            </a:r>
            <a:r>
              <a:rPr lang="en-US" dirty="0" smtClean="0">
                <a:ea typeface="SimSun" pitchFamily="2" charset="-122"/>
                <a:cs typeface="Tahoma" pitchFamily="34" charset="0"/>
              </a:rPr>
              <a:t> </a:t>
            </a:r>
          </a:p>
          <a:p>
            <a:pPr algn="l"/>
            <a:r>
              <a:rPr lang="en-US" dirty="0" smtClean="0">
                <a:latin typeface="Times New Roman" pitchFamily="18" charset="0"/>
                <a:ea typeface="SimSun" pitchFamily="2" charset="-122"/>
                <a:cs typeface="Tahoma" pitchFamily="34" charset="0"/>
              </a:rPr>
              <a:t>4. </a:t>
            </a:r>
            <a:r>
              <a:rPr lang="en-US" i="1" dirty="0" smtClean="0"/>
              <a:t>Density of light weight cement  block =750kg/cm3</a:t>
            </a:r>
          </a:p>
          <a:p>
            <a:pPr algn="l"/>
            <a:r>
              <a:rPr lang="en-US" i="1" dirty="0" smtClean="0"/>
              <a:t>5-Density of concrete block =1200kg/cm3</a:t>
            </a:r>
          </a:p>
          <a:p>
            <a:pPr algn="l"/>
            <a:endParaRPr lang="en-US" i="1" dirty="0" smtClean="0"/>
          </a:p>
          <a:p>
            <a:pPr algn="l"/>
            <a:endParaRPr lang="en-US" dirty="0">
              <a:latin typeface="Times New Roman" pitchFamily="18" charset="0"/>
              <a:ea typeface="SimSun" pitchFamily="2" charset="-122"/>
              <a:cs typeface="Tahoma" pitchFamily="34" charset="0"/>
            </a:endParaRPr>
          </a:p>
        </p:txBody>
      </p:sp>
      <p:sp>
        <p:nvSpPr>
          <p:cNvPr id="12"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13"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14" name="مربع نص 13"/>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6" name="مربع نص 1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1640" y="1609708"/>
            <a:ext cx="7498080" cy="5248292"/>
          </a:xfrm>
        </p:spPr>
        <p:txBody>
          <a:bodyPr>
            <a:normAutofit fontScale="70000" lnSpcReduction="20000"/>
          </a:bodyPr>
          <a:lstStyle/>
          <a:p>
            <a:pPr algn="l" rtl="0"/>
            <a:r>
              <a:rPr lang="en-US" b="1" u="sng" dirty="0" smtClean="0"/>
              <a:t>Preliminary dimensions</a:t>
            </a:r>
          </a:p>
          <a:p>
            <a:pPr algn="l" rtl="0"/>
            <a:endParaRPr lang="en-US" b="1" dirty="0" smtClean="0"/>
          </a:p>
          <a:p>
            <a:pPr algn="l" rtl="0"/>
            <a:r>
              <a:rPr lang="en-US" b="1" dirty="0" smtClean="0"/>
              <a:t>Slab thickness=</a:t>
            </a:r>
            <a:r>
              <a:rPr lang="en-US" dirty="0" smtClean="0"/>
              <a:t> 25 cm</a:t>
            </a:r>
          </a:p>
          <a:p>
            <a:pPr algn="l" rtl="0"/>
            <a:endParaRPr lang="en-US" dirty="0" smtClean="0"/>
          </a:p>
          <a:p>
            <a:pPr algn="l" rtl="0"/>
            <a:r>
              <a:rPr lang="en-US" b="1" u="sng" dirty="0" smtClean="0"/>
              <a:t>Beam dimension</a:t>
            </a:r>
          </a:p>
          <a:p>
            <a:pPr algn="l" rtl="0"/>
            <a:r>
              <a:rPr lang="en-US" dirty="0" smtClean="0"/>
              <a:t>Main beam internal→ (70*25) cm</a:t>
            </a:r>
          </a:p>
          <a:p>
            <a:pPr algn="l" rtl="0"/>
            <a:r>
              <a:rPr lang="en-US" dirty="0" smtClean="0"/>
              <a:t>Secondary beam internal→ (60*25) cm</a:t>
            </a:r>
          </a:p>
          <a:p>
            <a:pPr algn="l" rtl="0"/>
            <a:r>
              <a:rPr lang="en-US" dirty="0" smtClean="0"/>
              <a:t>External beam→ (60*25) cm</a:t>
            </a:r>
          </a:p>
          <a:p>
            <a:pPr algn="l" rtl="0"/>
            <a:r>
              <a:rPr lang="en-US" dirty="0" smtClean="0"/>
              <a:t>Tie beam→ (60*30) cm</a:t>
            </a:r>
          </a:p>
          <a:p>
            <a:pPr algn="l" rtl="0"/>
            <a:endParaRPr lang="en-US" dirty="0" smtClean="0"/>
          </a:p>
          <a:p>
            <a:pPr algn="l" rtl="0"/>
            <a:r>
              <a:rPr lang="en-US" b="1" i="1" u="sng" dirty="0" smtClean="0"/>
              <a:t>Column dimension</a:t>
            </a:r>
            <a:endParaRPr lang="en-US" dirty="0" smtClean="0"/>
          </a:p>
          <a:p>
            <a:pPr algn="l" rtl="0"/>
            <a:r>
              <a:rPr lang="en-US" dirty="0" smtClean="0"/>
              <a:t>Column dimensions were taken from plans</a:t>
            </a:r>
          </a:p>
          <a:p>
            <a:pPr algn="l" rtl="0"/>
            <a:r>
              <a:rPr lang="en-US" dirty="0" smtClean="0"/>
              <a:t>Column 1→ (60*30) cm</a:t>
            </a:r>
          </a:p>
          <a:p>
            <a:pPr algn="l" rtl="0"/>
            <a:r>
              <a:rPr lang="en-US" dirty="0" smtClean="0"/>
              <a:t>Column2→ (30*60) cm</a:t>
            </a:r>
          </a:p>
          <a:p>
            <a:pPr algn="l" rtl="0"/>
            <a:endParaRPr lang="en-US" dirty="0"/>
          </a:p>
        </p:txBody>
      </p:sp>
      <p:sp>
        <p:nvSpPr>
          <p:cNvPr id="4"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6" name="مربع نص 5"/>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a:spLocks noChangeArrowheads="1"/>
          </p:cNvSpPr>
          <p:nvPr/>
        </p:nvSpPr>
        <p:spPr bwMode="auto">
          <a:xfrm>
            <a:off x="1475656" y="1484784"/>
            <a:ext cx="2005034" cy="369332"/>
          </a:xfrm>
          <a:prstGeom prst="rect">
            <a:avLst/>
          </a:prstGeom>
          <a:noFill/>
          <a:ln w="9525">
            <a:noFill/>
            <a:miter lim="800000"/>
            <a:headEnd/>
            <a:tailEnd/>
          </a:ln>
        </p:spPr>
        <p:txBody>
          <a:bodyPr wrap="square">
            <a:spAutoFit/>
          </a:bodyPr>
          <a:lstStyle/>
          <a:p>
            <a:pPr algn="l" rtl="0">
              <a:buFont typeface="Wingdings" pitchFamily="2" charset="2"/>
              <a:buChar char="Ø"/>
            </a:pPr>
            <a:r>
              <a:rPr lang="en-US" dirty="0"/>
              <a:t>Loads </a:t>
            </a:r>
          </a:p>
        </p:txBody>
      </p:sp>
      <p:sp>
        <p:nvSpPr>
          <p:cNvPr id="4" name="TextBox 13"/>
          <p:cNvSpPr txBox="1">
            <a:spLocks noChangeArrowheads="1"/>
          </p:cNvSpPr>
          <p:nvPr/>
        </p:nvSpPr>
        <p:spPr bwMode="auto">
          <a:xfrm>
            <a:off x="1187624" y="2060848"/>
            <a:ext cx="4800600" cy="1477328"/>
          </a:xfrm>
          <a:prstGeom prst="rect">
            <a:avLst/>
          </a:prstGeom>
          <a:noFill/>
          <a:ln w="9525">
            <a:noFill/>
            <a:miter lim="800000"/>
            <a:headEnd/>
            <a:tailEnd/>
          </a:ln>
        </p:spPr>
        <p:txBody>
          <a:bodyPr>
            <a:spAutoFit/>
          </a:bodyPr>
          <a:lstStyle/>
          <a:p>
            <a:pPr algn="l" rtl="1"/>
            <a:r>
              <a:rPr lang="en-US" dirty="0"/>
              <a:t>Superimposed dead </a:t>
            </a:r>
            <a:r>
              <a:rPr lang="en-US" dirty="0" smtClean="0"/>
              <a:t>load= 2.5 KN/m² </a:t>
            </a:r>
          </a:p>
          <a:p>
            <a:pPr algn="l" rtl="1"/>
            <a:r>
              <a:rPr lang="en-US" dirty="0" smtClean="0"/>
              <a:t>Live load =3 KN/m²</a:t>
            </a:r>
          </a:p>
          <a:p>
            <a:pPr rtl="1"/>
            <a:endParaRPr lang="en-US" dirty="0"/>
          </a:p>
          <a:p>
            <a:pPr rtl="1"/>
            <a:r>
              <a:rPr lang="en-US" dirty="0"/>
              <a:t> </a:t>
            </a:r>
          </a:p>
          <a:p>
            <a:endParaRPr lang="en-US" dirty="0"/>
          </a:p>
        </p:txBody>
      </p:sp>
      <p:sp>
        <p:nvSpPr>
          <p:cNvPr id="5" name="TextBox 16"/>
          <p:cNvSpPr txBox="1">
            <a:spLocks noChangeArrowheads="1"/>
          </p:cNvSpPr>
          <p:nvPr/>
        </p:nvSpPr>
        <p:spPr bwMode="auto">
          <a:xfrm>
            <a:off x="1619672" y="4725144"/>
            <a:ext cx="2209800" cy="646113"/>
          </a:xfrm>
          <a:prstGeom prst="rect">
            <a:avLst/>
          </a:prstGeom>
          <a:noFill/>
          <a:ln w="9525">
            <a:noFill/>
            <a:miter lim="800000"/>
            <a:headEnd/>
            <a:tailEnd/>
          </a:ln>
        </p:spPr>
        <p:txBody>
          <a:bodyPr>
            <a:spAutoFit/>
          </a:bodyPr>
          <a:lstStyle/>
          <a:p>
            <a:pPr algn="l"/>
            <a:r>
              <a:rPr lang="en-US" b="1" i="1" u="sng" dirty="0"/>
              <a:t>SAP MODEL</a:t>
            </a:r>
            <a:endParaRPr lang="en-US" dirty="0"/>
          </a:p>
          <a:p>
            <a:endParaRPr lang="en-US" dirty="0"/>
          </a:p>
        </p:txBody>
      </p:sp>
      <p:pic>
        <p:nvPicPr>
          <p:cNvPr id="6" name="صورة 5" descr="C:\Users\abood\Desktop\sssssssa.jpg"/>
          <p:cNvPicPr/>
          <p:nvPr/>
        </p:nvPicPr>
        <p:blipFill>
          <a:blip r:embed="rId2" cstate="print"/>
          <a:srcRect/>
          <a:stretch>
            <a:fillRect/>
          </a:stretch>
        </p:blipFill>
        <p:spPr bwMode="auto">
          <a:xfrm>
            <a:off x="4860032" y="2060848"/>
            <a:ext cx="3672408" cy="4464495"/>
          </a:xfrm>
          <a:prstGeom prst="rect">
            <a:avLst/>
          </a:prstGeom>
          <a:noFill/>
          <a:ln w="9525">
            <a:noFill/>
            <a:miter lim="800000"/>
            <a:headEnd/>
            <a:tailEnd/>
          </a:ln>
        </p:spPr>
      </p:pic>
      <p:sp>
        <p:nvSpPr>
          <p:cNvPr id="7"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1" y="0"/>
            <a:ext cx="1043609" cy="1052736"/>
          </a:xfrm>
          <a:prstGeom prst="rect">
            <a:avLst/>
          </a:prstGeom>
          <a:noFill/>
          <a:ln w="9525">
            <a:noFill/>
            <a:miter lim="800000"/>
            <a:headEnd/>
            <a:tailEnd/>
          </a:ln>
        </p:spPr>
      </p:pic>
      <p:sp>
        <p:nvSpPr>
          <p:cNvPr id="9" name="مربع نص 8"/>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2743200" cy="523875"/>
          </a:xfrm>
          <a:prstGeom prst="rect">
            <a:avLst/>
          </a:prstGeom>
          <a:noFill/>
          <a:ln w="9525">
            <a:noFill/>
            <a:miter lim="800000"/>
            <a:headEnd/>
            <a:tailEnd/>
          </a:ln>
        </p:spPr>
        <p:txBody>
          <a:bodyPr>
            <a:spAutoFit/>
          </a:bodyPr>
          <a:lstStyle/>
          <a:p>
            <a:pPr algn="l" rtl="0">
              <a:buFont typeface="Wingdings" pitchFamily="2" charset="2"/>
              <a:buChar char="Ø"/>
            </a:pPr>
            <a:r>
              <a:rPr lang="en-US" sz="2800" b="1" dirty="0"/>
              <a:t>Design</a:t>
            </a:r>
          </a:p>
        </p:txBody>
      </p:sp>
      <p:sp>
        <p:nvSpPr>
          <p:cNvPr id="4" name="TextBox 12"/>
          <p:cNvSpPr txBox="1"/>
          <p:nvPr/>
        </p:nvSpPr>
        <p:spPr>
          <a:xfrm>
            <a:off x="1785918" y="2214554"/>
            <a:ext cx="1714512"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l" rtl="0">
              <a:buFont typeface="Wingdings" pitchFamily="2" charset="2"/>
              <a:buChar char="ü"/>
              <a:defRPr/>
            </a:pPr>
            <a:r>
              <a:rPr lang="en-US" dirty="0"/>
              <a:t>Slab design</a:t>
            </a:r>
          </a:p>
        </p:txBody>
      </p:sp>
      <p:sp>
        <p:nvSpPr>
          <p:cNvPr id="5" name="TextBox 10"/>
          <p:cNvSpPr txBox="1">
            <a:spLocks noChangeArrowheads="1"/>
          </p:cNvSpPr>
          <p:nvPr/>
        </p:nvSpPr>
        <p:spPr bwMode="auto">
          <a:xfrm>
            <a:off x="1714480" y="2895600"/>
            <a:ext cx="3929090" cy="646113"/>
          </a:xfrm>
          <a:prstGeom prst="rect">
            <a:avLst/>
          </a:prstGeom>
          <a:noFill/>
          <a:ln w="9525">
            <a:noFill/>
            <a:miter lim="800000"/>
            <a:headEnd/>
            <a:tailEnd/>
          </a:ln>
        </p:spPr>
        <p:txBody>
          <a:bodyPr wrap="square">
            <a:spAutoFit/>
          </a:bodyPr>
          <a:lstStyle/>
          <a:p>
            <a:pPr algn="l"/>
            <a:r>
              <a:rPr lang="en-US" dirty="0"/>
              <a:t>Slabs are designed as one way ribbed slab with thickness </a:t>
            </a:r>
            <a:r>
              <a:rPr lang="en-US" dirty="0" smtClean="0"/>
              <a:t>=25cm</a:t>
            </a:r>
            <a:endParaRPr lang="en-US" dirty="0"/>
          </a:p>
        </p:txBody>
      </p:sp>
      <p:pic>
        <p:nvPicPr>
          <p:cNvPr id="6" name="Picture 9" descr="sample of a section in slab"/>
          <p:cNvPicPr/>
          <p:nvPr/>
        </p:nvPicPr>
        <p:blipFill>
          <a:blip r:embed="rId2" cstate="print"/>
          <a:srcRect/>
          <a:stretch>
            <a:fillRect/>
          </a:stretch>
        </p:blipFill>
        <p:spPr bwMode="auto">
          <a:xfrm>
            <a:off x="1519237" y="4000504"/>
            <a:ext cx="7196167" cy="2143140"/>
          </a:xfrm>
          <a:prstGeom prst="rect">
            <a:avLst/>
          </a:prstGeom>
          <a:noFill/>
          <a:ln w="9525">
            <a:noFill/>
            <a:miter lim="800000"/>
            <a:headEnd/>
            <a:tailEnd/>
          </a:ln>
        </p:spPr>
      </p:pic>
      <p:sp>
        <p:nvSpPr>
          <p:cNvPr id="7"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1" y="0"/>
            <a:ext cx="1043609" cy="1052736"/>
          </a:xfrm>
          <a:prstGeom prst="rect">
            <a:avLst/>
          </a:prstGeom>
          <a:noFill/>
          <a:ln w="9525">
            <a:noFill/>
            <a:miter lim="800000"/>
            <a:headEnd/>
            <a:tailEnd/>
          </a:ln>
        </p:spPr>
      </p:pic>
      <p:sp>
        <p:nvSpPr>
          <p:cNvPr id="9" name="مربع نص 8"/>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4000" b="1" cap="all" dirty="0" smtClean="0">
                <a:latin typeface="Arial" pitchFamily="34" charset="0"/>
                <a:cs typeface="Arial" pitchFamily="34" charset="0"/>
              </a:rPr>
              <a:t>structural design</a:t>
            </a:r>
            <a:endParaRPr lang="en-US" dirty="0"/>
          </a:p>
        </p:txBody>
      </p:sp>
      <p:sp>
        <p:nvSpPr>
          <p:cNvPr id="4" name="عنصر نائب للمحتوى 3"/>
          <p:cNvSpPr>
            <a:spLocks noGrp="1"/>
          </p:cNvSpPr>
          <p:nvPr>
            <p:ph sz="half" idx="1"/>
          </p:nvPr>
        </p:nvSpPr>
        <p:spPr>
          <a:xfrm>
            <a:off x="1435608" y="2071678"/>
            <a:ext cx="3422144" cy="1714512"/>
          </a:xfrm>
        </p:spPr>
        <p:txBody>
          <a:bodyPr/>
          <a:lstStyle/>
          <a:p>
            <a:pPr algn="l" rtl="0"/>
            <a:r>
              <a:rPr lang="en-US" sz="2000" dirty="0" smtClean="0"/>
              <a:t>Light weight cement block</a:t>
            </a:r>
            <a:r>
              <a:rPr lang="en-US" dirty="0" smtClean="0"/>
              <a:t> </a:t>
            </a:r>
          </a:p>
          <a:p>
            <a:pPr algn="l" rtl="0"/>
            <a:r>
              <a:rPr lang="en-US" sz="2000" i="1" dirty="0" smtClean="0"/>
              <a:t>Wu (L.W.C) = 1256 kg/m2</a:t>
            </a:r>
          </a:p>
          <a:p>
            <a:pPr algn="l" rtl="0"/>
            <a:r>
              <a:rPr lang="en-US" sz="2000" i="1" dirty="0" smtClean="0"/>
              <a:t>Ast = 2.2 cm2 use 2Ф12 </a:t>
            </a:r>
          </a:p>
          <a:p>
            <a:pPr algn="l" rtl="0"/>
            <a:endParaRPr lang="en-US" sz="2000" dirty="0"/>
          </a:p>
        </p:txBody>
      </p:sp>
      <p:sp>
        <p:nvSpPr>
          <p:cNvPr id="5" name="عنصر نائب للمحتوى 4"/>
          <p:cNvSpPr>
            <a:spLocks noGrp="1"/>
          </p:cNvSpPr>
          <p:nvPr>
            <p:ph sz="half" idx="2"/>
          </p:nvPr>
        </p:nvSpPr>
        <p:spPr>
          <a:xfrm>
            <a:off x="5276088" y="2071678"/>
            <a:ext cx="3582192" cy="1500198"/>
          </a:xfrm>
        </p:spPr>
        <p:txBody>
          <a:bodyPr/>
          <a:lstStyle/>
          <a:p>
            <a:pPr algn="l" rtl="0"/>
            <a:r>
              <a:rPr lang="en-US" dirty="0" smtClean="0"/>
              <a:t>Concrete Block </a:t>
            </a:r>
          </a:p>
          <a:p>
            <a:pPr algn="l" rtl="0"/>
            <a:r>
              <a:rPr lang="en-US" sz="2000" i="1" dirty="0" smtClean="0"/>
              <a:t>Wu (C.B) = 1328 kg/m2 </a:t>
            </a:r>
            <a:endParaRPr lang="en-US" sz="2000" dirty="0" smtClean="0"/>
          </a:p>
          <a:p>
            <a:pPr algn="l" rtl="0"/>
            <a:r>
              <a:rPr lang="en-US" sz="1800" i="1" dirty="0" smtClean="0"/>
              <a:t>Ast= 2.5 cm2 use 1Ф14&amp;1Ф12 </a:t>
            </a:r>
          </a:p>
          <a:p>
            <a:pPr algn="l" rtl="0"/>
            <a:endParaRPr lang="en-US" dirty="0"/>
          </a:p>
        </p:txBody>
      </p:sp>
      <p:sp>
        <p:nvSpPr>
          <p:cNvPr id="3" name="Rectangle 8"/>
          <p:cNvSpPr>
            <a:spLocks noChangeArrowheads="1"/>
          </p:cNvSpPr>
          <p:nvPr/>
        </p:nvSpPr>
        <p:spPr bwMode="auto">
          <a:xfrm>
            <a:off x="1357290" y="1447800"/>
            <a:ext cx="2571768" cy="369888"/>
          </a:xfrm>
          <a:prstGeom prst="rect">
            <a:avLst/>
          </a:prstGeom>
          <a:noFill/>
          <a:ln w="9525">
            <a:noFill/>
            <a:miter lim="800000"/>
            <a:headEnd/>
            <a:tailEnd/>
          </a:ln>
        </p:spPr>
        <p:txBody>
          <a:bodyPr wrap="square">
            <a:spAutoFit/>
          </a:bodyPr>
          <a:lstStyle/>
          <a:p>
            <a:pPr algn="r" rtl="0">
              <a:buFont typeface="Wingdings" pitchFamily="2" charset="2"/>
              <a:buChar char="v"/>
            </a:pPr>
            <a:r>
              <a:rPr lang="en-US" dirty="0"/>
              <a:t>Flexural  design for slab</a:t>
            </a:r>
          </a:p>
        </p:txBody>
      </p:sp>
      <p:pic>
        <p:nvPicPr>
          <p:cNvPr id="6" name="صورة 5" descr="pppp.jpg"/>
          <p:cNvPicPr/>
          <p:nvPr/>
        </p:nvPicPr>
        <p:blipFill>
          <a:blip r:embed="rId2" cstate="print"/>
          <a:stretch>
            <a:fillRect/>
          </a:stretch>
        </p:blipFill>
        <p:spPr>
          <a:xfrm>
            <a:off x="1214414" y="3500438"/>
            <a:ext cx="7429552" cy="3143271"/>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4000" b="1" cap="all" dirty="0" smtClean="0">
                <a:latin typeface="Arial" pitchFamily="34" charset="0"/>
                <a:cs typeface="Arial" pitchFamily="34" charset="0"/>
              </a:rPr>
              <a:t>structural design</a:t>
            </a:r>
            <a:endParaRPr lang="en-US" dirty="0"/>
          </a:p>
        </p:txBody>
      </p:sp>
      <p:sp>
        <p:nvSpPr>
          <p:cNvPr id="4" name="عنصر نائب للمحتوى 3"/>
          <p:cNvSpPr>
            <a:spLocks noGrp="1"/>
          </p:cNvSpPr>
          <p:nvPr>
            <p:ph sz="half" idx="1"/>
          </p:nvPr>
        </p:nvSpPr>
        <p:spPr>
          <a:xfrm>
            <a:off x="1435608" y="1785926"/>
            <a:ext cx="3922210" cy="1643074"/>
          </a:xfrm>
        </p:spPr>
        <p:txBody>
          <a:bodyPr/>
          <a:lstStyle/>
          <a:p>
            <a:pPr algn="l" rtl="0"/>
            <a:r>
              <a:rPr lang="en-US" sz="2000" dirty="0" smtClean="0"/>
              <a:t>Light weight cement block </a:t>
            </a:r>
          </a:p>
          <a:p>
            <a:pPr algn="l" rtl="0"/>
            <a:r>
              <a:rPr lang="en-US" sz="2000" i="1" dirty="0" smtClean="0"/>
              <a:t>Wu use (L.W.C)  =6554kg/m</a:t>
            </a:r>
          </a:p>
          <a:p>
            <a:pPr algn="l" rtl="0"/>
            <a:r>
              <a:rPr lang="en-US" sz="1800" i="1" dirty="0" smtClean="0"/>
              <a:t>Ast = 19 cm2  , use 8Ф18 in the top</a:t>
            </a:r>
          </a:p>
          <a:p>
            <a:pPr algn="l" rtl="0"/>
            <a:r>
              <a:rPr lang="en-US" sz="1800" i="1" dirty="0" smtClean="0"/>
              <a:t> Ast = 20cm use 9Ф18 in the bottom</a:t>
            </a:r>
            <a:endParaRPr lang="en-US" sz="1800" dirty="0"/>
          </a:p>
        </p:txBody>
      </p:sp>
      <p:sp>
        <p:nvSpPr>
          <p:cNvPr id="5" name="عنصر نائب للمحتوى 4"/>
          <p:cNvSpPr>
            <a:spLocks noGrp="1"/>
          </p:cNvSpPr>
          <p:nvPr>
            <p:ph sz="half" idx="2"/>
          </p:nvPr>
        </p:nvSpPr>
        <p:spPr>
          <a:xfrm>
            <a:off x="5353816" y="1772816"/>
            <a:ext cx="3790184" cy="1571636"/>
          </a:xfrm>
        </p:spPr>
        <p:txBody>
          <a:bodyPr/>
          <a:lstStyle/>
          <a:p>
            <a:pPr algn="l" rtl="0"/>
            <a:r>
              <a:rPr lang="en-US" sz="2400" dirty="0" smtClean="0"/>
              <a:t>Concrete Block </a:t>
            </a:r>
          </a:p>
          <a:p>
            <a:pPr algn="l" rtl="0"/>
            <a:r>
              <a:rPr lang="en-US" sz="2000" i="1" dirty="0" smtClean="0"/>
              <a:t>Wu use (C.B)  =6900kg/m</a:t>
            </a:r>
          </a:p>
          <a:p>
            <a:pPr algn="l" rtl="0"/>
            <a:r>
              <a:rPr lang="en-US" sz="1800" i="1" dirty="0" smtClean="0"/>
              <a:t>Ast = 30cm ,use 12Ф18 in the top</a:t>
            </a:r>
          </a:p>
          <a:p>
            <a:pPr algn="l" rtl="0">
              <a:buNone/>
            </a:pPr>
            <a:r>
              <a:rPr lang="en-US" sz="1800" i="1" dirty="0" smtClean="0"/>
              <a:t>    Ast = 20cm use 9Ф18 in the bottom</a:t>
            </a:r>
            <a:endParaRPr lang="en-US" sz="1800" dirty="0"/>
          </a:p>
        </p:txBody>
      </p:sp>
      <p:sp>
        <p:nvSpPr>
          <p:cNvPr id="3" name="Rectangle 9"/>
          <p:cNvSpPr/>
          <p:nvPr/>
        </p:nvSpPr>
        <p:spPr>
          <a:xfrm>
            <a:off x="1214414" y="1306512"/>
            <a:ext cx="1714512"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l" rtl="0">
              <a:buFont typeface="Wingdings" pitchFamily="2" charset="2"/>
              <a:buChar char="ü"/>
              <a:defRPr/>
            </a:pPr>
            <a:r>
              <a:rPr lang="en-US" dirty="0"/>
              <a:t>Beams  design</a:t>
            </a:r>
          </a:p>
        </p:txBody>
      </p:sp>
      <p:pic>
        <p:nvPicPr>
          <p:cNvPr id="6" name="صورة 5" descr="2--6.png"/>
          <p:cNvPicPr/>
          <p:nvPr/>
        </p:nvPicPr>
        <p:blipFill>
          <a:blip r:embed="rId2" cstate="print"/>
          <a:srcRect t="22129" r="3445" b="26409"/>
          <a:stretch>
            <a:fillRect/>
          </a:stretch>
        </p:blipFill>
        <p:spPr>
          <a:xfrm>
            <a:off x="1214414" y="3643314"/>
            <a:ext cx="7715303" cy="3000396"/>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sz="half" idx="1"/>
          </p:nvPr>
        </p:nvSpPr>
        <p:spPr>
          <a:xfrm>
            <a:off x="1440168" y="2301382"/>
            <a:ext cx="3657600" cy="1143008"/>
          </a:xfrm>
        </p:spPr>
        <p:txBody>
          <a:bodyPr/>
          <a:lstStyle/>
          <a:p>
            <a:pPr algn="l" rtl="0"/>
            <a:r>
              <a:rPr lang="en-US" sz="2000" dirty="0" smtClean="0"/>
              <a:t>Light weight cement block </a:t>
            </a:r>
          </a:p>
          <a:p>
            <a:pPr algn="l" rtl="0"/>
            <a:r>
              <a:rPr lang="en-US" sz="2000" i="1" dirty="0" smtClean="0"/>
              <a:t>As =127cm2 , use 12ɸ16mm </a:t>
            </a:r>
          </a:p>
          <a:p>
            <a:pPr algn="l" rtl="0"/>
            <a:endParaRPr lang="en-US" dirty="0"/>
          </a:p>
        </p:txBody>
      </p:sp>
      <p:sp>
        <p:nvSpPr>
          <p:cNvPr id="5" name="عنصر نائب للمحتوى 4"/>
          <p:cNvSpPr>
            <a:spLocks noGrp="1"/>
          </p:cNvSpPr>
          <p:nvPr>
            <p:ph sz="half" idx="2"/>
          </p:nvPr>
        </p:nvSpPr>
        <p:spPr>
          <a:xfrm>
            <a:off x="5280648" y="2229944"/>
            <a:ext cx="3657600" cy="1214446"/>
          </a:xfrm>
        </p:spPr>
        <p:txBody>
          <a:bodyPr/>
          <a:lstStyle/>
          <a:p>
            <a:pPr algn="l" rtl="0"/>
            <a:r>
              <a:rPr lang="en-US" dirty="0" smtClean="0"/>
              <a:t>Concrete Block </a:t>
            </a:r>
          </a:p>
          <a:p>
            <a:pPr algn="l" rtl="0"/>
            <a:r>
              <a:rPr lang="en-US" sz="2000" i="1" dirty="0" smtClean="0"/>
              <a:t>As =228.3cm2 , use 14ɸ16mm</a:t>
            </a:r>
          </a:p>
          <a:p>
            <a:pPr algn="l" rtl="0"/>
            <a:endParaRPr lang="en-US" dirty="0"/>
          </a:p>
        </p:txBody>
      </p:sp>
      <p:sp>
        <p:nvSpPr>
          <p:cNvPr id="3" name="Rectangle 9"/>
          <p:cNvSpPr/>
          <p:nvPr/>
        </p:nvSpPr>
        <p:spPr>
          <a:xfrm>
            <a:off x="1576164" y="1893406"/>
            <a:ext cx="1857388" cy="369332"/>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algn="r" rtl="0">
              <a:buFont typeface="Wingdings" pitchFamily="2" charset="2"/>
              <a:buChar char="ü"/>
              <a:defRPr/>
            </a:pPr>
            <a:r>
              <a:rPr lang="en-US" dirty="0" smtClean="0"/>
              <a:t>column  </a:t>
            </a:r>
            <a:r>
              <a:rPr lang="en-US" dirty="0"/>
              <a:t>design</a:t>
            </a:r>
          </a:p>
        </p:txBody>
      </p:sp>
      <p:sp>
        <p:nvSpPr>
          <p:cNvPr id="6" name="Rectangle 10"/>
          <p:cNvSpPr/>
          <p:nvPr/>
        </p:nvSpPr>
        <p:spPr>
          <a:xfrm>
            <a:off x="1647602" y="3230076"/>
            <a:ext cx="1752339"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a:t>footing  design</a:t>
            </a:r>
          </a:p>
        </p:txBody>
      </p:sp>
      <p:sp>
        <p:nvSpPr>
          <p:cNvPr id="8" name="عنصر نائب للمحتوى 3"/>
          <p:cNvSpPr txBox="1">
            <a:spLocks/>
          </p:cNvSpPr>
          <p:nvPr/>
        </p:nvSpPr>
        <p:spPr>
          <a:xfrm>
            <a:off x="5486400" y="3286124"/>
            <a:ext cx="3657600" cy="1643074"/>
          </a:xfrm>
          <a:prstGeom prst="rect">
            <a:avLst/>
          </a:prstGeom>
        </p:spPr>
        <p:txBody>
          <a:bodyPr>
            <a:normAutofit/>
          </a:bodyPr>
          <a:lstStyle/>
          <a:p>
            <a:pPr marL="365760" marR="0" lvl="0" indent="-283464" algn="r"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6" name="Object 2"/>
          <p:cNvGraphicFramePr>
            <a:graphicFrameLocks noChangeAspect="1"/>
          </p:cNvGraphicFramePr>
          <p:nvPr/>
        </p:nvGraphicFramePr>
        <p:xfrm>
          <a:off x="5219502" y="4873150"/>
          <a:ext cx="3429024" cy="357190"/>
        </p:xfrm>
        <a:graphic>
          <a:graphicData uri="http://schemas.openxmlformats.org/presentationml/2006/ole">
            <p:oleObj spid="_x0000_s35842" name="Equation" r:id="rId3" imgW="2209680" imgH="241200" progId="Equation.3">
              <p:embed/>
            </p:oleObj>
          </a:graphicData>
        </a:graphic>
      </p:graphicFrame>
      <p:sp>
        <p:nvSpPr>
          <p:cNvPr id="10" name="عنصر نائب للمحتوى 3"/>
          <p:cNvSpPr txBox="1">
            <a:spLocks/>
          </p:cNvSpPr>
          <p:nvPr/>
        </p:nvSpPr>
        <p:spPr>
          <a:xfrm>
            <a:off x="5148064" y="5373216"/>
            <a:ext cx="3657600" cy="642942"/>
          </a:xfrm>
          <a:prstGeom prst="rect">
            <a:avLst/>
          </a:prstGeom>
        </p:spPr>
        <p:txBody>
          <a:bodyPr>
            <a:normAutofit/>
          </a:bodyPr>
          <a:lstStyle/>
          <a:p>
            <a:r>
              <a:rPr lang="en-US" sz="2000" i="1" dirty="0" smtClean="0"/>
              <a:t>use 8Ф20/m in both direction </a:t>
            </a:r>
          </a:p>
          <a:p>
            <a:pPr marL="365760" marR="0" lvl="0" indent="-283464" algn="r"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7" name="Object 3"/>
          <p:cNvGraphicFramePr>
            <a:graphicFrameLocks noChangeAspect="1"/>
          </p:cNvGraphicFramePr>
          <p:nvPr/>
        </p:nvGraphicFramePr>
        <p:xfrm>
          <a:off x="1361850" y="4873150"/>
          <a:ext cx="3643312" cy="357188"/>
        </p:xfrm>
        <a:graphic>
          <a:graphicData uri="http://schemas.openxmlformats.org/presentationml/2006/ole">
            <p:oleObj spid="_x0000_s35843" name="Equation" r:id="rId4" imgW="2209680" imgH="241200" progId="Equation.3">
              <p:embed/>
            </p:oleObj>
          </a:graphicData>
        </a:graphic>
      </p:graphicFrame>
      <p:sp>
        <p:nvSpPr>
          <p:cNvPr id="12" name="عنصر نائب للمحتوى 3"/>
          <p:cNvSpPr txBox="1">
            <a:spLocks/>
          </p:cNvSpPr>
          <p:nvPr/>
        </p:nvSpPr>
        <p:spPr>
          <a:xfrm>
            <a:off x="1290412" y="5373216"/>
            <a:ext cx="3657600" cy="714380"/>
          </a:xfrm>
          <a:prstGeom prst="rect">
            <a:avLst/>
          </a:prstGeom>
        </p:spPr>
        <p:txBody>
          <a:bodyPr>
            <a:normAutofit/>
          </a:bodyPr>
          <a:lstStyle/>
          <a:p>
            <a:r>
              <a:rPr lang="en-US" sz="2000" i="1" dirty="0" smtClean="0"/>
              <a:t>use 8Ф18/m in both direction </a:t>
            </a:r>
          </a:p>
          <a:p>
            <a:pPr marL="365760" marR="0" lvl="0" indent="-283464" algn="r"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عنصر نائب للمحتوى 3"/>
          <p:cNvSpPr txBox="1">
            <a:spLocks/>
          </p:cNvSpPr>
          <p:nvPr/>
        </p:nvSpPr>
        <p:spPr>
          <a:xfrm>
            <a:off x="2219106" y="3730142"/>
            <a:ext cx="5572164" cy="714380"/>
          </a:xfrm>
          <a:prstGeom prst="rect">
            <a:avLst/>
          </a:prstGeom>
        </p:spPr>
        <p:txBody>
          <a:bodyPr>
            <a:normAutofit/>
          </a:bodyPr>
          <a:lstStyle/>
          <a:p>
            <a:pPr algn="l"/>
            <a:r>
              <a:rPr lang="en-US" sz="2000" dirty="0" smtClean="0">
                <a:latin typeface="Times New Roman"/>
                <a:ea typeface="SimSun"/>
                <a:cs typeface="Times New Roman"/>
              </a:rPr>
              <a:t>Type of footing ISOLATED</a:t>
            </a:r>
            <a:endParaRPr lang="en-US" sz="2400" dirty="0" smtClean="0">
              <a:latin typeface="Times New Roman"/>
              <a:ea typeface="SimSun"/>
              <a:cs typeface="Arial"/>
            </a:endParaRPr>
          </a:p>
          <a:p>
            <a:pPr algn="l"/>
            <a:endParaRPr lang="en-US" sz="2000" i="1" dirty="0" smtClean="0"/>
          </a:p>
          <a:p>
            <a:pPr marL="365760" marR="0" lvl="0" indent="-283464" algn="l"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15" name="Picture 4" descr="شعار الجامعة"/>
          <p:cNvPicPr>
            <a:picLocks noChangeAspect="1" noChangeArrowheads="1"/>
          </p:cNvPicPr>
          <p:nvPr/>
        </p:nvPicPr>
        <p:blipFill>
          <a:blip r:embed="rId5" cstate="print"/>
          <a:srcRect/>
          <a:stretch>
            <a:fillRect/>
          </a:stretch>
        </p:blipFill>
        <p:spPr bwMode="auto">
          <a:xfrm>
            <a:off x="-1" y="0"/>
            <a:ext cx="1043609" cy="1052736"/>
          </a:xfrm>
          <a:prstGeom prst="rect">
            <a:avLst/>
          </a:prstGeom>
          <a:noFill/>
          <a:ln w="9525">
            <a:noFill/>
            <a:miter lim="800000"/>
            <a:headEnd/>
            <a:tailEnd/>
          </a:ln>
        </p:spPr>
      </p:pic>
      <p:sp>
        <p:nvSpPr>
          <p:cNvPr id="16" name="مربع نص 15"/>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8" name="مربع نص 1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p:nvPr/>
        </p:nvSpPr>
        <p:spPr>
          <a:xfrm>
            <a:off x="1403648" y="1412776"/>
            <a:ext cx="2047997"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algn="l" rtl="0">
              <a:buFont typeface="Wingdings" pitchFamily="2" charset="2"/>
              <a:buChar char="ü"/>
              <a:defRPr/>
            </a:pPr>
            <a:r>
              <a:rPr lang="en-US" dirty="0" smtClean="0"/>
              <a:t>Shear wall  design</a:t>
            </a:r>
            <a:endParaRPr lang="en-US" dirty="0"/>
          </a:p>
        </p:txBody>
      </p:sp>
      <p:sp>
        <p:nvSpPr>
          <p:cNvPr id="3074" name="Rectangle 2"/>
          <p:cNvSpPr>
            <a:spLocks noChangeArrowheads="1"/>
          </p:cNvSpPr>
          <p:nvPr/>
        </p:nvSpPr>
        <p:spPr bwMode="auto">
          <a:xfrm>
            <a:off x="1259632" y="1988840"/>
            <a:ext cx="35719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use 5</a:t>
            </a: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a:t>
            </a:r>
            <a:r>
              <a:rPr kumimoji="0" lang="en-US" sz="2000" b="0" i="1"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14/m in long direction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7" name="Picture 5" descr="C:\Users\abood\Desktop\777.png"/>
          <p:cNvPicPr>
            <a:picLocks noChangeAspect="1" noChangeArrowheads="1"/>
          </p:cNvPicPr>
          <p:nvPr/>
        </p:nvPicPr>
        <p:blipFill>
          <a:blip r:embed="rId2" cstate="print"/>
          <a:srcRect/>
          <a:stretch>
            <a:fillRect/>
          </a:stretch>
        </p:blipFill>
        <p:spPr bwMode="auto">
          <a:xfrm>
            <a:off x="1043608" y="2714597"/>
            <a:ext cx="7858148" cy="4143403"/>
          </a:xfrm>
          <a:prstGeom prst="rect">
            <a:avLst/>
          </a:prstGeom>
          <a:noFill/>
        </p:spPr>
      </p:pic>
      <p:sp>
        <p:nvSpPr>
          <p:cNvPr id="6" name="عنوان 1"/>
          <p:cNvSpPr txBox="1">
            <a:spLocks/>
          </p:cNvSpPr>
          <p:nvPr/>
        </p:nvSpPr>
        <p:spPr>
          <a:xfrm>
            <a:off x="1403648" y="476672"/>
            <a:ext cx="7498080" cy="1143000"/>
          </a:xfrm>
          <a:prstGeom prst="rect">
            <a:avLst/>
          </a:prstGeom>
        </p:spPr>
        <p:txBody>
          <a:bodyPr>
            <a:normAutofit/>
          </a:bodyPr>
          <a:lstStyle/>
          <a:p>
            <a:pPr lvl="0" algn="ctr" rtl="0">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1" y="0"/>
            <a:ext cx="1043609" cy="1052736"/>
          </a:xfrm>
          <a:prstGeom prst="rect">
            <a:avLst/>
          </a:prstGeom>
          <a:noFill/>
          <a:ln w="9525">
            <a:noFill/>
            <a:miter lim="800000"/>
            <a:headEnd/>
            <a:tailEnd/>
          </a:ln>
        </p:spPr>
      </p:pic>
      <p:sp>
        <p:nvSpPr>
          <p:cNvPr id="9" name="مربع نص 8"/>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9"/>
          <p:cNvSpPr txBox="1">
            <a:spLocks noChangeArrowheads="1"/>
          </p:cNvSpPr>
          <p:nvPr/>
        </p:nvSpPr>
        <p:spPr bwMode="auto">
          <a:xfrm>
            <a:off x="1219200" y="1295401"/>
            <a:ext cx="2566982" cy="646331"/>
          </a:xfrm>
          <a:prstGeom prst="rect">
            <a:avLst/>
          </a:prstGeom>
          <a:noFill/>
          <a:ln w="9525">
            <a:noFill/>
            <a:miter lim="800000"/>
            <a:headEnd/>
            <a:tailEnd/>
          </a:ln>
        </p:spPr>
        <p:txBody>
          <a:bodyPr wrap="square">
            <a:spAutoFit/>
          </a:bodyPr>
          <a:lstStyle/>
          <a:p>
            <a:r>
              <a:rPr lang="en-US" dirty="0"/>
              <a:t> </a:t>
            </a:r>
            <a:r>
              <a:rPr lang="en-US" b="1" i="1" dirty="0"/>
              <a:t>Checks for SAP model</a:t>
            </a:r>
            <a:endParaRPr lang="en-US" sz="2000" b="1" dirty="0">
              <a:solidFill>
                <a:schemeClr val="bg1"/>
              </a:solidFill>
            </a:endParaRPr>
          </a:p>
          <a:p>
            <a:endParaRPr lang="en-US" dirty="0"/>
          </a:p>
        </p:txBody>
      </p:sp>
      <p:sp>
        <p:nvSpPr>
          <p:cNvPr id="5" name="TextBox 11"/>
          <p:cNvSpPr txBox="1">
            <a:spLocks noChangeArrowheads="1"/>
          </p:cNvSpPr>
          <p:nvPr/>
        </p:nvSpPr>
        <p:spPr bwMode="auto">
          <a:xfrm>
            <a:off x="1295400" y="1643050"/>
            <a:ext cx="2362200" cy="369332"/>
          </a:xfrm>
          <a:prstGeom prst="rect">
            <a:avLst/>
          </a:prstGeom>
          <a:noFill/>
          <a:ln w="9525">
            <a:noFill/>
            <a:miter lim="800000"/>
            <a:headEnd/>
            <a:tailEnd/>
          </a:ln>
        </p:spPr>
        <p:txBody>
          <a:bodyPr wrap="square">
            <a:spAutoFit/>
          </a:bodyPr>
          <a:lstStyle/>
          <a:p>
            <a:pPr>
              <a:buFont typeface="Arial" charset="0"/>
              <a:buChar char="•"/>
            </a:pPr>
            <a:r>
              <a:rPr lang="en-US" dirty="0"/>
              <a:t>Compatibility check </a:t>
            </a:r>
          </a:p>
        </p:txBody>
      </p:sp>
      <p:pic>
        <p:nvPicPr>
          <p:cNvPr id="6" name="صورة 5" descr="C:\Users\abood\Desktop\sssssssa.jpg"/>
          <p:cNvPicPr/>
          <p:nvPr/>
        </p:nvPicPr>
        <p:blipFill>
          <a:blip r:embed="rId2" cstate="print"/>
          <a:srcRect/>
          <a:stretch>
            <a:fillRect/>
          </a:stretch>
        </p:blipFill>
        <p:spPr bwMode="auto">
          <a:xfrm>
            <a:off x="1571604" y="2357430"/>
            <a:ext cx="6572296" cy="3857651"/>
          </a:xfrm>
          <a:prstGeom prst="rect">
            <a:avLst/>
          </a:prstGeom>
          <a:noFill/>
          <a:ln w="9525">
            <a:noFill/>
            <a:miter lim="800000"/>
            <a:headEnd/>
            <a:tailEnd/>
          </a:ln>
        </p:spPr>
      </p:pic>
      <p:sp>
        <p:nvSpPr>
          <p:cNvPr id="7" name="عنوان 1"/>
          <p:cNvSpPr txBox="1">
            <a:spLocks/>
          </p:cNvSpPr>
          <p:nvPr/>
        </p:nvSpPr>
        <p:spPr>
          <a:xfrm>
            <a:off x="1403648" y="476672"/>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1" y="0"/>
            <a:ext cx="1043609" cy="1052736"/>
          </a:xfrm>
          <a:prstGeom prst="rect">
            <a:avLst/>
          </a:prstGeom>
          <a:noFill/>
          <a:ln w="9525">
            <a:noFill/>
            <a:miter lim="800000"/>
            <a:headEnd/>
            <a:tailEnd/>
          </a:ln>
        </p:spPr>
      </p:pic>
      <p:sp>
        <p:nvSpPr>
          <p:cNvPr id="9" name="مربع نص 8"/>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99792" y="1124744"/>
            <a:ext cx="4320480" cy="1143000"/>
          </a:xfrm>
        </p:spPr>
        <p:txBody>
          <a:bodyPr>
            <a:normAutofit/>
          </a:bodyPr>
          <a:lstStyle/>
          <a:p>
            <a:r>
              <a:rPr lang="en-US" sz="3200" dirty="0" smtClean="0">
                <a:solidFill>
                  <a:schemeClr val="accent3">
                    <a:lumMod val="75000"/>
                  </a:schemeClr>
                </a:solidFill>
                <a:effectLst/>
                <a:latin typeface="Cooper Black" pitchFamily="18" charset="0"/>
              </a:rPr>
              <a:t>Project Location.</a:t>
            </a:r>
            <a:br>
              <a:rPr lang="en-US" sz="3200" dirty="0" smtClean="0">
                <a:solidFill>
                  <a:schemeClr val="accent3">
                    <a:lumMod val="75000"/>
                  </a:schemeClr>
                </a:solidFill>
                <a:effectLst/>
                <a:latin typeface="Cooper Black" pitchFamily="18" charset="0"/>
              </a:rPr>
            </a:br>
            <a:endParaRPr lang="en-US" sz="3200" dirty="0">
              <a:effectLst/>
            </a:endParaRPr>
          </a:p>
        </p:txBody>
      </p:sp>
      <p:pic>
        <p:nvPicPr>
          <p:cNvPr id="4" name="عنصر نائب للمحتوى 3" descr="صورة من مركز المدينة الى الاسكان copy.jpg"/>
          <p:cNvPicPr>
            <a:picLocks noGrp="1"/>
          </p:cNvPicPr>
          <p:nvPr>
            <p:ph idx="1"/>
          </p:nvPr>
        </p:nvPicPr>
        <p:blipFill>
          <a:blip r:embed="rId2" cstate="print"/>
          <a:srcRect/>
          <a:stretch>
            <a:fillRect/>
          </a:stretch>
        </p:blipFill>
        <p:spPr bwMode="auto">
          <a:xfrm>
            <a:off x="1619672" y="1916832"/>
            <a:ext cx="6552728" cy="3711356"/>
          </a:xfrm>
          <a:prstGeom prst="rect">
            <a:avLst/>
          </a:prstGeom>
          <a:noFill/>
          <a:ln w="9525">
            <a:noFill/>
            <a:miter lim="800000"/>
            <a:headEnd/>
            <a:tailEnd/>
          </a:ln>
        </p:spPr>
      </p:pic>
      <p:sp>
        <p:nvSpPr>
          <p:cNvPr id="25" name="Oval 4"/>
          <p:cNvSpPr/>
          <p:nvPr/>
        </p:nvSpPr>
        <p:spPr>
          <a:xfrm>
            <a:off x="7500958" y="5676920"/>
            <a:ext cx="457200" cy="457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6" name="Rectangle 5"/>
          <p:cNvSpPr/>
          <p:nvPr/>
        </p:nvSpPr>
        <p:spPr>
          <a:xfrm>
            <a:off x="7500958" y="6286520"/>
            <a:ext cx="533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7" name="Rectangle 6"/>
          <p:cNvSpPr/>
          <p:nvPr/>
        </p:nvSpPr>
        <p:spPr>
          <a:xfrm>
            <a:off x="3462358" y="6286520"/>
            <a:ext cx="533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8" name="Rectangle 7"/>
          <p:cNvSpPr/>
          <p:nvPr/>
        </p:nvSpPr>
        <p:spPr>
          <a:xfrm>
            <a:off x="3005158" y="6286520"/>
            <a:ext cx="533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29" name="Rectangle 8"/>
          <p:cNvSpPr/>
          <p:nvPr/>
        </p:nvSpPr>
        <p:spPr>
          <a:xfrm>
            <a:off x="3386158" y="6438920"/>
            <a:ext cx="304800" cy="152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30" name="Rectangle 9"/>
          <p:cNvSpPr/>
          <p:nvPr/>
        </p:nvSpPr>
        <p:spPr>
          <a:xfrm>
            <a:off x="3309958" y="5676920"/>
            <a:ext cx="685800" cy="381000"/>
          </a:xfrm>
          <a:prstGeom prst="rect">
            <a:avLst/>
          </a:prstGeom>
          <a:solidFill>
            <a:srgbClr val="39D2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31" name="TextBox 10"/>
          <p:cNvSpPr txBox="1">
            <a:spLocks noChangeArrowheads="1"/>
          </p:cNvSpPr>
          <p:nvPr/>
        </p:nvSpPr>
        <p:spPr bwMode="auto">
          <a:xfrm>
            <a:off x="6281758" y="5753120"/>
            <a:ext cx="2667000" cy="369888"/>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r>
              <a:rPr lang="ar-SA" dirty="0">
                <a:latin typeface="Book Antiqua" pitchFamily="18" charset="0"/>
                <a:cs typeface="Times New Roman" pitchFamily="18" charset="0"/>
              </a:rPr>
              <a:t>مركز المدينة</a:t>
            </a:r>
            <a:endParaRPr lang="en-US" dirty="0">
              <a:latin typeface="Book Antiqua" pitchFamily="18" charset="0"/>
            </a:endParaRPr>
          </a:p>
        </p:txBody>
      </p:sp>
      <p:sp>
        <p:nvSpPr>
          <p:cNvPr id="32" name="TextBox 11"/>
          <p:cNvSpPr txBox="1">
            <a:spLocks noChangeArrowheads="1"/>
          </p:cNvSpPr>
          <p:nvPr/>
        </p:nvSpPr>
        <p:spPr bwMode="auto">
          <a:xfrm>
            <a:off x="5824558" y="6286520"/>
            <a:ext cx="2057400" cy="381000"/>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r>
              <a:rPr lang="ar-SA">
                <a:latin typeface="Book Antiqua" pitchFamily="18" charset="0"/>
                <a:cs typeface="Times New Roman" pitchFamily="18" charset="0"/>
              </a:rPr>
              <a:t>الحرم الجامعي القديم</a:t>
            </a:r>
            <a:endParaRPr lang="en-US">
              <a:latin typeface="Book Antiqua" pitchFamily="18" charset="0"/>
            </a:endParaRPr>
          </a:p>
        </p:txBody>
      </p:sp>
      <p:sp>
        <p:nvSpPr>
          <p:cNvPr id="33" name="TextBox 12"/>
          <p:cNvSpPr txBox="1">
            <a:spLocks noChangeArrowheads="1"/>
          </p:cNvSpPr>
          <p:nvPr/>
        </p:nvSpPr>
        <p:spPr bwMode="auto">
          <a:xfrm>
            <a:off x="1252558" y="6286520"/>
            <a:ext cx="2133600" cy="381000"/>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r>
              <a:rPr lang="ar-SA">
                <a:latin typeface="Book Antiqua" pitchFamily="18" charset="0"/>
                <a:cs typeface="Times New Roman" pitchFamily="18" charset="0"/>
              </a:rPr>
              <a:t>الحرم الجامعي الجديد</a:t>
            </a:r>
            <a:endParaRPr lang="en-US">
              <a:latin typeface="Book Antiqua" pitchFamily="18" charset="0"/>
            </a:endParaRPr>
          </a:p>
        </p:txBody>
      </p:sp>
      <p:sp>
        <p:nvSpPr>
          <p:cNvPr id="34" name="TextBox 13"/>
          <p:cNvSpPr txBox="1">
            <a:spLocks noChangeArrowheads="1"/>
          </p:cNvSpPr>
          <p:nvPr/>
        </p:nvSpPr>
        <p:spPr bwMode="auto">
          <a:xfrm>
            <a:off x="2166958" y="5676920"/>
            <a:ext cx="1905000" cy="381000"/>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r>
              <a:rPr lang="ar-SA" dirty="0">
                <a:latin typeface="Book Antiqua" pitchFamily="18" charset="0"/>
                <a:cs typeface="Times New Roman" pitchFamily="18" charset="0"/>
              </a:rPr>
              <a:t>موقع الاسكان</a:t>
            </a:r>
            <a:endParaRPr lang="en-US" dirty="0">
              <a:latin typeface="Book Antiqua" pitchFamily="18" charset="0"/>
            </a:endParaRPr>
          </a:p>
        </p:txBody>
      </p:sp>
      <p:sp>
        <p:nvSpPr>
          <p:cNvPr id="14" name="مربع نص 13"/>
          <p:cNvSpPr txBox="1"/>
          <p:nvPr/>
        </p:nvSpPr>
        <p:spPr>
          <a:xfrm>
            <a:off x="1547664" y="188640"/>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1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6" name="مربع نص 1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17" name="مربع نص 1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115616" y="1556792"/>
            <a:ext cx="764386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F81BD"/>
                </a:solidFill>
                <a:effectLst/>
                <a:latin typeface="Times New Roman" pitchFamily="18" charset="0"/>
                <a:ea typeface="Times New Roman" pitchFamily="18" charset="0"/>
                <a:cs typeface="Times New Roman" pitchFamily="18" charset="0"/>
              </a:rPr>
              <a:t>Studying the difference cost of blocks and steel for using normal concrete block and light weight cement blocks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1259632" y="2564904"/>
          <a:ext cx="5054601" cy="1143009"/>
        </p:xfrm>
        <a:graphic>
          <a:graphicData uri="http://schemas.openxmlformats.org/drawingml/2006/table">
            <a:tbl>
              <a:tblPr rtl="1"/>
              <a:tblGrid>
                <a:gridCol w="5054601"/>
              </a:tblGrid>
              <a:tr h="381003">
                <a:tc>
                  <a:txBody>
                    <a:bodyPr/>
                    <a:lstStyle/>
                    <a:p>
                      <a:pPr algn="l" rtl="0" fontAlgn="b"/>
                      <a:r>
                        <a:rPr lang="en-US" sz="1400" b="1" i="0" u="none" strike="noStrike" dirty="0">
                          <a:latin typeface="Arial"/>
                        </a:rPr>
                        <a:t>Total cost of concrete block = 47100.375</a:t>
                      </a:r>
                    </a:p>
                  </a:txBody>
                  <a:tcPr marL="9525" marR="9525" marT="9525" marB="0" anchor="b">
                    <a:lnL>
                      <a:noFill/>
                    </a:lnL>
                    <a:lnT>
                      <a:noFill/>
                    </a:lnT>
                    <a:lnB>
                      <a:noFill/>
                    </a:lnB>
                  </a:tcPr>
                </a:tc>
              </a:tr>
              <a:tr h="381003">
                <a:tc>
                  <a:txBody>
                    <a:bodyPr/>
                    <a:lstStyle/>
                    <a:p>
                      <a:pPr algn="l" rtl="0" fontAlgn="b"/>
                      <a:r>
                        <a:rPr lang="en-US" sz="1400" b="1" i="0" u="none" strike="noStrike">
                          <a:latin typeface="Arial"/>
                        </a:rPr>
                        <a:t>Total cost of L.W.C block = 79177.5 $</a:t>
                      </a:r>
                    </a:p>
                  </a:txBody>
                  <a:tcPr marL="9525" marR="9525" marT="9525" marB="0" anchor="b">
                    <a:lnL>
                      <a:noFill/>
                    </a:lnL>
                    <a:lnT>
                      <a:noFill/>
                    </a:lnT>
                    <a:lnB>
                      <a:noFill/>
                    </a:lnB>
                  </a:tcPr>
                </a:tc>
              </a:tr>
              <a:tr h="381003">
                <a:tc>
                  <a:txBody>
                    <a:bodyPr/>
                    <a:lstStyle/>
                    <a:p>
                      <a:pPr algn="l" rtl="0" fontAlgn="b"/>
                      <a:r>
                        <a:rPr lang="en-US" sz="1400" b="1" i="0" u="sng" strike="noStrike" dirty="0">
                          <a:latin typeface="Arial"/>
                        </a:rPr>
                        <a:t>Difference of cost = 79177.5-47100.375=32077.125 $</a:t>
                      </a:r>
                    </a:p>
                  </a:txBody>
                  <a:tcPr marL="9525" marR="9525" marT="9525" marB="0" anchor="b">
                    <a:lnL>
                      <a:noFill/>
                    </a:lnL>
                    <a:lnT>
                      <a:noFill/>
                    </a:lnT>
                    <a:lnB>
                      <a:noFill/>
                    </a:lnB>
                  </a:tcPr>
                </a:tc>
              </a:tr>
            </a:tbl>
          </a:graphicData>
        </a:graphic>
      </p:graphicFrame>
      <p:graphicFrame>
        <p:nvGraphicFramePr>
          <p:cNvPr id="5" name="جدول 4"/>
          <p:cNvGraphicFramePr>
            <a:graphicFrameLocks noGrp="1"/>
          </p:cNvGraphicFramePr>
          <p:nvPr/>
        </p:nvGraphicFramePr>
        <p:xfrm>
          <a:off x="1331640" y="3933056"/>
          <a:ext cx="5500726" cy="357190"/>
        </p:xfrm>
        <a:graphic>
          <a:graphicData uri="http://schemas.openxmlformats.org/drawingml/2006/table">
            <a:tbl>
              <a:tblPr rtl="1"/>
              <a:tblGrid>
                <a:gridCol w="5500726"/>
              </a:tblGrid>
              <a:tr h="357190">
                <a:tc>
                  <a:txBody>
                    <a:bodyPr/>
                    <a:lstStyle/>
                    <a:p>
                      <a:pPr algn="l" rtl="0" fontAlgn="b"/>
                      <a:r>
                        <a:rPr lang="en-US" sz="1600" b="0" i="0" u="sng" strike="noStrike" dirty="0">
                          <a:latin typeface="Arial"/>
                        </a:rPr>
                        <a:t>Total </a:t>
                      </a:r>
                      <a:r>
                        <a:rPr lang="en-US" sz="1600" b="0" i="0" u="sng" strike="noStrike" dirty="0" smtClean="0">
                          <a:latin typeface="Arial"/>
                        </a:rPr>
                        <a:t>price steel  </a:t>
                      </a:r>
                      <a:r>
                        <a:rPr lang="en-US" sz="1600" b="0" i="0" u="sng" strike="noStrike" dirty="0">
                          <a:latin typeface="Arial"/>
                        </a:rPr>
                        <a:t>saved $ =2479.7+2371.8+550.4 = 10356$</a:t>
                      </a:r>
                    </a:p>
                  </a:txBody>
                  <a:tcPr marL="9525" marR="9525" marT="9525" marB="0" anchor="b">
                    <a:lnL>
                      <a:noFill/>
                    </a:lnL>
                    <a:lnT>
                      <a:noFill/>
                    </a:lnT>
                    <a:lnB>
                      <a:noFill/>
                    </a:lnB>
                  </a:tcPr>
                </a:tc>
              </a:tr>
            </a:tbl>
          </a:graphicData>
        </a:graphic>
      </p:graphicFrame>
      <p:graphicFrame>
        <p:nvGraphicFramePr>
          <p:cNvPr id="6" name="جدول 5"/>
          <p:cNvGraphicFramePr>
            <a:graphicFrameLocks noGrp="1"/>
          </p:cNvGraphicFramePr>
          <p:nvPr/>
        </p:nvGraphicFramePr>
        <p:xfrm>
          <a:off x="1259632" y="4797152"/>
          <a:ext cx="6096000" cy="748740"/>
        </p:xfrm>
        <a:graphic>
          <a:graphicData uri="http://schemas.openxmlformats.org/drawingml/2006/table">
            <a:tbl>
              <a:tblPr rtl="1"/>
              <a:tblGrid>
                <a:gridCol w="6096000"/>
              </a:tblGrid>
              <a:tr h="0">
                <a:tc>
                  <a:txBody>
                    <a:bodyPr/>
                    <a:lstStyle/>
                    <a:p>
                      <a:pPr algn="l" rtl="0" fontAlgn="b"/>
                      <a:r>
                        <a:rPr lang="en-US" sz="1600" b="1" i="0" u="sng" strike="noStrike" dirty="0">
                          <a:latin typeface="Arial"/>
                        </a:rPr>
                        <a:t>10356 $ saved in steel is less than 32077.125 $ over </a:t>
                      </a:r>
                      <a:r>
                        <a:rPr lang="en-US" sz="1600" b="1" i="0" u="sng" strike="noStrike" dirty="0" smtClean="0">
                          <a:latin typeface="Arial"/>
                        </a:rPr>
                        <a:t>cost using </a:t>
                      </a:r>
                      <a:r>
                        <a:rPr lang="en-US" sz="1600" b="1" i="0" u="sng" strike="noStrike" dirty="0">
                          <a:latin typeface="Arial"/>
                        </a:rPr>
                        <a:t>L.W.C</a:t>
                      </a:r>
                    </a:p>
                  </a:txBody>
                  <a:tcPr marL="8610" marR="8610" marT="8610" marB="0" anchor="b">
                    <a:lnL>
                      <a:noFill/>
                    </a:lnL>
                    <a:lnT>
                      <a:noFill/>
                    </a:lnT>
                    <a:lnB>
                      <a:noFill/>
                    </a:lnB>
                  </a:tcPr>
                </a:tc>
              </a:tr>
              <a:tr h="146373">
                <a:tc>
                  <a:txBody>
                    <a:bodyPr/>
                    <a:lstStyle/>
                    <a:p>
                      <a:pPr algn="l" rtl="0" fontAlgn="b"/>
                      <a:r>
                        <a:rPr lang="en-US" sz="1600" b="1" i="0" u="sng" strike="noStrike" dirty="0">
                          <a:latin typeface="Arial"/>
                        </a:rPr>
                        <a:t>So it is not economical to use L .W.C</a:t>
                      </a:r>
                    </a:p>
                  </a:txBody>
                  <a:tcPr marL="8610" marR="8610" marT="8610" marB="0" anchor="b">
                    <a:lnL>
                      <a:noFill/>
                    </a:lnL>
                    <a:lnT>
                      <a:noFill/>
                    </a:lnT>
                    <a:lnB>
                      <a:noFill/>
                    </a:lnB>
                  </a:tcPr>
                </a:tc>
              </a:tr>
            </a:tbl>
          </a:graphicData>
        </a:graphic>
      </p:graphicFrame>
      <p:sp>
        <p:nvSpPr>
          <p:cNvPr id="7" name="عنوان 1"/>
          <p:cNvSpPr txBox="1">
            <a:spLocks/>
          </p:cNvSpPr>
          <p:nvPr/>
        </p:nvSpPr>
        <p:spPr>
          <a:xfrm>
            <a:off x="1331640" y="404664"/>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9" name="مربع نص 8"/>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500134" y="1772816"/>
            <a:ext cx="7643866"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200" b="1" dirty="0" smtClean="0">
                <a:latin typeface="Times New Roman" pitchFamily="18" charset="0"/>
                <a:cs typeface="Times New Roman" pitchFamily="18" charset="0"/>
              </a:rPr>
              <a:t>Positive to use light weight cement </a:t>
            </a:r>
            <a:endParaRPr kumimoji="0" lang="en-US" sz="2200" b="1" i="0" u="none" strike="noStrike" cap="none" normalizeH="0" baseline="0" dirty="0" smtClean="0">
              <a:ln>
                <a:noFill/>
              </a:ln>
              <a:effectLst/>
              <a:latin typeface="Arial" pitchFamily="34" charset="0"/>
              <a:cs typeface="Arial" pitchFamily="34" charset="0"/>
            </a:endParaRPr>
          </a:p>
        </p:txBody>
      </p:sp>
      <p:sp>
        <p:nvSpPr>
          <p:cNvPr id="4" name="Rectangle 1"/>
          <p:cNvSpPr>
            <a:spLocks noChangeArrowheads="1"/>
          </p:cNvSpPr>
          <p:nvPr/>
        </p:nvSpPr>
        <p:spPr bwMode="auto">
          <a:xfrm>
            <a:off x="1187624" y="2640700"/>
            <a:ext cx="742955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rtl="0" fontAlgn="base">
              <a:spcBef>
                <a:spcPct val="0"/>
              </a:spcBef>
              <a:spcAft>
                <a:spcPct val="0"/>
              </a:spcAft>
            </a:pPr>
            <a:r>
              <a:rPr lang="en-US" sz="2200" i="1" dirty="0" smtClean="0"/>
              <a:t>Reduce the amount of steel in the building leads to reduce the price of steel</a:t>
            </a:r>
            <a:r>
              <a:rPr lang="en-US" sz="2200" dirty="0" smtClean="0">
                <a:solidFill>
                  <a:srgbClr val="4F81BD"/>
                </a:solidFill>
                <a:latin typeface="Times New Roman" pitchFamily="18" charset="0"/>
                <a:cs typeface="Times New Roman" pitchFamily="18" charset="0"/>
              </a:rPr>
              <a:t>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187624" y="3645024"/>
            <a:ext cx="750099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rtl="0" fontAlgn="base">
              <a:spcBef>
                <a:spcPct val="0"/>
              </a:spcBef>
              <a:spcAft>
                <a:spcPct val="0"/>
              </a:spcAft>
            </a:pPr>
            <a:r>
              <a:rPr lang="en-US" sz="2200" dirty="0" smtClean="0">
                <a:latin typeface="Times New Roman" pitchFamily="18" charset="0"/>
                <a:cs typeface="Times New Roman" pitchFamily="18" charset="0"/>
              </a:rPr>
              <a:t>Considered the best when we design buildings on weak soil. </a:t>
            </a:r>
            <a:endParaRPr kumimoji="0" lang="en-US" sz="2200" b="0" i="0" u="none" strike="noStrike" cap="none" normalizeH="0" baseline="0" dirty="0" smtClean="0">
              <a:ln>
                <a:noFill/>
              </a:ln>
              <a:effectLst/>
              <a:latin typeface="Arial" pitchFamily="34" charset="0"/>
              <a:cs typeface="Arial" pitchFamily="34" charset="0"/>
            </a:endParaRPr>
          </a:p>
        </p:txBody>
      </p:sp>
      <p:sp>
        <p:nvSpPr>
          <p:cNvPr id="6" name="مستطيل 5"/>
          <p:cNvSpPr/>
          <p:nvPr/>
        </p:nvSpPr>
        <p:spPr>
          <a:xfrm>
            <a:off x="1187624" y="4293096"/>
            <a:ext cx="7572428" cy="769441"/>
          </a:xfrm>
          <a:prstGeom prst="rect">
            <a:avLst/>
          </a:prstGeom>
        </p:spPr>
        <p:txBody>
          <a:bodyPr wrap="square">
            <a:spAutoFit/>
          </a:bodyPr>
          <a:lstStyle/>
          <a:p>
            <a:pPr algn="l"/>
            <a:r>
              <a:rPr lang="en-US" sz="2200" dirty="0" smtClean="0"/>
              <a:t>Considered the best when we design building , resistant to </a:t>
            </a:r>
            <a:r>
              <a:rPr lang="ar-SA" sz="2200" dirty="0" smtClean="0"/>
              <a:t> </a:t>
            </a:r>
            <a:r>
              <a:rPr lang="ar-SA" sz="2200" dirty="0" err="1" smtClean="0"/>
              <a:t>.</a:t>
            </a:r>
            <a:r>
              <a:rPr lang="en-US" sz="2200" dirty="0" smtClean="0"/>
              <a:t>earthquakes</a:t>
            </a:r>
            <a:endParaRPr lang="en-US" sz="2200" dirty="0"/>
          </a:p>
        </p:txBody>
      </p:sp>
      <p:sp>
        <p:nvSpPr>
          <p:cNvPr id="7" name="مستطيل 6"/>
          <p:cNvSpPr/>
          <p:nvPr/>
        </p:nvSpPr>
        <p:spPr>
          <a:xfrm>
            <a:off x="1187624" y="4941168"/>
            <a:ext cx="7286676" cy="1384995"/>
          </a:xfrm>
          <a:prstGeom prst="rect">
            <a:avLst/>
          </a:prstGeom>
        </p:spPr>
        <p:txBody>
          <a:bodyPr wrap="square">
            <a:spAutoFit/>
          </a:bodyPr>
          <a:lstStyle/>
          <a:p>
            <a:pPr algn="l"/>
            <a:endParaRPr lang="en-US" dirty="0" smtClean="0"/>
          </a:p>
          <a:p>
            <a:pPr algn="l"/>
            <a:r>
              <a:rPr lang="en-US" sz="2200" dirty="0" smtClean="0"/>
              <a:t>Faster in the implementation of construction because they are in the templates ready and ride with each other easily and </a:t>
            </a:r>
            <a:r>
              <a:rPr lang="ar-SA" sz="2200" dirty="0" err="1" smtClean="0"/>
              <a:t>.</a:t>
            </a:r>
            <a:r>
              <a:rPr lang="en-US" sz="2200" dirty="0" smtClean="0"/>
              <a:t>quickly</a:t>
            </a:r>
            <a:endParaRPr lang="en-US" sz="2200" dirty="0"/>
          </a:p>
        </p:txBody>
      </p:sp>
      <p:sp>
        <p:nvSpPr>
          <p:cNvPr id="8" name="عنوان 1"/>
          <p:cNvSpPr txBox="1">
            <a:spLocks/>
          </p:cNvSpPr>
          <p:nvPr/>
        </p:nvSpPr>
        <p:spPr>
          <a:xfrm>
            <a:off x="1475656" y="260648"/>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3: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9"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10" name="مربع نص 9"/>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2" name="مربع نص 11"/>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rtl="0"/>
            <a:r>
              <a:rPr lang="en-US" sz="3000" b="1" dirty="0" smtClean="0">
                <a:latin typeface="Arial" pitchFamily="34" charset="0"/>
                <a:cs typeface="Arial" pitchFamily="34" charset="0"/>
              </a:rPr>
              <a:t>LIGHTING</a:t>
            </a:r>
          </a:p>
        </p:txBody>
      </p:sp>
      <p:graphicFrame>
        <p:nvGraphicFramePr>
          <p:cNvPr id="5" name="Content Placeholder 10"/>
          <p:cNvGraphicFramePr>
            <a:graphicFrameLocks/>
          </p:cNvGraphicFramePr>
          <p:nvPr/>
        </p:nvGraphicFramePr>
        <p:xfrm>
          <a:off x="467544" y="2348880"/>
          <a:ext cx="51054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9"/>
          <p:cNvSpPr txBox="1">
            <a:spLocks noChangeArrowheads="1"/>
          </p:cNvSpPr>
          <p:nvPr/>
        </p:nvSpPr>
        <p:spPr bwMode="auto">
          <a:xfrm>
            <a:off x="5867400" y="1556792"/>
            <a:ext cx="3276600" cy="1200150"/>
          </a:xfrm>
          <a:prstGeom prst="rect">
            <a:avLst/>
          </a:prstGeom>
          <a:noFill/>
          <a:ln w="9525">
            <a:noFill/>
            <a:miter lim="800000"/>
            <a:headEnd/>
            <a:tailEnd/>
          </a:ln>
        </p:spPr>
        <p:txBody>
          <a:bodyPr>
            <a:spAutoFit/>
          </a:bodyPr>
          <a:lstStyle/>
          <a:p>
            <a:pPr marL="342900" indent="-342900"/>
            <a:r>
              <a:rPr lang="en-US" sz="2400" u="sng" dirty="0">
                <a:latin typeface="David" pitchFamily="34" charset="-79"/>
                <a:cs typeface="David" pitchFamily="34" charset="-79"/>
              </a:rPr>
              <a:t>DIALUX</a:t>
            </a:r>
            <a:r>
              <a:rPr lang="en-US" sz="2400" dirty="0">
                <a:latin typeface="David" pitchFamily="34" charset="-79"/>
                <a:cs typeface="David" pitchFamily="34" charset="-79"/>
              </a:rPr>
              <a:t> software was used to design the </a:t>
            </a:r>
            <a:r>
              <a:rPr lang="en-US" sz="2400" dirty="0" smtClean="0">
                <a:latin typeface="David" pitchFamily="34" charset="-79"/>
                <a:cs typeface="David" pitchFamily="34" charset="-79"/>
              </a:rPr>
              <a:t>lighting </a:t>
            </a:r>
            <a:r>
              <a:rPr lang="en-US" sz="2400" dirty="0">
                <a:latin typeface="David" pitchFamily="34" charset="-79"/>
                <a:cs typeface="David" pitchFamily="34" charset="-79"/>
              </a:rPr>
              <a:t>system </a:t>
            </a:r>
          </a:p>
        </p:txBody>
      </p:sp>
      <p:pic>
        <p:nvPicPr>
          <p:cNvPr id="7" name="Picture 9"/>
          <p:cNvPicPr>
            <a:picLocks noChangeAspect="1" noChangeArrowheads="1"/>
          </p:cNvPicPr>
          <p:nvPr/>
        </p:nvPicPr>
        <p:blipFill>
          <a:blip r:embed="rId7" cstate="print"/>
          <a:srcRect/>
          <a:stretch>
            <a:fillRect/>
          </a:stretch>
        </p:blipFill>
        <p:spPr bwMode="auto">
          <a:xfrm>
            <a:off x="5220072" y="3212976"/>
            <a:ext cx="3707904" cy="3140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4" descr="شعار الجامعة"/>
          <p:cNvPicPr>
            <a:picLocks noChangeAspect="1" noChangeArrowheads="1"/>
          </p:cNvPicPr>
          <p:nvPr/>
        </p:nvPicPr>
        <p:blipFill>
          <a:blip r:embed="rId8" cstate="print"/>
          <a:srcRect/>
          <a:stretch>
            <a:fillRect/>
          </a:stretch>
        </p:blipFill>
        <p:spPr bwMode="auto">
          <a:xfrm>
            <a:off x="0" y="0"/>
            <a:ext cx="1115616" cy="836712"/>
          </a:xfrm>
          <a:prstGeom prst="rect">
            <a:avLst/>
          </a:prstGeom>
          <a:noFill/>
          <a:ln w="9525">
            <a:noFill/>
            <a:miter lim="800000"/>
            <a:headEnd/>
            <a:tailEnd/>
          </a:ln>
        </p:spPr>
      </p:pic>
      <p:sp>
        <p:nvSpPr>
          <p:cNvPr id="10" name="مربع نص 9"/>
          <p:cNvSpPr txBox="1"/>
          <p:nvPr/>
        </p:nvSpPr>
        <p:spPr>
          <a:xfrm>
            <a:off x="0" y="836712"/>
            <a:ext cx="1043608" cy="1323439"/>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TextBox 6"/>
          <p:cNvSpPr txBox="1">
            <a:spLocks noChangeArrowheads="1"/>
          </p:cNvSpPr>
          <p:nvPr/>
        </p:nvSpPr>
        <p:spPr bwMode="auto">
          <a:xfrm>
            <a:off x="0" y="2132856"/>
            <a:ext cx="1043608" cy="1323439"/>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3" name="مربع نص 12"/>
          <p:cNvSpPr txBox="1"/>
          <p:nvPr/>
        </p:nvSpPr>
        <p:spPr>
          <a:xfrm>
            <a:off x="0" y="3356992"/>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14" name="مربع نص 13"/>
          <p:cNvSpPr txBox="1"/>
          <p:nvPr/>
        </p:nvSpPr>
        <p:spPr>
          <a:xfrm>
            <a:off x="0" y="5503783"/>
            <a:ext cx="1043608" cy="1354217"/>
          </a:xfrm>
          <a:prstGeom prst="rect">
            <a:avLst/>
          </a:prstGeom>
          <a:solidFill>
            <a:schemeClr val="bg2"/>
          </a:solidFill>
        </p:spPr>
        <p:txBody>
          <a:bodyPr wrap="square" rtlCol="1">
            <a:spAutoFit/>
          </a:bodyPr>
          <a:lstStyle/>
          <a:p>
            <a:pPr lvl="0" algn="l" rtl="0"/>
            <a:r>
              <a:rPr lang="en-US" sz="1600" b="1" dirty="0" smtClean="0">
                <a:solidFill>
                  <a:schemeClr val="bg1"/>
                </a:solidFill>
                <a:latin typeface="Multi Story Housing   "/>
                <a:ea typeface="Calibri" pitchFamily="34" charset="0"/>
                <a:cs typeface="Arial" pitchFamily="34" charset="0"/>
              </a:rPr>
              <a:t>Multi Story Housing </a:t>
            </a:r>
            <a:r>
              <a:rPr lang="ar-SA" sz="1600" b="1" dirty="0" smtClean="0">
                <a:solidFill>
                  <a:schemeClr val="bg1"/>
                </a:solidFill>
                <a:latin typeface="Multi Story Housing   "/>
                <a:ea typeface="Calibri" pitchFamily="34" charset="0"/>
                <a:cs typeface="Arial" pitchFamily="34" charset="0"/>
              </a:rPr>
              <a:t>  </a:t>
            </a:r>
            <a:endParaRPr lang="ar-SA" sz="1600" b="1" dirty="0" smtClean="0">
              <a:solidFill>
                <a:schemeClr val="bg1"/>
              </a:solidFill>
              <a:latin typeface="Multi Story Housing   "/>
              <a:cs typeface="Arial" pitchFamily="34" charset="0"/>
            </a:endParaRPr>
          </a:p>
          <a:p>
            <a:pPr algn="l" rtl="0"/>
            <a:endParaRPr lang="ar-SA" dirty="0">
              <a:latin typeface="Multi Story Housing   "/>
            </a:endParaRPr>
          </a:p>
        </p:txBody>
      </p:sp>
      <p:sp>
        <p:nvSpPr>
          <p:cNvPr id="16" name="عنوان 1"/>
          <p:cNvSpPr txBox="1">
            <a:spLocks/>
          </p:cNvSpPr>
          <p:nvPr/>
        </p:nvSpPr>
        <p:spPr>
          <a:xfrm>
            <a:off x="1588008" y="427038"/>
            <a:ext cx="7498080" cy="1143000"/>
          </a:xfrm>
          <a:prstGeom prst="rect">
            <a:avLst/>
          </a:prstGeom>
        </p:spPr>
        <p:txBody>
          <a:bodyPr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w="11430"/>
                <a:solidFill>
                  <a:schemeClr val="tx2">
                    <a:lumMod val="60000"/>
                    <a:lumOff val="40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Chapter 4: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2">
                    <a:lumMod val="60000"/>
                    <a:lumOff val="40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lgn="ctr">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rPr>
              <a:t/>
            </a:r>
            <a:br>
              <a:rPr lang="en-US" sz="3200" b="1" dirty="0" smtClean="0">
                <a:solidFill>
                  <a:schemeClr val="tx2">
                    <a:lumMod val="60000"/>
                    <a:lumOff val="40000"/>
                  </a:schemeClr>
                </a:solidFill>
                <a:latin typeface="Gill Sans MT (العناوين)"/>
              </a:rPr>
            </a:br>
            <a:endParaRPr lang="ar-SA" sz="3200" b="1" dirty="0">
              <a:solidFill>
                <a:schemeClr val="tx2">
                  <a:lumMod val="60000"/>
                  <a:lumOff val="40000"/>
                </a:schemeClr>
              </a:solidFill>
              <a:latin typeface="Gill Sans MT (العناوين)"/>
            </a:endParaRPr>
          </a:p>
        </p:txBody>
      </p:sp>
      <p:pic>
        <p:nvPicPr>
          <p:cNvPr id="8" name="Picture 4" descr="شعار الجامعة"/>
          <p:cNvPicPr>
            <a:picLocks noChangeAspect="1" noChangeArrowheads="1"/>
          </p:cNvPicPr>
          <p:nvPr/>
        </p:nvPicPr>
        <p:blipFill>
          <a:blip r:embed="rId2" cstate="print"/>
          <a:srcRect/>
          <a:stretch>
            <a:fillRect/>
          </a:stretch>
        </p:blipFill>
        <p:spPr bwMode="auto">
          <a:xfrm>
            <a:off x="0" y="0"/>
            <a:ext cx="1115616" cy="836712"/>
          </a:xfrm>
          <a:prstGeom prst="rect">
            <a:avLst/>
          </a:prstGeom>
          <a:noFill/>
          <a:ln w="9525">
            <a:noFill/>
            <a:miter lim="800000"/>
            <a:headEnd/>
            <a:tailEnd/>
          </a:ln>
        </p:spPr>
      </p:pic>
      <p:sp>
        <p:nvSpPr>
          <p:cNvPr id="9" name="مربع نص 8"/>
          <p:cNvSpPr txBox="1"/>
          <p:nvPr/>
        </p:nvSpPr>
        <p:spPr>
          <a:xfrm>
            <a:off x="0" y="836712"/>
            <a:ext cx="1043608" cy="1323439"/>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Box 6"/>
          <p:cNvSpPr txBox="1">
            <a:spLocks noChangeArrowheads="1"/>
          </p:cNvSpPr>
          <p:nvPr/>
        </p:nvSpPr>
        <p:spPr bwMode="auto">
          <a:xfrm>
            <a:off x="0" y="2132856"/>
            <a:ext cx="1043608" cy="1323439"/>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1" name="مربع نص 10"/>
          <p:cNvSpPr txBox="1"/>
          <p:nvPr/>
        </p:nvSpPr>
        <p:spPr>
          <a:xfrm>
            <a:off x="0" y="3356992"/>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12" name="مربع نص 11"/>
          <p:cNvSpPr txBox="1"/>
          <p:nvPr/>
        </p:nvSpPr>
        <p:spPr>
          <a:xfrm>
            <a:off x="0" y="5503783"/>
            <a:ext cx="1043608" cy="1354217"/>
          </a:xfrm>
          <a:prstGeom prst="rect">
            <a:avLst/>
          </a:prstGeom>
          <a:solidFill>
            <a:schemeClr val="bg2"/>
          </a:solidFill>
        </p:spPr>
        <p:txBody>
          <a:bodyPr wrap="square" rtlCol="1">
            <a:spAutoFit/>
          </a:bodyPr>
          <a:lstStyle/>
          <a:p>
            <a:pPr lvl="0" algn="l" rtl="0"/>
            <a:r>
              <a:rPr lang="en-US" sz="1600" b="1" dirty="0" smtClean="0">
                <a:solidFill>
                  <a:schemeClr val="bg1"/>
                </a:solidFill>
                <a:latin typeface="Multi Story Housing   "/>
                <a:ea typeface="Calibri" pitchFamily="34" charset="0"/>
                <a:cs typeface="Arial" pitchFamily="34" charset="0"/>
              </a:rPr>
              <a:t>Multi Story Housing </a:t>
            </a:r>
            <a:r>
              <a:rPr lang="ar-SA" sz="1600" b="1" dirty="0" smtClean="0">
                <a:solidFill>
                  <a:schemeClr val="bg1"/>
                </a:solidFill>
                <a:latin typeface="Multi Story Housing   "/>
                <a:ea typeface="Calibri" pitchFamily="34" charset="0"/>
                <a:cs typeface="Arial" pitchFamily="34" charset="0"/>
              </a:rPr>
              <a:t>  </a:t>
            </a:r>
            <a:endParaRPr lang="ar-SA" sz="1600" b="1" dirty="0" smtClean="0">
              <a:solidFill>
                <a:schemeClr val="bg1"/>
              </a:solidFill>
              <a:latin typeface="Multi Story Housing   "/>
              <a:cs typeface="Arial" pitchFamily="34" charset="0"/>
            </a:endParaRPr>
          </a:p>
          <a:p>
            <a:pPr algn="l" rtl="0"/>
            <a:endParaRPr lang="ar-SA" dirty="0">
              <a:latin typeface="Multi Story Housing   "/>
            </a:endParaRPr>
          </a:p>
        </p:txBody>
      </p:sp>
      <p:sp>
        <p:nvSpPr>
          <p:cNvPr id="19" name="TextBox 13"/>
          <p:cNvSpPr txBox="1"/>
          <p:nvPr/>
        </p:nvSpPr>
        <p:spPr>
          <a:xfrm>
            <a:off x="1259632" y="1124744"/>
            <a:ext cx="6477000" cy="1384300"/>
          </a:xfrm>
          <a:prstGeom prst="rect">
            <a:avLst/>
          </a:prstGeom>
          <a:noFill/>
        </p:spPr>
        <p:txBody>
          <a:bodyPr>
            <a:spAutoFit/>
          </a:bodyPr>
          <a:lstStyle/>
          <a:p>
            <a:pPr marL="342900" indent="-342900" algn="l" rtl="0">
              <a:buFont typeface="Wingdings" pitchFamily="2" charset="2"/>
              <a:buChar char="Ø"/>
              <a:defRPr/>
            </a:pPr>
            <a:r>
              <a:rPr lang="en-US" sz="2400" dirty="0" smtClean="0">
                <a:latin typeface="David" pitchFamily="34" charset="-79"/>
                <a:cs typeface="David" pitchFamily="34" charset="-79"/>
              </a:rPr>
              <a:t>Lighting </a:t>
            </a:r>
            <a:r>
              <a:rPr lang="en-US" sz="2400" dirty="0">
                <a:latin typeface="David" pitchFamily="34" charset="-79"/>
                <a:cs typeface="David" pitchFamily="34" charset="-79"/>
              </a:rPr>
              <a:t>design</a:t>
            </a:r>
          </a:p>
          <a:p>
            <a:pPr marL="342900" indent="-342900" algn="l" rtl="0">
              <a:buFont typeface="Arial" pitchFamily="34" charset="0"/>
              <a:buChar char="•"/>
              <a:defRPr/>
            </a:pPr>
            <a:r>
              <a:rPr lang="en-US" sz="2400" u="sng" dirty="0">
                <a:latin typeface="David" pitchFamily="34" charset="-79"/>
                <a:cs typeface="David" pitchFamily="34" charset="-79"/>
              </a:rPr>
              <a:t>Natural lighting </a:t>
            </a:r>
            <a:endParaRPr lang="en-US" u="sng" dirty="0"/>
          </a:p>
          <a:p>
            <a:pPr algn="l" rtl="0">
              <a:defRPr/>
            </a:pPr>
            <a:endParaRPr lang="en-US" dirty="0"/>
          </a:p>
          <a:p>
            <a:pPr algn="l" rtl="0">
              <a:defRPr/>
            </a:pPr>
            <a:r>
              <a:rPr lang="en-US" dirty="0"/>
              <a:t> </a:t>
            </a:r>
          </a:p>
        </p:txBody>
      </p:sp>
      <p:sp>
        <p:nvSpPr>
          <p:cNvPr id="20" name="Rectangle 1"/>
          <p:cNvSpPr>
            <a:spLocks noChangeArrowheads="1"/>
          </p:cNvSpPr>
          <p:nvPr/>
        </p:nvSpPr>
        <p:spPr bwMode="auto">
          <a:xfrm>
            <a:off x="1475656" y="1916832"/>
            <a:ext cx="3429000" cy="1016000"/>
          </a:xfrm>
          <a:prstGeom prst="rect">
            <a:avLst/>
          </a:prstGeom>
          <a:noFill/>
          <a:ln w="9525">
            <a:noFill/>
            <a:miter lim="800000"/>
            <a:headEnd/>
            <a:tailEnd/>
          </a:ln>
        </p:spPr>
        <p:txBody>
          <a:bodyPr anchor="ctr">
            <a:spAutoFit/>
          </a:bodyPr>
          <a:lstStyle/>
          <a:p>
            <a:pPr algn="l" rtl="0" eaLnBrk="0" hangingPunct="0">
              <a:buFont typeface="Wingdings" pitchFamily="2" charset="2"/>
              <a:buChar char="Ø"/>
            </a:pPr>
            <a:r>
              <a:rPr lang="en-GB" sz="2000" dirty="0">
                <a:latin typeface="Times New Roman" pitchFamily="18" charset="0"/>
              </a:rPr>
              <a:t> All of </a:t>
            </a:r>
            <a:r>
              <a:rPr lang="en-GB" sz="2000" dirty="0" err="1">
                <a:latin typeface="Times New Roman" pitchFamily="18" charset="0"/>
              </a:rPr>
              <a:t>illuminance</a:t>
            </a:r>
            <a:r>
              <a:rPr lang="en-GB" sz="2000" dirty="0">
                <a:latin typeface="Times New Roman" pitchFamily="18" charset="0"/>
              </a:rPr>
              <a:t> value are reduced to the half to take into account the natural lighting </a:t>
            </a:r>
            <a:endParaRPr lang="en-GB" sz="2000" dirty="0"/>
          </a:p>
        </p:txBody>
      </p:sp>
      <p:sp>
        <p:nvSpPr>
          <p:cNvPr id="21" name="TextBox 19"/>
          <p:cNvSpPr txBox="1">
            <a:spLocks noChangeArrowheads="1"/>
          </p:cNvSpPr>
          <p:nvPr/>
        </p:nvSpPr>
        <p:spPr bwMode="auto">
          <a:xfrm>
            <a:off x="3635896" y="3068960"/>
            <a:ext cx="3581400" cy="461963"/>
          </a:xfrm>
          <a:prstGeom prst="rect">
            <a:avLst/>
          </a:prstGeom>
          <a:noFill/>
          <a:ln w="9525">
            <a:noFill/>
            <a:miter lim="800000"/>
            <a:headEnd/>
            <a:tailEnd/>
          </a:ln>
        </p:spPr>
        <p:txBody>
          <a:bodyPr>
            <a:spAutoFit/>
          </a:bodyPr>
          <a:lstStyle/>
          <a:p>
            <a:pPr marL="342900" indent="-342900" algn="l" rtl="0">
              <a:buFont typeface="Arial" charset="0"/>
              <a:buChar char="•"/>
            </a:pPr>
            <a:r>
              <a:rPr lang="en-US" sz="2400" u="sng" dirty="0">
                <a:latin typeface="David" pitchFamily="34" charset="-79"/>
                <a:cs typeface="David" pitchFamily="34" charset="-79"/>
              </a:rPr>
              <a:t>For artificial lighting </a:t>
            </a:r>
          </a:p>
        </p:txBody>
      </p:sp>
      <p:sp>
        <p:nvSpPr>
          <p:cNvPr id="22" name="TextBox 23"/>
          <p:cNvSpPr txBox="1">
            <a:spLocks noChangeArrowheads="1"/>
          </p:cNvSpPr>
          <p:nvPr/>
        </p:nvSpPr>
        <p:spPr bwMode="auto">
          <a:xfrm>
            <a:off x="3419872" y="3501008"/>
            <a:ext cx="3810000" cy="369888"/>
          </a:xfrm>
          <a:prstGeom prst="rect">
            <a:avLst/>
          </a:prstGeom>
          <a:noFill/>
          <a:ln w="9525">
            <a:noFill/>
            <a:miter lim="800000"/>
            <a:headEnd/>
            <a:tailEnd/>
          </a:ln>
        </p:spPr>
        <p:txBody>
          <a:bodyPr>
            <a:spAutoFit/>
          </a:bodyPr>
          <a:lstStyle/>
          <a:p>
            <a:pPr algn="l" rtl="0">
              <a:buFont typeface="Wingdings" pitchFamily="2" charset="2"/>
              <a:buChar char="Ø"/>
            </a:pPr>
            <a:r>
              <a:rPr lang="en-US" dirty="0"/>
              <a:t>Technical values for </a:t>
            </a:r>
            <a:r>
              <a:rPr lang="en-US" dirty="0" smtClean="0"/>
              <a:t>design :</a:t>
            </a:r>
            <a:endParaRPr lang="en-US" dirty="0"/>
          </a:p>
        </p:txBody>
      </p:sp>
      <p:sp>
        <p:nvSpPr>
          <p:cNvPr id="23" name="TextBox 20"/>
          <p:cNvSpPr txBox="1">
            <a:spLocks noChangeArrowheads="1"/>
          </p:cNvSpPr>
          <p:nvPr/>
        </p:nvSpPr>
        <p:spPr bwMode="auto">
          <a:xfrm>
            <a:off x="1403648" y="3861048"/>
            <a:ext cx="2819400" cy="369888"/>
          </a:xfrm>
          <a:prstGeom prst="rect">
            <a:avLst/>
          </a:prstGeom>
          <a:noFill/>
          <a:ln w="9525">
            <a:noFill/>
            <a:miter lim="800000"/>
            <a:headEnd/>
            <a:tailEnd/>
          </a:ln>
        </p:spPr>
        <p:txBody>
          <a:bodyPr>
            <a:spAutoFit/>
          </a:bodyPr>
          <a:lstStyle/>
          <a:p>
            <a:pPr marL="342900" indent="-342900" algn="l" rtl="0"/>
            <a:r>
              <a:rPr lang="en-GB" dirty="0" smtClean="0"/>
              <a:t>1. </a:t>
            </a:r>
            <a:r>
              <a:rPr lang="en-GB" dirty="0" err="1" smtClean="0"/>
              <a:t>illuminance</a:t>
            </a:r>
            <a:r>
              <a:rPr lang="en-GB" dirty="0" smtClean="0"/>
              <a:t> value(Lx)</a:t>
            </a:r>
            <a:endParaRPr lang="en-US" dirty="0"/>
          </a:p>
        </p:txBody>
      </p:sp>
      <p:sp>
        <p:nvSpPr>
          <p:cNvPr id="24" name="TextBox 21"/>
          <p:cNvSpPr txBox="1">
            <a:spLocks noChangeArrowheads="1"/>
          </p:cNvSpPr>
          <p:nvPr/>
        </p:nvSpPr>
        <p:spPr bwMode="auto">
          <a:xfrm>
            <a:off x="6444208" y="3933056"/>
            <a:ext cx="1752600" cy="369887"/>
          </a:xfrm>
          <a:prstGeom prst="rect">
            <a:avLst/>
          </a:prstGeom>
          <a:noFill/>
          <a:ln w="9525">
            <a:noFill/>
            <a:miter lim="800000"/>
            <a:headEnd/>
            <a:tailEnd/>
          </a:ln>
        </p:spPr>
        <p:txBody>
          <a:bodyPr>
            <a:spAutoFit/>
          </a:bodyPr>
          <a:lstStyle/>
          <a:p>
            <a:pPr algn="l" rtl="0"/>
            <a:r>
              <a:rPr lang="en-US" dirty="0"/>
              <a:t>2. Work plane </a:t>
            </a:r>
          </a:p>
        </p:txBody>
      </p:sp>
      <p:graphicFrame>
        <p:nvGraphicFramePr>
          <p:cNvPr id="25" name="Table 19"/>
          <p:cNvGraphicFramePr>
            <a:graphicFrameLocks noGrp="1"/>
          </p:cNvGraphicFramePr>
          <p:nvPr/>
        </p:nvGraphicFramePr>
        <p:xfrm>
          <a:off x="5508104" y="4509120"/>
          <a:ext cx="3352800" cy="1243554"/>
        </p:xfrm>
        <a:graphic>
          <a:graphicData uri="http://schemas.openxmlformats.org/drawingml/2006/table">
            <a:tbl>
              <a:tblPr firstRow="1" bandRow="1">
                <a:tableStyleId>{7E9639D4-E3E2-4D34-9284-5A2195B3D0D7}</a:tableStyleId>
              </a:tblPr>
              <a:tblGrid>
                <a:gridCol w="1219200"/>
                <a:gridCol w="2133600"/>
              </a:tblGrid>
              <a:tr h="414518">
                <a:tc>
                  <a:txBody>
                    <a:bodyPr/>
                    <a:lstStyle/>
                    <a:p>
                      <a:r>
                        <a:rPr lang="en-US" dirty="0" smtClean="0"/>
                        <a:t>Function </a:t>
                      </a:r>
                      <a:endParaRPr lang="en-US" dirty="0"/>
                    </a:p>
                  </a:txBody>
                  <a:tcPr/>
                </a:tc>
                <a:tc>
                  <a:txBody>
                    <a:bodyPr/>
                    <a:lstStyle/>
                    <a:p>
                      <a:r>
                        <a:rPr lang="en-US" dirty="0" smtClean="0"/>
                        <a:t>Height </a:t>
                      </a:r>
                      <a:endParaRPr lang="en-US" dirty="0"/>
                    </a:p>
                  </a:txBody>
                  <a:tcPr/>
                </a:tc>
              </a:tr>
              <a:tr h="414518">
                <a:tc>
                  <a:txBody>
                    <a:bodyPr/>
                    <a:lstStyle/>
                    <a:p>
                      <a:r>
                        <a:rPr lang="en-US" sz="1400" dirty="0" smtClean="0"/>
                        <a:t>Offices </a:t>
                      </a:r>
                      <a:endParaRPr lang="en-US" sz="1400" dirty="0"/>
                    </a:p>
                  </a:txBody>
                  <a:tcPr/>
                </a:tc>
                <a:tc>
                  <a:txBody>
                    <a:bodyPr/>
                    <a:lstStyle/>
                    <a:p>
                      <a:r>
                        <a:rPr lang="en-US" sz="1400" dirty="0" smtClean="0"/>
                        <a:t>Desktop-75cm</a:t>
                      </a:r>
                      <a:endParaRPr lang="en-US" sz="1400" dirty="0"/>
                    </a:p>
                  </a:txBody>
                  <a:tcPr/>
                </a:tc>
              </a:tr>
              <a:tr h="414518">
                <a:tc>
                  <a:txBody>
                    <a:bodyPr/>
                    <a:lstStyle/>
                    <a:p>
                      <a:r>
                        <a:rPr lang="en-US" sz="1400" dirty="0" smtClean="0"/>
                        <a:t>Corridors </a:t>
                      </a:r>
                      <a:endParaRPr lang="en-US" sz="1400" dirty="0"/>
                    </a:p>
                  </a:txBody>
                  <a:tcPr/>
                </a:tc>
                <a:tc>
                  <a:txBody>
                    <a:bodyPr/>
                    <a:lstStyle/>
                    <a:p>
                      <a:r>
                        <a:rPr lang="en-US" sz="1400" dirty="0" smtClean="0"/>
                        <a:t>150cm</a:t>
                      </a:r>
                      <a:endParaRPr lang="en-US" sz="1400" dirty="0"/>
                    </a:p>
                  </a:txBody>
                  <a:tcPr/>
                </a:tc>
              </a:tr>
            </a:tbl>
          </a:graphicData>
        </a:graphic>
      </p:graphicFrame>
      <p:graphicFrame>
        <p:nvGraphicFramePr>
          <p:cNvPr id="27" name="جدول 26"/>
          <p:cNvGraphicFramePr>
            <a:graphicFrameLocks noGrp="1"/>
          </p:cNvGraphicFramePr>
          <p:nvPr/>
        </p:nvGraphicFramePr>
        <p:xfrm>
          <a:off x="1403648" y="4437114"/>
          <a:ext cx="3816424" cy="2420886"/>
        </p:xfrm>
        <a:graphic>
          <a:graphicData uri="http://schemas.openxmlformats.org/drawingml/2006/table">
            <a:tbl>
              <a:tblPr/>
              <a:tblGrid>
                <a:gridCol w="1670429"/>
                <a:gridCol w="2145995"/>
              </a:tblGrid>
              <a:tr h="403481">
                <a:tc>
                  <a:txBody>
                    <a:bodyPr/>
                    <a:lstStyle/>
                    <a:p>
                      <a:pPr>
                        <a:lnSpc>
                          <a:spcPct val="150000"/>
                        </a:lnSpc>
                        <a:spcAft>
                          <a:spcPts val="0"/>
                        </a:spcAft>
                      </a:pPr>
                      <a:r>
                        <a:rPr lang="en-US" sz="1200" b="1" dirty="0">
                          <a:solidFill>
                            <a:srgbClr val="000000"/>
                          </a:solidFill>
                          <a:latin typeface="Times New Roman"/>
                          <a:ea typeface="Times New Roman"/>
                          <a:cs typeface="Arial"/>
                        </a:rPr>
                        <a:t>Type of room</a:t>
                      </a:r>
                      <a:endParaRPr lang="en-US" sz="11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Times New Roman"/>
                          <a:cs typeface="Arial"/>
                        </a:rPr>
                        <a:t>Luminance at work plan(lux)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81">
                <a:tc>
                  <a:txBody>
                    <a:bodyPr/>
                    <a:lstStyle/>
                    <a:p>
                      <a:pPr>
                        <a:lnSpc>
                          <a:spcPct val="150000"/>
                        </a:lnSpc>
                        <a:spcAft>
                          <a:spcPts val="0"/>
                        </a:spcAft>
                      </a:pPr>
                      <a:r>
                        <a:rPr lang="ar-SA" sz="1200" b="1">
                          <a:solidFill>
                            <a:srgbClr val="000000"/>
                          </a:solidFill>
                          <a:latin typeface="Calibri"/>
                          <a:ea typeface="Times New Roman"/>
                          <a:cs typeface="Times New Roman"/>
                        </a:rPr>
                        <a:t>غرفة نوم</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rtl="0">
                        <a:lnSpc>
                          <a:spcPct val="150000"/>
                        </a:lnSpc>
                        <a:spcAft>
                          <a:spcPts val="0"/>
                        </a:spcAft>
                      </a:pPr>
                      <a:r>
                        <a:rPr lang="en-US" sz="1200">
                          <a:solidFill>
                            <a:srgbClr val="000000"/>
                          </a:solidFill>
                          <a:latin typeface="Times New Roman"/>
                          <a:ea typeface="Times New Roman"/>
                          <a:cs typeface="Arial"/>
                        </a:rPr>
                        <a:t>500</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403481">
                <a:tc>
                  <a:txBody>
                    <a:bodyPr/>
                    <a:lstStyle/>
                    <a:p>
                      <a:pPr>
                        <a:lnSpc>
                          <a:spcPct val="150000"/>
                        </a:lnSpc>
                        <a:spcAft>
                          <a:spcPts val="0"/>
                        </a:spcAft>
                      </a:pPr>
                      <a:r>
                        <a:rPr lang="ar-SA" sz="1200" b="1">
                          <a:solidFill>
                            <a:srgbClr val="000000"/>
                          </a:solidFill>
                          <a:latin typeface="Calibri"/>
                          <a:ea typeface="Times New Roman"/>
                          <a:cs typeface="Times New Roman"/>
                        </a:rPr>
                        <a:t>مطبخ</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rtl="0">
                        <a:lnSpc>
                          <a:spcPct val="150000"/>
                        </a:lnSpc>
                        <a:spcAft>
                          <a:spcPts val="0"/>
                        </a:spcAft>
                      </a:pPr>
                      <a:r>
                        <a:rPr lang="en-US" sz="1200" dirty="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a:noFill/>
                    </a:lnB>
                  </a:tcPr>
                </a:tc>
              </a:tr>
              <a:tr h="403481">
                <a:tc>
                  <a:txBody>
                    <a:bodyPr/>
                    <a:lstStyle/>
                    <a:p>
                      <a:pPr>
                        <a:lnSpc>
                          <a:spcPct val="150000"/>
                        </a:lnSpc>
                        <a:spcAft>
                          <a:spcPts val="0"/>
                        </a:spcAft>
                      </a:pPr>
                      <a:r>
                        <a:rPr lang="ar-SA" sz="1200" b="1">
                          <a:solidFill>
                            <a:srgbClr val="000000"/>
                          </a:solidFill>
                          <a:latin typeface="Calibri"/>
                          <a:ea typeface="Times New Roman"/>
                          <a:cs typeface="Times New Roman"/>
                        </a:rPr>
                        <a:t>صالة معيشة</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c>
                  <a:txBody>
                    <a:bodyPr/>
                    <a:lstStyle/>
                    <a:p>
                      <a:pPr rtl="0">
                        <a:lnSpc>
                          <a:spcPct val="150000"/>
                        </a:lnSpc>
                        <a:spcAft>
                          <a:spcPts val="0"/>
                        </a:spcAft>
                      </a:pPr>
                      <a:r>
                        <a:rPr lang="en-US" sz="1200">
                          <a:solidFill>
                            <a:srgbClr val="000000"/>
                          </a:solidFill>
                          <a:latin typeface="Times New Roman"/>
                          <a:ea typeface="Times New Roman"/>
                          <a:cs typeface="Arial"/>
                        </a:rPr>
                        <a:t>300</a:t>
                      </a:r>
                      <a:endParaRPr lang="en-US" sz="110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403481">
                <a:tc>
                  <a:txBody>
                    <a:bodyPr/>
                    <a:lstStyle/>
                    <a:p>
                      <a:pPr>
                        <a:lnSpc>
                          <a:spcPct val="150000"/>
                        </a:lnSpc>
                        <a:spcAft>
                          <a:spcPts val="0"/>
                        </a:spcAft>
                      </a:pPr>
                      <a:r>
                        <a:rPr lang="ar-SA" sz="1200" b="1">
                          <a:solidFill>
                            <a:srgbClr val="000000"/>
                          </a:solidFill>
                          <a:latin typeface="Calibri"/>
                          <a:ea typeface="Times New Roman"/>
                          <a:cs typeface="Times New Roman"/>
                        </a:rPr>
                        <a:t>غرفة ضيوف</a:t>
                      </a:r>
                      <a:endParaRPr lang="en-US" sz="1100">
                        <a:solidFill>
                          <a:srgbClr val="000000"/>
                        </a:solidFill>
                        <a:latin typeface="Calibri"/>
                        <a:ea typeface="Calibri"/>
                        <a:cs typeface="Arial"/>
                      </a:endParaRPr>
                    </a:p>
                  </a:txBody>
                  <a:tcPr marL="68580" marR="68580" marT="0" marB="0">
                    <a:lnL>
                      <a:noFill/>
                    </a:lnL>
                    <a:lnR>
                      <a:noFill/>
                    </a:lnR>
                    <a:lnT>
                      <a:noFill/>
                    </a:lnT>
                    <a:lnB>
                      <a:noFill/>
                    </a:lnB>
                  </a:tcPr>
                </a:tc>
                <a:tc>
                  <a:txBody>
                    <a:bodyPr/>
                    <a:lstStyle/>
                    <a:p>
                      <a:pPr rtl="0">
                        <a:lnSpc>
                          <a:spcPct val="150000"/>
                        </a:lnSpc>
                        <a:spcAft>
                          <a:spcPts val="0"/>
                        </a:spcAft>
                      </a:pPr>
                      <a:r>
                        <a:rPr lang="en-US" sz="1200" dirty="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a:noFill/>
                    </a:lnB>
                  </a:tcPr>
                </a:tc>
              </a:tr>
              <a:tr h="403481">
                <a:tc>
                  <a:txBody>
                    <a:bodyPr/>
                    <a:lstStyle/>
                    <a:p>
                      <a:pPr>
                        <a:lnSpc>
                          <a:spcPct val="150000"/>
                        </a:lnSpc>
                        <a:spcAft>
                          <a:spcPts val="0"/>
                        </a:spcAft>
                      </a:pPr>
                      <a:r>
                        <a:rPr lang="en-US" sz="1200" b="1">
                          <a:solidFill>
                            <a:srgbClr val="000000"/>
                          </a:solidFill>
                          <a:latin typeface="Times New Roman"/>
                          <a:ea typeface="Times New Roman"/>
                          <a:cs typeface="Arial"/>
                        </a:rPr>
                        <a:t>w.c</a:t>
                      </a:r>
                      <a:endParaRPr lang="en-US" sz="110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a:lnSpc>
                          <a:spcPct val="150000"/>
                        </a:lnSpc>
                        <a:spcAft>
                          <a:spcPts val="0"/>
                        </a:spcAft>
                      </a:pPr>
                      <a:r>
                        <a:rPr lang="en-US" sz="1200" dirty="0">
                          <a:solidFill>
                            <a:srgbClr val="000000"/>
                          </a:solidFill>
                          <a:latin typeface="Times New Roman"/>
                          <a:ea typeface="Times New Roman"/>
                          <a:cs typeface="Arial"/>
                        </a:rPr>
                        <a:t>150</a:t>
                      </a:r>
                      <a:endParaRPr lang="en-US" sz="1100" dirty="0">
                        <a:solidFill>
                          <a:srgbClr val="000000"/>
                        </a:solidFill>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pic>
        <p:nvPicPr>
          <p:cNvPr id="7" name="Picture 5" descr="C:\Users\oth\Desktop\khy.PNG"/>
          <p:cNvPicPr/>
          <p:nvPr/>
        </p:nvPicPr>
        <p:blipFill>
          <a:blip r:embed="rId2" cstate="print"/>
          <a:srcRect/>
          <a:stretch>
            <a:fillRect/>
          </a:stretch>
        </p:blipFill>
        <p:spPr bwMode="auto">
          <a:xfrm>
            <a:off x="1547664" y="2420888"/>
            <a:ext cx="7029643" cy="2326809"/>
          </a:xfrm>
          <a:prstGeom prst="rect">
            <a:avLst/>
          </a:prstGeom>
          <a:noFill/>
          <a:ln w="9525">
            <a:noFill/>
            <a:miter lim="800000"/>
            <a:headEnd/>
            <a:tailEnd/>
          </a:ln>
        </p:spPr>
      </p:pic>
      <p:pic>
        <p:nvPicPr>
          <p:cNvPr id="5" name="Picture 10"/>
          <p:cNvPicPr/>
          <p:nvPr/>
        </p:nvPicPr>
        <p:blipFill>
          <a:blip r:embed="rId3" cstate="print"/>
          <a:srcRect/>
          <a:stretch>
            <a:fillRect/>
          </a:stretch>
        </p:blipFill>
        <p:spPr bwMode="auto">
          <a:xfrm>
            <a:off x="5220072" y="4005064"/>
            <a:ext cx="1737320" cy="1346448"/>
          </a:xfrm>
          <a:prstGeom prst="rect">
            <a:avLst/>
          </a:prstGeom>
          <a:noFill/>
          <a:ln w="9525">
            <a:noFill/>
            <a:miter lim="800000"/>
            <a:headEnd/>
            <a:tailEnd/>
          </a:ln>
        </p:spPr>
      </p:pic>
      <p:sp>
        <p:nvSpPr>
          <p:cNvPr id="8" name="مستطيل 7"/>
          <p:cNvSpPr/>
          <p:nvPr/>
        </p:nvSpPr>
        <p:spPr>
          <a:xfrm>
            <a:off x="1259632" y="2204864"/>
            <a:ext cx="6912768" cy="400110"/>
          </a:xfrm>
          <a:prstGeom prst="rect">
            <a:avLst/>
          </a:prstGeom>
        </p:spPr>
        <p:txBody>
          <a:bodyPr wrap="square">
            <a:spAutoFit/>
          </a:bodyPr>
          <a:lstStyle/>
          <a:p>
            <a:pPr lvl="2" algn="l" rtl="0"/>
            <a:r>
              <a:rPr lang="en-US" sz="2000" b="1" dirty="0" smtClean="0"/>
              <a:t> Types of Lamps are used in our building floors:</a:t>
            </a:r>
            <a:endParaRPr lang="en-US" sz="2000" b="1" dirty="0"/>
          </a:p>
        </p:txBody>
      </p:sp>
      <p:sp>
        <p:nvSpPr>
          <p:cNvPr id="9" name="عنوان 1"/>
          <p:cNvSpPr>
            <a:spLocks noGrp="1"/>
          </p:cNvSpPr>
          <p:nvPr>
            <p:ph type="title"/>
          </p:nvPr>
        </p:nvSpPr>
        <p:spPr>
          <a:xfrm>
            <a:off x="1435608" y="274638"/>
            <a:ext cx="7498080" cy="1143000"/>
          </a:xfrm>
        </p:spPr>
        <p:txBody>
          <a:bodyPr>
            <a:normAutofit/>
          </a:bodyPr>
          <a:lstStyle/>
          <a:p>
            <a:pPr lvl="0" algn="ctr">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rPr>
              <a:t/>
            </a:r>
            <a:br>
              <a:rPr lang="en-US" sz="3200" b="1" dirty="0" smtClean="0">
                <a:solidFill>
                  <a:schemeClr val="tx2">
                    <a:lumMod val="60000"/>
                    <a:lumOff val="40000"/>
                  </a:schemeClr>
                </a:solidFill>
                <a:latin typeface="Gill Sans MT (العناوين)"/>
              </a:rPr>
            </a:br>
            <a:endParaRPr lang="ar-SA" sz="3200" b="1" dirty="0">
              <a:solidFill>
                <a:schemeClr val="tx2">
                  <a:lumMod val="60000"/>
                  <a:lumOff val="40000"/>
                </a:schemeClr>
              </a:solidFill>
              <a:latin typeface="Gill Sans MT (العناوين)"/>
            </a:endParaRPr>
          </a:p>
        </p:txBody>
      </p:sp>
      <p:pic>
        <p:nvPicPr>
          <p:cNvPr id="14" name="Picture 4" descr="شعار الجامعة"/>
          <p:cNvPicPr>
            <a:picLocks noChangeAspect="1" noChangeArrowheads="1"/>
          </p:cNvPicPr>
          <p:nvPr/>
        </p:nvPicPr>
        <p:blipFill>
          <a:blip r:embed="rId4" cstate="print"/>
          <a:srcRect/>
          <a:stretch>
            <a:fillRect/>
          </a:stretch>
        </p:blipFill>
        <p:spPr bwMode="auto">
          <a:xfrm>
            <a:off x="-1" y="0"/>
            <a:ext cx="1043609" cy="1052736"/>
          </a:xfrm>
          <a:prstGeom prst="rect">
            <a:avLst/>
          </a:prstGeom>
          <a:noFill/>
          <a:ln w="9525">
            <a:noFill/>
            <a:miter lim="800000"/>
            <a:headEnd/>
            <a:tailEnd/>
          </a:ln>
        </p:spPr>
      </p:pic>
      <p:sp>
        <p:nvSpPr>
          <p:cNvPr id="15" name="مربع نص 14"/>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17" name="مربع نص 1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12" name="Rectangle 13"/>
          <p:cNvSpPr/>
          <p:nvPr/>
        </p:nvSpPr>
        <p:spPr>
          <a:xfrm>
            <a:off x="1691680" y="6093296"/>
            <a:ext cx="2765501" cy="369332"/>
          </a:xfrm>
          <a:prstGeom prst="rect">
            <a:avLst/>
          </a:prstGeom>
        </p:spPr>
        <p:txBody>
          <a:bodyPr wrap="none">
            <a:spAutoFit/>
          </a:bodyPr>
          <a:lstStyle/>
          <a:p>
            <a:pPr algn="l" rtl="0">
              <a:buFont typeface="Wingdings" pitchFamily="2" charset="2"/>
              <a:buChar char="Ø"/>
            </a:pPr>
            <a:r>
              <a:rPr lang="en-US" dirty="0" smtClean="0"/>
              <a:t>BEGA 5127 2 TC-D 26W</a:t>
            </a:r>
            <a:endParaRPr lang="en-US" dirty="0"/>
          </a:p>
        </p:txBody>
      </p:sp>
      <p:pic>
        <p:nvPicPr>
          <p:cNvPr id="13" name="Picture 14"/>
          <p:cNvPicPr/>
          <p:nvPr/>
        </p:nvPicPr>
        <p:blipFill>
          <a:blip r:embed="rId5" cstate="print"/>
          <a:srcRect/>
          <a:stretch>
            <a:fillRect/>
          </a:stretch>
        </p:blipFill>
        <p:spPr bwMode="auto">
          <a:xfrm>
            <a:off x="6012160" y="5661248"/>
            <a:ext cx="1266825" cy="1019175"/>
          </a:xfrm>
          <a:prstGeom prst="rect">
            <a:avLst/>
          </a:prstGeom>
          <a:noFill/>
          <a:ln w="9525">
            <a:noFill/>
            <a:miter lim="800000"/>
            <a:headEnd/>
            <a:tailEnd/>
          </a:ln>
        </p:spPr>
      </p:pic>
      <p:sp>
        <p:nvSpPr>
          <p:cNvPr id="6" name="TextBox 22"/>
          <p:cNvSpPr txBox="1">
            <a:spLocks noChangeArrowheads="1"/>
          </p:cNvSpPr>
          <p:nvPr/>
        </p:nvSpPr>
        <p:spPr bwMode="auto">
          <a:xfrm>
            <a:off x="1691680" y="4581128"/>
            <a:ext cx="2667000" cy="461665"/>
          </a:xfrm>
          <a:prstGeom prst="rect">
            <a:avLst/>
          </a:prstGeom>
          <a:noFill/>
          <a:ln w="9525">
            <a:noFill/>
            <a:miter lim="800000"/>
            <a:headEnd/>
            <a:tailEnd/>
          </a:ln>
        </p:spPr>
        <p:txBody>
          <a:bodyPr>
            <a:spAutoFit/>
          </a:bodyPr>
          <a:lstStyle/>
          <a:p>
            <a:pPr algn="l" rtl="0">
              <a:buFont typeface="Wingdings" pitchFamily="2" charset="2"/>
              <a:buChar char="Ø"/>
            </a:pPr>
            <a:r>
              <a:rPr lang="en-US" sz="2400" dirty="0">
                <a:latin typeface="+mj-lt"/>
              </a:rPr>
              <a:t>Florescent </a:t>
            </a:r>
            <a:r>
              <a:rPr lang="en-US" sz="2400" dirty="0" smtClean="0">
                <a:latin typeface="+mj-lt"/>
              </a:rPr>
              <a:t>lamps</a:t>
            </a:r>
            <a:endParaRPr lang="en-US" sz="2400" dirty="0">
              <a:latin typeface="+mj-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3" name="مربع نص 2"/>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TextBox 9"/>
          <p:cNvSpPr txBox="1">
            <a:spLocks noChangeArrowheads="1"/>
          </p:cNvSpPr>
          <p:nvPr/>
        </p:nvSpPr>
        <p:spPr bwMode="auto">
          <a:xfrm>
            <a:off x="1259632" y="2204864"/>
            <a:ext cx="2895600" cy="646331"/>
          </a:xfrm>
          <a:prstGeom prst="rect">
            <a:avLst/>
          </a:prstGeom>
          <a:noFill/>
          <a:ln w="9525">
            <a:noFill/>
            <a:miter lim="800000"/>
            <a:headEnd/>
            <a:tailEnd/>
          </a:ln>
        </p:spPr>
        <p:txBody>
          <a:bodyPr wrap="square">
            <a:spAutoFit/>
          </a:bodyPr>
          <a:lstStyle/>
          <a:p>
            <a:r>
              <a:rPr lang="en-US" dirty="0">
                <a:latin typeface="Arial Black" pitchFamily="34" charset="0"/>
              </a:rPr>
              <a:t>SAMPLE</a:t>
            </a:r>
            <a:r>
              <a:rPr lang="en-US" dirty="0" smtClean="0">
                <a:latin typeface="Brush Script MT" pitchFamily="66" charset="0"/>
              </a:rPr>
              <a:t>:. </a:t>
            </a:r>
            <a:r>
              <a:rPr lang="en-US" dirty="0" smtClean="0">
                <a:latin typeface="Arial Black" pitchFamily="34" charset="0"/>
              </a:rPr>
              <a:t>Bedroom</a:t>
            </a:r>
            <a:endParaRPr lang="en-US" dirty="0">
              <a:latin typeface="Arial Black" pitchFamily="34" charset="0"/>
            </a:endParaRPr>
          </a:p>
          <a:p>
            <a:endParaRPr lang="en-US" dirty="0">
              <a:latin typeface="Brush Script MT" pitchFamily="66" charset="0"/>
            </a:endParaRPr>
          </a:p>
        </p:txBody>
      </p:sp>
      <p:pic>
        <p:nvPicPr>
          <p:cNvPr id="10" name="Picture 11"/>
          <p:cNvPicPr/>
          <p:nvPr/>
        </p:nvPicPr>
        <p:blipFill>
          <a:blip r:embed="rId3" cstate="print"/>
          <a:srcRect/>
          <a:stretch>
            <a:fillRect/>
          </a:stretch>
        </p:blipFill>
        <p:spPr bwMode="auto">
          <a:xfrm>
            <a:off x="1331640" y="4221088"/>
            <a:ext cx="2362200" cy="2362200"/>
          </a:xfrm>
          <a:prstGeom prst="rect">
            <a:avLst/>
          </a:prstGeom>
          <a:noFill/>
          <a:ln w="9525">
            <a:noFill/>
            <a:miter lim="800000"/>
            <a:headEnd/>
            <a:tailEnd/>
          </a:ln>
        </p:spPr>
      </p:pic>
      <p:sp>
        <p:nvSpPr>
          <p:cNvPr id="11" name="عنوان 1"/>
          <p:cNvSpPr txBox="1">
            <a:spLocks/>
          </p:cNvSpPr>
          <p:nvPr/>
        </p:nvSpPr>
        <p:spPr>
          <a:xfrm>
            <a:off x="1435608" y="274638"/>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rPr>
              <a:t/>
            </a:r>
            <a:br>
              <a:rPr lang="en-US" sz="3200" b="1" dirty="0" smtClean="0">
                <a:solidFill>
                  <a:schemeClr val="tx2">
                    <a:lumMod val="60000"/>
                    <a:lumOff val="40000"/>
                  </a:schemeClr>
                </a:solidFill>
                <a:latin typeface="Gill Sans MT (العناوين)"/>
              </a:rPr>
            </a:br>
            <a:endParaRPr lang="en-US" sz="3200" b="1" dirty="0" smtClean="0">
              <a:solidFill>
                <a:schemeClr val="tx2">
                  <a:lumMod val="60000"/>
                  <a:lumOff val="40000"/>
                </a:schemeClr>
              </a:solidFill>
              <a:latin typeface="Gill Sans MT (العناوين)"/>
            </a:endParaRPr>
          </a:p>
        </p:txBody>
      </p:sp>
      <p:sp>
        <p:nvSpPr>
          <p:cNvPr id="12"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pic>
        <p:nvPicPr>
          <p:cNvPr id="13" name="Picture 2" descr="C:\Users\oth\Desktop\1.PNG"/>
          <p:cNvPicPr/>
          <p:nvPr/>
        </p:nvPicPr>
        <p:blipFill>
          <a:blip r:embed="rId4" cstate="print"/>
          <a:srcRect/>
          <a:stretch>
            <a:fillRect/>
          </a:stretch>
        </p:blipFill>
        <p:spPr bwMode="auto">
          <a:xfrm>
            <a:off x="3635896" y="2924944"/>
            <a:ext cx="5266690" cy="3635375"/>
          </a:xfrm>
          <a:prstGeom prst="rect">
            <a:avLst/>
          </a:prstGeom>
          <a:noFill/>
          <a:ln w="9525">
            <a:noFill/>
            <a:miter lim="800000"/>
            <a:headEnd/>
            <a:tailEnd/>
          </a:ln>
        </p:spPr>
      </p:pic>
      <p:sp>
        <p:nvSpPr>
          <p:cNvPr id="14" name="TextBox 16"/>
          <p:cNvSpPr txBox="1">
            <a:spLocks noChangeArrowheads="1"/>
          </p:cNvSpPr>
          <p:nvPr/>
        </p:nvSpPr>
        <p:spPr bwMode="auto">
          <a:xfrm>
            <a:off x="5220072" y="2492896"/>
            <a:ext cx="2971800" cy="400110"/>
          </a:xfrm>
          <a:prstGeom prst="rect">
            <a:avLst/>
          </a:prstGeom>
          <a:noFill/>
          <a:ln w="9525">
            <a:noFill/>
            <a:miter lim="800000"/>
            <a:headEnd/>
            <a:tailEnd/>
          </a:ln>
        </p:spPr>
        <p:txBody>
          <a:bodyPr>
            <a:spAutoFit/>
          </a:bodyPr>
          <a:lstStyle/>
          <a:p>
            <a:r>
              <a:rPr lang="en-US" sz="2000" b="1" dirty="0" smtClean="0"/>
              <a:t>     Laminar </a:t>
            </a:r>
            <a:r>
              <a:rPr lang="en-US" sz="2000" b="1" dirty="0"/>
              <a:t>distributed </a:t>
            </a:r>
          </a:p>
        </p:txBody>
      </p:sp>
      <p:sp>
        <p:nvSpPr>
          <p:cNvPr id="9" name="TextBox 12"/>
          <p:cNvSpPr txBox="1">
            <a:spLocks noChangeArrowheads="1"/>
          </p:cNvSpPr>
          <p:nvPr/>
        </p:nvSpPr>
        <p:spPr bwMode="auto">
          <a:xfrm>
            <a:off x="1331640" y="2852936"/>
            <a:ext cx="4267200" cy="1938992"/>
          </a:xfrm>
          <a:prstGeom prst="rect">
            <a:avLst/>
          </a:prstGeom>
          <a:noFill/>
          <a:ln w="9525">
            <a:noFill/>
            <a:miter lim="800000"/>
            <a:headEnd/>
            <a:tailEnd/>
          </a:ln>
        </p:spPr>
        <p:txBody>
          <a:bodyPr wrap="square">
            <a:spAutoFit/>
          </a:bodyPr>
          <a:lstStyle/>
          <a:p>
            <a:pPr algn="l" rtl="0"/>
            <a:r>
              <a:rPr lang="en-US" sz="2000" dirty="0" err="1">
                <a:latin typeface="David" pitchFamily="34" charset="-79"/>
                <a:cs typeface="David" pitchFamily="34" charset="-79"/>
              </a:rPr>
              <a:t>Illumenance</a:t>
            </a:r>
            <a:r>
              <a:rPr lang="en-US" sz="2000" dirty="0">
                <a:latin typeface="David" pitchFamily="34" charset="-79"/>
                <a:cs typeface="David" pitchFamily="34" charset="-79"/>
              </a:rPr>
              <a:t> </a:t>
            </a:r>
            <a:r>
              <a:rPr lang="en-US" sz="2000" dirty="0" smtClean="0">
                <a:latin typeface="David" pitchFamily="34" charset="-79"/>
                <a:cs typeface="David" pitchFamily="34" charset="-79"/>
              </a:rPr>
              <a:t>=500 </a:t>
            </a:r>
            <a:r>
              <a:rPr lang="en-US" sz="2000" dirty="0">
                <a:latin typeface="David" pitchFamily="34" charset="-79"/>
                <a:cs typeface="David" pitchFamily="34" charset="-79"/>
              </a:rPr>
              <a:t>lux</a:t>
            </a:r>
          </a:p>
          <a:p>
            <a:pPr algn="l" rtl="0"/>
            <a:r>
              <a:rPr lang="en-US" sz="2000" dirty="0">
                <a:latin typeface="David" pitchFamily="34" charset="-79"/>
                <a:cs typeface="David" pitchFamily="34" charset="-79"/>
              </a:rPr>
              <a:t>Work plane =75cm</a:t>
            </a:r>
          </a:p>
          <a:p>
            <a:pPr algn="l" rtl="0"/>
            <a:r>
              <a:rPr lang="en-US" sz="2000" u="sng" dirty="0" smtClean="0"/>
              <a:t>DIAL 11 R2600/158</a:t>
            </a:r>
          </a:p>
          <a:p>
            <a:pPr algn="l" rtl="0"/>
            <a:r>
              <a:rPr lang="en-US" sz="2000" u="sng" dirty="0" smtClean="0"/>
              <a:t> </a:t>
            </a:r>
            <a:r>
              <a:rPr lang="en-US" sz="2000" dirty="0" smtClean="0">
                <a:latin typeface="David" pitchFamily="34" charset="-79"/>
                <a:cs typeface="David" pitchFamily="34" charset="-79"/>
              </a:rPr>
              <a:t>Florescent Lamps used</a:t>
            </a:r>
            <a:endParaRPr lang="en-US" sz="2000" dirty="0">
              <a:latin typeface="David" pitchFamily="34" charset="-79"/>
              <a:cs typeface="David" pitchFamily="34" charset="-79"/>
            </a:endParaRPr>
          </a:p>
          <a:p>
            <a:pPr algn="l" rtl="0"/>
            <a:endParaRPr lang="en-US" sz="2000" dirty="0">
              <a:latin typeface="David" pitchFamily="34" charset="-79"/>
              <a:cs typeface="David" pitchFamily="34" charset="-79"/>
            </a:endParaRPr>
          </a:p>
          <a:p>
            <a:pPr algn="l" rtl="0"/>
            <a:endParaRPr lang="en-US" sz="2000" dirty="0">
              <a:latin typeface="David" pitchFamily="34" charset="-79"/>
              <a:cs typeface="David" pitchFamily="34" charset="-79"/>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3" name="مربع نص 2"/>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6" name="عنوان 1"/>
          <p:cNvSpPr txBox="1">
            <a:spLocks/>
          </p:cNvSpPr>
          <p:nvPr/>
        </p:nvSpPr>
        <p:spPr>
          <a:xfrm>
            <a:off x="1435608" y="274638"/>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7" name="TextBox 9"/>
          <p:cNvSpPr txBox="1">
            <a:spLocks noChangeArrowheads="1"/>
          </p:cNvSpPr>
          <p:nvPr/>
        </p:nvSpPr>
        <p:spPr bwMode="auto">
          <a:xfrm>
            <a:off x="1259632" y="2204864"/>
            <a:ext cx="2895600" cy="646331"/>
          </a:xfrm>
          <a:prstGeom prst="rect">
            <a:avLst/>
          </a:prstGeom>
          <a:noFill/>
          <a:ln w="9525">
            <a:noFill/>
            <a:miter lim="800000"/>
            <a:headEnd/>
            <a:tailEnd/>
          </a:ln>
        </p:spPr>
        <p:txBody>
          <a:bodyPr wrap="square">
            <a:spAutoFit/>
          </a:bodyPr>
          <a:lstStyle/>
          <a:p>
            <a:r>
              <a:rPr lang="en-US" dirty="0">
                <a:latin typeface="Arial Black" pitchFamily="34" charset="0"/>
              </a:rPr>
              <a:t>SAMPLE</a:t>
            </a:r>
            <a:r>
              <a:rPr lang="en-US" dirty="0" smtClean="0">
                <a:latin typeface="Brush Script MT" pitchFamily="66" charset="0"/>
              </a:rPr>
              <a:t>:. </a:t>
            </a:r>
            <a:r>
              <a:rPr lang="en-US" dirty="0" smtClean="0">
                <a:latin typeface="Arial Black" pitchFamily="34" charset="0"/>
              </a:rPr>
              <a:t>Bedroom</a:t>
            </a:r>
            <a:endParaRPr lang="en-US" dirty="0">
              <a:latin typeface="Arial Black" pitchFamily="34" charset="0"/>
            </a:endParaRPr>
          </a:p>
          <a:p>
            <a:endParaRPr lang="en-US" dirty="0">
              <a:latin typeface="Brush Script MT" pitchFamily="66" charset="0"/>
            </a:endParaRPr>
          </a:p>
        </p:txBody>
      </p:sp>
      <p:sp>
        <p:nvSpPr>
          <p:cNvPr id="8"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pic>
        <p:nvPicPr>
          <p:cNvPr id="9" name="Picture 1" descr="C:\Users\oth\Desktop\التقاط.PNG"/>
          <p:cNvPicPr/>
          <p:nvPr/>
        </p:nvPicPr>
        <p:blipFill>
          <a:blip r:embed="rId3" cstate="print"/>
          <a:srcRect/>
          <a:stretch>
            <a:fillRect/>
          </a:stretch>
        </p:blipFill>
        <p:spPr bwMode="auto">
          <a:xfrm>
            <a:off x="1763688" y="2636912"/>
            <a:ext cx="6192688" cy="4221088"/>
          </a:xfrm>
          <a:prstGeom prst="rect">
            <a:avLst/>
          </a:prstGeom>
          <a:noFill/>
          <a:ln w="9525">
            <a:noFill/>
            <a:miter lim="800000"/>
            <a:headEnd/>
            <a:tailEnd/>
          </a:ln>
        </p:spPr>
      </p:pic>
      <p:sp>
        <p:nvSpPr>
          <p:cNvPr id="12" name="مربع نص 11"/>
          <p:cNvSpPr txBox="1"/>
          <p:nvPr/>
        </p:nvSpPr>
        <p:spPr>
          <a:xfrm>
            <a:off x="3203848" y="6165304"/>
            <a:ext cx="5184576" cy="646331"/>
          </a:xfrm>
          <a:prstGeom prst="rect">
            <a:avLst/>
          </a:prstGeom>
          <a:noFill/>
        </p:spPr>
        <p:txBody>
          <a:bodyPr wrap="square" rtlCol="1">
            <a:spAutoFit/>
          </a:bodyPr>
          <a:lstStyle/>
          <a:p>
            <a:r>
              <a:rPr lang="en-US" b="1" dirty="0" smtClean="0"/>
              <a:t>Distribution laminar in Bedroom</a:t>
            </a:r>
          </a:p>
          <a:p>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435608" y="274638"/>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3" name="TextBox 9"/>
          <p:cNvSpPr txBox="1">
            <a:spLocks noChangeArrowheads="1"/>
          </p:cNvSpPr>
          <p:nvPr/>
        </p:nvSpPr>
        <p:spPr bwMode="auto">
          <a:xfrm>
            <a:off x="1115616" y="2204864"/>
            <a:ext cx="2895600" cy="646331"/>
          </a:xfrm>
          <a:prstGeom prst="rect">
            <a:avLst/>
          </a:prstGeom>
          <a:noFill/>
          <a:ln w="9525">
            <a:noFill/>
            <a:miter lim="800000"/>
            <a:headEnd/>
            <a:tailEnd/>
          </a:ln>
        </p:spPr>
        <p:txBody>
          <a:bodyPr wrap="square">
            <a:spAutoFit/>
          </a:bodyPr>
          <a:lstStyle/>
          <a:p>
            <a:r>
              <a:rPr lang="en-US" dirty="0">
                <a:latin typeface="Arial Black" pitchFamily="34" charset="0"/>
              </a:rPr>
              <a:t>SAMPLE</a:t>
            </a:r>
            <a:r>
              <a:rPr lang="en-US" dirty="0" smtClean="0">
                <a:latin typeface="Brush Script MT" pitchFamily="66" charset="0"/>
              </a:rPr>
              <a:t>:. </a:t>
            </a:r>
            <a:r>
              <a:rPr lang="en-US" dirty="0" smtClean="0">
                <a:latin typeface="Arial Black" pitchFamily="34" charset="0"/>
              </a:rPr>
              <a:t>Bedroom</a:t>
            </a:r>
            <a:endParaRPr lang="en-US" dirty="0">
              <a:latin typeface="Arial Black" pitchFamily="34" charset="0"/>
            </a:endParaRPr>
          </a:p>
          <a:p>
            <a:endParaRPr lang="en-US" dirty="0">
              <a:latin typeface="Brush Script MT" pitchFamily="66" charset="0"/>
            </a:endParaRPr>
          </a:p>
        </p:txBody>
      </p:sp>
      <p:sp>
        <p:nvSpPr>
          <p:cNvPr id="4"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pic>
        <p:nvPicPr>
          <p:cNvPr id="5"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6" name="مربع نص 5"/>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8" name="مربع نص 7"/>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pic>
        <p:nvPicPr>
          <p:cNvPr id="9" name="صورة 8" descr="ccccccc.jpg"/>
          <p:cNvPicPr>
            <a:picLocks noChangeAspect="1"/>
          </p:cNvPicPr>
          <p:nvPr/>
        </p:nvPicPr>
        <p:blipFill>
          <a:blip r:embed="rId3" cstate="print"/>
          <a:stretch>
            <a:fillRect/>
          </a:stretch>
        </p:blipFill>
        <p:spPr>
          <a:xfrm>
            <a:off x="2305050" y="2638425"/>
            <a:ext cx="6838950" cy="4219575"/>
          </a:xfrm>
          <a:prstGeom prst="rect">
            <a:avLst/>
          </a:prstGeom>
        </p:spPr>
      </p:pic>
      <p:sp>
        <p:nvSpPr>
          <p:cNvPr id="10" name="مربع نص 9"/>
          <p:cNvSpPr txBox="1"/>
          <p:nvPr/>
        </p:nvSpPr>
        <p:spPr>
          <a:xfrm>
            <a:off x="1547664" y="6021288"/>
            <a:ext cx="2376264" cy="646331"/>
          </a:xfrm>
          <a:prstGeom prst="rect">
            <a:avLst/>
          </a:prstGeom>
          <a:noFill/>
        </p:spPr>
        <p:txBody>
          <a:bodyPr wrap="square" rtlCol="1">
            <a:spAutoFit/>
          </a:bodyPr>
          <a:lstStyle/>
          <a:p>
            <a:r>
              <a:rPr lang="en-US" dirty="0" smtClean="0"/>
              <a:t>Average Value : 9.06% 815.78 lux              </a:t>
            </a:r>
            <a:endParaRPr lang="ar-SA" dirty="0"/>
          </a:p>
        </p:txBody>
      </p:sp>
      <p:sp>
        <p:nvSpPr>
          <p:cNvPr id="11" name="مربع نص 10"/>
          <p:cNvSpPr txBox="1"/>
          <p:nvPr/>
        </p:nvSpPr>
        <p:spPr>
          <a:xfrm>
            <a:off x="6263680" y="2060848"/>
            <a:ext cx="2880320" cy="646331"/>
          </a:xfrm>
          <a:prstGeom prst="rect">
            <a:avLst/>
          </a:prstGeom>
          <a:noFill/>
        </p:spPr>
        <p:txBody>
          <a:bodyPr wrap="square" rtlCol="1">
            <a:spAutoFit/>
          </a:bodyPr>
          <a:lstStyle/>
          <a:p>
            <a:r>
              <a:rPr lang="en-US" dirty="0" smtClean="0"/>
              <a:t>Average illuminances[lx] = 815.78 lux              </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1435608" y="274638"/>
            <a:ext cx="7498080" cy="1143000"/>
          </a:xfrm>
          <a:prstGeom prst="rect">
            <a:avLst/>
          </a:prstGeom>
        </p:spPr>
        <p:txBody>
          <a:bodyPr>
            <a:normAutofit/>
          </a:bodyPr>
          <a:lstStyle/>
          <a:p>
            <a:pPr lvl="0" algn="ctr">
              <a:spcBef>
                <a:spcPct val="0"/>
              </a:spcBef>
              <a:defRPr/>
            </a:pP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Chapter 4: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Electrical Design</a:t>
            </a:r>
            <a:r>
              <a:rPr lang="en-US" sz="3200" b="1" dirty="0" smtClean="0">
                <a:ln w="11430"/>
                <a:solidFill>
                  <a:schemeClr val="tx2">
                    <a:lumMod val="60000"/>
                    <a:lumOff val="40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4" name="مربع نص 3"/>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pic>
        <p:nvPicPr>
          <p:cNvPr id="7"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pic>
        <p:nvPicPr>
          <p:cNvPr id="11" name="صورة 10" descr="aaaaaaaaa.jpg"/>
          <p:cNvPicPr>
            <a:picLocks noChangeAspect="1"/>
          </p:cNvPicPr>
          <p:nvPr/>
        </p:nvPicPr>
        <p:blipFill>
          <a:blip r:embed="rId3" cstate="print"/>
          <a:stretch>
            <a:fillRect/>
          </a:stretch>
        </p:blipFill>
        <p:spPr>
          <a:xfrm>
            <a:off x="3563888" y="1268760"/>
            <a:ext cx="5337001" cy="5323984"/>
          </a:xfrm>
          <a:prstGeom prst="rect">
            <a:avLst/>
          </a:prstGeom>
        </p:spPr>
      </p:pic>
      <p:sp>
        <p:nvSpPr>
          <p:cNvPr id="12" name="مربع نص 11"/>
          <p:cNvSpPr txBox="1"/>
          <p:nvPr/>
        </p:nvSpPr>
        <p:spPr>
          <a:xfrm>
            <a:off x="1259632" y="1412776"/>
            <a:ext cx="2160240" cy="1815882"/>
          </a:xfrm>
          <a:prstGeom prst="rect">
            <a:avLst/>
          </a:prstGeom>
          <a:noFill/>
        </p:spPr>
        <p:txBody>
          <a:bodyPr wrap="square" rtlCol="1">
            <a:spAutoFit/>
          </a:bodyPr>
          <a:lstStyle/>
          <a:p>
            <a:pPr algn="l" rtl="0"/>
            <a:r>
              <a:rPr lang="en-US" sz="2800" b="1" dirty="0" smtClean="0"/>
              <a:t>The plan of lighting in residential building</a:t>
            </a:r>
            <a:endParaRPr lang="ar-SA" sz="2800"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3" name="مربع نص 2"/>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7" name="TextBox 6"/>
          <p:cNvSpPr txBox="1"/>
          <p:nvPr/>
        </p:nvSpPr>
        <p:spPr>
          <a:xfrm>
            <a:off x="1619672" y="1772816"/>
            <a:ext cx="6198840" cy="5170646"/>
          </a:xfrm>
          <a:prstGeom prst="rect">
            <a:avLst/>
          </a:prstGeom>
          <a:noFill/>
        </p:spPr>
        <p:txBody>
          <a:bodyPr wrap="square">
            <a:spAutoFit/>
          </a:bodyPr>
          <a:lstStyle/>
          <a:p>
            <a:pPr marL="342900" indent="-342900" algn="l" rtl="0">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a:solidFill>
                  <a:prstClr val="black"/>
                </a:solidFill>
                <a:latin typeface="Times New Roman" pitchFamily="18" charset="0"/>
                <a:cs typeface="Times New Roman" pitchFamily="18" charset="0"/>
              </a:rPr>
              <a:t>Elevator </a:t>
            </a:r>
            <a:r>
              <a:rPr lang="en-US" sz="3000" dirty="0" smtClean="0">
                <a:solidFill>
                  <a:prstClr val="black"/>
                </a:solidFill>
                <a:latin typeface="Times New Roman" pitchFamily="18" charset="0"/>
                <a:cs typeface="Times New Roman" pitchFamily="18" charset="0"/>
              </a:rPr>
              <a:t>design</a:t>
            </a:r>
          </a:p>
          <a:p>
            <a:pPr marL="342900" indent="-342900" algn="l" rtl="0">
              <a:buFont typeface="+mj-lt"/>
              <a:buAutoNum type="alphaUcPeriod"/>
              <a:defRPr/>
            </a:pPr>
            <a:endParaRPr lang="en-US" sz="3000" dirty="0" smtClean="0">
              <a:latin typeface="Times New Roman" pitchFamily="18" charset="0"/>
              <a:cs typeface="Times New Roman" pitchFamily="18" charset="0"/>
            </a:endParaRPr>
          </a:p>
          <a:p>
            <a:pPr marL="342900" indent="-342900" algn="l" rtl="0">
              <a:buFont typeface="+mj-lt"/>
              <a:buAutoNum type="alphaUcPeriod"/>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a:latin typeface="Times New Roman" pitchFamily="18" charset="0"/>
                <a:cs typeface="Times New Roman" pitchFamily="18" charset="0"/>
              </a:rPr>
              <a:t>Fire fighting &amp; </a:t>
            </a:r>
            <a:r>
              <a:rPr lang="en-US" sz="3000" dirty="0" smtClean="0">
                <a:latin typeface="Times New Roman" pitchFamily="18" charset="0"/>
                <a:cs typeface="Times New Roman" pitchFamily="18" charset="0"/>
              </a:rPr>
              <a:t>Emergency </a:t>
            </a:r>
            <a:r>
              <a:rPr lang="en-US" sz="3000" dirty="0">
                <a:latin typeface="Times New Roman" pitchFamily="18" charset="0"/>
                <a:cs typeface="Times New Roman" pitchFamily="18" charset="0"/>
              </a:rPr>
              <a:t>stairs </a:t>
            </a:r>
            <a:endParaRPr lang="en-US" sz="3000" dirty="0" smtClean="0">
              <a:latin typeface="Times New Roman" pitchFamily="18" charset="0"/>
              <a:cs typeface="Times New Roman" pitchFamily="18" charset="0"/>
            </a:endParaRPr>
          </a:p>
          <a:p>
            <a:pPr marL="342900" indent="-342900" algn="l" rtl="0">
              <a:buFont typeface="+mj-lt"/>
              <a:buAutoNum type="alphaUcPeriod"/>
              <a:defRPr/>
            </a:pPr>
            <a:endParaRPr lang="en-US" sz="3000" dirty="0" smtClean="0">
              <a:latin typeface="Times New Roman" pitchFamily="18" charset="0"/>
              <a:cs typeface="Times New Roman" pitchFamily="18" charset="0"/>
            </a:endParaRPr>
          </a:p>
          <a:p>
            <a:pPr marL="342900" indent="-342900" algn="l" rtl="0">
              <a:buFont typeface="+mj-lt"/>
              <a:buAutoNum type="alphaUcPeriod"/>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a:latin typeface="Times New Roman" pitchFamily="18" charset="0"/>
                <a:cs typeface="Times New Roman" pitchFamily="18" charset="0"/>
              </a:rPr>
              <a:t>Sanitation </a:t>
            </a:r>
            <a:r>
              <a:rPr lang="en-US" sz="3000" dirty="0" smtClean="0">
                <a:latin typeface="Times New Roman" pitchFamily="18" charset="0"/>
                <a:cs typeface="Times New Roman" pitchFamily="18" charset="0"/>
              </a:rPr>
              <a:t>system</a:t>
            </a:r>
          </a:p>
          <a:p>
            <a:pPr marL="342900" indent="-342900" algn="l" rtl="0">
              <a:defRPr/>
            </a:pPr>
            <a:endParaRPr lang="en-US" sz="3000" dirty="0">
              <a:latin typeface="Times New Roman" pitchFamily="18" charset="0"/>
              <a:cs typeface="Times New Roman" pitchFamily="18" charset="0"/>
            </a:endParaRPr>
          </a:p>
          <a:p>
            <a:pPr algn="l" rtl="0">
              <a:defRPr/>
            </a:pPr>
            <a:endParaRPr lang="en-US" sz="3000" dirty="0">
              <a:latin typeface="Times New Roman" pitchFamily="18" charset="0"/>
              <a:cs typeface="Times New Roman" pitchFamily="18" charset="0"/>
            </a:endParaRPr>
          </a:p>
          <a:p>
            <a:pPr algn="l" rtl="0">
              <a:defRPr/>
            </a:pPr>
            <a:r>
              <a:rPr lang="en-US" sz="30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47864" y="620688"/>
            <a:ext cx="4648560" cy="994122"/>
          </a:xfrm>
        </p:spPr>
        <p:txBody>
          <a:bodyPr>
            <a:normAutofit/>
          </a:bodyPr>
          <a:lstStyle/>
          <a:p>
            <a:r>
              <a:rPr lang="en-US" sz="3200" dirty="0" smtClean="0">
                <a:solidFill>
                  <a:schemeClr val="accent3">
                    <a:lumMod val="50000"/>
                  </a:schemeClr>
                </a:solidFill>
                <a:effectLst/>
                <a:latin typeface="Cooper Black" pitchFamily="18" charset="0"/>
              </a:rPr>
              <a:t>Architectural view</a:t>
            </a:r>
            <a:endParaRPr lang="en-US" sz="3200" dirty="0">
              <a:effectLst/>
            </a:endParaRPr>
          </a:p>
        </p:txBody>
      </p:sp>
      <p:sp>
        <p:nvSpPr>
          <p:cNvPr id="3" name="عنصر نائب للمحتوى 2"/>
          <p:cNvSpPr>
            <a:spLocks noGrp="1"/>
          </p:cNvSpPr>
          <p:nvPr>
            <p:ph idx="1"/>
          </p:nvPr>
        </p:nvSpPr>
        <p:spPr/>
        <p:txBody>
          <a:bodyPr>
            <a:normAutofit/>
          </a:bodyPr>
          <a:lstStyle/>
          <a:p>
            <a:pPr algn="l" rtl="0"/>
            <a:r>
              <a:rPr lang="en-US" sz="2000" dirty="0" smtClean="0">
                <a:solidFill>
                  <a:schemeClr val="accent3">
                    <a:lumMod val="75000"/>
                  </a:schemeClr>
                </a:solidFill>
                <a:latin typeface="Cooper Black" pitchFamily="18" charset="0"/>
              </a:rPr>
              <a:t>Total  used Area : 900 </a:t>
            </a:r>
            <a:r>
              <a:rPr lang="en-US" sz="2000" b="1" dirty="0" smtClean="0">
                <a:solidFill>
                  <a:schemeClr val="accent3">
                    <a:lumMod val="75000"/>
                  </a:schemeClr>
                </a:solidFill>
                <a:latin typeface="Cooper Black" pitchFamily="18" charset="0"/>
              </a:rPr>
              <a:t>m</a:t>
            </a:r>
            <a:r>
              <a:rPr lang="en-US" sz="2000" b="1" baseline="30000" dirty="0" smtClean="0">
                <a:solidFill>
                  <a:schemeClr val="accent3">
                    <a:lumMod val="75000"/>
                  </a:schemeClr>
                </a:solidFill>
                <a:latin typeface="Cooper Black" pitchFamily="18" charset="0"/>
              </a:rPr>
              <a:t>2</a:t>
            </a:r>
            <a:endParaRPr lang="en-US" sz="2000" dirty="0" smtClean="0">
              <a:solidFill>
                <a:schemeClr val="accent3">
                  <a:lumMod val="75000"/>
                </a:schemeClr>
              </a:solidFill>
              <a:latin typeface="Cooper Black" pitchFamily="18" charset="0"/>
            </a:endParaRPr>
          </a:p>
          <a:p>
            <a:pPr lvl="0" algn="l" rtl="0">
              <a:buNone/>
            </a:pPr>
            <a:r>
              <a:rPr lang="en-US" sz="2000" b="1" dirty="0" smtClean="0">
                <a:solidFill>
                  <a:schemeClr val="accent1">
                    <a:lumMod val="50000"/>
                  </a:schemeClr>
                </a:solidFill>
              </a:rPr>
              <a:t>The area distributed to 7 floors and include parking.</a:t>
            </a:r>
          </a:p>
          <a:p>
            <a:pPr lvl="0" algn="l" rtl="0">
              <a:buFont typeface="Wingdings" pitchFamily="2" charset="2"/>
              <a:buChar char="Ø"/>
            </a:pPr>
            <a:r>
              <a:rPr lang="en-US" sz="2000" b="1" dirty="0" smtClean="0">
                <a:solidFill>
                  <a:schemeClr val="accent1">
                    <a:lumMod val="50000"/>
                  </a:schemeClr>
                </a:solidFill>
              </a:rPr>
              <a:t>Each floor area is about  500 m</a:t>
            </a:r>
            <a:r>
              <a:rPr lang="en-US" sz="2000" b="1" baseline="30000" dirty="0" smtClean="0">
                <a:solidFill>
                  <a:schemeClr val="accent1">
                    <a:lumMod val="50000"/>
                  </a:schemeClr>
                </a:solidFill>
              </a:rPr>
              <a:t>2 </a:t>
            </a:r>
            <a:r>
              <a:rPr lang="en-US" sz="2000" b="1" dirty="0" smtClean="0">
                <a:solidFill>
                  <a:schemeClr val="accent1">
                    <a:lumMod val="50000"/>
                  </a:schemeClr>
                </a:solidFill>
              </a:rPr>
              <a:t> &amp; Each floor is divided into two apartments area per apartment almost 250 m</a:t>
            </a:r>
            <a:r>
              <a:rPr lang="en-US" sz="2000" b="1" baseline="30000" dirty="0" smtClean="0">
                <a:solidFill>
                  <a:schemeClr val="accent1">
                    <a:lumMod val="50000"/>
                  </a:schemeClr>
                </a:solidFill>
              </a:rPr>
              <a:t>2</a:t>
            </a:r>
            <a:endParaRPr lang="en-US" sz="2000" b="1" dirty="0" smtClean="0">
              <a:solidFill>
                <a:schemeClr val="accent1">
                  <a:lumMod val="50000"/>
                </a:schemeClr>
              </a:solidFill>
            </a:endParaRPr>
          </a:p>
          <a:p>
            <a:pPr lvl="0" algn="l" rtl="0"/>
            <a:endParaRPr lang="en-US" sz="2000" dirty="0" smtClean="0"/>
          </a:p>
          <a:p>
            <a:pPr lvl="0" algn="l" rtl="0">
              <a:buFont typeface="Wingdings" pitchFamily="2" charset="2"/>
              <a:buChar char="Ø"/>
            </a:pPr>
            <a:endParaRPr lang="en-US" sz="2000" dirty="0" smtClean="0">
              <a:solidFill>
                <a:schemeClr val="accent1">
                  <a:lumMod val="75000"/>
                </a:schemeClr>
              </a:solidFill>
            </a:endParaRPr>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a:p>
        </p:txBody>
      </p:sp>
      <p:pic>
        <p:nvPicPr>
          <p:cNvPr id="4" name="Picture 7"/>
          <p:cNvPicPr/>
          <p:nvPr/>
        </p:nvPicPr>
        <p:blipFill>
          <a:blip r:embed="rId2" cstate="print"/>
          <a:srcRect/>
          <a:stretch>
            <a:fillRect/>
          </a:stretch>
        </p:blipFill>
        <p:spPr bwMode="auto">
          <a:xfrm>
            <a:off x="1285852" y="2928934"/>
            <a:ext cx="7072362" cy="3500462"/>
          </a:xfrm>
          <a:prstGeom prst="rect">
            <a:avLst/>
          </a:prstGeom>
          <a:noFill/>
          <a:ln w="9525">
            <a:noFill/>
            <a:miter lim="800000"/>
            <a:headEnd/>
            <a:tailEnd/>
          </a:ln>
        </p:spPr>
      </p:pic>
      <p:sp>
        <p:nvSpPr>
          <p:cNvPr id="5" name="مربع نص 4"/>
          <p:cNvSpPr txBox="1"/>
          <p:nvPr/>
        </p:nvSpPr>
        <p:spPr>
          <a:xfrm>
            <a:off x="1547664" y="188640"/>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3" name="مربع نص 2"/>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7" name="TextBox 6"/>
          <p:cNvSpPr txBox="1"/>
          <p:nvPr/>
        </p:nvSpPr>
        <p:spPr>
          <a:xfrm>
            <a:off x="971600" y="1196752"/>
            <a:ext cx="5130450" cy="1354217"/>
          </a:xfrm>
          <a:prstGeom prst="rect">
            <a:avLst/>
          </a:prstGeom>
          <a:noFill/>
        </p:spPr>
        <p:txBody>
          <a:bodyPr wrap="square">
            <a:spAutoFit/>
          </a:bodyPr>
          <a:lstStyle/>
          <a:p>
            <a:pPr marL="342900" indent="-342900">
              <a:defRPr/>
            </a:pPr>
            <a:r>
              <a:rPr lang="en-US" sz="2800" dirty="0"/>
              <a:t>A-Elevator design system</a:t>
            </a:r>
          </a:p>
          <a:p>
            <a:pPr marL="342900" indent="-342900">
              <a:defRPr/>
            </a:pPr>
            <a:endParaRPr lang="en-US" dirty="0"/>
          </a:p>
          <a:p>
            <a:pPr>
              <a:defRPr/>
            </a:pPr>
            <a:endParaRPr lang="en-US" dirty="0"/>
          </a:p>
          <a:p>
            <a:pPr>
              <a:defRPr/>
            </a:pPr>
            <a:r>
              <a:rPr lang="en-US" dirty="0"/>
              <a:t> </a:t>
            </a:r>
          </a:p>
        </p:txBody>
      </p:sp>
      <p:sp>
        <p:nvSpPr>
          <p:cNvPr id="8" name="TextBox 8"/>
          <p:cNvSpPr txBox="1"/>
          <p:nvPr/>
        </p:nvSpPr>
        <p:spPr>
          <a:xfrm>
            <a:off x="1187624" y="2636912"/>
            <a:ext cx="4231444" cy="1549142"/>
          </a:xfrm>
          <a:prstGeom prst="rect">
            <a:avLst/>
          </a:prstGeom>
          <a:noFill/>
        </p:spPr>
        <p:txBody>
          <a:bodyPr wrap="square">
            <a:spAutoFit/>
          </a:bodyPr>
          <a:lstStyle/>
          <a:p>
            <a:pPr algn="l" rtl="0">
              <a:spcAft>
                <a:spcPts val="1000"/>
              </a:spcAft>
              <a:defRPr/>
            </a:pPr>
            <a:r>
              <a:rPr lang="en-US" sz="2000" dirty="0" smtClean="0">
                <a:latin typeface="Times New Roman"/>
                <a:ea typeface="Calibri"/>
                <a:cs typeface="Arial"/>
              </a:rPr>
              <a:t>The </a:t>
            </a:r>
            <a:r>
              <a:rPr lang="en-US" sz="2000" dirty="0">
                <a:latin typeface="Times New Roman"/>
                <a:ea typeface="Calibri"/>
                <a:cs typeface="Arial"/>
              </a:rPr>
              <a:t>design consists two things:</a:t>
            </a:r>
            <a:endParaRPr lang="en-US" sz="2000" dirty="0">
              <a:latin typeface="Calibri"/>
              <a:ea typeface="Calibri"/>
              <a:cs typeface="Arial"/>
            </a:endParaRPr>
          </a:p>
          <a:p>
            <a:pPr marL="342900" indent="-342900" algn="l" rtl="0">
              <a:spcAft>
                <a:spcPts val="0"/>
              </a:spcAft>
              <a:buFont typeface="+mj-lt"/>
              <a:buAutoNum type="arabicPeriod"/>
              <a:defRPr/>
            </a:pPr>
            <a:r>
              <a:rPr lang="en-US" sz="2000" dirty="0">
                <a:latin typeface="Times New Roman"/>
                <a:ea typeface="Calibri"/>
                <a:cs typeface="Arial"/>
              </a:rPr>
              <a:t>The type of the elevator</a:t>
            </a:r>
            <a:endParaRPr lang="en-US" sz="2000" dirty="0">
              <a:latin typeface="Calibri"/>
              <a:ea typeface="Calibri"/>
              <a:cs typeface="Arial"/>
            </a:endParaRPr>
          </a:p>
          <a:p>
            <a:pPr marL="342900" indent="-342900" algn="l" rtl="0">
              <a:spcAft>
                <a:spcPts val="1000"/>
              </a:spcAft>
              <a:buFont typeface="+mj-lt"/>
              <a:buAutoNum type="arabicPeriod"/>
              <a:defRPr/>
            </a:pPr>
            <a:r>
              <a:rPr lang="en-US" sz="2000" dirty="0">
                <a:latin typeface="Times New Roman"/>
                <a:ea typeface="Calibri"/>
                <a:cs typeface="Arial"/>
              </a:rPr>
              <a:t>The number of the elevator</a:t>
            </a:r>
            <a:endParaRPr lang="en-US" sz="2000" dirty="0">
              <a:latin typeface="Calibri"/>
              <a:ea typeface="Calibri"/>
              <a:cs typeface="Arial"/>
            </a:endParaRPr>
          </a:p>
          <a:p>
            <a:pPr algn="l" rtl="0">
              <a:defRPr/>
            </a:pPr>
            <a:endParaRPr lang="en-US" dirty="0"/>
          </a:p>
        </p:txBody>
      </p:sp>
      <p:sp>
        <p:nvSpPr>
          <p:cNvPr id="9" name="TextBox 9"/>
          <p:cNvSpPr txBox="1"/>
          <p:nvPr/>
        </p:nvSpPr>
        <p:spPr>
          <a:xfrm>
            <a:off x="1115616" y="4653136"/>
            <a:ext cx="3949348" cy="1272143"/>
          </a:xfrm>
          <a:prstGeom prst="rect">
            <a:avLst/>
          </a:prstGeom>
          <a:noFill/>
        </p:spPr>
        <p:txBody>
          <a:bodyPr wrap="square">
            <a:spAutoFit/>
          </a:bodyPr>
          <a:lstStyle/>
          <a:p>
            <a:pPr marL="342900" indent="-342900" algn="l" rtl="0">
              <a:spcAft>
                <a:spcPts val="1000"/>
              </a:spcAft>
              <a:buFont typeface="Symbol"/>
              <a:buChar char=""/>
              <a:defRPr/>
            </a:pPr>
            <a:r>
              <a:rPr lang="en-US" sz="2000" dirty="0">
                <a:latin typeface="Times New Roman"/>
                <a:ea typeface="Calibri"/>
                <a:cs typeface="Arial"/>
              </a:rPr>
              <a:t>The type of the elevators</a:t>
            </a:r>
          </a:p>
          <a:p>
            <a:pPr marL="342900" indent="-342900" algn="l" rtl="0">
              <a:spcAft>
                <a:spcPts val="1000"/>
              </a:spcAft>
              <a:defRPr/>
            </a:pPr>
            <a:r>
              <a:rPr lang="en-US" sz="2000" dirty="0" smtClean="0"/>
              <a:t>(2500Ib/200ft/min) </a:t>
            </a:r>
            <a:r>
              <a:rPr lang="en-US" sz="2000" u="sng" dirty="0" smtClean="0">
                <a:latin typeface="Times New Roman"/>
                <a:ea typeface="Calibri"/>
              </a:rPr>
              <a:t> </a:t>
            </a:r>
            <a:r>
              <a:rPr lang="en-US" sz="2000" dirty="0" smtClean="0">
                <a:latin typeface="Times New Roman"/>
                <a:ea typeface="Calibri"/>
              </a:rPr>
              <a:t>Elevato</a:t>
            </a:r>
            <a:r>
              <a:rPr lang="en-US" sz="2000" u="sng" dirty="0" smtClean="0">
                <a:latin typeface="Times New Roman"/>
                <a:ea typeface="Calibri"/>
              </a:rPr>
              <a:t>r</a:t>
            </a:r>
            <a:endParaRPr lang="en-US" sz="2000" u="sng" dirty="0">
              <a:latin typeface="Calibri"/>
              <a:ea typeface="Calibri"/>
              <a:cs typeface="Arial"/>
            </a:endParaRPr>
          </a:p>
          <a:p>
            <a:pPr algn="l" rtl="0">
              <a:defRPr/>
            </a:pPr>
            <a:endParaRPr lang="en-US" sz="2000" dirty="0"/>
          </a:p>
        </p:txBody>
      </p:sp>
      <p:pic>
        <p:nvPicPr>
          <p:cNvPr id="10" name="Picture 10" descr="passenger-elevators-goa-india.gif"/>
          <p:cNvPicPr/>
          <p:nvPr/>
        </p:nvPicPr>
        <p:blipFill>
          <a:blip r:embed="rId3" cstate="print"/>
          <a:stretch>
            <a:fillRect/>
          </a:stretch>
        </p:blipFill>
        <p:spPr>
          <a:xfrm>
            <a:off x="4764832" y="3004591"/>
            <a:ext cx="4019872" cy="3481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3" name="مربع نص 2"/>
          <p:cNvSpPr txBox="1"/>
          <p:nvPr/>
        </p:nvSpPr>
        <p:spPr>
          <a:xfrm>
            <a:off x="0"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1" y="0"/>
            <a:ext cx="1043609" cy="1052736"/>
          </a:xfrm>
          <a:prstGeom prst="rect">
            <a:avLst/>
          </a:prstGeom>
          <a:noFill/>
          <a:ln w="9525">
            <a:noFill/>
            <a:miter lim="800000"/>
            <a:headEnd/>
            <a:tailEnd/>
          </a:ln>
        </p:spPr>
      </p:pic>
      <p:sp>
        <p:nvSpPr>
          <p:cNvPr id="7" name="Rectangle 11"/>
          <p:cNvSpPr>
            <a:spLocks noChangeArrowheads="1"/>
          </p:cNvSpPr>
          <p:nvPr/>
        </p:nvSpPr>
        <p:spPr bwMode="auto">
          <a:xfrm>
            <a:off x="2195736" y="1484784"/>
            <a:ext cx="5232458" cy="523220"/>
          </a:xfrm>
          <a:prstGeom prst="rect">
            <a:avLst/>
          </a:prstGeom>
          <a:noFill/>
          <a:ln w="9525">
            <a:noFill/>
            <a:miter lim="800000"/>
            <a:headEnd/>
            <a:tailEnd/>
          </a:ln>
        </p:spPr>
        <p:txBody>
          <a:bodyPr wrap="none">
            <a:spAutoFit/>
          </a:bodyPr>
          <a:lstStyle/>
          <a:p>
            <a:pPr marL="342900" indent="-342900" algn="l" rtl="0"/>
            <a:r>
              <a:rPr lang="en-US" sz="2800" dirty="0"/>
              <a:t>B. Fire fighting &amp; </a:t>
            </a:r>
            <a:r>
              <a:rPr lang="en-US" sz="2800" dirty="0" smtClean="0"/>
              <a:t>Emergency </a:t>
            </a:r>
            <a:r>
              <a:rPr lang="en-US" sz="2800" dirty="0"/>
              <a:t>stairs </a:t>
            </a:r>
          </a:p>
        </p:txBody>
      </p:sp>
      <p:sp>
        <p:nvSpPr>
          <p:cNvPr id="8" name="Rectangle 15"/>
          <p:cNvSpPr>
            <a:spLocks noChangeArrowheads="1"/>
          </p:cNvSpPr>
          <p:nvPr/>
        </p:nvSpPr>
        <p:spPr bwMode="auto">
          <a:xfrm>
            <a:off x="1331640" y="2348880"/>
            <a:ext cx="5715000" cy="1323439"/>
          </a:xfrm>
          <a:prstGeom prst="rect">
            <a:avLst/>
          </a:prstGeom>
          <a:noFill/>
          <a:ln w="9525">
            <a:noFill/>
            <a:miter lim="800000"/>
            <a:headEnd/>
            <a:tailEnd/>
          </a:ln>
        </p:spPr>
        <p:txBody>
          <a:bodyPr>
            <a:spAutoFit/>
          </a:bodyPr>
          <a:lstStyle/>
          <a:p>
            <a:pPr algn="l" rtl="0">
              <a:buFont typeface="Arial" charset="0"/>
              <a:buChar char="•"/>
            </a:pPr>
            <a:r>
              <a:rPr lang="en-US" sz="2000" dirty="0">
                <a:latin typeface="Times New Roman" pitchFamily="18" charset="0"/>
              </a:rPr>
              <a:t>Fire alarm system and fire protection system were designed for the building, since Saving lives is a primary consideration in the event of fire within buildings</a:t>
            </a:r>
          </a:p>
        </p:txBody>
      </p:sp>
      <p:sp>
        <p:nvSpPr>
          <p:cNvPr id="9" name="مربع نص 8"/>
          <p:cNvSpPr txBox="1"/>
          <p:nvPr/>
        </p:nvSpPr>
        <p:spPr>
          <a:xfrm>
            <a:off x="1187624" y="4293096"/>
            <a:ext cx="5832648" cy="1446550"/>
          </a:xfrm>
          <a:prstGeom prst="rect">
            <a:avLst/>
          </a:prstGeom>
          <a:noFill/>
        </p:spPr>
        <p:txBody>
          <a:bodyPr wrap="square" rtlCol="1">
            <a:spAutoFit/>
          </a:bodyPr>
          <a:lstStyle/>
          <a:p>
            <a:pPr algn="l" rtl="0"/>
            <a:r>
              <a:rPr lang="en-US" sz="2200" dirty="0" smtClean="0"/>
              <a:t>Fire system automatic warning: There are many regulations, but the best automatic system for buildings is disabled Sprinkler Systems</a:t>
            </a:r>
          </a:p>
          <a:p>
            <a:pPr algn="l" rtl="0"/>
            <a:endParaRPr lang="ar-SA" sz="2200" dirty="0"/>
          </a:p>
        </p:txBody>
      </p:sp>
      <p:pic>
        <p:nvPicPr>
          <p:cNvPr id="10" name="صورة 9" descr="firesprinklers168119.jpg"/>
          <p:cNvPicPr>
            <a:picLocks noChangeAspect="1"/>
          </p:cNvPicPr>
          <p:nvPr/>
        </p:nvPicPr>
        <p:blipFill>
          <a:blip r:embed="rId3" cstate="print"/>
          <a:stretch>
            <a:fillRect/>
          </a:stretch>
        </p:blipFill>
        <p:spPr>
          <a:xfrm>
            <a:off x="6686855" y="2852936"/>
            <a:ext cx="2205625" cy="1939112"/>
          </a:xfrm>
          <a:prstGeom prst="rect">
            <a:avLst/>
          </a:prstGeom>
        </p:spPr>
      </p:pic>
      <p:pic>
        <p:nvPicPr>
          <p:cNvPr id="11" name="صورة 10" descr="images.jpg"/>
          <p:cNvPicPr>
            <a:picLocks noChangeAspect="1"/>
          </p:cNvPicPr>
          <p:nvPr/>
        </p:nvPicPr>
        <p:blipFill>
          <a:blip r:embed="rId4" cstate="print"/>
          <a:stretch>
            <a:fillRect/>
          </a:stretch>
        </p:blipFill>
        <p:spPr>
          <a:xfrm>
            <a:off x="6732240" y="4941168"/>
            <a:ext cx="2232248" cy="1674186"/>
          </a:xfrm>
          <a:prstGeom prst="rect">
            <a:avLst/>
          </a:prstGeom>
        </p:spPr>
      </p:pic>
      <p:sp>
        <p:nvSpPr>
          <p:cNvPr id="12" name="مربع نص 11"/>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13" name="مربع نص 12"/>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4"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
          <p:cNvSpPr>
            <a:spLocks noChangeArrowheads="1"/>
          </p:cNvSpPr>
          <p:nvPr/>
        </p:nvSpPr>
        <p:spPr bwMode="auto">
          <a:xfrm>
            <a:off x="1835696" y="1628800"/>
            <a:ext cx="4572000" cy="4524315"/>
          </a:xfrm>
          <a:prstGeom prst="rect">
            <a:avLst/>
          </a:prstGeom>
          <a:noFill/>
          <a:ln w="9525">
            <a:noFill/>
            <a:miter lim="800000"/>
            <a:headEnd/>
            <a:tailEnd/>
          </a:ln>
        </p:spPr>
        <p:txBody>
          <a:bodyPr>
            <a:spAutoFit/>
          </a:bodyPr>
          <a:lstStyle/>
          <a:p>
            <a:pPr marL="514350" indent="-514350" algn="ctr" rtl="0">
              <a:lnSpc>
                <a:spcPct val="150000"/>
              </a:lnSpc>
            </a:pPr>
            <a:r>
              <a:rPr lang="en-US" sz="3200" dirty="0" smtClean="0">
                <a:latin typeface="Gill Sans MT (العناوين)"/>
              </a:rPr>
              <a:t>     C. Sanitation system</a:t>
            </a:r>
          </a:p>
          <a:p>
            <a:pPr marL="514350" indent="-514350" algn="ctr" rtl="0">
              <a:lnSpc>
                <a:spcPct val="150000"/>
              </a:lnSpc>
            </a:pPr>
            <a:endParaRPr lang="en-US" sz="3200" dirty="0" smtClean="0">
              <a:latin typeface="Gill Sans MT (العناوين)"/>
            </a:endParaRPr>
          </a:p>
          <a:p>
            <a:pPr marL="514350" indent="-514350" algn="l" rtl="0">
              <a:lnSpc>
                <a:spcPct val="150000"/>
              </a:lnSpc>
              <a:buFont typeface="Wingdings" pitchFamily="2" charset="2"/>
              <a:buChar char="Ø"/>
            </a:pPr>
            <a:r>
              <a:rPr lang="en-US" sz="3200" dirty="0" smtClean="0">
                <a:latin typeface="Gill Sans MT (العناوين)"/>
              </a:rPr>
              <a:t>Clean water</a:t>
            </a:r>
          </a:p>
          <a:p>
            <a:pPr marL="514350" indent="-514350" algn="l" rtl="0">
              <a:lnSpc>
                <a:spcPct val="150000"/>
              </a:lnSpc>
              <a:buFont typeface="Wingdings" pitchFamily="2" charset="2"/>
              <a:buChar char="Ø"/>
            </a:pPr>
            <a:r>
              <a:rPr lang="en-US" sz="3200" dirty="0" smtClean="0">
                <a:latin typeface="Gill Sans MT (العناوين)"/>
              </a:rPr>
              <a:t>Grey </a:t>
            </a:r>
            <a:r>
              <a:rPr lang="en-US" sz="3200" dirty="0">
                <a:latin typeface="Gill Sans MT (العناوين)"/>
              </a:rPr>
              <a:t>water</a:t>
            </a:r>
          </a:p>
          <a:p>
            <a:pPr marL="514350" indent="-514350" algn="l" rtl="0">
              <a:lnSpc>
                <a:spcPct val="150000"/>
              </a:lnSpc>
              <a:buFont typeface="Wingdings" pitchFamily="2" charset="2"/>
              <a:buChar char="Ø"/>
            </a:pPr>
            <a:r>
              <a:rPr lang="en-US" sz="3200" dirty="0">
                <a:latin typeface="Gill Sans MT (العناوين)"/>
              </a:rPr>
              <a:t>Black water</a:t>
            </a:r>
          </a:p>
          <a:p>
            <a:pPr marL="514350" indent="-514350" algn="l" rtl="0">
              <a:lnSpc>
                <a:spcPct val="150000"/>
              </a:lnSpc>
              <a:buFont typeface="Wingdings" pitchFamily="2" charset="2"/>
              <a:buChar char="Ø"/>
            </a:pPr>
            <a:r>
              <a:rPr lang="en-US" sz="3200" dirty="0">
                <a:latin typeface="Gill Sans MT (العناوين)"/>
              </a:rPr>
              <a:t>Rain water</a:t>
            </a:r>
          </a:p>
        </p:txBody>
      </p:sp>
      <p:sp>
        <p:nvSpPr>
          <p:cNvPr id="3"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4" name="مربع نص 3"/>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5" name="مربع نص 4"/>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6" name="مربع نص 5"/>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Rectangle 13"/>
          <p:cNvSpPr>
            <a:spLocks noChangeArrowheads="1"/>
          </p:cNvSpPr>
          <p:nvPr/>
        </p:nvSpPr>
        <p:spPr bwMode="auto">
          <a:xfrm>
            <a:off x="1475656" y="1124744"/>
            <a:ext cx="4572000" cy="1077913"/>
          </a:xfrm>
          <a:prstGeom prst="rect">
            <a:avLst/>
          </a:prstGeom>
          <a:noFill/>
          <a:ln w="9525">
            <a:noFill/>
            <a:miter lim="800000"/>
            <a:headEnd/>
            <a:tailEnd/>
          </a:ln>
        </p:spPr>
        <p:txBody>
          <a:bodyPr>
            <a:spAutoFit/>
          </a:bodyPr>
          <a:lstStyle/>
          <a:p>
            <a:pPr marL="514350" indent="-514350" algn="l" rtl="0"/>
            <a:r>
              <a:rPr lang="en-US" sz="3200" b="1" dirty="0">
                <a:latin typeface="Monotype Corsiva" pitchFamily="66" charset="0"/>
              </a:rPr>
              <a:t>Sanitation system</a:t>
            </a:r>
          </a:p>
          <a:p>
            <a:pPr marL="514350" indent="-514350" algn="l" rtl="0">
              <a:buFont typeface="Wingdings" pitchFamily="2" charset="2"/>
              <a:buChar char="Ø"/>
            </a:pPr>
            <a:r>
              <a:rPr lang="en-US" sz="3200" b="1" dirty="0">
                <a:latin typeface="Monotype Corsiva" pitchFamily="66" charset="0"/>
              </a:rPr>
              <a:t>Clean water</a:t>
            </a:r>
          </a:p>
        </p:txBody>
      </p:sp>
      <p:sp>
        <p:nvSpPr>
          <p:cNvPr id="8" name="TextBox 8"/>
          <p:cNvSpPr txBox="1"/>
          <p:nvPr/>
        </p:nvSpPr>
        <p:spPr>
          <a:xfrm>
            <a:off x="1115616" y="2348880"/>
            <a:ext cx="3744416" cy="1200150"/>
          </a:xfrm>
          <a:prstGeom prst="rect">
            <a:avLst/>
          </a:prstGeom>
          <a:noFill/>
        </p:spPr>
        <p:txBody>
          <a:bodyPr wrap="square">
            <a:spAutoFit/>
          </a:bodyPr>
          <a:lstStyle/>
          <a:p>
            <a:pPr algn="l" rtl="0">
              <a:defRPr/>
            </a:pPr>
            <a:r>
              <a:rPr lang="en-GB" i="1" dirty="0">
                <a:latin typeface="Mongolian Baiti" pitchFamily="66" charset="0"/>
              </a:rPr>
              <a:t>Feed water to buildings divided </a:t>
            </a:r>
            <a:r>
              <a:rPr lang="en-GB" i="1" dirty="0" smtClean="0">
                <a:latin typeface="Mongolian Baiti" pitchFamily="66" charset="0"/>
              </a:rPr>
              <a:t>into</a:t>
            </a:r>
          </a:p>
          <a:p>
            <a:pPr algn="l" rtl="0">
              <a:defRPr/>
            </a:pPr>
            <a:r>
              <a:rPr lang="en-GB" i="1" dirty="0" smtClean="0">
                <a:latin typeface="Mongolian Baiti" pitchFamily="66" charset="0"/>
              </a:rPr>
              <a:t> </a:t>
            </a:r>
            <a:r>
              <a:rPr lang="en-GB" i="1" dirty="0">
                <a:latin typeface="Mongolian Baiti" pitchFamily="66" charset="0"/>
              </a:rPr>
              <a:t>two main sections: </a:t>
            </a:r>
          </a:p>
          <a:p>
            <a:pPr marL="342900" indent="-342900" algn="l" rtl="0">
              <a:buFont typeface="+mj-lt"/>
              <a:buAutoNum type="arabicPeriod"/>
              <a:defRPr/>
            </a:pPr>
            <a:r>
              <a:rPr lang="en-GB" i="1" dirty="0">
                <a:latin typeface="Mongolian Baiti" pitchFamily="66" charset="0"/>
              </a:rPr>
              <a:t>cold water </a:t>
            </a:r>
            <a:r>
              <a:rPr lang="en-GB" i="1" dirty="0" smtClean="0">
                <a:latin typeface="Mongolian Baiti" pitchFamily="66" charset="0"/>
              </a:rPr>
              <a:t>supply.</a:t>
            </a:r>
            <a:endParaRPr lang="en-GB" i="1" dirty="0">
              <a:latin typeface="Mongolian Baiti" pitchFamily="66" charset="0"/>
            </a:endParaRPr>
          </a:p>
          <a:p>
            <a:pPr marL="342900" indent="-342900" algn="l" rtl="0">
              <a:buFont typeface="+mj-lt"/>
              <a:buAutoNum type="arabicPeriod"/>
              <a:defRPr/>
            </a:pPr>
            <a:r>
              <a:rPr lang="en-GB" i="1" dirty="0">
                <a:latin typeface="Mongolian Baiti" pitchFamily="66" charset="0"/>
              </a:rPr>
              <a:t>hot water. </a:t>
            </a:r>
            <a:endParaRPr lang="en-US" dirty="0"/>
          </a:p>
        </p:txBody>
      </p:sp>
      <p:sp>
        <p:nvSpPr>
          <p:cNvPr id="9" name="TextBox 10"/>
          <p:cNvSpPr txBox="1">
            <a:spLocks noChangeArrowheads="1"/>
          </p:cNvSpPr>
          <p:nvPr/>
        </p:nvSpPr>
        <p:spPr bwMode="auto">
          <a:xfrm>
            <a:off x="1043608" y="3717032"/>
            <a:ext cx="3962400" cy="677108"/>
          </a:xfrm>
          <a:prstGeom prst="rect">
            <a:avLst/>
          </a:prstGeom>
          <a:noFill/>
          <a:ln w="9525">
            <a:noFill/>
            <a:miter lim="800000"/>
            <a:headEnd/>
            <a:tailEnd/>
          </a:ln>
        </p:spPr>
        <p:txBody>
          <a:bodyPr>
            <a:spAutoFit/>
          </a:bodyPr>
          <a:lstStyle/>
          <a:p>
            <a:pPr algn="l" rtl="0">
              <a:buFont typeface="Wingdings" pitchFamily="2" charset="2"/>
              <a:buChar char="Ø"/>
            </a:pPr>
            <a:r>
              <a:rPr lang="en-GB" sz="2000" b="1" i="1" dirty="0" smtClean="0">
                <a:latin typeface="Mongolian Baiti" pitchFamily="66" charset="0"/>
              </a:rPr>
              <a:t>(Gravity </a:t>
            </a:r>
            <a:r>
              <a:rPr lang="en-GB" sz="2000" b="1" i="1" dirty="0">
                <a:latin typeface="Mongolian Baiti" pitchFamily="66" charset="0"/>
              </a:rPr>
              <a:t>down feed system)</a:t>
            </a:r>
            <a:r>
              <a:rPr lang="en-GB" i="1" dirty="0">
                <a:latin typeface="Mongolian Baiti" pitchFamily="66" charset="0"/>
              </a:rPr>
              <a:t>. </a:t>
            </a:r>
            <a:endParaRPr lang="en-US" i="1" dirty="0">
              <a:latin typeface="Mongolian Baiti" pitchFamily="66" charset="0"/>
            </a:endParaRPr>
          </a:p>
          <a:p>
            <a:pPr algn="l" rtl="0"/>
            <a:endParaRPr lang="en-US" dirty="0"/>
          </a:p>
        </p:txBody>
      </p:sp>
      <p:sp>
        <p:nvSpPr>
          <p:cNvPr id="11" name="مربع نص 10"/>
          <p:cNvSpPr txBox="1"/>
          <p:nvPr/>
        </p:nvSpPr>
        <p:spPr>
          <a:xfrm>
            <a:off x="1691680" y="5661248"/>
            <a:ext cx="2376264" cy="830997"/>
          </a:xfrm>
          <a:prstGeom prst="rect">
            <a:avLst/>
          </a:prstGeom>
          <a:noFill/>
        </p:spPr>
        <p:txBody>
          <a:bodyPr wrap="square" rtlCol="1">
            <a:spAutoFit/>
          </a:bodyPr>
          <a:lstStyle/>
          <a:p>
            <a:pPr algn="r"/>
            <a:r>
              <a:rPr lang="ar-SA" sz="2400" b="1" dirty="0" smtClean="0"/>
              <a:t>مخطط تمديدات المياه للطوابق السكنية</a:t>
            </a:r>
            <a:endParaRPr lang="ar-SA" sz="2400" b="1" dirty="0"/>
          </a:p>
        </p:txBody>
      </p:sp>
      <p:pic>
        <p:nvPicPr>
          <p:cNvPr id="12" name="صورة 11" descr="vvvvvvvv.jpg"/>
          <p:cNvPicPr>
            <a:picLocks noChangeAspect="1"/>
          </p:cNvPicPr>
          <p:nvPr/>
        </p:nvPicPr>
        <p:blipFill>
          <a:blip r:embed="rId3" cstate="print"/>
          <a:stretch>
            <a:fillRect/>
          </a:stretch>
        </p:blipFill>
        <p:spPr>
          <a:xfrm>
            <a:off x="4514850" y="1412776"/>
            <a:ext cx="4629150" cy="5283696"/>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Rectangle 13"/>
          <p:cNvSpPr>
            <a:spLocks noChangeArrowheads="1"/>
          </p:cNvSpPr>
          <p:nvPr/>
        </p:nvSpPr>
        <p:spPr bwMode="auto">
          <a:xfrm>
            <a:off x="2483768" y="1340768"/>
            <a:ext cx="4572000" cy="1077913"/>
          </a:xfrm>
          <a:prstGeom prst="rect">
            <a:avLst/>
          </a:prstGeom>
          <a:noFill/>
          <a:ln w="9525">
            <a:noFill/>
            <a:miter lim="800000"/>
            <a:headEnd/>
            <a:tailEnd/>
          </a:ln>
        </p:spPr>
        <p:txBody>
          <a:bodyPr>
            <a:spAutoFit/>
          </a:bodyPr>
          <a:lstStyle/>
          <a:p>
            <a:pPr marL="514350" indent="-514350" algn="l" rtl="0"/>
            <a:r>
              <a:rPr lang="en-US" sz="3200" b="1" dirty="0">
                <a:latin typeface="Monotype Corsiva" pitchFamily="66" charset="0"/>
              </a:rPr>
              <a:t>Sanitation system</a:t>
            </a:r>
          </a:p>
          <a:p>
            <a:pPr marL="514350" indent="-514350" algn="l" rtl="0">
              <a:buFont typeface="Wingdings" pitchFamily="2" charset="2"/>
              <a:buChar char="Ø"/>
            </a:pPr>
            <a:r>
              <a:rPr lang="en-GB" sz="3200" b="1" dirty="0">
                <a:latin typeface="Monotype Corsiva" pitchFamily="66" charset="0"/>
              </a:rPr>
              <a:t>Drainage Systems</a:t>
            </a:r>
            <a:r>
              <a:rPr lang="en-US" sz="3200" b="1" dirty="0">
                <a:latin typeface="Monotype Corsiva" pitchFamily="66" charset="0"/>
              </a:rPr>
              <a:t>.</a:t>
            </a:r>
          </a:p>
        </p:txBody>
      </p:sp>
      <p:sp>
        <p:nvSpPr>
          <p:cNvPr id="8" name="TextBox 8"/>
          <p:cNvSpPr txBox="1">
            <a:spLocks noChangeArrowheads="1"/>
          </p:cNvSpPr>
          <p:nvPr/>
        </p:nvSpPr>
        <p:spPr bwMode="auto">
          <a:xfrm>
            <a:off x="1295400" y="2590800"/>
            <a:ext cx="5791200" cy="1137940"/>
          </a:xfrm>
          <a:prstGeom prst="rect">
            <a:avLst/>
          </a:prstGeom>
          <a:noFill/>
          <a:ln w="9525">
            <a:noFill/>
            <a:miter lim="800000"/>
            <a:headEnd/>
            <a:tailEnd/>
          </a:ln>
        </p:spPr>
        <p:txBody>
          <a:bodyPr>
            <a:spAutoFit/>
          </a:bodyPr>
          <a:lstStyle/>
          <a:p>
            <a:pPr marL="342900" indent="-342900" algn="l" rtl="0">
              <a:lnSpc>
                <a:spcPct val="150000"/>
              </a:lnSpc>
              <a:buFont typeface="Calibri" pitchFamily="34" charset="0"/>
              <a:buAutoNum type="arabicPeriod"/>
            </a:pPr>
            <a:r>
              <a:rPr lang="en-GB" sz="2400" i="1" dirty="0">
                <a:latin typeface="Mongolian Baiti" pitchFamily="66" charset="0"/>
              </a:rPr>
              <a:t>Black </a:t>
            </a:r>
            <a:r>
              <a:rPr lang="en-GB" sz="2400" dirty="0">
                <a:latin typeface="Mongolian Baiti" pitchFamily="66" charset="0"/>
              </a:rPr>
              <a:t>water  :</a:t>
            </a:r>
            <a:r>
              <a:rPr lang="en-GB" sz="2400" u="sng" dirty="0">
                <a:latin typeface="Mongolian Baiti" pitchFamily="66" charset="0"/>
              </a:rPr>
              <a:t>WCS &amp; kitchen sink                </a:t>
            </a:r>
            <a:endParaRPr lang="en-US" sz="2400" u="sng" dirty="0">
              <a:latin typeface="Mongolian Baiti" pitchFamily="66" charset="0"/>
            </a:endParaRPr>
          </a:p>
          <a:p>
            <a:pPr marL="342900" indent="-342900" algn="l" rtl="0">
              <a:lnSpc>
                <a:spcPct val="150000"/>
              </a:lnSpc>
              <a:buFont typeface="Calibri" pitchFamily="34" charset="0"/>
              <a:buAutoNum type="arabicPeriod"/>
            </a:pPr>
            <a:r>
              <a:rPr lang="en-GB" sz="2400" dirty="0">
                <a:latin typeface="Mongolian Baiti" pitchFamily="66" charset="0"/>
              </a:rPr>
              <a:t> </a:t>
            </a:r>
            <a:r>
              <a:rPr lang="en-US" sz="2400" dirty="0">
                <a:latin typeface="Mongolian Baiti" pitchFamily="66" charset="0"/>
              </a:rPr>
              <a:t>Grey water :</a:t>
            </a:r>
            <a:r>
              <a:rPr lang="en-US" sz="2400" u="sng" dirty="0">
                <a:latin typeface="Mongolian Baiti" pitchFamily="66" charset="0"/>
              </a:rPr>
              <a:t> lavatory </a:t>
            </a:r>
          </a:p>
        </p:txBody>
      </p:sp>
      <p:sp>
        <p:nvSpPr>
          <p:cNvPr id="9" name="TextBox 13"/>
          <p:cNvSpPr txBox="1">
            <a:spLocks noChangeArrowheads="1"/>
          </p:cNvSpPr>
          <p:nvPr/>
        </p:nvSpPr>
        <p:spPr bwMode="auto">
          <a:xfrm>
            <a:off x="1259632" y="4149080"/>
            <a:ext cx="7239000" cy="2308324"/>
          </a:xfrm>
          <a:prstGeom prst="rect">
            <a:avLst/>
          </a:prstGeom>
          <a:noFill/>
          <a:ln w="9525">
            <a:noFill/>
            <a:miter lim="800000"/>
            <a:headEnd/>
            <a:tailEnd/>
          </a:ln>
        </p:spPr>
        <p:txBody>
          <a:bodyPr>
            <a:spAutoFit/>
          </a:bodyPr>
          <a:lstStyle/>
          <a:p>
            <a:pPr algn="l" rtl="0">
              <a:buFont typeface="Arial" charset="0"/>
              <a:buChar char="•"/>
            </a:pPr>
            <a:r>
              <a:rPr lang="en-US" sz="2400" dirty="0"/>
              <a:t>diameters of the pipes </a:t>
            </a:r>
            <a:r>
              <a:rPr lang="en-US" sz="2400" dirty="0" smtClean="0"/>
              <a:t>=4” </a:t>
            </a:r>
            <a:r>
              <a:rPr lang="en-US" sz="2400" dirty="0"/>
              <a:t>(for stack)</a:t>
            </a:r>
          </a:p>
          <a:p>
            <a:pPr algn="l" rtl="0">
              <a:buFont typeface="Arial" charset="0"/>
              <a:buChar char="•"/>
            </a:pPr>
            <a:r>
              <a:rPr lang="en-US" sz="2400" dirty="0"/>
              <a:t>Vent :</a:t>
            </a:r>
            <a:r>
              <a:rPr lang="en-GB" sz="2400" dirty="0"/>
              <a:t>to maintain the air pressure inside the drainage network</a:t>
            </a:r>
          </a:p>
          <a:p>
            <a:pPr algn="l" rtl="0"/>
            <a:endParaRPr lang="en-GB" sz="2400" dirty="0"/>
          </a:p>
          <a:p>
            <a:pPr algn="l" rtl="0"/>
            <a:endParaRPr lang="en-US" sz="2400" dirty="0"/>
          </a:p>
          <a:p>
            <a:pPr algn="l" rtl="0"/>
            <a:endParaRPr lang="en-US" sz="24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4" name="مربع نص 3"/>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5" name="مربع نص 4"/>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6" name="مربع نص 5"/>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7"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8" name="Rectangle 13"/>
          <p:cNvSpPr>
            <a:spLocks noChangeArrowheads="1"/>
          </p:cNvSpPr>
          <p:nvPr/>
        </p:nvSpPr>
        <p:spPr bwMode="auto">
          <a:xfrm>
            <a:off x="2627784" y="1124744"/>
            <a:ext cx="4824536" cy="1569660"/>
          </a:xfrm>
          <a:prstGeom prst="rect">
            <a:avLst/>
          </a:prstGeom>
          <a:noFill/>
          <a:ln w="9525">
            <a:noFill/>
            <a:miter lim="800000"/>
            <a:headEnd/>
            <a:tailEnd/>
          </a:ln>
        </p:spPr>
        <p:txBody>
          <a:bodyPr wrap="square">
            <a:spAutoFit/>
          </a:bodyPr>
          <a:lstStyle/>
          <a:p>
            <a:pPr marL="514350" indent="-514350" algn="l" rtl="0"/>
            <a:r>
              <a:rPr lang="en-US" sz="3200" dirty="0" smtClean="0">
                <a:latin typeface="Microsoft YaHei" pitchFamily="34" charset="-122"/>
                <a:ea typeface="Microsoft YaHei" pitchFamily="34" charset="-122"/>
              </a:rPr>
              <a:t>       HVAC system</a:t>
            </a:r>
            <a:endParaRPr lang="en-US" sz="3200" dirty="0">
              <a:latin typeface="Microsoft YaHei" pitchFamily="34" charset="-122"/>
              <a:ea typeface="Microsoft YaHei" pitchFamily="34" charset="-122"/>
            </a:endParaRPr>
          </a:p>
          <a:p>
            <a:pPr marL="514350" indent="-514350" algn="l" rtl="0">
              <a:buFont typeface="Wingdings" pitchFamily="2" charset="2"/>
              <a:buChar char="Ø"/>
            </a:pPr>
            <a:endParaRPr lang="en-US" sz="3200" dirty="0" smtClean="0">
              <a:latin typeface="Microsoft Tai Le" pitchFamily="34" charset="0"/>
              <a:cs typeface="Microsoft Tai Le" pitchFamily="34" charset="0"/>
            </a:endParaRPr>
          </a:p>
          <a:p>
            <a:pPr marL="514350" indent="-514350" algn="l" rtl="0">
              <a:buFont typeface="Wingdings" pitchFamily="2" charset="2"/>
              <a:buChar char="Ø"/>
            </a:pPr>
            <a:r>
              <a:rPr lang="en-US" sz="3200" dirty="0" smtClean="0">
                <a:latin typeface="Microsoft Tai Le" pitchFamily="34" charset="0"/>
                <a:cs typeface="Microsoft Tai Le" pitchFamily="34" charset="0"/>
              </a:rPr>
              <a:t>Information for design</a:t>
            </a:r>
          </a:p>
        </p:txBody>
      </p:sp>
      <p:graphicFrame>
        <p:nvGraphicFramePr>
          <p:cNvPr id="9" name="Table 9"/>
          <p:cNvGraphicFramePr>
            <a:graphicFrameLocks noGrp="1"/>
          </p:cNvGraphicFramePr>
          <p:nvPr/>
        </p:nvGraphicFramePr>
        <p:xfrm>
          <a:off x="2339752" y="2852936"/>
          <a:ext cx="4876800" cy="3809997"/>
        </p:xfrm>
        <a:graphic>
          <a:graphicData uri="http://schemas.openxmlformats.org/drawingml/2006/table">
            <a:tbl>
              <a:tblPr/>
              <a:tblGrid>
                <a:gridCol w="1625094"/>
                <a:gridCol w="1625853"/>
                <a:gridCol w="1625853"/>
              </a:tblGrid>
              <a:tr h="423333">
                <a:tc>
                  <a:txBody>
                    <a:bodyPr/>
                    <a:lstStyle/>
                    <a:p>
                      <a:pPr marL="0" marR="0">
                        <a:lnSpc>
                          <a:spcPct val="150000"/>
                        </a:lnSpc>
                        <a:spcBef>
                          <a:spcPts val="0"/>
                        </a:spcBef>
                        <a:spcAft>
                          <a:spcPts val="1000"/>
                        </a:spcAft>
                      </a:pPr>
                      <a:r>
                        <a:rPr lang="en-US" sz="1600" b="1" dirty="0">
                          <a:latin typeface="Calibri"/>
                          <a:ea typeface="Calibri"/>
                          <a:cs typeface="Arial"/>
                        </a:rPr>
                        <a:t>Parameters</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Winter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Summer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dirty="0">
                          <a:latin typeface="Calibri"/>
                          <a:ea typeface="Calibri"/>
                          <a:cs typeface="Arial"/>
                        </a:rPr>
                        <a:t>T</a:t>
                      </a:r>
                      <a:r>
                        <a:rPr lang="en-US" sz="1600" b="1" baseline="-25000" dirty="0">
                          <a:latin typeface="Calibri"/>
                          <a:ea typeface="Calibri"/>
                          <a:cs typeface="Arial"/>
                        </a:rPr>
                        <a:t>in</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22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24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6C°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35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Φ</a:t>
                      </a:r>
                      <a:r>
                        <a:rPr lang="en-US" sz="1600" b="1" baseline="-25000">
                          <a:latin typeface="Calibri"/>
                          <a:ea typeface="Calibri"/>
                          <a:cs typeface="Arial"/>
                        </a:rPr>
                        <a:t>in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50 %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65 %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Φ</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70 %</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65 %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W</a:t>
                      </a:r>
                      <a:r>
                        <a:rPr lang="en-US" sz="1600" b="1" baseline="-25000">
                          <a:latin typeface="Calibri"/>
                          <a:ea typeface="Calibri"/>
                          <a:cs typeface="Arial"/>
                        </a:rPr>
                        <a:t>in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8.2 (g/Kg dry air)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12.1(g/Kg dry air)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W</a:t>
                      </a:r>
                      <a:r>
                        <a:rPr lang="en-US" sz="1600" b="1" baseline="-25000">
                          <a:latin typeface="Calibri"/>
                          <a:ea typeface="Calibri"/>
                          <a:cs typeface="Arial"/>
                        </a:rPr>
                        <a:t>out</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4.7(g/Kg dry air)</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21(g/Kg dry air)</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un.</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15.15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30.46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333">
                <a:tc>
                  <a:txBody>
                    <a:bodyPr/>
                    <a:lstStyle/>
                    <a:p>
                      <a:pPr marL="0" marR="0">
                        <a:lnSpc>
                          <a:spcPct val="150000"/>
                        </a:lnSpc>
                        <a:spcBef>
                          <a:spcPts val="0"/>
                        </a:spcBef>
                        <a:spcAft>
                          <a:spcPts val="1000"/>
                        </a:spcAft>
                      </a:pPr>
                      <a:r>
                        <a:rPr lang="en-US" sz="1600" b="1">
                          <a:latin typeface="Calibri"/>
                          <a:ea typeface="Calibri"/>
                          <a:cs typeface="Arial"/>
                        </a:rPr>
                        <a:t>T</a:t>
                      </a:r>
                      <a:r>
                        <a:rPr lang="en-US" sz="1600" b="1" baseline="-25000">
                          <a:latin typeface="Calibri"/>
                          <a:ea typeface="Calibri"/>
                          <a:cs typeface="Arial"/>
                        </a:rPr>
                        <a:t>ground</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a:latin typeface="Calibri"/>
                          <a:ea typeface="Calibri"/>
                          <a:cs typeface="Arial"/>
                        </a:rPr>
                        <a:t>13.3 C°</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1000"/>
                        </a:spcAft>
                      </a:pPr>
                      <a:r>
                        <a:rPr lang="en-US" sz="1600" b="1" dirty="0">
                          <a:latin typeface="Calibri"/>
                          <a:ea typeface="Calibri"/>
                          <a:cs typeface="Arial"/>
                        </a:rPr>
                        <a:t>38.7 C°</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مستطيل 6"/>
          <p:cNvSpPr/>
          <p:nvPr/>
        </p:nvSpPr>
        <p:spPr>
          <a:xfrm>
            <a:off x="1115616" y="1340768"/>
            <a:ext cx="6840760" cy="461665"/>
          </a:xfrm>
          <a:prstGeom prst="rect">
            <a:avLst/>
          </a:prstGeom>
        </p:spPr>
        <p:txBody>
          <a:bodyPr wrap="square">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Distribution Radiator in left apartment</a:t>
            </a:r>
            <a:endParaRPr lang="en-US" sz="2400" dirty="0"/>
          </a:p>
        </p:txBody>
      </p:sp>
      <p:pic>
        <p:nvPicPr>
          <p:cNvPr id="8" name="صورة 7" descr="ccccccccc.jpg"/>
          <p:cNvPicPr>
            <a:picLocks noChangeAspect="1"/>
          </p:cNvPicPr>
          <p:nvPr/>
        </p:nvPicPr>
        <p:blipFill>
          <a:blip r:embed="rId3" cstate="print"/>
          <a:stretch>
            <a:fillRect/>
          </a:stretch>
        </p:blipFill>
        <p:spPr>
          <a:xfrm>
            <a:off x="1835696" y="1916832"/>
            <a:ext cx="6480720" cy="4752528"/>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عنوان 1"/>
          <p:cNvSpPr txBox="1">
            <a:spLocks/>
          </p:cNvSpPr>
          <p:nvPr/>
        </p:nvSpPr>
        <p:spPr>
          <a:xfrm>
            <a:off x="1475656" y="1124744"/>
            <a:ext cx="8229600" cy="1143000"/>
          </a:xfrm>
          <a:prstGeom prst="rect">
            <a:avLst/>
          </a:prstGeom>
        </p:spPr>
        <p:txBody>
          <a:bodyPr vert="horz" lIns="91440" tIns="45720" rIns="91440" bIns="45720" rtlCol="0" anchor="ctr">
            <a:normAutofit fontScale="97500"/>
          </a:bodyPr>
          <a:lstStyle/>
          <a:p>
            <a:pPr lvl="0" algn="l" rtl="0">
              <a:spcBef>
                <a:spcPct val="0"/>
              </a:spcBef>
              <a:defRPr/>
            </a:pPr>
            <a:r>
              <a:rPr kumimoji="0" lang="en-US" sz="2800" b="1" i="0" u="none" strike="noStrike" kern="1200" cap="none" spc="0" normalizeH="0" baseline="0" noProof="0" dirty="0" smtClean="0">
                <a:ln>
                  <a:noFill/>
                </a:ln>
                <a:effectLst>
                  <a:outerShdw blurRad="38100" dist="38100" dir="2700000" algn="tl">
                    <a:srgbClr val="000000">
                      <a:alpha val="43137"/>
                    </a:srgbClr>
                  </a:outerShdw>
                </a:effectLst>
                <a:uLnTx/>
                <a:uFillTx/>
                <a:latin typeface="Times New Roman" pitchFamily="18" charset="0"/>
                <a:ea typeface="+mj-ea"/>
                <a:cs typeface="Times New Roman" pitchFamily="18" charset="0"/>
              </a:rPr>
              <a:t>Distribution ducts and diffusers in </a:t>
            </a:r>
            <a:r>
              <a:rPr lang="en-US" sz="2800" b="1" dirty="0" smtClean="0">
                <a:effectLst>
                  <a:outerShdw blurRad="38100" dist="38100" dir="2700000" algn="tl">
                    <a:srgbClr val="000000">
                      <a:alpha val="43137"/>
                    </a:srgbClr>
                  </a:outerShdw>
                </a:effectLst>
                <a:latin typeface="Times New Roman" pitchFamily="18" charset="0"/>
                <a:cs typeface="Times New Roman" pitchFamily="18" charset="0"/>
              </a:rPr>
              <a:t>left apartment</a:t>
            </a:r>
            <a:endParaRPr kumimoji="0" lang="en-US" sz="2800" b="0" i="0" u="none" strike="noStrike" kern="1200" cap="none" spc="0" normalizeH="0" baseline="0" noProof="0" dirty="0">
              <a:ln>
                <a:noFill/>
              </a:ln>
              <a:effectLst/>
              <a:uLnTx/>
              <a:uFillTx/>
              <a:latin typeface="+mj-lt"/>
              <a:ea typeface="+mj-ea"/>
              <a:cs typeface="+mj-cs"/>
            </a:endParaRPr>
          </a:p>
        </p:txBody>
      </p:sp>
      <p:pic>
        <p:nvPicPr>
          <p:cNvPr id="9" name="صورة 8" descr="bbbbbb.jpg"/>
          <p:cNvPicPr>
            <a:picLocks noChangeAspect="1"/>
          </p:cNvPicPr>
          <p:nvPr/>
        </p:nvPicPr>
        <p:blipFill>
          <a:blip r:embed="rId3" cstate="print"/>
          <a:stretch>
            <a:fillRect/>
          </a:stretch>
        </p:blipFill>
        <p:spPr>
          <a:xfrm>
            <a:off x="1763688" y="2204864"/>
            <a:ext cx="6768752" cy="449580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مربع نص 6"/>
          <p:cNvSpPr txBox="1"/>
          <p:nvPr/>
        </p:nvSpPr>
        <p:spPr>
          <a:xfrm>
            <a:off x="1835696" y="1268760"/>
            <a:ext cx="6840760" cy="461665"/>
          </a:xfrm>
          <a:prstGeom prst="rect">
            <a:avLst/>
          </a:prstGeom>
          <a:noFill/>
        </p:spPr>
        <p:txBody>
          <a:bodyPr wrap="square" rtlCol="1">
            <a:spAutoFit/>
          </a:bodyPr>
          <a:lstStyle/>
          <a:p>
            <a:pPr algn="l" rtl="0"/>
            <a:r>
              <a:rPr lang="en-US" sz="2400" dirty="0" smtClean="0"/>
              <a:t>Analysis the Building on ECOTECT Program</a:t>
            </a:r>
            <a:endParaRPr lang="ar-SA" sz="2400" dirty="0"/>
          </a:p>
        </p:txBody>
      </p:sp>
      <p:pic>
        <p:nvPicPr>
          <p:cNvPr id="13" name="صورة 12" descr="بدون عنوان.jpg"/>
          <p:cNvPicPr/>
          <p:nvPr/>
        </p:nvPicPr>
        <p:blipFill>
          <a:blip r:embed="rId3" cstate="print"/>
          <a:stretch>
            <a:fillRect/>
          </a:stretch>
        </p:blipFill>
        <p:spPr>
          <a:xfrm>
            <a:off x="2195736" y="1916832"/>
            <a:ext cx="5334000" cy="461010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
        <p:nvSpPr>
          <p:cNvPr id="7" name="مربع نص 6"/>
          <p:cNvSpPr txBox="1"/>
          <p:nvPr/>
        </p:nvSpPr>
        <p:spPr>
          <a:xfrm>
            <a:off x="1763688" y="1196752"/>
            <a:ext cx="6552728" cy="1107996"/>
          </a:xfrm>
          <a:prstGeom prst="rect">
            <a:avLst/>
          </a:prstGeom>
          <a:noFill/>
        </p:spPr>
        <p:txBody>
          <a:bodyPr wrap="square" rtlCol="1">
            <a:spAutoFit/>
          </a:bodyPr>
          <a:lstStyle/>
          <a:p>
            <a:pPr algn="l" rtl="0"/>
            <a:r>
              <a:rPr lang="en-US" sz="2200" dirty="0" smtClean="0"/>
              <a:t>The analysis was done for sample areas and the results the heating and cooling .</a:t>
            </a:r>
            <a:endParaRPr lang="en-US" sz="2200" i="1" dirty="0" smtClean="0"/>
          </a:p>
          <a:p>
            <a:pPr algn="l" rtl="0"/>
            <a:endParaRPr lang="ar-SA" sz="2200" dirty="0"/>
          </a:p>
        </p:txBody>
      </p:sp>
      <p:pic>
        <p:nvPicPr>
          <p:cNvPr id="8" name="صورة 7" descr="6666.png"/>
          <p:cNvPicPr/>
          <p:nvPr/>
        </p:nvPicPr>
        <p:blipFill>
          <a:blip r:embed="rId3" cstate="print"/>
          <a:stretch>
            <a:fillRect/>
          </a:stretch>
        </p:blipFill>
        <p:spPr>
          <a:xfrm>
            <a:off x="1403648" y="2132856"/>
            <a:ext cx="7416824" cy="453650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87824" y="836712"/>
            <a:ext cx="4392488" cy="1143000"/>
          </a:xfrm>
        </p:spPr>
        <p:txBody>
          <a:bodyPr>
            <a:normAutofit/>
          </a:bodyPr>
          <a:lstStyle/>
          <a:p>
            <a:r>
              <a:rPr lang="en-US" sz="3200" b="1" dirty="0" smtClean="0">
                <a:solidFill>
                  <a:schemeClr val="accent3">
                    <a:lumMod val="75000"/>
                  </a:schemeClr>
                </a:solidFill>
                <a:effectLst/>
              </a:rPr>
              <a:t>Ground floor </a:t>
            </a:r>
            <a:endParaRPr lang="en-US" sz="3200" dirty="0">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547664" y="1556792"/>
            <a:ext cx="6528788" cy="5086918"/>
          </a:xfrm>
          <a:prstGeom prst="rect">
            <a:avLst/>
          </a:prstGeom>
          <a:noFill/>
          <a:ln w="9525">
            <a:noFill/>
            <a:miter lim="800000"/>
            <a:headEnd/>
            <a:tailEnd/>
          </a:ln>
          <a:effectLst/>
        </p:spPr>
      </p:pic>
      <p:sp>
        <p:nvSpPr>
          <p:cNvPr id="4" name="مربع نص 3"/>
          <p:cNvSpPr txBox="1"/>
          <p:nvPr/>
        </p:nvSpPr>
        <p:spPr>
          <a:xfrm>
            <a:off x="1547664" y="260648"/>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3" name="مربع نص 2"/>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4" name="مربع نص 3"/>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5" name="مربع نص 4"/>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graphicFrame>
        <p:nvGraphicFramePr>
          <p:cNvPr id="7" name="جدول 6"/>
          <p:cNvGraphicFramePr>
            <a:graphicFrameLocks noGrp="1"/>
          </p:cNvGraphicFramePr>
          <p:nvPr/>
        </p:nvGraphicFramePr>
        <p:xfrm>
          <a:off x="2987824" y="2060848"/>
          <a:ext cx="5956632" cy="4937760"/>
        </p:xfrm>
        <a:graphic>
          <a:graphicData uri="http://schemas.openxmlformats.org/drawingml/2006/table">
            <a:tbl>
              <a:tblPr/>
              <a:tblGrid>
                <a:gridCol w="1489158"/>
                <a:gridCol w="1489158"/>
                <a:gridCol w="1489158"/>
                <a:gridCol w="1489158"/>
              </a:tblGrid>
              <a:tr h="242820">
                <a:tc>
                  <a:txBody>
                    <a:bodyPr/>
                    <a:lstStyle/>
                    <a:p>
                      <a:pPr algn="ctr">
                        <a:lnSpc>
                          <a:spcPct val="120000"/>
                        </a:lnSpc>
                        <a:spcAft>
                          <a:spcPts val="0"/>
                        </a:spcAft>
                      </a:pPr>
                      <a:endParaRPr lang="en-US" sz="1800" b="1" i="1" dirty="0">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TOO HOT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TOO COOL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820">
                <a:tc>
                  <a:txBody>
                    <a:bodyPr/>
                    <a:lstStyle/>
                    <a:p>
                      <a:pPr algn="ctr">
                        <a:lnSpc>
                          <a:spcPct val="120000"/>
                        </a:lnSpc>
                        <a:spcAft>
                          <a:spcPts val="0"/>
                        </a:spcAft>
                      </a:pPr>
                      <a:r>
                        <a:rPr lang="en-US" sz="1800" b="1" i="1">
                          <a:solidFill>
                            <a:schemeClr val="tx1"/>
                          </a:solidFill>
                          <a:latin typeface="Cambria"/>
                          <a:ea typeface="Times New Roman"/>
                          <a:cs typeface="Times New Roman"/>
                        </a:rPr>
                        <a:t>MONTH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(DegHrs)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(DegHrs)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1">
                          <a:solidFill>
                            <a:schemeClr val="tx1"/>
                          </a:solidFill>
                          <a:latin typeface="Cambria"/>
                          <a:ea typeface="Times New Roman"/>
                          <a:cs typeface="Times New Roman"/>
                        </a:rPr>
                        <a:t>(DegHrs)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Jan</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4763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4763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Feb</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3862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3862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Mar</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3454</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3454</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Apr</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1323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1323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May</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107</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dirty="0">
                          <a:solidFill>
                            <a:schemeClr val="tx1"/>
                          </a:solidFill>
                          <a:latin typeface="Times New Roman"/>
                          <a:ea typeface="Times New Roman"/>
                          <a:cs typeface="Times New Roman"/>
                        </a:rPr>
                        <a:t>4</a:t>
                      </a:r>
                      <a:endParaRPr lang="en-US" sz="1800" b="1" i="1" dirty="0">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111</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Jun</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173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173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Jul</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603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603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Aug</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709</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709</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Sep</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201</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201</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Oct</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262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262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Nov</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362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Dec</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3560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3560</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85">
                <a:tc>
                  <a:txBody>
                    <a:bodyPr/>
                    <a:lstStyle/>
                    <a:p>
                      <a:pPr algn="ctr">
                        <a:lnSpc>
                          <a:spcPct val="120000"/>
                        </a:lnSpc>
                        <a:spcAft>
                          <a:spcPts val="0"/>
                        </a:spcAft>
                      </a:pPr>
                      <a:r>
                        <a:rPr lang="en-US" sz="1800" b="1" i="0">
                          <a:solidFill>
                            <a:schemeClr val="tx1"/>
                          </a:solidFill>
                          <a:latin typeface="Times New Roman"/>
                          <a:ea typeface="Times New Roman"/>
                          <a:cs typeface="Times New Roman"/>
                        </a:rPr>
                        <a:t>Total</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2055.2</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a:solidFill>
                            <a:schemeClr val="tx1"/>
                          </a:solidFill>
                          <a:latin typeface="Times New Roman"/>
                          <a:ea typeface="Times New Roman"/>
                          <a:cs typeface="Times New Roman"/>
                        </a:rPr>
                        <a:t>17327.3</a:t>
                      </a:r>
                      <a:endParaRPr lang="en-US" sz="1800" b="1" i="1">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Aft>
                          <a:spcPts val="0"/>
                        </a:spcAft>
                      </a:pPr>
                      <a:r>
                        <a:rPr lang="en-US" sz="1800" b="1" i="0" dirty="0">
                          <a:solidFill>
                            <a:schemeClr val="tx1"/>
                          </a:solidFill>
                          <a:latin typeface="Times New Roman"/>
                          <a:ea typeface="Times New Roman"/>
                          <a:cs typeface="Times New Roman"/>
                        </a:rPr>
                        <a:t>19382.6</a:t>
                      </a:r>
                      <a:endParaRPr lang="en-US" sz="1800" b="1" i="1" dirty="0">
                        <a:solidFill>
                          <a:schemeClr val="tx1"/>
                        </a:solidFill>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itle 1"/>
          <p:cNvSpPr txBox="1">
            <a:spLocks/>
          </p:cNvSpPr>
          <p:nvPr/>
        </p:nvSpPr>
        <p:spPr>
          <a:xfrm>
            <a:off x="539552" y="1196752"/>
            <a:ext cx="7313613" cy="928688"/>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Heating and cooling  Results:</a:t>
            </a:r>
            <a:b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br>
            <a:endParaRPr kumimoji="0" 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9" name="مربع نص 8"/>
          <p:cNvSpPr txBox="1"/>
          <p:nvPr/>
        </p:nvSpPr>
        <p:spPr>
          <a:xfrm>
            <a:off x="1115616" y="2492896"/>
            <a:ext cx="1728192" cy="3139321"/>
          </a:xfrm>
          <a:prstGeom prst="rect">
            <a:avLst/>
          </a:prstGeom>
          <a:noFill/>
        </p:spPr>
        <p:txBody>
          <a:bodyPr wrap="square" rtlCol="1">
            <a:spAutoFit/>
          </a:bodyPr>
          <a:lstStyle/>
          <a:p>
            <a:pPr algn="l"/>
            <a:r>
              <a:rPr lang="en-US" i="1" dirty="0" smtClean="0"/>
              <a:t>Area of floor = 506 square meter </a:t>
            </a:r>
          </a:p>
          <a:p>
            <a:pPr algn="l"/>
            <a:r>
              <a:rPr lang="en-US" i="1" dirty="0" smtClean="0"/>
              <a:t>Total heating and cooling load per one square meter = 19382.6 / 506 = 38.3 </a:t>
            </a:r>
            <a:r>
              <a:rPr lang="en-US" i="1" dirty="0" err="1" smtClean="0"/>
              <a:t>whr</a:t>
            </a:r>
            <a:r>
              <a:rPr lang="en-US" i="1" dirty="0" smtClean="0"/>
              <a:t> </a:t>
            </a:r>
          </a:p>
          <a:p>
            <a:pPr algn="l"/>
            <a:r>
              <a:rPr lang="en-US" i="1" dirty="0" smtClean="0"/>
              <a:t>30 &lt; 38.3 &lt; 80         good</a:t>
            </a:r>
          </a:p>
          <a:p>
            <a:pPr algn="l" rtl="0"/>
            <a:endParaRPr lang="ar-SA"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2375248" y="1772816"/>
            <a:ext cx="3636912" cy="78296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effectLst>
                  <a:outerShdw blurRad="38100" dist="38100" dir="2700000" algn="tl">
                    <a:srgbClr val="000000">
                      <a:alpha val="43137"/>
                    </a:srgbClr>
                  </a:outerShdw>
                </a:effectLst>
                <a:uLnTx/>
                <a:uFillTx/>
                <a:latin typeface="Times New Roman" pitchFamily="18" charset="0"/>
                <a:ea typeface="+mj-ea"/>
                <a:cs typeface="Times New Roman" pitchFamily="18" charset="0"/>
              </a:rPr>
              <a:t>Equipments</a:t>
            </a:r>
            <a:r>
              <a:rPr kumimoji="0" lang="en-US" sz="36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t>
            </a:r>
            <a:endParaRPr kumimoji="0" lang="en-US" sz="3600" b="0" i="0" u="none" strike="noStrike" kern="1200" cap="none" spc="0" normalizeH="0" baseline="0" noProof="0" dirty="0">
              <a:ln>
                <a:noFill/>
              </a:ln>
              <a:solidFill>
                <a:schemeClr val="bg1"/>
              </a:solidFill>
              <a:effectLst/>
              <a:uLnTx/>
              <a:uFillTx/>
              <a:latin typeface="+mj-lt"/>
              <a:ea typeface="+mj-ea"/>
              <a:cs typeface="+mj-cs"/>
            </a:endParaRPr>
          </a:p>
        </p:txBody>
      </p:sp>
      <p:sp>
        <p:nvSpPr>
          <p:cNvPr id="3" name="عنصر نائب للمحتوى 2"/>
          <p:cNvSpPr txBox="1">
            <a:spLocks/>
          </p:cNvSpPr>
          <p:nvPr/>
        </p:nvSpPr>
        <p:spPr>
          <a:xfrm>
            <a:off x="1547664" y="3140968"/>
            <a:ext cx="7596336" cy="2620963"/>
          </a:xfrm>
          <a:prstGeom prst="rect">
            <a:avLst/>
          </a:prstGeom>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 select chiller model: APA_55_1S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 SLECT FAN model GCC12</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we select boiler model: FM500</a:t>
            </a:r>
            <a:endPar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5" name="مربع نص 4"/>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6" name="مربع نص 5"/>
          <p:cNvSpPr txBox="1"/>
          <p:nvPr/>
        </p:nvSpPr>
        <p:spPr>
          <a:xfrm>
            <a:off x="2195737" y="332656"/>
            <a:ext cx="6048672"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5: Mechanical Design</a:t>
            </a:r>
          </a:p>
          <a:p>
            <a:endParaRPr lang="ar-SA" dirty="0"/>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2"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ell\Desktop\thanks-thank-you-10.jpg"/>
          <p:cNvPicPr>
            <a:picLocks noChangeAspect="1" noChangeArrowheads="1"/>
          </p:cNvPicPr>
          <p:nvPr/>
        </p:nvPicPr>
        <p:blipFill>
          <a:blip r:embed="rId2" cstate="print"/>
          <a:srcRect/>
          <a:stretch>
            <a:fillRect/>
          </a:stretch>
        </p:blipFill>
        <p:spPr bwMode="auto">
          <a:xfrm>
            <a:off x="0" y="-76200"/>
            <a:ext cx="9120495" cy="6934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19872" y="980728"/>
            <a:ext cx="3096344" cy="1143000"/>
          </a:xfrm>
        </p:spPr>
        <p:txBody>
          <a:bodyPr>
            <a:normAutofit/>
          </a:bodyPr>
          <a:lstStyle/>
          <a:p>
            <a:r>
              <a:rPr lang="en-US" sz="3200" b="1" dirty="0" smtClean="0">
                <a:solidFill>
                  <a:schemeClr val="accent1">
                    <a:lumMod val="50000"/>
                  </a:schemeClr>
                </a:solidFill>
                <a:effectLst/>
              </a:rPr>
              <a:t>Parking : </a:t>
            </a:r>
            <a:endParaRPr lang="en-US" sz="3200" dirty="0">
              <a:effectLst/>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691680" y="1916832"/>
            <a:ext cx="6715172" cy="4772025"/>
          </a:xfrm>
          <a:prstGeom prst="rect">
            <a:avLst/>
          </a:prstGeom>
          <a:noFill/>
          <a:ln w="9525">
            <a:noFill/>
            <a:miter lim="800000"/>
            <a:headEnd/>
            <a:tailEnd/>
          </a:ln>
          <a:effectLst/>
        </p:spPr>
      </p:pic>
      <p:sp>
        <p:nvSpPr>
          <p:cNvPr id="4" name="مربع نص 3"/>
          <p:cNvSpPr txBox="1"/>
          <p:nvPr/>
        </p:nvSpPr>
        <p:spPr>
          <a:xfrm>
            <a:off x="1691680" y="332656"/>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79712" y="1124744"/>
            <a:ext cx="6480720" cy="854968"/>
          </a:xfrm>
        </p:spPr>
        <p:txBody>
          <a:bodyPr>
            <a:normAutofit/>
          </a:bodyPr>
          <a:lstStyle/>
          <a:p>
            <a:r>
              <a:rPr lang="en-US" sz="2800" b="1" dirty="0" smtClean="0">
                <a:solidFill>
                  <a:schemeClr val="accent3">
                    <a:lumMod val="75000"/>
                  </a:schemeClr>
                </a:solidFill>
                <a:effectLst/>
              </a:rPr>
              <a:t>First Floor to seven are the same</a:t>
            </a:r>
            <a:endParaRPr lang="en-US" sz="2800" dirty="0">
              <a:effectLst/>
            </a:endParaRPr>
          </a:p>
        </p:txBody>
      </p:sp>
      <p:pic>
        <p:nvPicPr>
          <p:cNvPr id="4" name="Picture 7"/>
          <p:cNvPicPr>
            <a:picLocks noGrp="1"/>
          </p:cNvPicPr>
          <p:nvPr>
            <p:ph idx="1"/>
          </p:nvPr>
        </p:nvPicPr>
        <p:blipFill>
          <a:blip r:embed="rId2" cstate="print"/>
          <a:srcRect/>
          <a:stretch>
            <a:fillRect/>
          </a:stretch>
        </p:blipFill>
        <p:spPr bwMode="auto">
          <a:xfrm>
            <a:off x="1691680" y="2057400"/>
            <a:ext cx="6715172" cy="4800600"/>
          </a:xfrm>
          <a:prstGeom prst="rect">
            <a:avLst/>
          </a:prstGeom>
          <a:noFill/>
          <a:ln w="9525">
            <a:noFill/>
            <a:miter lim="800000"/>
            <a:headEnd/>
            <a:tailEnd/>
          </a:ln>
        </p:spPr>
      </p:pic>
      <p:sp>
        <p:nvSpPr>
          <p:cNvPr id="5" name="مربع نص 4"/>
          <p:cNvSpPr txBox="1"/>
          <p:nvPr/>
        </p:nvSpPr>
        <p:spPr>
          <a:xfrm>
            <a:off x="1547664" y="332656"/>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6"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7" name="مربع نص 6"/>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8" name="مربع نص 7"/>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9"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1844824"/>
            <a:ext cx="3168352" cy="1143000"/>
          </a:xfrm>
        </p:spPr>
        <p:txBody>
          <a:bodyPr>
            <a:normAutofit fontScale="90000"/>
          </a:bodyPr>
          <a:lstStyle/>
          <a:p>
            <a:r>
              <a:rPr lang="en-US" sz="4400" b="1" dirty="0" smtClean="0">
                <a:solidFill>
                  <a:schemeClr val="accent3">
                    <a:lumMod val="50000"/>
                  </a:schemeClr>
                </a:solidFill>
              </a:rPr>
              <a:t>Elevations :</a:t>
            </a:r>
            <a:br>
              <a:rPr lang="en-US" sz="4400" b="1" dirty="0" smtClean="0">
                <a:solidFill>
                  <a:schemeClr val="accent3">
                    <a:lumMod val="50000"/>
                  </a:schemeClr>
                </a:solidFill>
              </a:rPr>
            </a:br>
            <a:r>
              <a:rPr lang="en-US" sz="3600" b="1" dirty="0" smtClean="0">
                <a:solidFill>
                  <a:schemeClr val="accent3">
                    <a:lumMod val="75000"/>
                  </a:schemeClr>
                </a:solidFill>
              </a:rPr>
              <a:t>North</a:t>
            </a:r>
            <a:br>
              <a:rPr lang="en-US" sz="3600" b="1" dirty="0" smtClean="0">
                <a:solidFill>
                  <a:schemeClr val="accent3">
                    <a:lumMod val="75000"/>
                  </a:schemeClr>
                </a:solidFill>
              </a:rPr>
            </a:br>
            <a:r>
              <a:rPr lang="en-US" sz="3600" b="1" dirty="0" smtClean="0">
                <a:solidFill>
                  <a:schemeClr val="accent3">
                    <a:lumMod val="75000"/>
                  </a:schemeClr>
                </a:solidFill>
              </a:rPr>
              <a:t> </a:t>
            </a:r>
            <a:r>
              <a:rPr lang="en-US" sz="3600" b="1" dirty="0" smtClean="0">
                <a:solidFill>
                  <a:schemeClr val="accent3">
                    <a:lumMod val="75000"/>
                  </a:schemeClr>
                </a:solidFill>
              </a:rPr>
              <a:t>Elevation</a:t>
            </a:r>
            <a:r>
              <a:rPr lang="en-US" sz="4400" b="1" dirty="0" smtClean="0">
                <a:solidFill>
                  <a:schemeClr val="accent3">
                    <a:lumMod val="75000"/>
                  </a:schemeClr>
                </a:solidFill>
              </a:rPr>
              <a:t> </a:t>
            </a:r>
            <a:br>
              <a:rPr lang="en-US" sz="4400" b="1" dirty="0" smtClean="0">
                <a:solidFill>
                  <a:schemeClr val="accent3">
                    <a:lumMod val="75000"/>
                  </a:schemeClr>
                </a:solidFill>
              </a:rPr>
            </a:b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3214646" y="1844824"/>
            <a:ext cx="5929354" cy="4818171"/>
          </a:xfrm>
          <a:prstGeom prst="rect">
            <a:avLst/>
          </a:prstGeom>
          <a:noFill/>
          <a:ln w="9525">
            <a:noFill/>
            <a:miter lim="800000"/>
            <a:headEnd/>
            <a:tailEnd/>
          </a:ln>
          <a:effectLst/>
        </p:spPr>
      </p:pic>
      <p:sp>
        <p:nvSpPr>
          <p:cNvPr id="4" name="مربع نص 3"/>
          <p:cNvSpPr txBox="1"/>
          <p:nvPr/>
        </p:nvSpPr>
        <p:spPr>
          <a:xfrm>
            <a:off x="1547664" y="404664"/>
            <a:ext cx="6732240" cy="861774"/>
          </a:xfrm>
          <a:prstGeom prst="rect">
            <a:avLst/>
          </a:prstGeom>
          <a:noFill/>
        </p:spPr>
        <p:txBody>
          <a:bodyPr wrap="square" rtlCol="1">
            <a:spAutoFit/>
          </a:bodyPr>
          <a:lstStyle/>
          <a:p>
            <a:r>
              <a:rPr lang="en-US" sz="3200" b="1" dirty="0" smtClean="0">
                <a:solidFill>
                  <a:schemeClr val="tx2">
                    <a:lumMod val="60000"/>
                    <a:lumOff val="40000"/>
                  </a:schemeClr>
                </a:solidFill>
                <a:latin typeface="Gill Sans MT (العناوين)"/>
                <a:cs typeface="Times New Roman" pitchFamily="18" charset="0"/>
              </a:rPr>
              <a:t>Chapter </a:t>
            </a:r>
            <a:r>
              <a:rPr lang="en-US" sz="3200" b="1" dirty="0" smtClean="0">
                <a:solidFill>
                  <a:schemeClr val="tx2">
                    <a:lumMod val="60000"/>
                    <a:lumOff val="40000"/>
                  </a:schemeClr>
                </a:solidFill>
                <a:latin typeface="Gill Sans MT (العناوين)"/>
                <a:cs typeface="Times New Roman" pitchFamily="18" charset="0"/>
              </a:rPr>
              <a:t>1</a:t>
            </a:r>
            <a:r>
              <a:rPr lang="en-US" sz="3200" b="1" dirty="0" smtClean="0">
                <a:solidFill>
                  <a:schemeClr val="tx2">
                    <a:lumMod val="60000"/>
                    <a:lumOff val="40000"/>
                  </a:schemeClr>
                </a:solidFill>
                <a:latin typeface="Gill Sans MT (العناوين)"/>
                <a:cs typeface="Times New Roman" pitchFamily="18" charset="0"/>
              </a:rPr>
              <a:t>: </a:t>
            </a:r>
            <a:r>
              <a:rPr lang="en-US" sz="3200" b="1" dirty="0" smtClean="0">
                <a:solidFill>
                  <a:schemeClr val="tx2">
                    <a:lumMod val="60000"/>
                    <a:lumOff val="40000"/>
                  </a:schemeClr>
                </a:solidFill>
                <a:latin typeface="Gill Sans MT (العناوين)"/>
                <a:cs typeface="Times New Roman" pitchFamily="18" charset="0"/>
              </a:rPr>
              <a:t>Architectural</a:t>
            </a:r>
            <a:r>
              <a:rPr lang="en-US" sz="3200" b="1" dirty="0" smtClean="0"/>
              <a:t> </a:t>
            </a:r>
            <a:r>
              <a:rPr lang="en-US" sz="3200" b="1" dirty="0" smtClean="0">
                <a:solidFill>
                  <a:schemeClr val="tx2">
                    <a:lumMod val="60000"/>
                    <a:lumOff val="40000"/>
                  </a:schemeClr>
                </a:solidFill>
                <a:latin typeface="Gill Sans MT (العناوين)"/>
                <a:cs typeface="Times New Roman" pitchFamily="18" charset="0"/>
              </a:rPr>
              <a:t>Design </a:t>
            </a:r>
            <a:endParaRPr lang="en-US" sz="3200" b="1" dirty="0" smtClean="0">
              <a:solidFill>
                <a:schemeClr val="tx2">
                  <a:lumMod val="60000"/>
                  <a:lumOff val="40000"/>
                </a:schemeClr>
              </a:solidFill>
              <a:latin typeface="Gill Sans MT (العناوين)"/>
              <a:cs typeface="Times New Roman" pitchFamily="18" charset="0"/>
            </a:endParaRPr>
          </a:p>
          <a:p>
            <a:endParaRPr lang="ar-SA" dirty="0"/>
          </a:p>
        </p:txBody>
      </p:sp>
      <p:sp>
        <p:nvSpPr>
          <p:cNvPr id="5" name="TextBox 6"/>
          <p:cNvSpPr txBox="1">
            <a:spLocks noChangeArrowheads="1"/>
          </p:cNvSpPr>
          <p:nvPr/>
        </p:nvSpPr>
        <p:spPr bwMode="auto">
          <a:xfrm>
            <a:off x="0" y="2276872"/>
            <a:ext cx="1043608" cy="2354491"/>
          </a:xfrm>
          <a:prstGeom prst="rect">
            <a:avLst/>
          </a:prstGeom>
          <a:solidFill>
            <a:schemeClr val="bg2"/>
          </a:solidFill>
          <a:ln w="9525">
            <a:noFill/>
            <a:miter lim="800000"/>
            <a:headEnd/>
            <a:tailEnd/>
          </a:ln>
        </p:spPr>
        <p:txBody>
          <a:bodyPr wrap="square">
            <a:spAutoFit/>
          </a:bodyPr>
          <a:lstStyle/>
          <a:p>
            <a:pPr algn="l" rtl="0"/>
            <a:endParaRPr lang="en-US" sz="1400" b="1" i="1" dirty="0" smtClean="0">
              <a:solidFill>
                <a:schemeClr val="bg1"/>
              </a:solidFill>
            </a:endParaRPr>
          </a:p>
          <a:p>
            <a:pPr algn="l" rtl="0"/>
            <a:endParaRPr lang="en-US" sz="1400" b="1" i="1" dirty="0" smtClean="0">
              <a:solidFill>
                <a:schemeClr val="bg1"/>
              </a:solidFill>
            </a:endParaRPr>
          </a:p>
          <a:p>
            <a:pPr algn="l" rtl="0"/>
            <a:endParaRPr lang="en-US" sz="1400" b="1" i="1" dirty="0" smtClean="0">
              <a:solidFill>
                <a:schemeClr val="bg1"/>
              </a:solidFill>
            </a:endParaRPr>
          </a:p>
          <a:p>
            <a:pPr algn="l" rtl="0"/>
            <a:r>
              <a:rPr lang="en-US" sz="1400" b="1" i="1" dirty="0" smtClean="0">
                <a:solidFill>
                  <a:schemeClr val="bg1"/>
                </a:solidFill>
              </a:rPr>
              <a:t>Building </a:t>
            </a:r>
            <a:r>
              <a:rPr lang="en-US" sz="1300" b="1" i="1" dirty="0" smtClean="0">
                <a:solidFill>
                  <a:schemeClr val="bg1"/>
                </a:solidFill>
              </a:rPr>
              <a:t>Engineering</a:t>
            </a: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smtClean="0">
              <a:solidFill>
                <a:schemeClr val="bg1"/>
              </a:solidFill>
            </a:endParaRPr>
          </a:p>
          <a:p>
            <a:pPr algn="l" rtl="0"/>
            <a:endParaRPr lang="en-US" sz="1300" b="1" i="1" dirty="0">
              <a:solidFill>
                <a:schemeClr val="bg1"/>
              </a:solidFill>
            </a:endParaRPr>
          </a:p>
        </p:txBody>
      </p:sp>
      <p:sp>
        <p:nvSpPr>
          <p:cNvPr id="6" name="مربع نص 5"/>
          <p:cNvSpPr txBox="1"/>
          <p:nvPr/>
        </p:nvSpPr>
        <p:spPr>
          <a:xfrm>
            <a:off x="0" y="4657398"/>
            <a:ext cx="1043608" cy="2200602"/>
          </a:xfrm>
          <a:prstGeom prst="rect">
            <a:avLst/>
          </a:prstGeom>
          <a:solidFill>
            <a:schemeClr val="bg2"/>
          </a:solidFill>
        </p:spPr>
        <p:txBody>
          <a:bodyPr wrap="square" rtlCol="1">
            <a:spAutoFit/>
          </a:bodyPr>
          <a:lstStyle/>
          <a:p>
            <a:pPr algn="l" rtl="0"/>
            <a:endParaRPr lang="en-US" sz="1250" b="1" dirty="0" smtClean="0">
              <a:solidFill>
                <a:schemeClr val="bg1"/>
              </a:solidFill>
              <a:latin typeface="Gill Sans MT (النص الأساسي)"/>
              <a:cs typeface="Arial" pitchFamily="34" charset="0"/>
            </a:endParaRPr>
          </a:p>
          <a:p>
            <a:pPr algn="l" rtl="0"/>
            <a:endParaRPr lang="en-US" sz="1250" b="1" dirty="0" smtClean="0">
              <a:solidFill>
                <a:schemeClr val="bg1"/>
              </a:solidFill>
              <a:latin typeface="Gill Sans MT (النص الأساسي)"/>
              <a:cs typeface="Arial" pitchFamily="34" charset="0"/>
            </a:endParaRPr>
          </a:p>
          <a:p>
            <a:pPr algn="l" rtl="0"/>
            <a:r>
              <a:rPr lang="en-US" sz="1250" b="1" dirty="0" smtClean="0">
                <a:solidFill>
                  <a:schemeClr val="bg1"/>
                </a:solidFill>
                <a:latin typeface="Gill Sans MT (النص الأساسي)"/>
                <a:cs typeface="Arial" pitchFamily="34" charset="0"/>
              </a:rPr>
              <a:t>Graduation</a:t>
            </a:r>
            <a:r>
              <a:rPr lang="en-US" sz="1600" b="1" dirty="0" smtClean="0">
                <a:solidFill>
                  <a:schemeClr val="bg1"/>
                </a:solidFill>
                <a:latin typeface="Gill Sans MT (النص الأساسي)"/>
                <a:cs typeface="Arial" pitchFamily="34" charset="0"/>
              </a:rPr>
              <a:t> Project</a:t>
            </a: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en-US" sz="1600" b="1" dirty="0" smtClean="0">
              <a:solidFill>
                <a:schemeClr val="bg1"/>
              </a:solidFill>
              <a:latin typeface="Gill Sans MT (النص الأساسي)"/>
              <a:cs typeface="Arial" pitchFamily="34" charset="0"/>
            </a:endParaRPr>
          </a:p>
          <a:p>
            <a:pPr algn="l" rtl="0"/>
            <a:endParaRPr lang="ar-SA" sz="1600" b="1" dirty="0">
              <a:latin typeface="Gill Sans MT (النص الأساسي)"/>
            </a:endParaRPr>
          </a:p>
        </p:txBody>
      </p:sp>
      <p:sp>
        <p:nvSpPr>
          <p:cNvPr id="7" name="مربع نص 6"/>
          <p:cNvSpPr txBox="1"/>
          <p:nvPr/>
        </p:nvSpPr>
        <p:spPr>
          <a:xfrm>
            <a:off x="1" y="1052736"/>
            <a:ext cx="1043608" cy="1569660"/>
          </a:xfrm>
          <a:prstGeom prst="rect">
            <a:avLst/>
          </a:prstGeom>
          <a:solidFill>
            <a:schemeClr val="bg2"/>
          </a:solidFill>
        </p:spPr>
        <p:txBody>
          <a:bodyPr wrap="square" rtlCol="1">
            <a:spAutoFit/>
          </a:bodyPr>
          <a:lstStyle/>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t>
            </a:r>
            <a:r>
              <a:rPr lang="en-US"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Najah</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National University</a:t>
            </a:r>
          </a:p>
          <a:p>
            <a:pPr algn="l" rtl="0"/>
            <a:endPar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rtl="0"/>
            <a:endParaRPr lang="ar-SA"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 name="Picture 4" descr="شعار الجامعة"/>
          <p:cNvPicPr>
            <a:picLocks noChangeAspect="1" noChangeArrowheads="1"/>
          </p:cNvPicPr>
          <p:nvPr/>
        </p:nvPicPr>
        <p:blipFill>
          <a:blip r:embed="rId3" cstate="print"/>
          <a:srcRect/>
          <a:stretch>
            <a:fillRect/>
          </a:stretch>
        </p:blipFill>
        <p:spPr bwMode="auto">
          <a:xfrm>
            <a:off x="0" y="0"/>
            <a:ext cx="1043609"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1569</TotalTime>
  <Words>2400</Words>
  <Application>Microsoft Office PowerPoint</Application>
  <PresentationFormat>عرض على الشاشة (3:4)‏</PresentationFormat>
  <Paragraphs>1366</Paragraphs>
  <Slides>62</Slides>
  <Notes>1</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62</vt:i4>
      </vt:variant>
    </vt:vector>
  </HeadingPairs>
  <TitlesOfParts>
    <vt:vector size="64" baseType="lpstr">
      <vt:lpstr>انقلاب</vt:lpstr>
      <vt:lpstr>Equation</vt:lpstr>
      <vt:lpstr>الشريحة 1</vt:lpstr>
      <vt:lpstr>Abstract :</vt:lpstr>
      <vt:lpstr> 3D Picture of the building </vt:lpstr>
      <vt:lpstr>Project Location. </vt:lpstr>
      <vt:lpstr>Architectural view</vt:lpstr>
      <vt:lpstr>Ground floor </vt:lpstr>
      <vt:lpstr>Parking : </vt:lpstr>
      <vt:lpstr>First Floor to seven are the same</vt:lpstr>
      <vt:lpstr>Elevations : North  Elevation  </vt:lpstr>
      <vt:lpstr>East Elevation </vt:lpstr>
      <vt:lpstr>West Elevation </vt:lpstr>
      <vt:lpstr>South Elevation </vt:lpstr>
      <vt:lpstr>Sections </vt:lpstr>
      <vt:lpstr>Section A-A</vt:lpstr>
      <vt:lpstr>Section B-B</vt:lpstr>
      <vt:lpstr>الشريحة 16</vt:lpstr>
      <vt:lpstr>Solar Shading</vt:lpstr>
      <vt:lpstr>In summer:</vt:lpstr>
      <vt:lpstr>In winter: </vt:lpstr>
      <vt:lpstr>Systems of Solar Shading</vt:lpstr>
      <vt:lpstr>Shading for East elevation</vt:lpstr>
      <vt:lpstr>الشريحة 22</vt:lpstr>
      <vt:lpstr>This program was used to analysis the daylight, the direct solar gain, and the heating and cooling loads for the building.. The main steps done before reaching to the results are: </vt:lpstr>
      <vt:lpstr>الشريحة 24</vt:lpstr>
      <vt:lpstr>الشريحة 25</vt:lpstr>
      <vt:lpstr>الشريحة 26</vt:lpstr>
      <vt:lpstr>الشريحة 27</vt:lpstr>
      <vt:lpstr>                         THE SUN PATH </vt:lpstr>
      <vt:lpstr>الشريحة 29</vt:lpstr>
      <vt:lpstr>الشريحة 30</vt:lpstr>
      <vt:lpstr>الشريحة 31</vt:lpstr>
      <vt:lpstr>الشريحة 32</vt:lpstr>
      <vt:lpstr>الشريحة 33</vt:lpstr>
      <vt:lpstr>الشريحة 34</vt:lpstr>
      <vt:lpstr>structural design</vt:lpstr>
      <vt:lpstr>structural design</vt:lpstr>
      <vt:lpstr>الشريحة 37</vt:lpstr>
      <vt:lpstr>الشريحة 38</vt:lpstr>
      <vt:lpstr>الشريحة 39</vt:lpstr>
      <vt:lpstr>الشريحة 40</vt:lpstr>
      <vt:lpstr>الشريحة 41</vt:lpstr>
      <vt:lpstr>الشريحة 42</vt:lpstr>
      <vt:lpstr>Chapter 4: Electrical Design  </vt:lpstr>
      <vt:lpstr>Chapter 4: Electrical Design  </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hamza</dc:creator>
  <cp:lastModifiedBy>hamza</cp:lastModifiedBy>
  <cp:revision>97</cp:revision>
  <dcterms:created xsi:type="dcterms:W3CDTF">2013-05-17T15:04:14Z</dcterms:created>
  <dcterms:modified xsi:type="dcterms:W3CDTF">2013-12-28T20:02:03Z</dcterms:modified>
</cp:coreProperties>
</file>