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Default Extension="jpg" ContentType="image/jp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x="18288000" cy="10287000"/>
  <p:notesSz cx="18288000" cy="10287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27428" y="700341"/>
            <a:ext cx="2379979" cy="11239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6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93090" y="-26412"/>
            <a:ext cx="16477614" cy="31844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49325" y="2363470"/>
            <a:ext cx="12421869" cy="59918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5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jpg"/><Relationship Id="rId3" Type="http://schemas.openxmlformats.org/officeDocument/2006/relationships/image" Target="../media/image20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jpg"/><Relationship Id="rId3" Type="http://schemas.openxmlformats.org/officeDocument/2006/relationships/image" Target="../media/image24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jpg"/><Relationship Id="rId3" Type="http://schemas.openxmlformats.org/officeDocument/2006/relationships/image" Target="../media/image26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pn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jpg"/><Relationship Id="rId3" Type="http://schemas.openxmlformats.org/officeDocument/2006/relationships/image" Target="../media/image30.jpg"/><Relationship Id="rId4" Type="http://schemas.openxmlformats.org/officeDocument/2006/relationships/image" Target="../media/image31.jpg"/><Relationship Id="rId5" Type="http://schemas.openxmlformats.org/officeDocument/2006/relationships/image" Target="../media/image32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39050" y="295275"/>
            <a:ext cx="2997714" cy="2981325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5196204" y="3501968"/>
            <a:ext cx="7901305" cy="18554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L="871219" marR="857885">
              <a:lnSpc>
                <a:spcPct val="119500"/>
              </a:lnSpc>
              <a:spcBef>
                <a:spcPts val="90"/>
              </a:spcBef>
            </a:pPr>
            <a:r>
              <a:rPr dirty="0" sz="3350" spc="-65">
                <a:latin typeface="Arial Black"/>
                <a:cs typeface="Arial Black"/>
              </a:rPr>
              <a:t>An-</a:t>
            </a:r>
            <a:r>
              <a:rPr dirty="0" sz="3350" spc="-215">
                <a:latin typeface="Arial Black"/>
                <a:cs typeface="Arial Black"/>
              </a:rPr>
              <a:t>Najah</a:t>
            </a:r>
            <a:r>
              <a:rPr dirty="0" sz="3350" spc="-265">
                <a:latin typeface="Arial Black"/>
                <a:cs typeface="Arial Black"/>
              </a:rPr>
              <a:t> </a:t>
            </a:r>
            <a:r>
              <a:rPr dirty="0" sz="3350" spc="-170">
                <a:latin typeface="Arial Black"/>
                <a:cs typeface="Arial Black"/>
              </a:rPr>
              <a:t>National</a:t>
            </a:r>
            <a:r>
              <a:rPr dirty="0" sz="3350" spc="-220">
                <a:latin typeface="Arial Black"/>
                <a:cs typeface="Arial Black"/>
              </a:rPr>
              <a:t> </a:t>
            </a:r>
            <a:r>
              <a:rPr dirty="0" sz="3350" spc="-130">
                <a:latin typeface="Arial Black"/>
                <a:cs typeface="Arial Black"/>
              </a:rPr>
              <a:t>University </a:t>
            </a:r>
            <a:r>
              <a:rPr dirty="0" sz="3350" spc="-200">
                <a:latin typeface="Arial Black"/>
                <a:cs typeface="Arial Black"/>
              </a:rPr>
              <a:t>Faculty</a:t>
            </a:r>
            <a:r>
              <a:rPr dirty="0" sz="3350" spc="-265">
                <a:latin typeface="Arial Black"/>
                <a:cs typeface="Arial Black"/>
              </a:rPr>
              <a:t> </a:t>
            </a:r>
            <a:r>
              <a:rPr dirty="0" sz="3350" spc="-70">
                <a:latin typeface="Arial Black"/>
                <a:cs typeface="Arial Black"/>
              </a:rPr>
              <a:t>of</a:t>
            </a:r>
            <a:r>
              <a:rPr dirty="0" sz="3350" spc="-225">
                <a:latin typeface="Arial Black"/>
                <a:cs typeface="Arial Black"/>
              </a:rPr>
              <a:t> </a:t>
            </a:r>
            <a:r>
              <a:rPr dirty="0" sz="3350" spc="-215">
                <a:latin typeface="Arial Black"/>
                <a:cs typeface="Arial Black"/>
              </a:rPr>
              <a:t>Engineering</a:t>
            </a:r>
            <a:r>
              <a:rPr dirty="0" sz="3350" spc="-229">
                <a:latin typeface="Arial Black"/>
                <a:cs typeface="Arial Black"/>
              </a:rPr>
              <a:t> </a:t>
            </a:r>
            <a:r>
              <a:rPr dirty="0" sz="3350" spc="-180">
                <a:latin typeface="Arial Black"/>
                <a:cs typeface="Arial Black"/>
              </a:rPr>
              <a:t>and</a:t>
            </a:r>
            <a:r>
              <a:rPr dirty="0" sz="3350" spc="-229">
                <a:latin typeface="Arial Black"/>
                <a:cs typeface="Arial Black"/>
              </a:rPr>
              <a:t> </a:t>
            </a:r>
            <a:r>
              <a:rPr dirty="0" sz="3350" spc="-325">
                <a:latin typeface="Arial Black"/>
                <a:cs typeface="Arial Black"/>
              </a:rPr>
              <a:t>IT</a:t>
            </a:r>
            <a:endParaRPr sz="3350">
              <a:latin typeface="Arial Black"/>
              <a:cs typeface="Arial Black"/>
            </a:endParaRPr>
          </a:p>
          <a:p>
            <a:pPr algn="ctr">
              <a:lnSpc>
                <a:spcPct val="100000"/>
              </a:lnSpc>
              <a:spcBef>
                <a:spcPts val="785"/>
              </a:spcBef>
            </a:pPr>
            <a:r>
              <a:rPr dirty="0" sz="3350" spc="190">
                <a:latin typeface="Arial Black"/>
                <a:cs typeface="Arial Black"/>
              </a:rPr>
              <a:t>-</a:t>
            </a:r>
            <a:r>
              <a:rPr dirty="0" sz="3350" spc="-210">
                <a:latin typeface="Arial Black"/>
                <a:cs typeface="Arial Black"/>
              </a:rPr>
              <a:t>Mechanical</a:t>
            </a:r>
            <a:r>
              <a:rPr dirty="0" sz="3350" spc="-280">
                <a:latin typeface="Arial Black"/>
                <a:cs typeface="Arial Black"/>
              </a:rPr>
              <a:t> </a:t>
            </a:r>
            <a:r>
              <a:rPr dirty="0" sz="3350" spc="-210">
                <a:latin typeface="Arial Black"/>
                <a:cs typeface="Arial Black"/>
              </a:rPr>
              <a:t>Engineering</a:t>
            </a:r>
            <a:r>
              <a:rPr dirty="0" sz="3350" spc="-220">
                <a:latin typeface="Arial Black"/>
                <a:cs typeface="Arial Black"/>
              </a:rPr>
              <a:t> </a:t>
            </a:r>
            <a:r>
              <a:rPr dirty="0" sz="3350" spc="-100">
                <a:latin typeface="Arial Black"/>
                <a:cs typeface="Arial Black"/>
              </a:rPr>
              <a:t>Department</a:t>
            </a:r>
            <a:endParaRPr sz="3350">
              <a:latin typeface="Arial Black"/>
              <a:cs typeface="Arial Black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986914" y="6216078"/>
            <a:ext cx="3675379" cy="2466340"/>
          </a:xfrm>
          <a:prstGeom prst="rect">
            <a:avLst/>
          </a:prstGeom>
        </p:spPr>
        <p:txBody>
          <a:bodyPr wrap="square" lIns="0" tIns="1117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dirty="0" sz="3350" spc="-175">
                <a:latin typeface="Arial Black"/>
                <a:cs typeface="Arial Black"/>
              </a:rPr>
              <a:t>Prepared</a:t>
            </a:r>
            <a:r>
              <a:rPr dirty="0" sz="3350" spc="-229">
                <a:latin typeface="Arial Black"/>
                <a:cs typeface="Arial Black"/>
              </a:rPr>
              <a:t> </a:t>
            </a:r>
            <a:r>
              <a:rPr dirty="0" sz="3350" spc="-25">
                <a:latin typeface="Arial Black"/>
                <a:cs typeface="Arial Black"/>
              </a:rPr>
              <a:t>by:</a:t>
            </a:r>
            <a:endParaRPr sz="3350">
              <a:latin typeface="Arial Black"/>
              <a:cs typeface="Arial Black"/>
            </a:endParaRPr>
          </a:p>
          <a:p>
            <a:pPr marL="746760" indent="-367030">
              <a:lnSpc>
                <a:spcPct val="100000"/>
              </a:lnSpc>
              <a:spcBef>
                <a:spcPts val="785"/>
              </a:spcBef>
              <a:buFont typeface="Arial MT"/>
              <a:buChar char="•"/>
              <a:tabLst>
                <a:tab pos="746760" algn="l"/>
              </a:tabLst>
            </a:pPr>
            <a:r>
              <a:rPr dirty="0" sz="3350" spc="-145">
                <a:latin typeface="Verdana"/>
                <a:cs typeface="Verdana"/>
              </a:rPr>
              <a:t>Emam</a:t>
            </a:r>
            <a:r>
              <a:rPr dirty="0" sz="3350" spc="-280">
                <a:latin typeface="Verdana"/>
                <a:cs typeface="Verdana"/>
              </a:rPr>
              <a:t> </a:t>
            </a:r>
            <a:r>
              <a:rPr dirty="0" sz="3350" spc="-20">
                <a:latin typeface="Verdana"/>
                <a:cs typeface="Verdana"/>
              </a:rPr>
              <a:t>Omar</a:t>
            </a:r>
            <a:endParaRPr sz="3350">
              <a:latin typeface="Verdana"/>
              <a:cs typeface="Verdana"/>
            </a:endParaRPr>
          </a:p>
          <a:p>
            <a:pPr marL="746760" indent="-367030">
              <a:lnSpc>
                <a:spcPct val="100000"/>
              </a:lnSpc>
              <a:spcBef>
                <a:spcPts val="780"/>
              </a:spcBef>
              <a:buFont typeface="Arial MT"/>
              <a:buChar char="•"/>
              <a:tabLst>
                <a:tab pos="746760" algn="l"/>
              </a:tabLst>
            </a:pPr>
            <a:r>
              <a:rPr dirty="0" sz="3350" spc="-95">
                <a:latin typeface="Verdana"/>
                <a:cs typeface="Verdana"/>
              </a:rPr>
              <a:t>Hamzah</a:t>
            </a:r>
            <a:r>
              <a:rPr dirty="0" sz="3350" spc="-305">
                <a:latin typeface="Verdana"/>
                <a:cs typeface="Verdana"/>
              </a:rPr>
              <a:t> </a:t>
            </a:r>
            <a:r>
              <a:rPr dirty="0" sz="3350" spc="-20">
                <a:latin typeface="Verdana"/>
                <a:cs typeface="Verdana"/>
              </a:rPr>
              <a:t>Odeh</a:t>
            </a:r>
            <a:endParaRPr sz="3350">
              <a:latin typeface="Verdana"/>
              <a:cs typeface="Verdana"/>
            </a:endParaRPr>
          </a:p>
          <a:p>
            <a:pPr marL="746760" indent="-367030">
              <a:lnSpc>
                <a:spcPct val="100000"/>
              </a:lnSpc>
              <a:spcBef>
                <a:spcPts val="785"/>
              </a:spcBef>
              <a:buFont typeface="Arial MT"/>
              <a:buChar char="•"/>
              <a:tabLst>
                <a:tab pos="746760" algn="l"/>
              </a:tabLst>
            </a:pPr>
            <a:r>
              <a:rPr dirty="0" sz="3350">
                <a:latin typeface="Verdana"/>
                <a:cs typeface="Verdana"/>
              </a:rPr>
              <a:t>ALi</a:t>
            </a:r>
            <a:r>
              <a:rPr dirty="0" sz="3350" spc="-325">
                <a:latin typeface="Verdana"/>
                <a:cs typeface="Verdana"/>
              </a:rPr>
              <a:t> </a:t>
            </a:r>
            <a:r>
              <a:rPr dirty="0" sz="3350" spc="-10">
                <a:latin typeface="Verdana"/>
                <a:cs typeface="Verdana"/>
              </a:rPr>
              <a:t>Jaara</a:t>
            </a:r>
            <a:endParaRPr sz="335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2761214" y="6216078"/>
            <a:ext cx="4858385" cy="1245870"/>
          </a:xfrm>
          <a:prstGeom prst="rect">
            <a:avLst/>
          </a:prstGeom>
        </p:spPr>
        <p:txBody>
          <a:bodyPr wrap="square" lIns="0" tIns="111760" rIns="0" bIns="0" rtlCol="0" vert="horz">
            <a:spAutoFit/>
          </a:bodyPr>
          <a:lstStyle/>
          <a:p>
            <a:pPr marL="114300">
              <a:lnSpc>
                <a:spcPct val="100000"/>
              </a:lnSpc>
              <a:spcBef>
                <a:spcPts val="880"/>
              </a:spcBef>
            </a:pPr>
            <a:r>
              <a:rPr dirty="0" sz="3350" spc="-190">
                <a:latin typeface="Arial Black"/>
                <a:cs typeface="Arial Black"/>
              </a:rPr>
              <a:t>Supervised</a:t>
            </a:r>
            <a:r>
              <a:rPr dirty="0" sz="3350" spc="-250">
                <a:latin typeface="Arial Black"/>
                <a:cs typeface="Arial Black"/>
              </a:rPr>
              <a:t> </a:t>
            </a:r>
            <a:r>
              <a:rPr dirty="0" sz="3350" spc="-25">
                <a:latin typeface="Arial Black"/>
                <a:cs typeface="Arial Black"/>
              </a:rPr>
              <a:t>by:</a:t>
            </a:r>
            <a:endParaRPr sz="335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785"/>
              </a:spcBef>
            </a:pPr>
            <a:r>
              <a:rPr dirty="0" sz="3350" spc="-40">
                <a:latin typeface="Verdana"/>
                <a:cs typeface="Verdana"/>
              </a:rPr>
              <a:t>Dr</a:t>
            </a:r>
            <a:r>
              <a:rPr dirty="0" sz="3350" spc="-320">
                <a:latin typeface="Verdana"/>
                <a:cs typeface="Verdana"/>
              </a:rPr>
              <a:t> </a:t>
            </a:r>
            <a:r>
              <a:rPr dirty="0" sz="3350" spc="-645">
                <a:latin typeface="Verdana"/>
                <a:cs typeface="Verdana"/>
              </a:rPr>
              <a:t>:</a:t>
            </a:r>
            <a:r>
              <a:rPr dirty="0" sz="3350" spc="-260">
                <a:latin typeface="Verdana"/>
                <a:cs typeface="Verdana"/>
              </a:rPr>
              <a:t> </a:t>
            </a:r>
            <a:r>
              <a:rPr dirty="0" sz="3350" spc="-50">
                <a:latin typeface="Verdana"/>
                <a:cs typeface="Verdana"/>
              </a:rPr>
              <a:t>Luqman</a:t>
            </a:r>
            <a:r>
              <a:rPr dirty="0" sz="3350" spc="-290">
                <a:latin typeface="Verdana"/>
                <a:cs typeface="Verdana"/>
              </a:rPr>
              <a:t> </a:t>
            </a:r>
            <a:r>
              <a:rPr dirty="0" sz="3350" spc="-30">
                <a:latin typeface="Verdana"/>
                <a:cs typeface="Verdana"/>
              </a:rPr>
              <a:t>Herzaallah</a:t>
            </a:r>
            <a:endParaRPr sz="3350">
              <a:latin typeface="Verdana"/>
              <a:cs typeface="Verdana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8580119" y="8632888"/>
            <a:ext cx="1117600" cy="12458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46990">
              <a:lnSpc>
                <a:spcPct val="119500"/>
              </a:lnSpc>
              <a:spcBef>
                <a:spcPts val="95"/>
              </a:spcBef>
            </a:pPr>
            <a:r>
              <a:rPr dirty="0" sz="3350" spc="-20">
                <a:latin typeface="Verdana"/>
                <a:cs typeface="Verdana"/>
              </a:rPr>
              <a:t>June </a:t>
            </a:r>
            <a:r>
              <a:rPr dirty="0" sz="3350" spc="-280">
                <a:latin typeface="Verdana"/>
                <a:cs typeface="Verdana"/>
              </a:rPr>
              <a:t>2</a:t>
            </a:r>
            <a:r>
              <a:rPr dirty="0" sz="3350" spc="-855">
                <a:latin typeface="Verdana"/>
                <a:cs typeface="Verdana"/>
              </a:rPr>
              <a:t> </a:t>
            </a:r>
            <a:r>
              <a:rPr dirty="0" sz="3350" spc="-125">
                <a:latin typeface="Verdana"/>
                <a:cs typeface="Verdana"/>
              </a:rPr>
              <a:t>02</a:t>
            </a:r>
            <a:r>
              <a:rPr dirty="0" sz="3350" spc="-775">
                <a:latin typeface="Verdana"/>
                <a:cs typeface="Verdana"/>
              </a:rPr>
              <a:t> </a:t>
            </a:r>
            <a:r>
              <a:rPr dirty="0" sz="3350" spc="-140">
                <a:latin typeface="Verdana"/>
                <a:cs typeface="Verdana"/>
              </a:rPr>
              <a:t>5</a:t>
            </a:r>
            <a:endParaRPr sz="335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12843" rIns="0" bIns="0" rtlCol="0" vert="horz">
            <a:spAutoFit/>
          </a:bodyPr>
          <a:lstStyle/>
          <a:p>
            <a:pPr marL="800100">
              <a:lnSpc>
                <a:spcPct val="100000"/>
              </a:lnSpc>
              <a:spcBef>
                <a:spcPts val="2610"/>
              </a:spcBef>
            </a:pPr>
            <a:r>
              <a:rPr dirty="0" sz="6950" spc="-305" b="0">
                <a:latin typeface="Arial Black"/>
                <a:cs typeface="Arial Black"/>
              </a:rPr>
              <a:t>Methodology</a:t>
            </a:r>
            <a:endParaRPr sz="6950">
              <a:latin typeface="Arial Black"/>
              <a:cs typeface="Arial Black"/>
            </a:endParaRPr>
          </a:p>
          <a:p>
            <a:pPr marL="663575">
              <a:lnSpc>
                <a:spcPct val="100000"/>
              </a:lnSpc>
              <a:spcBef>
                <a:spcPts val="1450"/>
              </a:spcBef>
            </a:pPr>
            <a:r>
              <a:rPr dirty="0" sz="3950" spc="-204" b="0">
                <a:latin typeface="Arial Black"/>
                <a:cs typeface="Arial Black"/>
              </a:rPr>
              <a:t>Geometry</a:t>
            </a:r>
            <a:r>
              <a:rPr dirty="0" sz="3950" spc="-355" b="0">
                <a:latin typeface="Arial Black"/>
                <a:cs typeface="Arial Black"/>
              </a:rPr>
              <a:t> </a:t>
            </a:r>
            <a:r>
              <a:rPr dirty="0" sz="3950" spc="-60" b="0">
                <a:latin typeface="Arial Black"/>
                <a:cs typeface="Arial Black"/>
              </a:rPr>
              <a:t>of</a:t>
            </a:r>
            <a:r>
              <a:rPr dirty="0" sz="3950" spc="-340" b="0">
                <a:latin typeface="Arial Black"/>
                <a:cs typeface="Arial Black"/>
              </a:rPr>
              <a:t> </a:t>
            </a:r>
            <a:r>
              <a:rPr dirty="0" sz="3950" spc="-180" b="0">
                <a:latin typeface="Arial Black"/>
                <a:cs typeface="Arial Black"/>
              </a:rPr>
              <a:t>the</a:t>
            </a:r>
            <a:r>
              <a:rPr dirty="0" sz="3950" spc="-380" b="0">
                <a:latin typeface="Arial Black"/>
                <a:cs typeface="Arial Black"/>
              </a:rPr>
              <a:t> </a:t>
            </a:r>
            <a:r>
              <a:rPr dirty="0" sz="3950" spc="-160" b="0">
                <a:latin typeface="Arial Black"/>
                <a:cs typeface="Arial Black"/>
              </a:rPr>
              <a:t>models-</a:t>
            </a:r>
            <a:r>
              <a:rPr dirty="0" sz="3950" spc="-175" b="0">
                <a:latin typeface="Arial Black"/>
                <a:cs typeface="Arial Black"/>
              </a:rPr>
              <a:t>model</a:t>
            </a:r>
            <a:r>
              <a:rPr dirty="0" sz="3950" spc="-345" b="0">
                <a:latin typeface="Arial Black"/>
                <a:cs typeface="Arial Black"/>
              </a:rPr>
              <a:t> </a:t>
            </a:r>
            <a:r>
              <a:rPr dirty="0" sz="3950" spc="-440" b="0">
                <a:latin typeface="Arial Black"/>
                <a:cs typeface="Arial Black"/>
              </a:rPr>
              <a:t>2&amp;3</a:t>
            </a:r>
            <a:endParaRPr sz="3950">
              <a:latin typeface="Arial Black"/>
              <a:cs typeface="Arial Black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1525" y="2371724"/>
            <a:ext cx="15687675" cy="791527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12843" rIns="0" bIns="0" rtlCol="0" vert="horz">
            <a:spAutoFit/>
          </a:bodyPr>
          <a:lstStyle/>
          <a:p>
            <a:pPr marL="800100">
              <a:lnSpc>
                <a:spcPct val="100000"/>
              </a:lnSpc>
              <a:spcBef>
                <a:spcPts val="2610"/>
              </a:spcBef>
            </a:pPr>
            <a:r>
              <a:rPr dirty="0" sz="6950" spc="-305" b="0">
                <a:latin typeface="Arial Black"/>
                <a:cs typeface="Arial Black"/>
              </a:rPr>
              <a:t>Methodology</a:t>
            </a:r>
            <a:endParaRPr sz="6950">
              <a:latin typeface="Arial Black"/>
              <a:cs typeface="Arial Black"/>
            </a:endParaRPr>
          </a:p>
          <a:p>
            <a:pPr marL="738505">
              <a:lnSpc>
                <a:spcPct val="100000"/>
              </a:lnSpc>
              <a:spcBef>
                <a:spcPts val="1450"/>
              </a:spcBef>
            </a:pPr>
            <a:r>
              <a:rPr dirty="0" sz="3950" spc="-250" b="0">
                <a:latin typeface="Arial Black"/>
                <a:cs typeface="Arial Black"/>
              </a:rPr>
              <a:t>Mesh</a:t>
            </a:r>
            <a:r>
              <a:rPr dirty="0" sz="3950" spc="-350" b="0">
                <a:latin typeface="Arial Black"/>
                <a:cs typeface="Arial Black"/>
              </a:rPr>
              <a:t> </a:t>
            </a:r>
            <a:r>
              <a:rPr dirty="0" sz="3950" spc="-225" b="0">
                <a:latin typeface="Arial Black"/>
                <a:cs typeface="Arial Black"/>
              </a:rPr>
              <a:t>generation</a:t>
            </a:r>
            <a:r>
              <a:rPr dirty="0" sz="3950" spc="-315" b="0">
                <a:latin typeface="Arial Black"/>
                <a:cs typeface="Arial Black"/>
              </a:rPr>
              <a:t> </a:t>
            </a:r>
            <a:r>
              <a:rPr dirty="0" sz="3950" spc="315" b="0">
                <a:latin typeface="Arial Black"/>
                <a:cs typeface="Arial Black"/>
              </a:rPr>
              <a:t>–</a:t>
            </a:r>
            <a:r>
              <a:rPr dirty="0" sz="3950" spc="-340" b="0">
                <a:latin typeface="Arial Black"/>
                <a:cs typeface="Arial Black"/>
              </a:rPr>
              <a:t> </a:t>
            </a:r>
            <a:r>
              <a:rPr dirty="0" sz="3950" spc="-145" b="0">
                <a:latin typeface="Arial Black"/>
                <a:cs typeface="Arial Black"/>
              </a:rPr>
              <a:t>Model</a:t>
            </a:r>
            <a:r>
              <a:rPr dirty="0" sz="3950" spc="-325" b="0">
                <a:latin typeface="Arial Black"/>
                <a:cs typeface="Arial Black"/>
              </a:rPr>
              <a:t> </a:t>
            </a:r>
            <a:r>
              <a:rPr dirty="0" sz="3950" spc="-555" b="0">
                <a:latin typeface="Arial Black"/>
                <a:cs typeface="Arial Black"/>
              </a:rPr>
              <a:t>1</a:t>
            </a:r>
            <a:r>
              <a:rPr dirty="0" sz="3950" spc="-825" b="0">
                <a:latin typeface="Arial Black"/>
                <a:cs typeface="Arial Black"/>
              </a:rPr>
              <a:t> </a:t>
            </a:r>
            <a:r>
              <a:rPr dirty="0" sz="3950" spc="-675" b="0">
                <a:latin typeface="Arial Black"/>
                <a:cs typeface="Arial Black"/>
              </a:rPr>
              <a:t>&amp;2</a:t>
            </a:r>
            <a:endParaRPr sz="3950">
              <a:latin typeface="Arial Black"/>
              <a:cs typeface="Arial Black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57800" y="2552700"/>
            <a:ext cx="13030200" cy="5743575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307657" y="3847401"/>
            <a:ext cx="4174490" cy="3072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298450" indent="-285750">
              <a:lnSpc>
                <a:spcPct val="100000"/>
              </a:lnSpc>
              <a:spcBef>
                <a:spcPts val="125"/>
              </a:spcBef>
              <a:buFont typeface="Arial MT"/>
              <a:buChar char="•"/>
              <a:tabLst>
                <a:tab pos="298450" algn="l"/>
              </a:tabLst>
            </a:pPr>
            <a:r>
              <a:rPr dirty="0" sz="3950">
                <a:latin typeface="Calibri"/>
                <a:cs typeface="Calibri"/>
              </a:rPr>
              <a:t>Edge</a:t>
            </a:r>
            <a:r>
              <a:rPr dirty="0" sz="3950" spc="-30">
                <a:latin typeface="Calibri"/>
                <a:cs typeface="Calibri"/>
              </a:rPr>
              <a:t> </a:t>
            </a:r>
            <a:r>
              <a:rPr dirty="0" sz="3950">
                <a:latin typeface="Calibri"/>
                <a:cs typeface="Calibri"/>
              </a:rPr>
              <a:t>sizing</a:t>
            </a:r>
            <a:r>
              <a:rPr dirty="0" sz="3950" spc="15">
                <a:latin typeface="Calibri"/>
                <a:cs typeface="Calibri"/>
              </a:rPr>
              <a:t> </a:t>
            </a:r>
            <a:r>
              <a:rPr dirty="0" sz="3950" spc="-25">
                <a:latin typeface="Calibri"/>
                <a:cs typeface="Calibri"/>
              </a:rPr>
              <a:t>1mm</a:t>
            </a:r>
            <a:endParaRPr sz="3950">
              <a:latin typeface="Calibri"/>
              <a:cs typeface="Calibri"/>
            </a:endParaRPr>
          </a:p>
          <a:p>
            <a:pPr marL="298450" indent="-285750">
              <a:lnSpc>
                <a:spcPct val="100000"/>
              </a:lnSpc>
              <a:spcBef>
                <a:spcPts val="65"/>
              </a:spcBef>
              <a:buFont typeface="Arial MT"/>
              <a:buChar char="•"/>
              <a:tabLst>
                <a:tab pos="298450" algn="l"/>
              </a:tabLst>
            </a:pPr>
            <a:r>
              <a:rPr dirty="0" sz="3950">
                <a:latin typeface="Calibri"/>
                <a:cs typeface="Calibri"/>
              </a:rPr>
              <a:t>Body</a:t>
            </a:r>
            <a:r>
              <a:rPr dirty="0" sz="3950" spc="40">
                <a:latin typeface="Calibri"/>
                <a:cs typeface="Calibri"/>
              </a:rPr>
              <a:t> </a:t>
            </a:r>
            <a:r>
              <a:rPr dirty="0" sz="3950">
                <a:latin typeface="Calibri"/>
                <a:cs typeface="Calibri"/>
              </a:rPr>
              <a:t>sizing</a:t>
            </a:r>
            <a:r>
              <a:rPr dirty="0" sz="3950" spc="55">
                <a:latin typeface="Calibri"/>
                <a:cs typeface="Calibri"/>
              </a:rPr>
              <a:t> </a:t>
            </a:r>
            <a:r>
              <a:rPr dirty="0" sz="3950" spc="-25">
                <a:latin typeface="Calibri"/>
                <a:cs typeface="Calibri"/>
              </a:rPr>
              <a:t>4mm</a:t>
            </a:r>
            <a:endParaRPr sz="3950">
              <a:latin typeface="Calibri"/>
              <a:cs typeface="Calibri"/>
            </a:endParaRPr>
          </a:p>
          <a:p>
            <a:pPr marL="297815" indent="-285115">
              <a:lnSpc>
                <a:spcPct val="100000"/>
              </a:lnSpc>
              <a:spcBef>
                <a:spcPts val="65"/>
              </a:spcBef>
              <a:buFont typeface="Arial MT"/>
              <a:buChar char="•"/>
              <a:tabLst>
                <a:tab pos="297815" algn="l"/>
              </a:tabLst>
            </a:pPr>
            <a:r>
              <a:rPr dirty="0" sz="3950" spc="-10">
                <a:latin typeface="Calibri"/>
                <a:cs typeface="Calibri"/>
              </a:rPr>
              <a:t>Multizone-</a:t>
            </a:r>
            <a:r>
              <a:rPr dirty="0" sz="3950">
                <a:latin typeface="Calibri"/>
                <a:cs typeface="Calibri"/>
              </a:rPr>
              <a:t>all</a:t>
            </a:r>
            <a:r>
              <a:rPr dirty="0" sz="3950" spc="75">
                <a:latin typeface="Calibri"/>
                <a:cs typeface="Calibri"/>
              </a:rPr>
              <a:t> </a:t>
            </a:r>
            <a:r>
              <a:rPr dirty="0" sz="3950" spc="-20">
                <a:latin typeface="Calibri"/>
                <a:cs typeface="Calibri"/>
              </a:rPr>
              <a:t>quad</a:t>
            </a:r>
            <a:endParaRPr sz="3950">
              <a:latin typeface="Calibri"/>
              <a:cs typeface="Calibri"/>
            </a:endParaRPr>
          </a:p>
          <a:p>
            <a:pPr marL="297815" indent="-285115">
              <a:lnSpc>
                <a:spcPct val="100000"/>
              </a:lnSpc>
              <a:spcBef>
                <a:spcPts val="65"/>
              </a:spcBef>
              <a:buFont typeface="Arial MT"/>
              <a:buChar char="•"/>
              <a:tabLst>
                <a:tab pos="297815" algn="l"/>
              </a:tabLst>
            </a:pPr>
            <a:r>
              <a:rPr dirty="0" sz="3950" spc="-45">
                <a:latin typeface="Calibri"/>
                <a:cs typeface="Calibri"/>
              </a:rPr>
              <a:t>Tetra</a:t>
            </a:r>
            <a:r>
              <a:rPr dirty="0" sz="3950" spc="-75">
                <a:latin typeface="Calibri"/>
                <a:cs typeface="Calibri"/>
              </a:rPr>
              <a:t> </a:t>
            </a:r>
            <a:r>
              <a:rPr dirty="0" sz="3950">
                <a:latin typeface="Calibri"/>
                <a:cs typeface="Calibri"/>
              </a:rPr>
              <a:t>–</a:t>
            </a:r>
            <a:r>
              <a:rPr dirty="0" sz="3950" spc="-75">
                <a:latin typeface="Calibri"/>
                <a:cs typeface="Calibri"/>
              </a:rPr>
              <a:t> </a:t>
            </a:r>
            <a:r>
              <a:rPr dirty="0" sz="3950" spc="-10">
                <a:latin typeface="Calibri"/>
                <a:cs typeface="Calibri"/>
              </a:rPr>
              <a:t>triangle</a:t>
            </a:r>
            <a:endParaRPr sz="3950">
              <a:latin typeface="Calibri"/>
              <a:cs typeface="Calibri"/>
            </a:endParaRPr>
          </a:p>
          <a:p>
            <a:pPr marL="298450" indent="-285750">
              <a:lnSpc>
                <a:spcPct val="100000"/>
              </a:lnSpc>
              <a:spcBef>
                <a:spcPts val="65"/>
              </a:spcBef>
              <a:buFont typeface="Arial MT"/>
              <a:buChar char="•"/>
              <a:tabLst>
                <a:tab pos="298450" algn="l"/>
              </a:tabLst>
            </a:pPr>
            <a:r>
              <a:rPr dirty="0" sz="3950" spc="-10">
                <a:latin typeface="Calibri"/>
                <a:cs typeface="Calibri"/>
              </a:rPr>
              <a:t>Inflation</a:t>
            </a:r>
            <a:endParaRPr sz="39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12843" rIns="0" bIns="0" rtlCol="0" vert="horz">
            <a:spAutoFit/>
          </a:bodyPr>
          <a:lstStyle/>
          <a:p>
            <a:pPr marL="800100">
              <a:lnSpc>
                <a:spcPct val="100000"/>
              </a:lnSpc>
              <a:spcBef>
                <a:spcPts val="2610"/>
              </a:spcBef>
            </a:pPr>
            <a:r>
              <a:rPr dirty="0" sz="6950" spc="-305" b="0">
                <a:latin typeface="Arial Black"/>
                <a:cs typeface="Arial Black"/>
              </a:rPr>
              <a:t>Methodology</a:t>
            </a:r>
            <a:endParaRPr sz="6950">
              <a:latin typeface="Arial Black"/>
              <a:cs typeface="Arial Black"/>
            </a:endParaRPr>
          </a:p>
          <a:p>
            <a:pPr marL="738505">
              <a:lnSpc>
                <a:spcPct val="100000"/>
              </a:lnSpc>
              <a:spcBef>
                <a:spcPts val="1450"/>
              </a:spcBef>
            </a:pPr>
            <a:r>
              <a:rPr dirty="0" sz="3950" spc="-250" b="0">
                <a:latin typeface="Arial Black"/>
                <a:cs typeface="Arial Black"/>
              </a:rPr>
              <a:t>Mesh</a:t>
            </a:r>
            <a:r>
              <a:rPr dirty="0" sz="3950" spc="-350" b="0">
                <a:latin typeface="Arial Black"/>
                <a:cs typeface="Arial Black"/>
              </a:rPr>
              <a:t> </a:t>
            </a:r>
            <a:r>
              <a:rPr dirty="0" sz="3950" spc="-225" b="0">
                <a:latin typeface="Arial Black"/>
                <a:cs typeface="Arial Black"/>
              </a:rPr>
              <a:t>generation</a:t>
            </a:r>
            <a:r>
              <a:rPr dirty="0" sz="3950" spc="-310" b="0">
                <a:latin typeface="Arial Black"/>
                <a:cs typeface="Arial Black"/>
              </a:rPr>
              <a:t> </a:t>
            </a:r>
            <a:r>
              <a:rPr dirty="0" sz="3950" spc="315" b="0">
                <a:latin typeface="Arial Black"/>
                <a:cs typeface="Arial Black"/>
              </a:rPr>
              <a:t>–</a:t>
            </a:r>
            <a:r>
              <a:rPr dirty="0" sz="3950" spc="-340" b="0">
                <a:latin typeface="Arial Black"/>
                <a:cs typeface="Arial Black"/>
              </a:rPr>
              <a:t> </a:t>
            </a:r>
            <a:r>
              <a:rPr dirty="0" sz="3950" spc="-145" b="0">
                <a:latin typeface="Arial Black"/>
                <a:cs typeface="Arial Black"/>
              </a:rPr>
              <a:t>Model</a:t>
            </a:r>
            <a:r>
              <a:rPr dirty="0" sz="3950" spc="-345" b="0">
                <a:latin typeface="Arial Black"/>
                <a:cs typeface="Arial Black"/>
              </a:rPr>
              <a:t> </a:t>
            </a:r>
            <a:r>
              <a:rPr dirty="0" sz="3950" spc="-425" b="0">
                <a:latin typeface="Arial Black"/>
                <a:cs typeface="Arial Black"/>
              </a:rPr>
              <a:t>2</a:t>
            </a:r>
            <a:r>
              <a:rPr dirty="0" sz="3950" spc="-894" b="0">
                <a:latin typeface="Arial Black"/>
                <a:cs typeface="Arial Black"/>
              </a:rPr>
              <a:t> </a:t>
            </a:r>
            <a:r>
              <a:rPr dirty="0" sz="3950" spc="-625" b="0">
                <a:latin typeface="Arial Black"/>
                <a:cs typeface="Arial Black"/>
              </a:rPr>
              <a:t>&amp;3</a:t>
            </a:r>
            <a:endParaRPr sz="3950">
              <a:latin typeface="Arial Black"/>
              <a:cs typeface="Arial Black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07657" y="3847401"/>
            <a:ext cx="4174490" cy="3683000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241300" marR="446405" indent="-228600">
              <a:lnSpc>
                <a:spcPct val="101400"/>
              </a:lnSpc>
              <a:spcBef>
                <a:spcPts val="60"/>
              </a:spcBef>
              <a:buFont typeface="Arial MT"/>
              <a:buChar char="•"/>
              <a:tabLst>
                <a:tab pos="241300" algn="l"/>
                <a:tab pos="298450" algn="l"/>
              </a:tabLst>
            </a:pPr>
            <a:r>
              <a:rPr dirty="0" sz="3950">
                <a:latin typeface="Calibri"/>
                <a:cs typeface="Calibri"/>
              </a:rPr>
              <a:t>	Edge</a:t>
            </a:r>
            <a:r>
              <a:rPr dirty="0" sz="3950" spc="-30">
                <a:latin typeface="Calibri"/>
                <a:cs typeface="Calibri"/>
              </a:rPr>
              <a:t> </a:t>
            </a:r>
            <a:r>
              <a:rPr dirty="0" sz="3950">
                <a:latin typeface="Calibri"/>
                <a:cs typeface="Calibri"/>
              </a:rPr>
              <a:t>sizing</a:t>
            </a:r>
            <a:r>
              <a:rPr dirty="0" sz="3950" spc="15">
                <a:latin typeface="Calibri"/>
                <a:cs typeface="Calibri"/>
              </a:rPr>
              <a:t> </a:t>
            </a:r>
            <a:r>
              <a:rPr dirty="0" sz="3950" spc="-25">
                <a:latin typeface="Calibri"/>
                <a:cs typeface="Calibri"/>
              </a:rPr>
              <a:t>1mm </a:t>
            </a:r>
            <a:r>
              <a:rPr dirty="0" sz="3950" spc="-10">
                <a:latin typeface="Calibri"/>
                <a:cs typeface="Calibri"/>
              </a:rPr>
              <a:t>&amp;0.5mm</a:t>
            </a:r>
            <a:endParaRPr sz="3950">
              <a:latin typeface="Calibri"/>
              <a:cs typeface="Calibri"/>
            </a:endParaRPr>
          </a:p>
          <a:p>
            <a:pPr marL="297815" indent="-285115">
              <a:lnSpc>
                <a:spcPct val="100000"/>
              </a:lnSpc>
              <a:spcBef>
                <a:spcPts val="65"/>
              </a:spcBef>
              <a:buFont typeface="Arial MT"/>
              <a:buChar char="•"/>
              <a:tabLst>
                <a:tab pos="297815" algn="l"/>
              </a:tabLst>
            </a:pPr>
            <a:r>
              <a:rPr dirty="0" sz="3950">
                <a:latin typeface="Calibri"/>
                <a:cs typeface="Calibri"/>
              </a:rPr>
              <a:t>Body</a:t>
            </a:r>
            <a:r>
              <a:rPr dirty="0" sz="3950" spc="40">
                <a:latin typeface="Calibri"/>
                <a:cs typeface="Calibri"/>
              </a:rPr>
              <a:t> </a:t>
            </a:r>
            <a:r>
              <a:rPr dirty="0" sz="3950">
                <a:latin typeface="Calibri"/>
                <a:cs typeface="Calibri"/>
              </a:rPr>
              <a:t>sizing</a:t>
            </a:r>
            <a:r>
              <a:rPr dirty="0" sz="3950" spc="35">
                <a:latin typeface="Calibri"/>
                <a:cs typeface="Calibri"/>
              </a:rPr>
              <a:t> </a:t>
            </a:r>
            <a:r>
              <a:rPr dirty="0" sz="3950" spc="-25">
                <a:latin typeface="Calibri"/>
                <a:cs typeface="Calibri"/>
              </a:rPr>
              <a:t>4mm</a:t>
            </a:r>
            <a:endParaRPr sz="3950">
              <a:latin typeface="Calibri"/>
              <a:cs typeface="Calibri"/>
            </a:endParaRPr>
          </a:p>
          <a:p>
            <a:pPr marL="297815" indent="-285115">
              <a:lnSpc>
                <a:spcPct val="100000"/>
              </a:lnSpc>
              <a:spcBef>
                <a:spcPts val="65"/>
              </a:spcBef>
              <a:buFont typeface="Arial MT"/>
              <a:buChar char="•"/>
              <a:tabLst>
                <a:tab pos="297815" algn="l"/>
              </a:tabLst>
            </a:pPr>
            <a:r>
              <a:rPr dirty="0" sz="3950" spc="-10">
                <a:latin typeface="Calibri"/>
                <a:cs typeface="Calibri"/>
              </a:rPr>
              <a:t>Multizone-</a:t>
            </a:r>
            <a:r>
              <a:rPr dirty="0" sz="3950">
                <a:latin typeface="Calibri"/>
                <a:cs typeface="Calibri"/>
              </a:rPr>
              <a:t>all</a:t>
            </a:r>
            <a:r>
              <a:rPr dirty="0" sz="3950" spc="75">
                <a:latin typeface="Calibri"/>
                <a:cs typeface="Calibri"/>
              </a:rPr>
              <a:t> </a:t>
            </a:r>
            <a:r>
              <a:rPr dirty="0" sz="3950" spc="-20">
                <a:latin typeface="Calibri"/>
                <a:cs typeface="Calibri"/>
              </a:rPr>
              <a:t>quad</a:t>
            </a:r>
            <a:endParaRPr sz="3950">
              <a:latin typeface="Calibri"/>
              <a:cs typeface="Calibri"/>
            </a:endParaRPr>
          </a:p>
          <a:p>
            <a:pPr marL="298450" indent="-285750">
              <a:lnSpc>
                <a:spcPct val="100000"/>
              </a:lnSpc>
              <a:spcBef>
                <a:spcPts val="65"/>
              </a:spcBef>
              <a:buFont typeface="Arial MT"/>
              <a:buChar char="•"/>
              <a:tabLst>
                <a:tab pos="298450" algn="l"/>
              </a:tabLst>
            </a:pPr>
            <a:r>
              <a:rPr dirty="0" sz="3950" spc="-55">
                <a:latin typeface="Calibri"/>
                <a:cs typeface="Calibri"/>
              </a:rPr>
              <a:t>Tetra</a:t>
            </a:r>
            <a:r>
              <a:rPr dirty="0" sz="3950" spc="-65">
                <a:latin typeface="Calibri"/>
                <a:cs typeface="Calibri"/>
              </a:rPr>
              <a:t> </a:t>
            </a:r>
            <a:r>
              <a:rPr dirty="0" sz="3950">
                <a:latin typeface="Calibri"/>
                <a:cs typeface="Calibri"/>
              </a:rPr>
              <a:t>–</a:t>
            </a:r>
            <a:r>
              <a:rPr dirty="0" sz="3950" spc="-60">
                <a:latin typeface="Calibri"/>
                <a:cs typeface="Calibri"/>
              </a:rPr>
              <a:t> </a:t>
            </a:r>
            <a:r>
              <a:rPr dirty="0" sz="3950" spc="-10">
                <a:latin typeface="Calibri"/>
                <a:cs typeface="Calibri"/>
              </a:rPr>
              <a:t>triangle</a:t>
            </a:r>
            <a:endParaRPr sz="3950">
              <a:latin typeface="Calibri"/>
              <a:cs typeface="Calibri"/>
            </a:endParaRPr>
          </a:p>
          <a:p>
            <a:pPr marL="298450" indent="-285750">
              <a:lnSpc>
                <a:spcPct val="100000"/>
              </a:lnSpc>
              <a:spcBef>
                <a:spcPts val="65"/>
              </a:spcBef>
              <a:buFont typeface="Arial MT"/>
              <a:buChar char="•"/>
              <a:tabLst>
                <a:tab pos="298450" algn="l"/>
              </a:tabLst>
            </a:pPr>
            <a:r>
              <a:rPr dirty="0" sz="3950" spc="-10">
                <a:latin typeface="Calibri"/>
                <a:cs typeface="Calibri"/>
              </a:rPr>
              <a:t>Inflation</a:t>
            </a:r>
            <a:endParaRPr sz="395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0150" y="2924175"/>
            <a:ext cx="13277850" cy="61912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66825" y="930846"/>
            <a:ext cx="5825490" cy="108966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950" spc="-310" b="0">
                <a:latin typeface="Arial Black"/>
                <a:cs typeface="Arial Black"/>
              </a:rPr>
              <a:t>Methodology</a:t>
            </a:r>
            <a:endParaRPr sz="6950">
              <a:latin typeface="Arial Black"/>
              <a:cs typeface="Arial Black"/>
            </a:endParaRP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570865">
              <a:lnSpc>
                <a:spcPct val="100000"/>
              </a:lnSpc>
              <a:spcBef>
                <a:spcPts val="130"/>
              </a:spcBef>
            </a:pPr>
            <a:r>
              <a:rPr dirty="0" spc="-165"/>
              <a:t>Boundary</a:t>
            </a:r>
            <a:r>
              <a:rPr dirty="0" spc="-260"/>
              <a:t> </a:t>
            </a:r>
            <a:r>
              <a:rPr dirty="0" spc="-170"/>
              <a:t>Conditions</a:t>
            </a:r>
            <a:r>
              <a:rPr dirty="0" spc="-275"/>
              <a:t> </a:t>
            </a:r>
            <a:r>
              <a:rPr dirty="0" spc="-195"/>
              <a:t>and</a:t>
            </a:r>
            <a:r>
              <a:rPr dirty="0" spc="-245"/>
              <a:t> </a:t>
            </a:r>
            <a:r>
              <a:rPr dirty="0" spc="-135"/>
              <a:t>setup-</a:t>
            </a:r>
            <a:r>
              <a:rPr dirty="0" spc="-155"/>
              <a:t>controlled</a:t>
            </a:r>
            <a:r>
              <a:rPr dirty="0" spc="-225"/>
              <a:t> </a:t>
            </a:r>
            <a:r>
              <a:rPr dirty="0" spc="-110"/>
              <a:t>variable</a:t>
            </a:r>
          </a:p>
          <a:p>
            <a:pPr>
              <a:lnSpc>
                <a:spcPct val="100000"/>
              </a:lnSpc>
              <a:spcBef>
                <a:spcPts val="2840"/>
              </a:spcBef>
            </a:pPr>
          </a:p>
          <a:p>
            <a:pPr marL="297815" indent="-285115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297815" algn="l"/>
              </a:tabLst>
            </a:pPr>
            <a:r>
              <a:rPr dirty="0" sz="3600">
                <a:latin typeface="Calibri"/>
                <a:cs typeface="Calibri"/>
              </a:rPr>
              <a:t>Steady</a:t>
            </a:r>
            <a:r>
              <a:rPr dirty="0" sz="3600" spc="-75">
                <a:latin typeface="Calibri"/>
                <a:cs typeface="Calibri"/>
              </a:rPr>
              <a:t> </a:t>
            </a:r>
            <a:r>
              <a:rPr dirty="0" sz="3600" spc="-10">
                <a:latin typeface="Calibri"/>
                <a:cs typeface="Calibri"/>
              </a:rPr>
              <a:t>state</a:t>
            </a:r>
            <a:r>
              <a:rPr dirty="0" sz="3600" spc="-145">
                <a:latin typeface="Calibri"/>
                <a:cs typeface="Calibri"/>
              </a:rPr>
              <a:t> </a:t>
            </a:r>
            <a:r>
              <a:rPr dirty="0" sz="3600" spc="-10">
                <a:latin typeface="Calibri"/>
                <a:cs typeface="Calibri"/>
              </a:rPr>
              <a:t>solution</a:t>
            </a:r>
            <a:endParaRPr sz="3600">
              <a:latin typeface="Calibri"/>
              <a:cs typeface="Calibri"/>
            </a:endParaRPr>
          </a:p>
          <a:p>
            <a:pPr marL="297815" indent="-285115">
              <a:lnSpc>
                <a:spcPts val="4300"/>
              </a:lnSpc>
              <a:spcBef>
                <a:spcPts val="30"/>
              </a:spcBef>
              <a:buFont typeface="Arial MT"/>
              <a:buChar char="•"/>
              <a:tabLst>
                <a:tab pos="297815" algn="l"/>
              </a:tabLst>
            </a:pPr>
            <a:r>
              <a:rPr dirty="0" sz="3600">
                <a:latin typeface="Calibri"/>
                <a:cs typeface="Calibri"/>
              </a:rPr>
              <a:t>Density</a:t>
            </a:r>
            <a:r>
              <a:rPr dirty="0" sz="3600" spc="-35">
                <a:latin typeface="Calibri"/>
                <a:cs typeface="Calibri"/>
              </a:rPr>
              <a:t> </a:t>
            </a:r>
            <a:r>
              <a:rPr dirty="0" sz="3600">
                <a:latin typeface="Calibri"/>
                <a:cs typeface="Calibri"/>
              </a:rPr>
              <a:t>base</a:t>
            </a:r>
            <a:r>
              <a:rPr dirty="0" sz="3600" spc="-35">
                <a:latin typeface="Calibri"/>
                <a:cs typeface="Calibri"/>
              </a:rPr>
              <a:t> </a:t>
            </a:r>
            <a:r>
              <a:rPr dirty="0" sz="3600" spc="-10">
                <a:latin typeface="Calibri"/>
                <a:cs typeface="Calibri"/>
              </a:rPr>
              <a:t>solver</a:t>
            </a:r>
            <a:endParaRPr sz="3600">
              <a:latin typeface="Calibri"/>
              <a:cs typeface="Calibri"/>
            </a:endParaRPr>
          </a:p>
          <a:p>
            <a:pPr marL="297815" indent="-285115">
              <a:lnSpc>
                <a:spcPts val="4300"/>
              </a:lnSpc>
              <a:buFont typeface="Arial MT"/>
              <a:buChar char="•"/>
              <a:tabLst>
                <a:tab pos="297815" algn="l"/>
              </a:tabLst>
            </a:pPr>
            <a:r>
              <a:rPr dirty="0" sz="3600" spc="-10">
                <a:latin typeface="Calibri"/>
                <a:cs typeface="Calibri"/>
              </a:rPr>
              <a:t>Turbulence</a:t>
            </a:r>
            <a:r>
              <a:rPr dirty="0" sz="3600" spc="-75">
                <a:latin typeface="Calibri"/>
                <a:cs typeface="Calibri"/>
              </a:rPr>
              <a:t> </a:t>
            </a:r>
            <a:r>
              <a:rPr dirty="0" sz="3600">
                <a:latin typeface="Calibri"/>
                <a:cs typeface="Calibri"/>
              </a:rPr>
              <a:t>model:</a:t>
            </a:r>
            <a:r>
              <a:rPr dirty="0" sz="3600" spc="-60">
                <a:latin typeface="Calibri"/>
                <a:cs typeface="Calibri"/>
              </a:rPr>
              <a:t> </a:t>
            </a:r>
            <a:r>
              <a:rPr dirty="0" sz="3600">
                <a:latin typeface="Calibri"/>
                <a:cs typeface="Calibri"/>
              </a:rPr>
              <a:t>SST</a:t>
            </a:r>
            <a:r>
              <a:rPr dirty="0" sz="3600" spc="-105">
                <a:latin typeface="Calibri"/>
                <a:cs typeface="Calibri"/>
              </a:rPr>
              <a:t> </a:t>
            </a:r>
            <a:r>
              <a:rPr dirty="0" sz="3600" spc="-35">
                <a:latin typeface="Calibri"/>
                <a:cs typeface="Calibri"/>
              </a:rPr>
              <a:t>K-</a:t>
            </a:r>
            <a:r>
              <a:rPr dirty="0" sz="3600" spc="-50">
                <a:latin typeface="Calibri"/>
                <a:cs typeface="Calibri"/>
              </a:rPr>
              <a:t>W</a:t>
            </a:r>
            <a:endParaRPr sz="3600">
              <a:latin typeface="Calibri"/>
              <a:cs typeface="Calibri"/>
            </a:endParaRPr>
          </a:p>
          <a:p>
            <a:pPr marL="297815" indent="-285115">
              <a:lnSpc>
                <a:spcPts val="4300"/>
              </a:lnSpc>
              <a:spcBef>
                <a:spcPts val="35"/>
              </a:spcBef>
              <a:buFont typeface="Arial MT"/>
              <a:buChar char="•"/>
              <a:tabLst>
                <a:tab pos="297815" algn="l"/>
              </a:tabLst>
            </a:pPr>
            <a:r>
              <a:rPr dirty="0" sz="3600">
                <a:latin typeface="Calibri"/>
                <a:cs typeface="Calibri"/>
              </a:rPr>
              <a:t>Ideal</a:t>
            </a:r>
            <a:r>
              <a:rPr dirty="0" sz="3600" spc="-45">
                <a:latin typeface="Calibri"/>
                <a:cs typeface="Calibri"/>
              </a:rPr>
              <a:t> </a:t>
            </a:r>
            <a:r>
              <a:rPr dirty="0" sz="3600">
                <a:latin typeface="Calibri"/>
                <a:cs typeface="Calibri"/>
              </a:rPr>
              <a:t>gas</a:t>
            </a:r>
            <a:r>
              <a:rPr dirty="0" sz="3600" spc="-100">
                <a:latin typeface="Calibri"/>
                <a:cs typeface="Calibri"/>
              </a:rPr>
              <a:t> </a:t>
            </a:r>
            <a:r>
              <a:rPr dirty="0" sz="3600">
                <a:latin typeface="Calibri"/>
                <a:cs typeface="Calibri"/>
              </a:rPr>
              <a:t>Sutherland</a:t>
            </a:r>
            <a:r>
              <a:rPr dirty="0" sz="3600" spc="-65">
                <a:latin typeface="Calibri"/>
                <a:cs typeface="Calibri"/>
              </a:rPr>
              <a:t> </a:t>
            </a:r>
            <a:r>
              <a:rPr dirty="0" sz="3600" spc="-10">
                <a:latin typeface="Calibri"/>
                <a:cs typeface="Calibri"/>
              </a:rPr>
              <a:t>viscosity</a:t>
            </a:r>
            <a:endParaRPr sz="3600">
              <a:latin typeface="Calibri"/>
              <a:cs typeface="Calibri"/>
            </a:endParaRPr>
          </a:p>
          <a:p>
            <a:pPr marL="297815" indent="-285115">
              <a:lnSpc>
                <a:spcPts val="4300"/>
              </a:lnSpc>
              <a:buFont typeface="Arial MT"/>
              <a:buChar char="•"/>
              <a:tabLst>
                <a:tab pos="297815" algn="l"/>
              </a:tabLst>
            </a:pPr>
            <a:r>
              <a:rPr dirty="0" sz="3600">
                <a:latin typeface="Calibri"/>
                <a:cs typeface="Calibri"/>
              </a:rPr>
              <a:t>Energy</a:t>
            </a:r>
            <a:r>
              <a:rPr dirty="0" sz="3600" spc="-80">
                <a:latin typeface="Calibri"/>
                <a:cs typeface="Calibri"/>
              </a:rPr>
              <a:t> </a:t>
            </a:r>
            <a:r>
              <a:rPr dirty="0" sz="3600">
                <a:latin typeface="Calibri"/>
                <a:cs typeface="Calibri"/>
              </a:rPr>
              <a:t>equation</a:t>
            </a:r>
            <a:r>
              <a:rPr dirty="0" sz="3600" spc="-105">
                <a:latin typeface="Calibri"/>
                <a:cs typeface="Calibri"/>
              </a:rPr>
              <a:t> </a:t>
            </a:r>
            <a:r>
              <a:rPr dirty="0" sz="3600" spc="-10">
                <a:latin typeface="Calibri"/>
                <a:cs typeface="Calibri"/>
              </a:rPr>
              <a:t>activated</a:t>
            </a:r>
            <a:endParaRPr sz="3600">
              <a:latin typeface="Calibri"/>
              <a:cs typeface="Calibri"/>
            </a:endParaRPr>
          </a:p>
          <a:p>
            <a:pPr marL="297815" indent="-285115">
              <a:lnSpc>
                <a:spcPct val="100000"/>
              </a:lnSpc>
              <a:spcBef>
                <a:spcPts val="35"/>
              </a:spcBef>
              <a:buFont typeface="Arial MT"/>
              <a:buChar char="•"/>
              <a:tabLst>
                <a:tab pos="297815" algn="l"/>
              </a:tabLst>
            </a:pPr>
            <a:r>
              <a:rPr dirty="0" sz="3600">
                <a:latin typeface="Calibri"/>
                <a:cs typeface="Calibri"/>
              </a:rPr>
              <a:t>Second</a:t>
            </a:r>
            <a:r>
              <a:rPr dirty="0" sz="3600" spc="-80">
                <a:latin typeface="Calibri"/>
                <a:cs typeface="Calibri"/>
              </a:rPr>
              <a:t> </a:t>
            </a:r>
            <a:r>
              <a:rPr dirty="0" sz="3600">
                <a:latin typeface="Calibri"/>
                <a:cs typeface="Calibri"/>
              </a:rPr>
              <a:t>order</a:t>
            </a:r>
            <a:r>
              <a:rPr dirty="0" sz="3600" spc="-105">
                <a:latin typeface="Calibri"/>
                <a:cs typeface="Calibri"/>
              </a:rPr>
              <a:t> </a:t>
            </a:r>
            <a:r>
              <a:rPr dirty="0" sz="3600">
                <a:latin typeface="Calibri"/>
                <a:cs typeface="Calibri"/>
              </a:rPr>
              <a:t>hybrid</a:t>
            </a:r>
            <a:r>
              <a:rPr dirty="0" sz="3600" spc="-80">
                <a:latin typeface="Calibri"/>
                <a:cs typeface="Calibri"/>
              </a:rPr>
              <a:t> </a:t>
            </a:r>
            <a:r>
              <a:rPr dirty="0" sz="3600" spc="-10">
                <a:latin typeface="Calibri"/>
                <a:cs typeface="Calibri"/>
              </a:rPr>
              <a:t>initialization</a:t>
            </a:r>
            <a:endParaRPr sz="3600">
              <a:latin typeface="Calibri"/>
              <a:cs typeface="Calibri"/>
            </a:endParaRPr>
          </a:p>
          <a:p>
            <a:pPr marL="297815" indent="-285115">
              <a:lnSpc>
                <a:spcPts val="4300"/>
              </a:lnSpc>
              <a:spcBef>
                <a:spcPts val="35"/>
              </a:spcBef>
              <a:buFont typeface="Arial MT"/>
              <a:buChar char="•"/>
              <a:tabLst>
                <a:tab pos="297815" algn="l"/>
              </a:tabLst>
            </a:pPr>
            <a:r>
              <a:rPr dirty="0" sz="3600">
                <a:latin typeface="Calibri"/>
                <a:cs typeface="Calibri"/>
              </a:rPr>
              <a:t>Residual</a:t>
            </a:r>
            <a:r>
              <a:rPr dirty="0" sz="3600" spc="-85">
                <a:latin typeface="Calibri"/>
                <a:cs typeface="Calibri"/>
              </a:rPr>
              <a:t> </a:t>
            </a:r>
            <a:r>
              <a:rPr dirty="0" sz="3600">
                <a:latin typeface="Calibri"/>
                <a:cs typeface="Calibri"/>
              </a:rPr>
              <a:t>value</a:t>
            </a:r>
            <a:r>
              <a:rPr dirty="0" sz="3600" spc="-60">
                <a:latin typeface="Calibri"/>
                <a:cs typeface="Calibri"/>
              </a:rPr>
              <a:t> </a:t>
            </a:r>
            <a:r>
              <a:rPr dirty="0" sz="3600" spc="-20">
                <a:latin typeface="Calibri"/>
                <a:cs typeface="Calibri"/>
              </a:rPr>
              <a:t>1e^-</a:t>
            </a:r>
            <a:r>
              <a:rPr dirty="0" sz="3600" spc="-50">
                <a:latin typeface="Calibri"/>
                <a:cs typeface="Calibri"/>
              </a:rPr>
              <a:t>6</a:t>
            </a:r>
            <a:endParaRPr sz="3600">
              <a:latin typeface="Calibri"/>
              <a:cs typeface="Calibri"/>
            </a:endParaRPr>
          </a:p>
          <a:p>
            <a:pPr marL="297815" indent="-285115">
              <a:lnSpc>
                <a:spcPts val="4300"/>
              </a:lnSpc>
              <a:buFont typeface="Arial MT"/>
              <a:buChar char="•"/>
              <a:tabLst>
                <a:tab pos="297815" algn="l"/>
              </a:tabLst>
            </a:pPr>
            <a:r>
              <a:rPr dirty="0" sz="3600">
                <a:latin typeface="Calibri"/>
                <a:cs typeface="Calibri"/>
              </a:rPr>
              <a:t>Iteration</a:t>
            </a:r>
            <a:r>
              <a:rPr dirty="0" sz="3600" spc="-180">
                <a:latin typeface="Calibri"/>
                <a:cs typeface="Calibri"/>
              </a:rPr>
              <a:t> </a:t>
            </a:r>
            <a:r>
              <a:rPr dirty="0" sz="3600" spc="-20">
                <a:latin typeface="Calibri"/>
                <a:cs typeface="Calibri"/>
              </a:rPr>
              <a:t>5000</a:t>
            </a:r>
            <a:endParaRPr sz="360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98724" y="3038647"/>
            <a:ext cx="6914493" cy="3133208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562952" y="6707366"/>
            <a:ext cx="6906250" cy="329628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66825" y="930846"/>
            <a:ext cx="5825490" cy="108966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950" spc="-310" b="0">
                <a:latin typeface="Arial Black"/>
                <a:cs typeface="Arial Black"/>
              </a:rPr>
              <a:t>Methodology</a:t>
            </a:r>
            <a:endParaRPr sz="6950">
              <a:latin typeface="Arial Black"/>
              <a:cs typeface="Arial Black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393189" y="2128292"/>
            <a:ext cx="11626215" cy="1682114"/>
          </a:xfrm>
          <a:prstGeom prst="rect">
            <a:avLst/>
          </a:prstGeom>
        </p:spPr>
        <p:txBody>
          <a:bodyPr wrap="square" lIns="0" tIns="2514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80"/>
              </a:spcBef>
            </a:pPr>
            <a:r>
              <a:rPr dirty="0" sz="3650" spc="-165">
                <a:latin typeface="Arial Black"/>
                <a:cs typeface="Arial Black"/>
              </a:rPr>
              <a:t>Boundary</a:t>
            </a:r>
            <a:r>
              <a:rPr dirty="0" sz="3650" spc="-270">
                <a:latin typeface="Arial Black"/>
                <a:cs typeface="Arial Black"/>
              </a:rPr>
              <a:t> </a:t>
            </a:r>
            <a:r>
              <a:rPr dirty="0" sz="3650" spc="-170">
                <a:latin typeface="Arial Black"/>
                <a:cs typeface="Arial Black"/>
              </a:rPr>
              <a:t>Conditions</a:t>
            </a:r>
            <a:r>
              <a:rPr dirty="0" sz="3650" spc="-275">
                <a:latin typeface="Arial Black"/>
                <a:cs typeface="Arial Black"/>
              </a:rPr>
              <a:t> </a:t>
            </a:r>
            <a:r>
              <a:rPr dirty="0" sz="3650" spc="-195">
                <a:latin typeface="Arial Black"/>
                <a:cs typeface="Arial Black"/>
              </a:rPr>
              <a:t>and</a:t>
            </a:r>
            <a:r>
              <a:rPr dirty="0" sz="3650" spc="-245">
                <a:latin typeface="Arial Black"/>
                <a:cs typeface="Arial Black"/>
              </a:rPr>
              <a:t> </a:t>
            </a:r>
            <a:r>
              <a:rPr dirty="0" sz="3650" spc="-135">
                <a:latin typeface="Arial Black"/>
                <a:cs typeface="Arial Black"/>
              </a:rPr>
              <a:t>setup-</a:t>
            </a:r>
            <a:r>
              <a:rPr dirty="0" sz="3650" spc="-204">
                <a:latin typeface="Arial Black"/>
                <a:cs typeface="Arial Black"/>
              </a:rPr>
              <a:t>material</a:t>
            </a:r>
            <a:r>
              <a:rPr dirty="0" sz="3650" spc="-260">
                <a:latin typeface="Arial Black"/>
                <a:cs typeface="Arial Black"/>
              </a:rPr>
              <a:t> </a:t>
            </a:r>
            <a:r>
              <a:rPr dirty="0" sz="3650" spc="-155">
                <a:latin typeface="Arial Black"/>
                <a:cs typeface="Arial Black"/>
              </a:rPr>
              <a:t>selection</a:t>
            </a:r>
            <a:endParaRPr sz="3650">
              <a:latin typeface="Arial Black"/>
              <a:cs typeface="Arial Black"/>
            </a:endParaRPr>
          </a:p>
          <a:p>
            <a:pPr marL="350520" indent="-285750">
              <a:lnSpc>
                <a:spcPct val="100000"/>
              </a:lnSpc>
              <a:spcBef>
                <a:spcPts val="2035"/>
              </a:spcBef>
              <a:buFont typeface="Arial MT"/>
              <a:buChar char="•"/>
              <a:tabLst>
                <a:tab pos="350520" algn="l"/>
              </a:tabLst>
            </a:pPr>
            <a:r>
              <a:rPr dirty="0" sz="3950">
                <a:latin typeface="Calibri"/>
                <a:cs typeface="Calibri"/>
              </a:rPr>
              <a:t>Solid</a:t>
            </a:r>
            <a:r>
              <a:rPr dirty="0" sz="3950" spc="35">
                <a:latin typeface="Calibri"/>
                <a:cs typeface="Calibri"/>
              </a:rPr>
              <a:t> </a:t>
            </a:r>
            <a:r>
              <a:rPr dirty="0" sz="3950">
                <a:latin typeface="Calibri"/>
                <a:cs typeface="Calibri"/>
              </a:rPr>
              <a:t>parts:</a:t>
            </a:r>
            <a:r>
              <a:rPr dirty="0" sz="3950" spc="15">
                <a:latin typeface="Calibri"/>
                <a:cs typeface="Calibri"/>
              </a:rPr>
              <a:t> </a:t>
            </a:r>
            <a:r>
              <a:rPr dirty="0" sz="3950" spc="-10">
                <a:latin typeface="Calibri"/>
                <a:cs typeface="Calibri"/>
              </a:rPr>
              <a:t>walls</a:t>
            </a:r>
            <a:endParaRPr sz="395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37331" y="4185761"/>
            <a:ext cx="15689612" cy="2152269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1445894" y="6633464"/>
            <a:ext cx="4268470" cy="6324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298450" indent="-285750">
              <a:lnSpc>
                <a:spcPct val="100000"/>
              </a:lnSpc>
              <a:spcBef>
                <a:spcPts val="130"/>
              </a:spcBef>
              <a:buFont typeface="Arial MT"/>
              <a:buChar char="•"/>
              <a:tabLst>
                <a:tab pos="298450" algn="l"/>
              </a:tabLst>
            </a:pPr>
            <a:r>
              <a:rPr dirty="0" sz="3950">
                <a:latin typeface="Calibri"/>
                <a:cs typeface="Calibri"/>
              </a:rPr>
              <a:t>Fluid</a:t>
            </a:r>
            <a:r>
              <a:rPr dirty="0" sz="3950" spc="20">
                <a:latin typeface="Calibri"/>
                <a:cs typeface="Calibri"/>
              </a:rPr>
              <a:t> </a:t>
            </a:r>
            <a:r>
              <a:rPr dirty="0" sz="3950">
                <a:latin typeface="Calibri"/>
                <a:cs typeface="Calibri"/>
              </a:rPr>
              <a:t>parts:</a:t>
            </a:r>
            <a:r>
              <a:rPr dirty="0" sz="3950" spc="25">
                <a:latin typeface="Calibri"/>
                <a:cs typeface="Calibri"/>
              </a:rPr>
              <a:t> </a:t>
            </a:r>
            <a:r>
              <a:rPr dirty="0" sz="3950" spc="-10">
                <a:latin typeface="Calibri"/>
                <a:cs typeface="Calibri"/>
              </a:rPr>
              <a:t>coolant</a:t>
            </a:r>
            <a:endParaRPr sz="3950">
              <a:latin typeface="Calibri"/>
              <a:cs typeface="Calibri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37339" y="7797489"/>
            <a:ext cx="15396043" cy="195146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66825" y="930846"/>
            <a:ext cx="5825490" cy="108966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950" spc="-310" b="0">
                <a:latin typeface="Arial Black"/>
                <a:cs typeface="Arial Black"/>
              </a:rPr>
              <a:t>Methodology</a:t>
            </a:r>
            <a:endParaRPr sz="6950">
              <a:latin typeface="Arial Black"/>
              <a:cs typeface="Arial Black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445894" y="2128292"/>
            <a:ext cx="11336020" cy="1682114"/>
          </a:xfrm>
          <a:prstGeom prst="rect">
            <a:avLst/>
          </a:prstGeom>
        </p:spPr>
        <p:txBody>
          <a:bodyPr wrap="square" lIns="0" tIns="251460" rIns="0" bIns="0" rtlCol="0" vert="horz">
            <a:spAutoFit/>
          </a:bodyPr>
          <a:lstStyle/>
          <a:p>
            <a:pPr marL="233679">
              <a:lnSpc>
                <a:spcPct val="100000"/>
              </a:lnSpc>
              <a:spcBef>
                <a:spcPts val="1980"/>
              </a:spcBef>
            </a:pPr>
            <a:r>
              <a:rPr dirty="0" sz="3650" spc="-165">
                <a:latin typeface="Arial Black"/>
                <a:cs typeface="Arial Black"/>
              </a:rPr>
              <a:t>Boundary</a:t>
            </a:r>
            <a:r>
              <a:rPr dirty="0" sz="3650" spc="-260">
                <a:latin typeface="Arial Black"/>
                <a:cs typeface="Arial Black"/>
              </a:rPr>
              <a:t> </a:t>
            </a:r>
            <a:r>
              <a:rPr dirty="0" sz="3650" spc="-170">
                <a:latin typeface="Arial Black"/>
                <a:cs typeface="Arial Black"/>
              </a:rPr>
              <a:t>Conditions</a:t>
            </a:r>
            <a:r>
              <a:rPr dirty="0" sz="3650" spc="-265">
                <a:latin typeface="Arial Black"/>
                <a:cs typeface="Arial Black"/>
              </a:rPr>
              <a:t> </a:t>
            </a:r>
            <a:r>
              <a:rPr dirty="0" sz="3650" spc="-195">
                <a:latin typeface="Arial Black"/>
                <a:cs typeface="Arial Black"/>
              </a:rPr>
              <a:t>and</a:t>
            </a:r>
            <a:r>
              <a:rPr dirty="0" sz="3650" spc="-254">
                <a:latin typeface="Arial Black"/>
                <a:cs typeface="Arial Black"/>
              </a:rPr>
              <a:t> </a:t>
            </a:r>
            <a:r>
              <a:rPr dirty="0" sz="3650" spc="-135">
                <a:latin typeface="Arial Black"/>
                <a:cs typeface="Arial Black"/>
              </a:rPr>
              <a:t>setup-</a:t>
            </a:r>
            <a:r>
              <a:rPr dirty="0" sz="3650" spc="-160">
                <a:latin typeface="Arial Black"/>
                <a:cs typeface="Arial Black"/>
              </a:rPr>
              <a:t>initial</a:t>
            </a:r>
            <a:r>
              <a:rPr dirty="0" sz="3650" spc="-254">
                <a:latin typeface="Arial Black"/>
                <a:cs typeface="Arial Black"/>
              </a:rPr>
              <a:t> </a:t>
            </a:r>
            <a:r>
              <a:rPr dirty="0" sz="3650" spc="-95">
                <a:latin typeface="Arial Black"/>
                <a:cs typeface="Arial Black"/>
              </a:rPr>
              <a:t>condition</a:t>
            </a:r>
            <a:endParaRPr sz="3650">
              <a:latin typeface="Arial Black"/>
              <a:cs typeface="Arial Black"/>
            </a:endParaRPr>
          </a:p>
          <a:p>
            <a:pPr marL="298450" indent="-285750">
              <a:lnSpc>
                <a:spcPct val="100000"/>
              </a:lnSpc>
              <a:spcBef>
                <a:spcPts val="2035"/>
              </a:spcBef>
              <a:buFont typeface="Arial MT"/>
              <a:buChar char="•"/>
              <a:tabLst>
                <a:tab pos="298450" algn="l"/>
              </a:tabLst>
            </a:pPr>
            <a:r>
              <a:rPr dirty="0" sz="3950">
                <a:latin typeface="Calibri"/>
                <a:cs typeface="Calibri"/>
              </a:rPr>
              <a:t>Model</a:t>
            </a:r>
            <a:r>
              <a:rPr dirty="0" sz="3950" spc="75">
                <a:latin typeface="Calibri"/>
                <a:cs typeface="Calibri"/>
              </a:rPr>
              <a:t> </a:t>
            </a:r>
            <a:r>
              <a:rPr dirty="0" sz="3950" spc="-25">
                <a:latin typeface="Calibri"/>
                <a:cs typeface="Calibri"/>
              </a:rPr>
              <a:t>1&amp;2</a:t>
            </a:r>
            <a:endParaRPr sz="395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445894" y="6810057"/>
            <a:ext cx="2624455" cy="6318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298450" indent="-285750">
              <a:lnSpc>
                <a:spcPct val="100000"/>
              </a:lnSpc>
              <a:spcBef>
                <a:spcPts val="125"/>
              </a:spcBef>
              <a:buFont typeface="Arial MT"/>
              <a:buChar char="•"/>
              <a:tabLst>
                <a:tab pos="298450" algn="l"/>
              </a:tabLst>
            </a:pPr>
            <a:r>
              <a:rPr dirty="0" sz="3950">
                <a:latin typeface="Calibri"/>
                <a:cs typeface="Calibri"/>
              </a:rPr>
              <a:t>Model</a:t>
            </a:r>
            <a:r>
              <a:rPr dirty="0" sz="3950" spc="75">
                <a:latin typeface="Calibri"/>
                <a:cs typeface="Calibri"/>
              </a:rPr>
              <a:t> </a:t>
            </a:r>
            <a:r>
              <a:rPr dirty="0" sz="3950" spc="-25">
                <a:latin typeface="Calibri"/>
                <a:cs typeface="Calibri"/>
              </a:rPr>
              <a:t>2&amp;3</a:t>
            </a:r>
            <a:endParaRPr sz="395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55116" y="3984181"/>
            <a:ext cx="12797837" cy="2558653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62200" y="7334249"/>
            <a:ext cx="13639800" cy="295274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40254" rIns="0" bIns="0" rtlCol="0" vert="horz">
            <a:spAutoFit/>
          </a:bodyPr>
          <a:lstStyle/>
          <a:p>
            <a:pPr marL="946785">
              <a:lnSpc>
                <a:spcPct val="100000"/>
              </a:lnSpc>
              <a:spcBef>
                <a:spcPts val="2025"/>
              </a:spcBef>
            </a:pPr>
            <a:r>
              <a:rPr dirty="0" spc="-10"/>
              <a:t>Result</a:t>
            </a:r>
          </a:p>
          <a:p>
            <a:pPr marL="946785">
              <a:lnSpc>
                <a:spcPct val="100000"/>
              </a:lnSpc>
              <a:spcBef>
                <a:spcPts val="1090"/>
              </a:spcBef>
            </a:pPr>
            <a:r>
              <a:rPr dirty="0" sz="3950"/>
              <a:t>Flow</a:t>
            </a:r>
            <a:r>
              <a:rPr dirty="0" sz="3950" spc="10"/>
              <a:t> </a:t>
            </a:r>
            <a:r>
              <a:rPr dirty="0" sz="3950"/>
              <a:t>characteristics-</a:t>
            </a:r>
            <a:r>
              <a:rPr dirty="0" sz="3950" spc="5"/>
              <a:t> </a:t>
            </a:r>
            <a:r>
              <a:rPr dirty="0" sz="3950" spc="-10"/>
              <a:t>Velocity</a:t>
            </a:r>
            <a:endParaRPr sz="3950"/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0" y="3162300"/>
            <a:ext cx="8601632" cy="6686550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5243" y="3832065"/>
            <a:ext cx="8476764" cy="479526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20"/>
              <a:t>Result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222375" y="2102167"/>
            <a:ext cx="6245225" cy="6318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3950" b="1">
                <a:latin typeface="Calibri"/>
                <a:cs typeface="Calibri"/>
              </a:rPr>
              <a:t>Flow</a:t>
            </a:r>
            <a:r>
              <a:rPr dirty="0" sz="3950" spc="10" b="1">
                <a:latin typeface="Calibri"/>
                <a:cs typeface="Calibri"/>
              </a:rPr>
              <a:t> </a:t>
            </a:r>
            <a:r>
              <a:rPr dirty="0" sz="3950" b="1">
                <a:latin typeface="Calibri"/>
                <a:cs typeface="Calibri"/>
              </a:rPr>
              <a:t>characteristics-</a:t>
            </a:r>
            <a:r>
              <a:rPr dirty="0" sz="3950" spc="-5" b="1">
                <a:latin typeface="Calibri"/>
                <a:cs typeface="Calibri"/>
              </a:rPr>
              <a:t> </a:t>
            </a:r>
            <a:r>
              <a:rPr dirty="0" sz="3950" spc="-10" b="1">
                <a:latin typeface="Calibri"/>
                <a:cs typeface="Calibri"/>
              </a:rPr>
              <a:t>Pressure</a:t>
            </a:r>
            <a:endParaRPr sz="395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313684" y="2800350"/>
            <a:ext cx="8335745" cy="6661297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0797" y="3371850"/>
            <a:ext cx="8940323" cy="515798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20"/>
              <a:t>Result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222375" y="2102167"/>
            <a:ext cx="7141845" cy="6318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3950" b="1">
                <a:latin typeface="Calibri"/>
                <a:cs typeface="Calibri"/>
              </a:rPr>
              <a:t>Flow</a:t>
            </a:r>
            <a:r>
              <a:rPr dirty="0" sz="3950" spc="10" b="1">
                <a:latin typeface="Calibri"/>
                <a:cs typeface="Calibri"/>
              </a:rPr>
              <a:t> </a:t>
            </a:r>
            <a:r>
              <a:rPr dirty="0" sz="3950" b="1">
                <a:latin typeface="Calibri"/>
                <a:cs typeface="Calibri"/>
              </a:rPr>
              <a:t>characteristics-</a:t>
            </a:r>
            <a:r>
              <a:rPr dirty="0" sz="3950" spc="-5" b="1">
                <a:latin typeface="Calibri"/>
                <a:cs typeface="Calibri"/>
              </a:rPr>
              <a:t> </a:t>
            </a:r>
            <a:r>
              <a:rPr dirty="0" sz="3950" spc="-10" b="1">
                <a:latin typeface="Calibri"/>
                <a:cs typeface="Calibri"/>
              </a:rPr>
              <a:t>Temperature</a:t>
            </a:r>
            <a:endParaRPr sz="395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378719" y="3149910"/>
            <a:ext cx="8346292" cy="6909092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8942" y="4191000"/>
            <a:ext cx="8628165" cy="4733287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20"/>
              <a:t>Result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222375" y="2102167"/>
            <a:ext cx="7400290" cy="6318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3950" b="1">
                <a:latin typeface="Calibri"/>
                <a:cs typeface="Calibri"/>
              </a:rPr>
              <a:t>Flow</a:t>
            </a:r>
            <a:r>
              <a:rPr dirty="0" sz="3950" spc="40" b="1">
                <a:latin typeface="Calibri"/>
                <a:cs typeface="Calibri"/>
              </a:rPr>
              <a:t> </a:t>
            </a:r>
            <a:r>
              <a:rPr dirty="0" sz="3950" b="1">
                <a:latin typeface="Calibri"/>
                <a:cs typeface="Calibri"/>
              </a:rPr>
              <a:t>characteristics-</a:t>
            </a:r>
            <a:r>
              <a:rPr dirty="0" sz="3950" spc="5" b="1">
                <a:latin typeface="Calibri"/>
                <a:cs typeface="Calibri"/>
              </a:rPr>
              <a:t> </a:t>
            </a:r>
            <a:r>
              <a:rPr dirty="0" sz="3950" b="1">
                <a:latin typeface="Calibri"/>
                <a:cs typeface="Calibri"/>
              </a:rPr>
              <a:t>Mach</a:t>
            </a:r>
            <a:r>
              <a:rPr dirty="0" sz="3950" spc="35" b="1">
                <a:latin typeface="Calibri"/>
                <a:cs typeface="Calibri"/>
              </a:rPr>
              <a:t> </a:t>
            </a:r>
            <a:r>
              <a:rPr dirty="0" sz="3950" spc="-10" b="1">
                <a:latin typeface="Calibri"/>
                <a:cs typeface="Calibri"/>
              </a:rPr>
              <a:t>number</a:t>
            </a:r>
            <a:endParaRPr sz="3950">
              <a:latin typeface="Calibri"/>
              <a:cs typeface="Calibri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257577" y="2571750"/>
            <a:ext cx="17663160" cy="7258050"/>
            <a:chOff x="257577" y="2571750"/>
            <a:chExt cx="17663160" cy="7258050"/>
          </a:xfrm>
        </p:grpSpPr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7577" y="3467100"/>
              <a:ext cx="8854225" cy="5033632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143999" y="2571750"/>
              <a:ext cx="8776675" cy="725805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6896100" y="6096000"/>
            <a:ext cx="10753725" cy="0"/>
          </a:xfrm>
          <a:custGeom>
            <a:avLst/>
            <a:gdLst/>
            <a:ahLst/>
            <a:cxnLst/>
            <a:rect l="l" t="t" r="r" b="b"/>
            <a:pathLst>
              <a:path w="10753725" h="0">
                <a:moveTo>
                  <a:pt x="0" y="0"/>
                </a:moveTo>
                <a:lnTo>
                  <a:pt x="10753725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800725" cy="10287000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932930" y="3049965"/>
            <a:ext cx="10670540" cy="2160905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algn="ctr" marL="12700" marR="5080" indent="13970">
              <a:lnSpc>
                <a:spcPct val="115100"/>
              </a:lnSpc>
              <a:spcBef>
                <a:spcPts val="130"/>
              </a:spcBef>
            </a:pPr>
            <a:r>
              <a:rPr dirty="0" sz="4050" spc="-260" b="0">
                <a:latin typeface="Arial Black"/>
                <a:cs typeface="Arial Black"/>
              </a:rPr>
              <a:t>Investigation</a:t>
            </a:r>
            <a:r>
              <a:rPr dirty="0" sz="4050" spc="-365" b="0">
                <a:latin typeface="Arial Black"/>
                <a:cs typeface="Arial Black"/>
              </a:rPr>
              <a:t> </a:t>
            </a:r>
            <a:r>
              <a:rPr dirty="0" sz="4050" spc="-250" b="0">
                <a:latin typeface="Arial Black"/>
                <a:cs typeface="Arial Black"/>
              </a:rPr>
              <a:t>and</a:t>
            </a:r>
            <a:r>
              <a:rPr dirty="0" sz="4050" spc="-355" b="0">
                <a:latin typeface="Arial Black"/>
                <a:cs typeface="Arial Black"/>
              </a:rPr>
              <a:t> </a:t>
            </a:r>
            <a:r>
              <a:rPr dirty="0" sz="4050" spc="-254" b="0">
                <a:latin typeface="Arial Black"/>
                <a:cs typeface="Arial Black"/>
              </a:rPr>
              <a:t>Comparative</a:t>
            </a:r>
            <a:r>
              <a:rPr dirty="0" sz="4050" spc="-405" b="0">
                <a:latin typeface="Arial Black"/>
                <a:cs typeface="Arial Black"/>
              </a:rPr>
              <a:t> </a:t>
            </a:r>
            <a:r>
              <a:rPr dirty="0" sz="4050" spc="-235" b="0">
                <a:latin typeface="Arial Black"/>
                <a:cs typeface="Arial Black"/>
              </a:rPr>
              <a:t>Study</a:t>
            </a:r>
            <a:r>
              <a:rPr dirty="0" sz="4050" spc="-365" b="0">
                <a:latin typeface="Arial Black"/>
                <a:cs typeface="Arial Black"/>
              </a:rPr>
              <a:t> </a:t>
            </a:r>
            <a:r>
              <a:rPr dirty="0" sz="4050" spc="-25" b="0">
                <a:latin typeface="Arial Black"/>
                <a:cs typeface="Arial Black"/>
              </a:rPr>
              <a:t>of </a:t>
            </a:r>
            <a:r>
              <a:rPr dirty="0" sz="4050" spc="-320" b="0">
                <a:latin typeface="Arial Black"/>
                <a:cs typeface="Arial Black"/>
              </a:rPr>
              <a:t>Three</a:t>
            </a:r>
            <a:r>
              <a:rPr dirty="0" sz="4050" spc="-405" b="0">
                <a:latin typeface="Arial Black"/>
                <a:cs typeface="Arial Black"/>
              </a:rPr>
              <a:t> </a:t>
            </a:r>
            <a:r>
              <a:rPr dirty="0" sz="4050" spc="-310" b="0">
                <a:latin typeface="Arial Black"/>
                <a:cs typeface="Arial Black"/>
              </a:rPr>
              <a:t>Regenerative</a:t>
            </a:r>
            <a:r>
              <a:rPr dirty="0" sz="4050" spc="-400" b="0">
                <a:latin typeface="Arial Black"/>
                <a:cs typeface="Arial Black"/>
              </a:rPr>
              <a:t> </a:t>
            </a:r>
            <a:r>
              <a:rPr dirty="0" sz="4050" spc="-245" b="0">
                <a:latin typeface="Arial Black"/>
                <a:cs typeface="Arial Black"/>
              </a:rPr>
              <a:t>Cooling</a:t>
            </a:r>
            <a:r>
              <a:rPr dirty="0" sz="4050" spc="-385" b="0">
                <a:latin typeface="Arial Black"/>
                <a:cs typeface="Arial Black"/>
              </a:rPr>
              <a:t> </a:t>
            </a:r>
            <a:r>
              <a:rPr dirty="0" sz="4050" spc="-250" b="0">
                <a:latin typeface="Arial Black"/>
                <a:cs typeface="Arial Black"/>
              </a:rPr>
              <a:t>Models</a:t>
            </a:r>
            <a:r>
              <a:rPr dirty="0" sz="4050" spc="-415" b="0">
                <a:latin typeface="Arial Black"/>
                <a:cs typeface="Arial Black"/>
              </a:rPr>
              <a:t> </a:t>
            </a:r>
            <a:r>
              <a:rPr dirty="0" sz="4050" spc="-110" b="0">
                <a:latin typeface="Arial Black"/>
                <a:cs typeface="Arial Black"/>
              </a:rPr>
              <a:t>for</a:t>
            </a:r>
            <a:r>
              <a:rPr dirty="0" sz="4050" spc="-409" b="0">
                <a:latin typeface="Arial Black"/>
                <a:cs typeface="Arial Black"/>
              </a:rPr>
              <a:t> </a:t>
            </a:r>
            <a:r>
              <a:rPr dirty="0" sz="4050" spc="-30" b="0">
                <a:latin typeface="Arial Black"/>
                <a:cs typeface="Arial Black"/>
              </a:rPr>
              <a:t>the </a:t>
            </a:r>
            <a:r>
              <a:rPr dirty="0" sz="4050" spc="-254" b="0">
                <a:latin typeface="Arial Black"/>
                <a:cs typeface="Arial Black"/>
              </a:rPr>
              <a:t>Raptor</a:t>
            </a:r>
            <a:r>
              <a:rPr dirty="0" sz="4050" spc="-405" b="0">
                <a:latin typeface="Arial Black"/>
                <a:cs typeface="Arial Black"/>
              </a:rPr>
              <a:t> </a:t>
            </a:r>
            <a:r>
              <a:rPr dirty="0" sz="4050" spc="-305" b="0">
                <a:latin typeface="Arial Black"/>
                <a:cs typeface="Arial Black"/>
              </a:rPr>
              <a:t>Engine</a:t>
            </a:r>
            <a:r>
              <a:rPr dirty="0" sz="4050" spc="-355" b="0">
                <a:latin typeface="Arial Black"/>
                <a:cs typeface="Arial Black"/>
              </a:rPr>
              <a:t> </a:t>
            </a:r>
            <a:r>
              <a:rPr dirty="0" sz="4050" spc="-245" b="0">
                <a:latin typeface="Arial Black"/>
                <a:cs typeface="Arial Black"/>
              </a:rPr>
              <a:t>Bell</a:t>
            </a:r>
            <a:r>
              <a:rPr dirty="0" sz="4050" spc="-400" b="0">
                <a:latin typeface="Arial Black"/>
                <a:cs typeface="Arial Black"/>
              </a:rPr>
              <a:t> </a:t>
            </a:r>
            <a:r>
              <a:rPr dirty="0" sz="4050" spc="-275" b="0">
                <a:latin typeface="Arial Black"/>
                <a:cs typeface="Arial Black"/>
              </a:rPr>
              <a:t>Nozzle</a:t>
            </a:r>
            <a:endParaRPr sz="4050">
              <a:latin typeface="Arial Black"/>
              <a:cs typeface="Arial Black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6896100" y="2638425"/>
            <a:ext cx="10753725" cy="0"/>
          </a:xfrm>
          <a:custGeom>
            <a:avLst/>
            <a:gdLst/>
            <a:ahLst/>
            <a:cxnLst/>
            <a:rect l="l" t="t" r="r" b="b"/>
            <a:pathLst>
              <a:path w="10753725" h="0">
                <a:moveTo>
                  <a:pt x="0" y="0"/>
                </a:moveTo>
                <a:lnTo>
                  <a:pt x="10753725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40169" rIns="0" bIns="0" rtlCol="0" vert="horz">
            <a:spAutoFit/>
          </a:bodyPr>
          <a:lstStyle/>
          <a:p>
            <a:pPr marL="946785">
              <a:lnSpc>
                <a:spcPct val="100000"/>
              </a:lnSpc>
              <a:spcBef>
                <a:spcPts val="1780"/>
              </a:spcBef>
            </a:pPr>
            <a:r>
              <a:rPr dirty="0" spc="-10"/>
              <a:t>Result</a:t>
            </a:r>
          </a:p>
          <a:p>
            <a:pPr marL="946785">
              <a:lnSpc>
                <a:spcPct val="100000"/>
              </a:lnSpc>
              <a:spcBef>
                <a:spcPts val="955"/>
              </a:spcBef>
            </a:pPr>
            <a:r>
              <a:rPr dirty="0" sz="3950"/>
              <a:t>Thermal</a:t>
            </a:r>
            <a:r>
              <a:rPr dirty="0" sz="3950" spc="20"/>
              <a:t> </a:t>
            </a:r>
            <a:r>
              <a:rPr dirty="0" sz="3950"/>
              <a:t>analysis and</a:t>
            </a:r>
            <a:r>
              <a:rPr dirty="0" sz="3950" spc="55"/>
              <a:t> </a:t>
            </a:r>
            <a:r>
              <a:rPr dirty="0" sz="3950"/>
              <a:t>heat</a:t>
            </a:r>
            <a:r>
              <a:rPr dirty="0" sz="3950" spc="60"/>
              <a:t> </a:t>
            </a:r>
            <a:r>
              <a:rPr dirty="0" sz="3950"/>
              <a:t>transfer-</a:t>
            </a:r>
            <a:r>
              <a:rPr dirty="0" sz="3950" spc="20"/>
              <a:t> </a:t>
            </a:r>
            <a:r>
              <a:rPr dirty="0" sz="3950"/>
              <a:t>model</a:t>
            </a:r>
            <a:r>
              <a:rPr dirty="0" sz="3950" spc="20"/>
              <a:t> </a:t>
            </a:r>
            <a:r>
              <a:rPr dirty="0" sz="3950" spc="-25"/>
              <a:t>1&amp;2</a:t>
            </a:r>
            <a:endParaRPr sz="3950"/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9419" y="2981325"/>
            <a:ext cx="8498987" cy="589189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226750" y="2981325"/>
            <a:ext cx="8937122" cy="621982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40169" rIns="0" bIns="0" rtlCol="0" vert="horz">
            <a:spAutoFit/>
          </a:bodyPr>
          <a:lstStyle/>
          <a:p>
            <a:pPr marL="946785">
              <a:lnSpc>
                <a:spcPct val="100000"/>
              </a:lnSpc>
              <a:spcBef>
                <a:spcPts val="1780"/>
              </a:spcBef>
            </a:pPr>
            <a:r>
              <a:rPr dirty="0" spc="-10"/>
              <a:t>Result</a:t>
            </a:r>
          </a:p>
          <a:p>
            <a:pPr marL="946785">
              <a:lnSpc>
                <a:spcPct val="100000"/>
              </a:lnSpc>
              <a:spcBef>
                <a:spcPts val="955"/>
              </a:spcBef>
            </a:pPr>
            <a:r>
              <a:rPr dirty="0" sz="3950"/>
              <a:t>Thermal</a:t>
            </a:r>
            <a:r>
              <a:rPr dirty="0" sz="3950" spc="20"/>
              <a:t> </a:t>
            </a:r>
            <a:r>
              <a:rPr dirty="0" sz="3950"/>
              <a:t>analysis and</a:t>
            </a:r>
            <a:r>
              <a:rPr dirty="0" sz="3950" spc="55"/>
              <a:t> </a:t>
            </a:r>
            <a:r>
              <a:rPr dirty="0" sz="3950"/>
              <a:t>heat</a:t>
            </a:r>
            <a:r>
              <a:rPr dirty="0" sz="3950" spc="60"/>
              <a:t> </a:t>
            </a:r>
            <a:r>
              <a:rPr dirty="0" sz="3950"/>
              <a:t>transfer-</a:t>
            </a:r>
            <a:r>
              <a:rPr dirty="0" sz="3950" spc="20"/>
              <a:t> </a:t>
            </a:r>
            <a:r>
              <a:rPr dirty="0" sz="3950"/>
              <a:t>model</a:t>
            </a:r>
            <a:r>
              <a:rPr dirty="0" sz="3950" spc="20"/>
              <a:t> </a:t>
            </a:r>
            <a:r>
              <a:rPr dirty="0" sz="3950" spc="-25"/>
              <a:t>2&amp;3</a:t>
            </a:r>
            <a:endParaRPr sz="3950"/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" y="2914650"/>
            <a:ext cx="17783175" cy="65151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84480" rIns="0" bIns="0" rtlCol="0" vert="horz">
            <a:spAutoFit/>
          </a:bodyPr>
          <a:lstStyle/>
          <a:p>
            <a:pPr marL="946785">
              <a:lnSpc>
                <a:spcPct val="100000"/>
              </a:lnSpc>
              <a:spcBef>
                <a:spcPts val="2240"/>
              </a:spcBef>
            </a:pPr>
            <a:r>
              <a:rPr dirty="0" spc="-10"/>
              <a:t>Result</a:t>
            </a:r>
          </a:p>
          <a:p>
            <a:pPr marL="1122680">
              <a:lnSpc>
                <a:spcPct val="100000"/>
              </a:lnSpc>
              <a:spcBef>
                <a:spcPts val="1215"/>
              </a:spcBef>
            </a:pPr>
            <a:r>
              <a:rPr dirty="0" sz="3950"/>
              <a:t>Thermal</a:t>
            </a:r>
            <a:r>
              <a:rPr dirty="0" sz="3950" spc="20"/>
              <a:t> </a:t>
            </a:r>
            <a:r>
              <a:rPr dirty="0" sz="3950"/>
              <a:t>analysis</a:t>
            </a:r>
            <a:r>
              <a:rPr dirty="0" sz="3950" spc="5"/>
              <a:t> </a:t>
            </a:r>
            <a:r>
              <a:rPr dirty="0" sz="3950"/>
              <a:t>and</a:t>
            </a:r>
            <a:r>
              <a:rPr dirty="0" sz="3950" spc="50"/>
              <a:t> </a:t>
            </a:r>
            <a:r>
              <a:rPr dirty="0" sz="3950"/>
              <a:t>heat</a:t>
            </a:r>
            <a:r>
              <a:rPr dirty="0" sz="3950" spc="60"/>
              <a:t> </a:t>
            </a:r>
            <a:r>
              <a:rPr dirty="0" sz="3950"/>
              <a:t>transfer-</a:t>
            </a:r>
            <a:r>
              <a:rPr dirty="0" sz="3950" spc="25"/>
              <a:t> </a:t>
            </a:r>
            <a:r>
              <a:rPr dirty="0" sz="3950"/>
              <a:t>all</a:t>
            </a:r>
            <a:r>
              <a:rPr dirty="0" sz="3950" spc="20"/>
              <a:t> </a:t>
            </a:r>
            <a:r>
              <a:rPr dirty="0" sz="3950" spc="-10"/>
              <a:t>models</a:t>
            </a:r>
            <a:endParaRPr sz="3950"/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55941" y="2627775"/>
            <a:ext cx="13395231" cy="7574237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40299" rIns="0" bIns="0" rtlCol="0" vert="horz">
            <a:spAutoFit/>
          </a:bodyPr>
          <a:lstStyle/>
          <a:p>
            <a:pPr marL="466725">
              <a:lnSpc>
                <a:spcPct val="100000"/>
              </a:lnSpc>
              <a:spcBef>
                <a:spcPts val="1770"/>
              </a:spcBef>
            </a:pPr>
            <a:r>
              <a:rPr dirty="0" spc="-10"/>
              <a:t>CONCLUSION</a:t>
            </a:r>
          </a:p>
          <a:p>
            <a:pPr marL="911225" marR="5080">
              <a:lnSpc>
                <a:spcPct val="101400"/>
              </a:lnSpc>
              <a:spcBef>
                <a:spcPts val="885"/>
              </a:spcBef>
            </a:pPr>
            <a:r>
              <a:rPr dirty="0" sz="3950"/>
              <a:t>Average</a:t>
            </a:r>
            <a:r>
              <a:rPr dirty="0" sz="3950" spc="-15"/>
              <a:t> </a:t>
            </a:r>
            <a:r>
              <a:rPr dirty="0" sz="3950"/>
              <a:t>nozzle</a:t>
            </a:r>
            <a:r>
              <a:rPr dirty="0" sz="3950" spc="-75"/>
              <a:t> </a:t>
            </a:r>
            <a:r>
              <a:rPr dirty="0" sz="3950"/>
              <a:t>wall</a:t>
            </a:r>
            <a:r>
              <a:rPr dirty="0" sz="3950" spc="-25"/>
              <a:t> </a:t>
            </a:r>
            <a:r>
              <a:rPr dirty="0" sz="3950"/>
              <a:t>temperature</a:t>
            </a:r>
            <a:r>
              <a:rPr dirty="0" sz="3950" spc="-10"/>
              <a:t> </a:t>
            </a:r>
            <a:r>
              <a:rPr dirty="0" sz="3950"/>
              <a:t>at</a:t>
            </a:r>
            <a:r>
              <a:rPr dirty="0" sz="3950" spc="-55"/>
              <a:t> </a:t>
            </a:r>
            <a:r>
              <a:rPr dirty="0" sz="3950"/>
              <a:t>different</a:t>
            </a:r>
            <a:r>
              <a:rPr dirty="0" sz="3950" spc="-55"/>
              <a:t> </a:t>
            </a:r>
            <a:r>
              <a:rPr dirty="0" sz="3950"/>
              <a:t>sections</a:t>
            </a:r>
            <a:r>
              <a:rPr dirty="0" sz="3950" spc="-40"/>
              <a:t> </a:t>
            </a:r>
            <a:r>
              <a:rPr dirty="0" sz="3950"/>
              <a:t>showing</a:t>
            </a:r>
            <a:r>
              <a:rPr dirty="0" sz="3950" spc="35"/>
              <a:t> </a:t>
            </a:r>
            <a:r>
              <a:rPr dirty="0" sz="3950"/>
              <a:t>the</a:t>
            </a:r>
            <a:r>
              <a:rPr dirty="0" sz="3950" spc="-15"/>
              <a:t> </a:t>
            </a:r>
            <a:r>
              <a:rPr dirty="0" sz="3950" spc="-10"/>
              <a:t>cooling percentage.</a:t>
            </a:r>
            <a:endParaRPr sz="3950"/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01717" y="3783098"/>
            <a:ext cx="4104182" cy="477035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1000" y="3848100"/>
            <a:ext cx="4333875" cy="4748649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372600" y="3771900"/>
            <a:ext cx="4200525" cy="4781550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868400" y="3752850"/>
            <a:ext cx="4114800" cy="4810125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99973" y="2346818"/>
            <a:ext cx="9248198" cy="710966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6617970">
              <a:lnSpc>
                <a:spcPct val="100000"/>
              </a:lnSpc>
              <a:spcBef>
                <a:spcPts val="105"/>
              </a:spcBef>
            </a:pPr>
            <a:r>
              <a:rPr dirty="0"/>
              <a:t>Future</a:t>
            </a:r>
            <a:r>
              <a:rPr dirty="0" spc="-195"/>
              <a:t> </a:t>
            </a:r>
            <a:r>
              <a:rPr dirty="0" spc="-20"/>
              <a:t>work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11524868" y="5791580"/>
            <a:ext cx="1137285" cy="1003935"/>
          </a:xfrm>
          <a:prstGeom prst="rect">
            <a:avLst/>
          </a:prstGeom>
        </p:spPr>
        <p:txBody>
          <a:bodyPr wrap="square" lIns="0" tIns="31114" rIns="0" bIns="0" rtlCol="0" vert="horz">
            <a:spAutoFit/>
          </a:bodyPr>
          <a:lstStyle/>
          <a:p>
            <a:pPr marL="111125" marR="5080" indent="-99060">
              <a:lnSpc>
                <a:spcPts val="3829"/>
              </a:lnSpc>
              <a:spcBef>
                <a:spcPts val="244"/>
              </a:spcBef>
            </a:pPr>
            <a:r>
              <a:rPr dirty="0" sz="3200" spc="-10" b="1">
                <a:latin typeface="Calibri"/>
                <a:cs typeface="Calibri"/>
              </a:rPr>
              <a:t>Future </a:t>
            </a:r>
            <a:r>
              <a:rPr dirty="0" sz="3200" spc="-20" b="1">
                <a:latin typeface="Calibri"/>
                <a:cs typeface="Calibri"/>
              </a:rPr>
              <a:t>Work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3039089" y="7464996"/>
            <a:ext cx="2502535" cy="1490345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algn="ctr" marL="12700" marR="5080" indent="3810">
              <a:lnSpc>
                <a:spcPts val="3829"/>
              </a:lnSpc>
              <a:spcBef>
                <a:spcPts val="240"/>
              </a:spcBef>
            </a:pPr>
            <a:r>
              <a:rPr dirty="0" sz="3200" spc="-10" b="1">
                <a:solidFill>
                  <a:srgbClr val="FFFFFF"/>
                </a:solidFill>
                <a:latin typeface="Calibri"/>
                <a:cs typeface="Calibri"/>
              </a:rPr>
              <a:t>Channel Enhancements </a:t>
            </a:r>
            <a:r>
              <a:rPr dirty="0" sz="3200" b="1">
                <a:solidFill>
                  <a:srgbClr val="FFFFFF"/>
                </a:solidFill>
                <a:latin typeface="Calibri"/>
                <a:cs typeface="Calibri"/>
              </a:rPr>
              <a:t>with</a:t>
            </a:r>
            <a:r>
              <a:rPr dirty="0" sz="3200" spc="-3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200" spc="-20" b="1">
                <a:solidFill>
                  <a:srgbClr val="FFFFFF"/>
                </a:solidFill>
                <a:latin typeface="Calibri"/>
                <a:cs typeface="Calibri"/>
              </a:rPr>
              <a:t>Ribs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0968101" y="3366071"/>
            <a:ext cx="2141220" cy="1490345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algn="ctr" marL="12700" marR="5080" indent="-635">
              <a:lnSpc>
                <a:spcPts val="3829"/>
              </a:lnSpc>
              <a:spcBef>
                <a:spcPts val="240"/>
              </a:spcBef>
            </a:pPr>
            <a:r>
              <a:rPr dirty="0" sz="3200" spc="-10" b="1">
                <a:solidFill>
                  <a:srgbClr val="FFFFFF"/>
                </a:solidFill>
                <a:latin typeface="Calibri"/>
                <a:cs typeface="Calibri"/>
              </a:rPr>
              <a:t>Several </a:t>
            </a:r>
            <a:r>
              <a:rPr dirty="0" sz="3200" b="1">
                <a:solidFill>
                  <a:srgbClr val="FFFFFF"/>
                </a:solidFill>
                <a:latin typeface="Calibri"/>
                <a:cs typeface="Calibri"/>
              </a:rPr>
              <a:t>locations</a:t>
            </a:r>
            <a:r>
              <a:rPr dirty="0" sz="3200" spc="-8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200" spc="-25" b="1">
                <a:solidFill>
                  <a:srgbClr val="FFFFFF"/>
                </a:solidFill>
                <a:latin typeface="Calibri"/>
                <a:cs typeface="Calibri"/>
              </a:rPr>
              <a:t>of </a:t>
            </a:r>
            <a:r>
              <a:rPr dirty="0" sz="3200" b="1">
                <a:solidFill>
                  <a:srgbClr val="FFFFFF"/>
                </a:solidFill>
                <a:latin typeface="Calibri"/>
                <a:cs typeface="Calibri"/>
              </a:rPr>
              <a:t>coolant</a:t>
            </a:r>
            <a:r>
              <a:rPr dirty="0" sz="3200" spc="-114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200" spc="-20" b="1">
                <a:solidFill>
                  <a:srgbClr val="FFFFFF"/>
                </a:solidFill>
                <a:latin typeface="Calibri"/>
                <a:cs typeface="Calibri"/>
              </a:rPr>
              <a:t>inlet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8750554" y="7212012"/>
            <a:ext cx="2287905" cy="198564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algn="ctr" marL="12065" marR="5080" indent="3810">
              <a:lnSpc>
                <a:spcPct val="100299"/>
              </a:lnSpc>
              <a:spcBef>
                <a:spcPts val="114"/>
              </a:spcBef>
            </a:pPr>
            <a:r>
              <a:rPr dirty="0" sz="3200" spc="-10" b="1">
                <a:solidFill>
                  <a:srgbClr val="FFFFFF"/>
                </a:solidFill>
                <a:latin typeface="Calibri"/>
                <a:cs typeface="Calibri"/>
              </a:rPr>
              <a:t>Further </a:t>
            </a:r>
            <a:r>
              <a:rPr dirty="0" sz="3200" b="1">
                <a:solidFill>
                  <a:srgbClr val="FFFFFF"/>
                </a:solidFill>
                <a:latin typeface="Calibri"/>
                <a:cs typeface="Calibri"/>
              </a:rPr>
              <a:t>improve</a:t>
            </a:r>
            <a:r>
              <a:rPr dirty="0" sz="3200" spc="-18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200" spc="-25" b="1">
                <a:solidFill>
                  <a:srgbClr val="FFFFFF"/>
                </a:solidFill>
                <a:latin typeface="Calibri"/>
                <a:cs typeface="Calibri"/>
              </a:rPr>
              <a:t>the </a:t>
            </a:r>
            <a:r>
              <a:rPr dirty="0" sz="3200" b="1">
                <a:solidFill>
                  <a:srgbClr val="FFFFFF"/>
                </a:solidFill>
                <a:latin typeface="Calibri"/>
                <a:cs typeface="Calibri"/>
              </a:rPr>
              <a:t>quality</a:t>
            </a:r>
            <a:r>
              <a:rPr dirty="0" sz="3200" spc="-9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3200" spc="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200" spc="-25" b="1">
                <a:solidFill>
                  <a:srgbClr val="FFFFFF"/>
                </a:solidFill>
                <a:latin typeface="Calibri"/>
                <a:cs typeface="Calibri"/>
              </a:rPr>
              <a:t>the </a:t>
            </a:r>
            <a:r>
              <a:rPr dirty="0" sz="3200" spc="-20" b="1">
                <a:solidFill>
                  <a:srgbClr val="FFFFFF"/>
                </a:solidFill>
                <a:latin typeface="Calibri"/>
                <a:cs typeface="Calibri"/>
              </a:rPr>
              <a:t>mesh</a:t>
            </a:r>
            <a:endParaRPr sz="3200">
              <a:latin typeface="Calibri"/>
              <a:cs typeface="Calibri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848474" cy="10286998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4763" y="4762"/>
            <a:ext cx="18283555" cy="10282555"/>
          </a:xfrm>
          <a:custGeom>
            <a:avLst/>
            <a:gdLst/>
            <a:ahLst/>
            <a:cxnLst/>
            <a:rect l="l" t="t" r="r" b="b"/>
            <a:pathLst>
              <a:path w="18283555" h="10282555">
                <a:moveTo>
                  <a:pt x="18283236" y="0"/>
                </a:moveTo>
                <a:lnTo>
                  <a:pt x="0" y="0"/>
                </a:lnTo>
                <a:lnTo>
                  <a:pt x="0" y="10282237"/>
                </a:lnTo>
                <a:lnTo>
                  <a:pt x="18283236" y="10282237"/>
                </a:lnTo>
                <a:lnTo>
                  <a:pt x="18283236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18293080" cy="10292080"/>
            <a:chOff x="0" y="0"/>
            <a:chExt cx="18293080" cy="10292080"/>
          </a:xfrm>
        </p:grpSpPr>
        <p:sp>
          <p:nvSpPr>
            <p:cNvPr id="4" name="object 4" descr=""/>
            <p:cNvSpPr/>
            <p:nvPr/>
          </p:nvSpPr>
          <p:spPr>
            <a:xfrm>
              <a:off x="4763" y="4762"/>
              <a:ext cx="18283555" cy="10282555"/>
            </a:xfrm>
            <a:custGeom>
              <a:avLst/>
              <a:gdLst/>
              <a:ahLst/>
              <a:cxnLst/>
              <a:rect l="l" t="t" r="r" b="b"/>
              <a:pathLst>
                <a:path w="18283555" h="10282555">
                  <a:moveTo>
                    <a:pt x="18283236" y="0"/>
                  </a:moveTo>
                  <a:lnTo>
                    <a:pt x="0" y="0"/>
                  </a:lnTo>
                  <a:lnTo>
                    <a:pt x="0" y="10282237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0" y="3175"/>
              <a:ext cx="18288000" cy="9321800"/>
            </a:xfrm>
            <a:custGeom>
              <a:avLst/>
              <a:gdLst/>
              <a:ahLst/>
              <a:cxnLst/>
              <a:rect l="l" t="t" r="r" b="b"/>
              <a:pathLst>
                <a:path w="18288000" h="9321800">
                  <a:moveTo>
                    <a:pt x="10971237" y="9271000"/>
                  </a:moveTo>
                  <a:lnTo>
                    <a:pt x="7897622" y="9271000"/>
                  </a:lnTo>
                  <a:lnTo>
                    <a:pt x="8966708" y="9321800"/>
                  </a:lnTo>
                  <a:lnTo>
                    <a:pt x="9716643" y="9321800"/>
                  </a:lnTo>
                  <a:lnTo>
                    <a:pt x="10403205" y="9296400"/>
                  </a:lnTo>
                  <a:lnTo>
                    <a:pt x="10609848" y="9296400"/>
                  </a:lnTo>
                  <a:lnTo>
                    <a:pt x="10661492" y="9283700"/>
                  </a:lnTo>
                  <a:lnTo>
                    <a:pt x="10919626" y="9283700"/>
                  </a:lnTo>
                  <a:lnTo>
                    <a:pt x="10971237" y="9271000"/>
                  </a:lnTo>
                  <a:close/>
                </a:path>
                <a:path w="18288000" h="9321800">
                  <a:moveTo>
                    <a:pt x="11177635" y="9258300"/>
                  </a:moveTo>
                  <a:lnTo>
                    <a:pt x="7795355" y="9258300"/>
                  </a:lnTo>
                  <a:lnTo>
                    <a:pt x="7846485" y="9271000"/>
                  </a:lnTo>
                  <a:lnTo>
                    <a:pt x="11126042" y="9271000"/>
                  </a:lnTo>
                  <a:lnTo>
                    <a:pt x="11177635" y="9258300"/>
                  </a:lnTo>
                  <a:close/>
                </a:path>
                <a:path w="18288000" h="9321800">
                  <a:moveTo>
                    <a:pt x="11383972" y="9245600"/>
                  </a:moveTo>
                  <a:lnTo>
                    <a:pt x="7539790" y="9245600"/>
                  </a:lnTo>
                  <a:lnTo>
                    <a:pt x="7590891" y="9258300"/>
                  </a:lnTo>
                  <a:lnTo>
                    <a:pt x="11332393" y="9258300"/>
                  </a:lnTo>
                  <a:lnTo>
                    <a:pt x="11383972" y="9245600"/>
                  </a:lnTo>
                  <a:close/>
                </a:path>
                <a:path w="18288000" h="9321800">
                  <a:moveTo>
                    <a:pt x="11590263" y="9232900"/>
                  </a:moveTo>
                  <a:lnTo>
                    <a:pt x="7335455" y="9232900"/>
                  </a:lnTo>
                  <a:lnTo>
                    <a:pt x="7386528" y="9245600"/>
                  </a:lnTo>
                  <a:lnTo>
                    <a:pt x="11538694" y="9245600"/>
                  </a:lnTo>
                  <a:lnTo>
                    <a:pt x="11590263" y="9232900"/>
                  </a:lnTo>
                  <a:close/>
                </a:path>
                <a:path w="18288000" h="9321800">
                  <a:moveTo>
                    <a:pt x="10182860" y="9220200"/>
                  </a:moveTo>
                  <a:lnTo>
                    <a:pt x="7131238" y="9220200"/>
                  </a:lnTo>
                  <a:lnTo>
                    <a:pt x="7182281" y="9232900"/>
                  </a:lnTo>
                  <a:lnTo>
                    <a:pt x="10182733" y="9232900"/>
                  </a:lnTo>
                  <a:lnTo>
                    <a:pt x="10182860" y="9220200"/>
                  </a:lnTo>
                  <a:close/>
                </a:path>
                <a:path w="18288000" h="9321800">
                  <a:moveTo>
                    <a:pt x="10404475" y="9207500"/>
                  </a:moveTo>
                  <a:lnTo>
                    <a:pt x="6978160" y="9207500"/>
                  </a:lnTo>
                  <a:lnTo>
                    <a:pt x="7029178" y="9220200"/>
                  </a:lnTo>
                  <a:lnTo>
                    <a:pt x="10184511" y="9220200"/>
                  </a:lnTo>
                  <a:lnTo>
                    <a:pt x="10182733" y="9232900"/>
                  </a:lnTo>
                  <a:lnTo>
                    <a:pt x="10199878" y="9232900"/>
                  </a:lnTo>
                  <a:lnTo>
                    <a:pt x="10185654" y="9220200"/>
                  </a:lnTo>
                  <a:lnTo>
                    <a:pt x="10404475" y="9207500"/>
                  </a:lnTo>
                  <a:close/>
                </a:path>
                <a:path w="18288000" h="9321800">
                  <a:moveTo>
                    <a:pt x="12867259" y="9131300"/>
                  </a:moveTo>
                  <a:lnTo>
                    <a:pt x="11874275" y="9131300"/>
                  </a:lnTo>
                  <a:lnTo>
                    <a:pt x="11823676" y="9144000"/>
                  </a:lnTo>
                  <a:lnTo>
                    <a:pt x="11722467" y="9144000"/>
                  </a:lnTo>
                  <a:lnTo>
                    <a:pt x="11671858" y="9156700"/>
                  </a:lnTo>
                  <a:lnTo>
                    <a:pt x="11520014" y="9156700"/>
                  </a:lnTo>
                  <a:lnTo>
                    <a:pt x="11469395" y="9169400"/>
                  </a:lnTo>
                  <a:lnTo>
                    <a:pt x="11368151" y="9169400"/>
                  </a:lnTo>
                  <a:lnTo>
                    <a:pt x="11318564" y="9182100"/>
                  </a:lnTo>
                  <a:lnTo>
                    <a:pt x="11120183" y="9182100"/>
                  </a:lnTo>
                  <a:lnTo>
                    <a:pt x="11070579" y="9194800"/>
                  </a:lnTo>
                  <a:lnTo>
                    <a:pt x="10921741" y="9194800"/>
                  </a:lnTo>
                  <a:lnTo>
                    <a:pt x="10872120" y="9207500"/>
                  </a:lnTo>
                  <a:lnTo>
                    <a:pt x="10623949" y="9207500"/>
                  </a:lnTo>
                  <a:lnTo>
                    <a:pt x="10574301" y="9220200"/>
                  </a:lnTo>
                  <a:lnTo>
                    <a:pt x="10239847" y="9220200"/>
                  </a:lnTo>
                  <a:lnTo>
                    <a:pt x="10226484" y="9232900"/>
                  </a:lnTo>
                  <a:lnTo>
                    <a:pt x="11744959" y="9232900"/>
                  </a:lnTo>
                  <a:lnTo>
                    <a:pt x="11796522" y="9220200"/>
                  </a:lnTo>
                  <a:lnTo>
                    <a:pt x="12867259" y="9131300"/>
                  </a:lnTo>
                  <a:close/>
                </a:path>
                <a:path w="18288000" h="9321800">
                  <a:moveTo>
                    <a:pt x="12384309" y="9017000"/>
                  </a:moveTo>
                  <a:lnTo>
                    <a:pt x="5008909" y="9017000"/>
                  </a:lnTo>
                  <a:lnTo>
                    <a:pt x="5059553" y="9029700"/>
                  </a:lnTo>
                  <a:lnTo>
                    <a:pt x="6519418" y="9169400"/>
                  </a:lnTo>
                  <a:lnTo>
                    <a:pt x="6570350" y="9182100"/>
                  </a:lnTo>
                  <a:lnTo>
                    <a:pt x="6672245" y="9182100"/>
                  </a:lnTo>
                  <a:lnTo>
                    <a:pt x="6723207" y="9194800"/>
                  </a:lnTo>
                  <a:lnTo>
                    <a:pt x="6825161" y="9194800"/>
                  </a:lnTo>
                  <a:lnTo>
                    <a:pt x="6876152" y="9207500"/>
                  </a:lnTo>
                  <a:lnTo>
                    <a:pt x="10427589" y="9207500"/>
                  </a:lnTo>
                  <a:lnTo>
                    <a:pt x="11573891" y="9105900"/>
                  </a:lnTo>
                  <a:lnTo>
                    <a:pt x="11624595" y="9105900"/>
                  </a:lnTo>
                  <a:lnTo>
                    <a:pt x="11675293" y="9093200"/>
                  </a:lnTo>
                  <a:lnTo>
                    <a:pt x="11776669" y="9093200"/>
                  </a:lnTo>
                  <a:lnTo>
                    <a:pt x="11827347" y="9080500"/>
                  </a:lnTo>
                  <a:lnTo>
                    <a:pt x="11878018" y="9080500"/>
                  </a:lnTo>
                  <a:lnTo>
                    <a:pt x="11928681" y="9067800"/>
                  </a:lnTo>
                  <a:lnTo>
                    <a:pt x="11979338" y="9067800"/>
                  </a:lnTo>
                  <a:lnTo>
                    <a:pt x="12029987" y="9055100"/>
                  </a:lnTo>
                  <a:lnTo>
                    <a:pt x="12131262" y="9055100"/>
                  </a:lnTo>
                  <a:lnTo>
                    <a:pt x="12181887" y="9042400"/>
                  </a:lnTo>
                  <a:lnTo>
                    <a:pt x="12232505" y="9042400"/>
                  </a:lnTo>
                  <a:lnTo>
                    <a:pt x="12283115" y="9029700"/>
                  </a:lnTo>
                  <a:lnTo>
                    <a:pt x="12333716" y="9029700"/>
                  </a:lnTo>
                  <a:lnTo>
                    <a:pt x="12384309" y="9017000"/>
                  </a:lnTo>
                  <a:close/>
                </a:path>
                <a:path w="18288000" h="9321800">
                  <a:moveTo>
                    <a:pt x="12968907" y="9118600"/>
                  </a:moveTo>
                  <a:lnTo>
                    <a:pt x="12076635" y="9118600"/>
                  </a:lnTo>
                  <a:lnTo>
                    <a:pt x="12026051" y="9131300"/>
                  </a:lnTo>
                  <a:lnTo>
                    <a:pt x="12918092" y="9131300"/>
                  </a:lnTo>
                  <a:lnTo>
                    <a:pt x="12968907" y="9118600"/>
                  </a:lnTo>
                  <a:close/>
                </a:path>
                <a:path w="18288000" h="9321800">
                  <a:moveTo>
                    <a:pt x="13070487" y="9105900"/>
                  </a:moveTo>
                  <a:lnTo>
                    <a:pt x="12228359" y="9105900"/>
                  </a:lnTo>
                  <a:lnTo>
                    <a:pt x="12177789" y="9118600"/>
                  </a:lnTo>
                  <a:lnTo>
                    <a:pt x="13019705" y="9118600"/>
                  </a:lnTo>
                  <a:lnTo>
                    <a:pt x="13070487" y="9105900"/>
                  </a:lnTo>
                  <a:close/>
                </a:path>
                <a:path w="18288000" h="9321800">
                  <a:moveTo>
                    <a:pt x="13172007" y="9093200"/>
                  </a:moveTo>
                  <a:lnTo>
                    <a:pt x="12380037" y="9093200"/>
                  </a:lnTo>
                  <a:lnTo>
                    <a:pt x="12329483" y="9105900"/>
                  </a:lnTo>
                  <a:lnTo>
                    <a:pt x="13121254" y="9105900"/>
                  </a:lnTo>
                  <a:lnTo>
                    <a:pt x="13172007" y="9093200"/>
                  </a:lnTo>
                  <a:close/>
                </a:path>
                <a:path w="18288000" h="9321800">
                  <a:moveTo>
                    <a:pt x="13324189" y="9080500"/>
                  </a:moveTo>
                  <a:lnTo>
                    <a:pt x="12481128" y="9080500"/>
                  </a:lnTo>
                  <a:lnTo>
                    <a:pt x="12430586" y="9093200"/>
                  </a:lnTo>
                  <a:lnTo>
                    <a:pt x="13273473" y="9093200"/>
                  </a:lnTo>
                  <a:lnTo>
                    <a:pt x="13324189" y="9080500"/>
                  </a:lnTo>
                  <a:close/>
                </a:path>
                <a:path w="18288000" h="9321800">
                  <a:moveTo>
                    <a:pt x="13425589" y="9067800"/>
                  </a:moveTo>
                  <a:lnTo>
                    <a:pt x="12632718" y="9067800"/>
                  </a:lnTo>
                  <a:lnTo>
                    <a:pt x="12582194" y="9080500"/>
                  </a:lnTo>
                  <a:lnTo>
                    <a:pt x="13374894" y="9080500"/>
                  </a:lnTo>
                  <a:lnTo>
                    <a:pt x="13425589" y="9067800"/>
                  </a:lnTo>
                  <a:close/>
                </a:path>
                <a:path w="18288000" h="9321800">
                  <a:moveTo>
                    <a:pt x="13526954" y="9055100"/>
                  </a:moveTo>
                  <a:lnTo>
                    <a:pt x="12784248" y="9055100"/>
                  </a:lnTo>
                  <a:lnTo>
                    <a:pt x="12733745" y="9067800"/>
                  </a:lnTo>
                  <a:lnTo>
                    <a:pt x="13476275" y="9067800"/>
                  </a:lnTo>
                  <a:lnTo>
                    <a:pt x="13526954" y="9055100"/>
                  </a:lnTo>
                  <a:close/>
                </a:path>
                <a:path w="18288000" h="9321800">
                  <a:moveTo>
                    <a:pt x="13628291" y="9042400"/>
                  </a:moveTo>
                  <a:lnTo>
                    <a:pt x="12885231" y="9042400"/>
                  </a:lnTo>
                  <a:lnTo>
                    <a:pt x="12834743" y="9055100"/>
                  </a:lnTo>
                  <a:lnTo>
                    <a:pt x="13577626" y="9055100"/>
                  </a:lnTo>
                  <a:lnTo>
                    <a:pt x="13628291" y="9042400"/>
                  </a:lnTo>
                  <a:close/>
                </a:path>
                <a:path w="18288000" h="9321800">
                  <a:moveTo>
                    <a:pt x="13729608" y="9029700"/>
                  </a:moveTo>
                  <a:lnTo>
                    <a:pt x="13038684" y="9029700"/>
                  </a:lnTo>
                  <a:lnTo>
                    <a:pt x="12987203" y="9042400"/>
                  </a:lnTo>
                  <a:lnTo>
                    <a:pt x="13678952" y="9042400"/>
                  </a:lnTo>
                  <a:lnTo>
                    <a:pt x="13729608" y="9029700"/>
                  </a:lnTo>
                  <a:close/>
                </a:path>
                <a:path w="18288000" h="9321800">
                  <a:moveTo>
                    <a:pt x="13830310" y="9017000"/>
                  </a:moveTo>
                  <a:lnTo>
                    <a:pt x="13141617" y="9017000"/>
                  </a:lnTo>
                  <a:lnTo>
                    <a:pt x="13090155" y="9029700"/>
                  </a:lnTo>
                  <a:lnTo>
                    <a:pt x="13780262" y="9029700"/>
                  </a:lnTo>
                  <a:lnTo>
                    <a:pt x="13830310" y="9017000"/>
                  </a:lnTo>
                  <a:close/>
                </a:path>
                <a:path w="18288000" h="9321800">
                  <a:moveTo>
                    <a:pt x="12536035" y="9004300"/>
                  </a:moveTo>
                  <a:lnTo>
                    <a:pt x="4907644" y="9004300"/>
                  </a:lnTo>
                  <a:lnTo>
                    <a:pt x="4958272" y="9017000"/>
                  </a:lnTo>
                  <a:lnTo>
                    <a:pt x="12485469" y="9017000"/>
                  </a:lnTo>
                  <a:lnTo>
                    <a:pt x="12536035" y="9004300"/>
                  </a:lnTo>
                  <a:close/>
                </a:path>
                <a:path w="18288000" h="9321800">
                  <a:moveTo>
                    <a:pt x="13930375" y="9004300"/>
                  </a:moveTo>
                  <a:lnTo>
                    <a:pt x="13244510" y="9004300"/>
                  </a:lnTo>
                  <a:lnTo>
                    <a:pt x="13193068" y="9017000"/>
                  </a:lnTo>
                  <a:lnTo>
                    <a:pt x="13880348" y="9017000"/>
                  </a:lnTo>
                  <a:lnTo>
                    <a:pt x="13930375" y="9004300"/>
                  </a:lnTo>
                  <a:close/>
                </a:path>
                <a:path w="18288000" h="9321800">
                  <a:moveTo>
                    <a:pt x="12637141" y="8991600"/>
                  </a:moveTo>
                  <a:lnTo>
                    <a:pt x="4755802" y="8991600"/>
                  </a:lnTo>
                  <a:lnTo>
                    <a:pt x="4806409" y="9004300"/>
                  </a:lnTo>
                  <a:lnTo>
                    <a:pt x="12586593" y="9004300"/>
                  </a:lnTo>
                  <a:lnTo>
                    <a:pt x="12637141" y="8991600"/>
                  </a:lnTo>
                  <a:close/>
                </a:path>
                <a:path w="18288000" h="9321800">
                  <a:moveTo>
                    <a:pt x="14030396" y="8991600"/>
                  </a:moveTo>
                  <a:lnTo>
                    <a:pt x="13347363" y="8991600"/>
                  </a:lnTo>
                  <a:lnTo>
                    <a:pt x="13295941" y="9004300"/>
                  </a:lnTo>
                  <a:lnTo>
                    <a:pt x="13980391" y="9004300"/>
                  </a:lnTo>
                  <a:lnTo>
                    <a:pt x="14030396" y="8991600"/>
                  </a:lnTo>
                  <a:close/>
                </a:path>
                <a:path w="18288000" h="9321800">
                  <a:moveTo>
                    <a:pt x="12737745" y="8978900"/>
                  </a:moveTo>
                  <a:lnTo>
                    <a:pt x="4654611" y="8978900"/>
                  </a:lnTo>
                  <a:lnTo>
                    <a:pt x="4705203" y="8991600"/>
                  </a:lnTo>
                  <a:lnTo>
                    <a:pt x="12687681" y="8991600"/>
                  </a:lnTo>
                  <a:lnTo>
                    <a:pt x="12737745" y="8978900"/>
                  </a:lnTo>
                  <a:close/>
                </a:path>
                <a:path w="18288000" h="9321800">
                  <a:moveTo>
                    <a:pt x="14130373" y="8978900"/>
                  </a:moveTo>
                  <a:lnTo>
                    <a:pt x="13501566" y="8978900"/>
                  </a:lnTo>
                  <a:lnTo>
                    <a:pt x="13450175" y="8991600"/>
                  </a:lnTo>
                  <a:lnTo>
                    <a:pt x="14080390" y="8991600"/>
                  </a:lnTo>
                  <a:lnTo>
                    <a:pt x="14130373" y="8978900"/>
                  </a:lnTo>
                  <a:close/>
                </a:path>
                <a:path w="18288000" h="9321800">
                  <a:moveTo>
                    <a:pt x="12837849" y="8966200"/>
                  </a:moveTo>
                  <a:lnTo>
                    <a:pt x="4553448" y="8966200"/>
                  </a:lnTo>
                  <a:lnTo>
                    <a:pt x="4604026" y="8978900"/>
                  </a:lnTo>
                  <a:lnTo>
                    <a:pt x="12787801" y="8978900"/>
                  </a:lnTo>
                  <a:lnTo>
                    <a:pt x="12837849" y="8966200"/>
                  </a:lnTo>
                  <a:close/>
                </a:path>
                <a:path w="18288000" h="9321800">
                  <a:moveTo>
                    <a:pt x="14280253" y="8953500"/>
                  </a:moveTo>
                  <a:lnTo>
                    <a:pt x="13707026" y="8953500"/>
                  </a:lnTo>
                  <a:lnTo>
                    <a:pt x="13655677" y="8966200"/>
                  </a:lnTo>
                  <a:lnTo>
                    <a:pt x="13604317" y="8966200"/>
                  </a:lnTo>
                  <a:lnTo>
                    <a:pt x="13552947" y="8978900"/>
                  </a:lnTo>
                  <a:lnTo>
                    <a:pt x="14180344" y="8978900"/>
                  </a:lnTo>
                  <a:lnTo>
                    <a:pt x="14280253" y="8953500"/>
                  </a:lnTo>
                  <a:close/>
                </a:path>
                <a:path w="18288000" h="9321800">
                  <a:moveTo>
                    <a:pt x="12937921" y="8953500"/>
                  </a:moveTo>
                  <a:lnTo>
                    <a:pt x="4401757" y="8953500"/>
                  </a:lnTo>
                  <a:lnTo>
                    <a:pt x="4452314" y="8966200"/>
                  </a:lnTo>
                  <a:lnTo>
                    <a:pt x="12887889" y="8966200"/>
                  </a:lnTo>
                  <a:lnTo>
                    <a:pt x="12937921" y="8953500"/>
                  </a:lnTo>
                  <a:close/>
                </a:path>
                <a:path w="18288000" h="9321800">
                  <a:moveTo>
                    <a:pt x="13037958" y="8940800"/>
                  </a:moveTo>
                  <a:lnTo>
                    <a:pt x="4300664" y="8940800"/>
                  </a:lnTo>
                  <a:lnTo>
                    <a:pt x="4351207" y="8953500"/>
                  </a:lnTo>
                  <a:lnTo>
                    <a:pt x="12987943" y="8953500"/>
                  </a:lnTo>
                  <a:lnTo>
                    <a:pt x="13037958" y="8940800"/>
                  </a:lnTo>
                  <a:close/>
                </a:path>
                <a:path w="18288000" h="9321800">
                  <a:moveTo>
                    <a:pt x="14380114" y="8940800"/>
                  </a:moveTo>
                  <a:lnTo>
                    <a:pt x="13809693" y="8940800"/>
                  </a:lnTo>
                  <a:lnTo>
                    <a:pt x="13758365" y="8953500"/>
                  </a:lnTo>
                  <a:lnTo>
                    <a:pt x="14330189" y="8953500"/>
                  </a:lnTo>
                  <a:lnTo>
                    <a:pt x="14380114" y="8940800"/>
                  </a:lnTo>
                  <a:close/>
                </a:path>
                <a:path w="18288000" h="9321800">
                  <a:moveTo>
                    <a:pt x="13137961" y="8928100"/>
                  </a:moveTo>
                  <a:lnTo>
                    <a:pt x="4199598" y="8928100"/>
                  </a:lnTo>
                  <a:lnTo>
                    <a:pt x="4250128" y="8940800"/>
                  </a:lnTo>
                  <a:lnTo>
                    <a:pt x="13087963" y="8940800"/>
                  </a:lnTo>
                  <a:lnTo>
                    <a:pt x="13137961" y="8928100"/>
                  </a:lnTo>
                  <a:close/>
                </a:path>
                <a:path w="18288000" h="9321800">
                  <a:moveTo>
                    <a:pt x="14629558" y="8902700"/>
                  </a:moveTo>
                  <a:lnTo>
                    <a:pt x="14066176" y="8902700"/>
                  </a:lnTo>
                  <a:lnTo>
                    <a:pt x="14014901" y="8915400"/>
                  </a:lnTo>
                  <a:lnTo>
                    <a:pt x="13963615" y="8915400"/>
                  </a:lnTo>
                  <a:lnTo>
                    <a:pt x="13861011" y="8940800"/>
                  </a:lnTo>
                  <a:lnTo>
                    <a:pt x="14430027" y="8940800"/>
                  </a:lnTo>
                  <a:lnTo>
                    <a:pt x="14479928" y="8928100"/>
                  </a:lnTo>
                  <a:lnTo>
                    <a:pt x="14529817" y="8928100"/>
                  </a:lnTo>
                  <a:lnTo>
                    <a:pt x="14629558" y="8902700"/>
                  </a:lnTo>
                  <a:close/>
                </a:path>
                <a:path w="18288000" h="9321800">
                  <a:moveTo>
                    <a:pt x="13237928" y="8915400"/>
                  </a:moveTo>
                  <a:lnTo>
                    <a:pt x="4098559" y="8915400"/>
                  </a:lnTo>
                  <a:lnTo>
                    <a:pt x="4149075" y="8928100"/>
                  </a:lnTo>
                  <a:lnTo>
                    <a:pt x="13187949" y="8928100"/>
                  </a:lnTo>
                  <a:lnTo>
                    <a:pt x="13237928" y="8915400"/>
                  </a:lnTo>
                  <a:close/>
                </a:path>
                <a:path w="18288000" h="9321800">
                  <a:moveTo>
                    <a:pt x="13387814" y="8890000"/>
                  </a:moveTo>
                  <a:lnTo>
                    <a:pt x="3896559" y="8890000"/>
                  </a:lnTo>
                  <a:lnTo>
                    <a:pt x="3947049" y="8902700"/>
                  </a:lnTo>
                  <a:lnTo>
                    <a:pt x="3997546" y="8902700"/>
                  </a:lnTo>
                  <a:lnTo>
                    <a:pt x="4048049" y="8915400"/>
                  </a:lnTo>
                  <a:lnTo>
                    <a:pt x="13287899" y="8915400"/>
                  </a:lnTo>
                  <a:lnTo>
                    <a:pt x="13387814" y="8890000"/>
                  </a:lnTo>
                  <a:close/>
                </a:path>
                <a:path w="18288000" h="9321800">
                  <a:moveTo>
                    <a:pt x="14729249" y="8890000"/>
                  </a:moveTo>
                  <a:lnTo>
                    <a:pt x="14168693" y="8890000"/>
                  </a:lnTo>
                  <a:lnTo>
                    <a:pt x="14117440" y="8902700"/>
                  </a:lnTo>
                  <a:lnTo>
                    <a:pt x="14679410" y="8902700"/>
                  </a:lnTo>
                  <a:lnTo>
                    <a:pt x="14729249" y="8890000"/>
                  </a:lnTo>
                  <a:close/>
                </a:path>
                <a:path w="18288000" h="9321800">
                  <a:moveTo>
                    <a:pt x="13487693" y="8877300"/>
                  </a:moveTo>
                  <a:lnTo>
                    <a:pt x="3795597" y="8877300"/>
                  </a:lnTo>
                  <a:lnTo>
                    <a:pt x="3846075" y="8890000"/>
                  </a:lnTo>
                  <a:lnTo>
                    <a:pt x="13437758" y="8890000"/>
                  </a:lnTo>
                  <a:lnTo>
                    <a:pt x="13487693" y="8877300"/>
                  </a:lnTo>
                  <a:close/>
                </a:path>
                <a:path w="18288000" h="9321800">
                  <a:moveTo>
                    <a:pt x="15027813" y="8839200"/>
                  </a:moveTo>
                  <a:lnTo>
                    <a:pt x="14525393" y="8839200"/>
                  </a:lnTo>
                  <a:lnTo>
                    <a:pt x="14474520" y="8851900"/>
                  </a:lnTo>
                  <a:lnTo>
                    <a:pt x="14423632" y="8851900"/>
                  </a:lnTo>
                  <a:lnTo>
                    <a:pt x="14321813" y="8877300"/>
                  </a:lnTo>
                  <a:lnTo>
                    <a:pt x="14270881" y="8877300"/>
                  </a:lnTo>
                  <a:lnTo>
                    <a:pt x="14219936" y="8890000"/>
                  </a:lnTo>
                  <a:lnTo>
                    <a:pt x="14779075" y="8890000"/>
                  </a:lnTo>
                  <a:lnTo>
                    <a:pt x="14878690" y="8864600"/>
                  </a:lnTo>
                  <a:lnTo>
                    <a:pt x="14928478" y="8864600"/>
                  </a:lnTo>
                  <a:lnTo>
                    <a:pt x="15027813" y="8839200"/>
                  </a:lnTo>
                  <a:close/>
                </a:path>
                <a:path w="18288000" h="9321800">
                  <a:moveTo>
                    <a:pt x="13587535" y="8864600"/>
                  </a:moveTo>
                  <a:lnTo>
                    <a:pt x="3694660" y="8864600"/>
                  </a:lnTo>
                  <a:lnTo>
                    <a:pt x="3745125" y="8877300"/>
                  </a:lnTo>
                  <a:lnTo>
                    <a:pt x="13537618" y="8877300"/>
                  </a:lnTo>
                  <a:lnTo>
                    <a:pt x="13587535" y="8864600"/>
                  </a:lnTo>
                  <a:close/>
                </a:path>
                <a:path w="18288000" h="9321800">
                  <a:moveTo>
                    <a:pt x="13836976" y="8826500"/>
                  </a:moveTo>
                  <a:lnTo>
                    <a:pt x="3393440" y="8826500"/>
                  </a:lnTo>
                  <a:lnTo>
                    <a:pt x="3443384" y="8839200"/>
                  </a:lnTo>
                  <a:lnTo>
                    <a:pt x="3493337" y="8839200"/>
                  </a:lnTo>
                  <a:lnTo>
                    <a:pt x="3593747" y="8851900"/>
                  </a:lnTo>
                  <a:lnTo>
                    <a:pt x="3644200" y="8864600"/>
                  </a:lnTo>
                  <a:lnTo>
                    <a:pt x="13637442" y="8864600"/>
                  </a:lnTo>
                  <a:lnTo>
                    <a:pt x="13687339" y="8851900"/>
                  </a:lnTo>
                  <a:lnTo>
                    <a:pt x="13737228" y="8851900"/>
                  </a:lnTo>
                  <a:lnTo>
                    <a:pt x="13836976" y="8826500"/>
                  </a:lnTo>
                  <a:close/>
                </a:path>
                <a:path w="18288000" h="9321800">
                  <a:moveTo>
                    <a:pt x="15176393" y="8813800"/>
                  </a:moveTo>
                  <a:lnTo>
                    <a:pt x="14677927" y="8813800"/>
                  </a:lnTo>
                  <a:lnTo>
                    <a:pt x="14576252" y="8839200"/>
                  </a:lnTo>
                  <a:lnTo>
                    <a:pt x="15077357" y="8839200"/>
                  </a:lnTo>
                  <a:lnTo>
                    <a:pt x="15176393" y="8813800"/>
                  </a:lnTo>
                  <a:close/>
                </a:path>
                <a:path w="18288000" h="9321800">
                  <a:moveTo>
                    <a:pt x="3820176" y="8801100"/>
                  </a:moveTo>
                  <a:lnTo>
                    <a:pt x="3243663" y="8801100"/>
                  </a:lnTo>
                  <a:lnTo>
                    <a:pt x="3343505" y="8826500"/>
                  </a:lnTo>
                  <a:lnTo>
                    <a:pt x="13886836" y="8826500"/>
                  </a:lnTo>
                  <a:lnTo>
                    <a:pt x="13936686" y="8813800"/>
                  </a:lnTo>
                  <a:lnTo>
                    <a:pt x="3870306" y="8813800"/>
                  </a:lnTo>
                  <a:lnTo>
                    <a:pt x="3820176" y="8801100"/>
                  </a:lnTo>
                  <a:close/>
                </a:path>
                <a:path w="18288000" h="9321800">
                  <a:moveTo>
                    <a:pt x="14186236" y="8775700"/>
                  </a:moveTo>
                  <a:lnTo>
                    <a:pt x="3770728" y="8775700"/>
                  </a:lnTo>
                  <a:lnTo>
                    <a:pt x="3871722" y="8801100"/>
                  </a:lnTo>
                  <a:lnTo>
                    <a:pt x="3886144" y="8801100"/>
                  </a:lnTo>
                  <a:lnTo>
                    <a:pt x="3899090" y="8813800"/>
                  </a:lnTo>
                  <a:lnTo>
                    <a:pt x="13986526" y="8813800"/>
                  </a:lnTo>
                  <a:lnTo>
                    <a:pt x="14086178" y="8788400"/>
                  </a:lnTo>
                  <a:lnTo>
                    <a:pt x="14186236" y="8775700"/>
                  </a:lnTo>
                  <a:close/>
                </a:path>
                <a:path w="18288000" h="9321800">
                  <a:moveTo>
                    <a:pt x="15324820" y="8788400"/>
                  </a:moveTo>
                  <a:lnTo>
                    <a:pt x="14830329" y="8788400"/>
                  </a:lnTo>
                  <a:lnTo>
                    <a:pt x="14728742" y="8813800"/>
                  </a:lnTo>
                  <a:lnTo>
                    <a:pt x="15225886" y="8813800"/>
                  </a:lnTo>
                  <a:lnTo>
                    <a:pt x="15324820" y="8788400"/>
                  </a:lnTo>
                  <a:close/>
                </a:path>
                <a:path w="18288000" h="9321800">
                  <a:moveTo>
                    <a:pt x="3719703" y="8788400"/>
                  </a:moveTo>
                  <a:lnTo>
                    <a:pt x="3143859" y="8788400"/>
                  </a:lnTo>
                  <a:lnTo>
                    <a:pt x="3193756" y="8801100"/>
                  </a:lnTo>
                  <a:lnTo>
                    <a:pt x="3769973" y="8801100"/>
                  </a:lnTo>
                  <a:lnTo>
                    <a:pt x="3719703" y="8788400"/>
                  </a:lnTo>
                  <a:close/>
                </a:path>
                <a:path w="18288000" h="9321800">
                  <a:moveTo>
                    <a:pt x="3618973" y="8775700"/>
                  </a:moveTo>
                  <a:lnTo>
                    <a:pt x="3044091" y="8775700"/>
                  </a:lnTo>
                  <a:lnTo>
                    <a:pt x="3093970" y="8788400"/>
                  </a:lnTo>
                  <a:lnTo>
                    <a:pt x="3669369" y="8788400"/>
                  </a:lnTo>
                  <a:lnTo>
                    <a:pt x="3618973" y="8775700"/>
                  </a:lnTo>
                  <a:close/>
                </a:path>
                <a:path w="18288000" h="9321800">
                  <a:moveTo>
                    <a:pt x="16064724" y="8648700"/>
                  </a:moveTo>
                  <a:lnTo>
                    <a:pt x="15640939" y="8648700"/>
                  </a:lnTo>
                  <a:lnTo>
                    <a:pt x="15489232" y="8686800"/>
                  </a:lnTo>
                  <a:lnTo>
                    <a:pt x="15438635" y="8686800"/>
                  </a:lnTo>
                  <a:lnTo>
                    <a:pt x="15337395" y="8712200"/>
                  </a:lnTo>
                  <a:lnTo>
                    <a:pt x="15286754" y="8712200"/>
                  </a:lnTo>
                  <a:lnTo>
                    <a:pt x="15185428" y="8737600"/>
                  </a:lnTo>
                  <a:lnTo>
                    <a:pt x="15134743" y="8737600"/>
                  </a:lnTo>
                  <a:lnTo>
                    <a:pt x="14982601" y="8775700"/>
                  </a:lnTo>
                  <a:lnTo>
                    <a:pt x="14931858" y="8775700"/>
                  </a:lnTo>
                  <a:lnTo>
                    <a:pt x="14881101" y="8788400"/>
                  </a:lnTo>
                  <a:lnTo>
                    <a:pt x="15374262" y="8788400"/>
                  </a:lnTo>
                  <a:lnTo>
                    <a:pt x="15473096" y="8763000"/>
                  </a:lnTo>
                  <a:lnTo>
                    <a:pt x="15522488" y="8763000"/>
                  </a:lnTo>
                  <a:lnTo>
                    <a:pt x="15670566" y="8724900"/>
                  </a:lnTo>
                  <a:lnTo>
                    <a:pt x="15719892" y="8724900"/>
                  </a:lnTo>
                  <a:lnTo>
                    <a:pt x="15818496" y="8699500"/>
                  </a:lnTo>
                  <a:lnTo>
                    <a:pt x="15867774" y="8699500"/>
                  </a:lnTo>
                  <a:lnTo>
                    <a:pt x="16064724" y="8648700"/>
                  </a:lnTo>
                  <a:close/>
                </a:path>
                <a:path w="18288000" h="9321800">
                  <a:moveTo>
                    <a:pt x="3467452" y="8750300"/>
                  </a:moveTo>
                  <a:lnTo>
                    <a:pt x="2894508" y="8750300"/>
                  </a:lnTo>
                  <a:lnTo>
                    <a:pt x="2994220" y="8775700"/>
                  </a:lnTo>
                  <a:lnTo>
                    <a:pt x="3568519" y="8775700"/>
                  </a:lnTo>
                  <a:lnTo>
                    <a:pt x="3467452" y="8750300"/>
                  </a:lnTo>
                  <a:close/>
                </a:path>
                <a:path w="18288000" h="9321800">
                  <a:moveTo>
                    <a:pt x="14487456" y="8724900"/>
                  </a:moveTo>
                  <a:lnTo>
                    <a:pt x="3518603" y="8724900"/>
                  </a:lnTo>
                  <a:lnTo>
                    <a:pt x="3720262" y="8775700"/>
                  </a:lnTo>
                  <a:lnTo>
                    <a:pt x="14236471" y="8775700"/>
                  </a:lnTo>
                  <a:lnTo>
                    <a:pt x="14336903" y="8750300"/>
                  </a:lnTo>
                  <a:lnTo>
                    <a:pt x="14387100" y="8750300"/>
                  </a:lnTo>
                  <a:lnTo>
                    <a:pt x="14487456" y="8724900"/>
                  </a:lnTo>
                  <a:close/>
                </a:path>
                <a:path w="18288000" h="9321800">
                  <a:moveTo>
                    <a:pt x="3366194" y="8737600"/>
                  </a:moveTo>
                  <a:lnTo>
                    <a:pt x="2794832" y="8737600"/>
                  </a:lnTo>
                  <a:lnTo>
                    <a:pt x="2844665" y="8750300"/>
                  </a:lnTo>
                  <a:lnTo>
                    <a:pt x="3416845" y="8750300"/>
                  </a:lnTo>
                  <a:lnTo>
                    <a:pt x="3366194" y="8737600"/>
                  </a:lnTo>
                  <a:close/>
                </a:path>
                <a:path w="18288000" h="9321800">
                  <a:moveTo>
                    <a:pt x="3264771" y="8724900"/>
                  </a:moveTo>
                  <a:lnTo>
                    <a:pt x="2695193" y="8724900"/>
                  </a:lnTo>
                  <a:lnTo>
                    <a:pt x="2745008" y="8737600"/>
                  </a:lnTo>
                  <a:lnTo>
                    <a:pt x="3315501" y="8737600"/>
                  </a:lnTo>
                  <a:lnTo>
                    <a:pt x="3264771" y="8724900"/>
                  </a:lnTo>
                  <a:close/>
                </a:path>
                <a:path w="18288000" h="9321800">
                  <a:moveTo>
                    <a:pt x="2908890" y="8674100"/>
                  </a:moveTo>
                  <a:lnTo>
                    <a:pt x="2396499" y="8674100"/>
                  </a:lnTo>
                  <a:lnTo>
                    <a:pt x="2496027" y="8699500"/>
                  </a:lnTo>
                  <a:lnTo>
                    <a:pt x="2545805" y="8699500"/>
                  </a:lnTo>
                  <a:lnTo>
                    <a:pt x="2645388" y="8724900"/>
                  </a:lnTo>
                  <a:lnTo>
                    <a:pt x="3214007" y="8724900"/>
                  </a:lnTo>
                  <a:lnTo>
                    <a:pt x="3163212" y="8712200"/>
                  </a:lnTo>
                  <a:lnTo>
                    <a:pt x="3112389" y="8712200"/>
                  </a:lnTo>
                  <a:lnTo>
                    <a:pt x="3010674" y="8686800"/>
                  </a:lnTo>
                  <a:lnTo>
                    <a:pt x="2959789" y="8686800"/>
                  </a:lnTo>
                  <a:lnTo>
                    <a:pt x="2908890" y="8674100"/>
                  </a:lnTo>
                  <a:close/>
                </a:path>
                <a:path w="18288000" h="9321800">
                  <a:moveTo>
                    <a:pt x="14788226" y="8674100"/>
                  </a:moveTo>
                  <a:lnTo>
                    <a:pt x="3266992" y="8674100"/>
                  </a:lnTo>
                  <a:lnTo>
                    <a:pt x="3468240" y="8724900"/>
                  </a:lnTo>
                  <a:lnTo>
                    <a:pt x="14537616" y="8724900"/>
                  </a:lnTo>
                  <a:lnTo>
                    <a:pt x="14637897" y="8699500"/>
                  </a:lnTo>
                  <a:lnTo>
                    <a:pt x="14688019" y="8699500"/>
                  </a:lnTo>
                  <a:lnTo>
                    <a:pt x="14788226" y="8674100"/>
                  </a:lnTo>
                  <a:close/>
                </a:path>
                <a:path w="18288000" h="9321800">
                  <a:moveTo>
                    <a:pt x="2654300" y="8636000"/>
                  </a:moveTo>
                  <a:lnTo>
                    <a:pt x="2147840" y="8636000"/>
                  </a:lnTo>
                  <a:lnTo>
                    <a:pt x="2247276" y="8661400"/>
                  </a:lnTo>
                  <a:lnTo>
                    <a:pt x="2297008" y="8661400"/>
                  </a:lnTo>
                  <a:lnTo>
                    <a:pt x="2346749" y="8674100"/>
                  </a:lnTo>
                  <a:lnTo>
                    <a:pt x="2857980" y="8674100"/>
                  </a:lnTo>
                  <a:lnTo>
                    <a:pt x="2756141" y="8648700"/>
                  </a:lnTo>
                  <a:lnTo>
                    <a:pt x="2705219" y="8648700"/>
                  </a:lnTo>
                  <a:lnTo>
                    <a:pt x="2654300" y="8636000"/>
                  </a:lnTo>
                  <a:close/>
                </a:path>
                <a:path w="18288000" h="9321800">
                  <a:moveTo>
                    <a:pt x="18288000" y="0"/>
                  </a:moveTo>
                  <a:lnTo>
                    <a:pt x="0" y="0"/>
                  </a:lnTo>
                  <a:lnTo>
                    <a:pt x="0" y="7797800"/>
                  </a:lnTo>
                  <a:lnTo>
                    <a:pt x="630618" y="8001000"/>
                  </a:lnTo>
                  <a:lnTo>
                    <a:pt x="728949" y="8026400"/>
                  </a:lnTo>
                  <a:lnTo>
                    <a:pt x="778158" y="8051800"/>
                  </a:lnTo>
                  <a:lnTo>
                    <a:pt x="1074026" y="8128000"/>
                  </a:lnTo>
                  <a:lnTo>
                    <a:pt x="1123440" y="8153400"/>
                  </a:lnTo>
                  <a:lnTo>
                    <a:pt x="1619173" y="8280400"/>
                  </a:lnTo>
                  <a:lnTo>
                    <a:pt x="1668907" y="8305800"/>
                  </a:lnTo>
                  <a:lnTo>
                    <a:pt x="2365458" y="8483600"/>
                  </a:lnTo>
                  <a:lnTo>
                    <a:pt x="2415367" y="8483600"/>
                  </a:lnTo>
                  <a:lnTo>
                    <a:pt x="2915600" y="8610600"/>
                  </a:lnTo>
                  <a:lnTo>
                    <a:pt x="2965737" y="8610600"/>
                  </a:lnTo>
                  <a:lnTo>
                    <a:pt x="3216731" y="8674100"/>
                  </a:lnTo>
                  <a:lnTo>
                    <a:pt x="14838311" y="8674100"/>
                  </a:lnTo>
                  <a:lnTo>
                    <a:pt x="14938445" y="8648700"/>
                  </a:lnTo>
                  <a:lnTo>
                    <a:pt x="14988493" y="8648700"/>
                  </a:lnTo>
                  <a:lnTo>
                    <a:pt x="15088553" y="8623300"/>
                  </a:lnTo>
                  <a:lnTo>
                    <a:pt x="15138564" y="8623300"/>
                  </a:lnTo>
                  <a:lnTo>
                    <a:pt x="15288526" y="8585200"/>
                  </a:lnTo>
                  <a:lnTo>
                    <a:pt x="15338490" y="8585200"/>
                  </a:lnTo>
                  <a:lnTo>
                    <a:pt x="15488307" y="8547100"/>
                  </a:lnTo>
                  <a:lnTo>
                    <a:pt x="15538223" y="8547100"/>
                  </a:lnTo>
                  <a:lnTo>
                    <a:pt x="15687750" y="8509000"/>
                  </a:lnTo>
                  <a:lnTo>
                    <a:pt x="15737466" y="8509000"/>
                  </a:lnTo>
                  <a:lnTo>
                    <a:pt x="15936162" y="8458200"/>
                  </a:lnTo>
                  <a:lnTo>
                    <a:pt x="15985793" y="8458200"/>
                  </a:lnTo>
                  <a:lnTo>
                    <a:pt x="16184146" y="8407400"/>
                  </a:lnTo>
                  <a:lnTo>
                    <a:pt x="16233690" y="8407400"/>
                  </a:lnTo>
                  <a:lnTo>
                    <a:pt x="16530576" y="8331200"/>
                  </a:lnTo>
                  <a:lnTo>
                    <a:pt x="16579992" y="8331200"/>
                  </a:lnTo>
                  <a:lnTo>
                    <a:pt x="17122310" y="8191500"/>
                  </a:lnTo>
                  <a:lnTo>
                    <a:pt x="17171494" y="8191500"/>
                  </a:lnTo>
                  <a:lnTo>
                    <a:pt x="18043794" y="7962900"/>
                  </a:lnTo>
                  <a:lnTo>
                    <a:pt x="18091658" y="7937500"/>
                  </a:lnTo>
                  <a:lnTo>
                    <a:pt x="18288000" y="7886700"/>
                  </a:lnTo>
                  <a:lnTo>
                    <a:pt x="18287619" y="7658100"/>
                  </a:lnTo>
                  <a:lnTo>
                    <a:pt x="18288000" y="7658100"/>
                  </a:lnTo>
                  <a:lnTo>
                    <a:pt x="18288000" y="0"/>
                  </a:lnTo>
                  <a:close/>
                </a:path>
                <a:path w="18288000" h="9321800">
                  <a:moveTo>
                    <a:pt x="18288000" y="8026400"/>
                  </a:moveTo>
                  <a:lnTo>
                    <a:pt x="17852549" y="8140700"/>
                  </a:lnTo>
                  <a:lnTo>
                    <a:pt x="17804077" y="8166100"/>
                  </a:lnTo>
                  <a:lnTo>
                    <a:pt x="17269167" y="8305800"/>
                  </a:lnTo>
                  <a:lnTo>
                    <a:pt x="17220387" y="8305800"/>
                  </a:lnTo>
                  <a:lnTo>
                    <a:pt x="16682221" y="8445500"/>
                  </a:lnTo>
                  <a:lnTo>
                    <a:pt x="16633157" y="8445500"/>
                  </a:lnTo>
                  <a:lnTo>
                    <a:pt x="16387500" y="8509000"/>
                  </a:lnTo>
                  <a:lnTo>
                    <a:pt x="16338303" y="8509000"/>
                  </a:lnTo>
                  <a:lnTo>
                    <a:pt x="16141299" y="8559800"/>
                  </a:lnTo>
                  <a:lnTo>
                    <a:pt x="16091996" y="8559800"/>
                  </a:lnTo>
                  <a:lnTo>
                    <a:pt x="15893493" y="8610600"/>
                  </a:lnTo>
                  <a:lnTo>
                    <a:pt x="15843011" y="8610600"/>
                  </a:lnTo>
                  <a:lnTo>
                    <a:pt x="15691479" y="8648700"/>
                  </a:lnTo>
                  <a:lnTo>
                    <a:pt x="16113922" y="8648700"/>
                  </a:lnTo>
                  <a:lnTo>
                    <a:pt x="16310557" y="8597900"/>
                  </a:lnTo>
                  <a:lnTo>
                    <a:pt x="16359676" y="8597900"/>
                  </a:lnTo>
                  <a:lnTo>
                    <a:pt x="16607853" y="8534400"/>
                  </a:lnTo>
                  <a:lnTo>
                    <a:pt x="16657550" y="8534400"/>
                  </a:lnTo>
                  <a:lnTo>
                    <a:pt x="17202361" y="8394700"/>
                  </a:lnTo>
                  <a:lnTo>
                    <a:pt x="17251726" y="8394700"/>
                  </a:lnTo>
                  <a:lnTo>
                    <a:pt x="17694826" y="8280400"/>
                  </a:lnTo>
                  <a:lnTo>
                    <a:pt x="17743932" y="8255000"/>
                  </a:lnTo>
                  <a:lnTo>
                    <a:pt x="18288000" y="8102600"/>
                  </a:lnTo>
                  <a:lnTo>
                    <a:pt x="18288000" y="8026400"/>
                  </a:lnTo>
                  <a:close/>
                </a:path>
                <a:path w="18288000" h="9321800">
                  <a:moveTo>
                    <a:pt x="2503379" y="8610600"/>
                  </a:moveTo>
                  <a:lnTo>
                    <a:pt x="1998756" y="8610600"/>
                  </a:lnTo>
                  <a:lnTo>
                    <a:pt x="2098136" y="8636000"/>
                  </a:lnTo>
                  <a:lnTo>
                    <a:pt x="2603981" y="8636000"/>
                  </a:lnTo>
                  <a:lnTo>
                    <a:pt x="2503379" y="8610600"/>
                  </a:lnTo>
                  <a:close/>
                </a:path>
                <a:path w="18288000" h="9321800">
                  <a:moveTo>
                    <a:pt x="2352569" y="8585200"/>
                  </a:moveTo>
                  <a:lnTo>
                    <a:pt x="1849755" y="8585200"/>
                  </a:lnTo>
                  <a:lnTo>
                    <a:pt x="1949079" y="8610600"/>
                  </a:lnTo>
                  <a:lnTo>
                    <a:pt x="2453097" y="8610600"/>
                  </a:lnTo>
                  <a:lnTo>
                    <a:pt x="2352569" y="8585200"/>
                  </a:lnTo>
                  <a:close/>
                </a:path>
                <a:path w="18288000" h="9321800">
                  <a:moveTo>
                    <a:pt x="1900830" y="8509000"/>
                  </a:moveTo>
                  <a:lnTo>
                    <a:pt x="1448207" y="8509000"/>
                  </a:lnTo>
                  <a:lnTo>
                    <a:pt x="1598642" y="8547100"/>
                  </a:lnTo>
                  <a:lnTo>
                    <a:pt x="1648826" y="8547100"/>
                  </a:lnTo>
                  <a:lnTo>
                    <a:pt x="1799494" y="8585200"/>
                  </a:lnTo>
                  <a:lnTo>
                    <a:pt x="2302324" y="8585200"/>
                  </a:lnTo>
                  <a:lnTo>
                    <a:pt x="2201872" y="8559800"/>
                  </a:lnTo>
                  <a:lnTo>
                    <a:pt x="2151665" y="8559800"/>
                  </a:lnTo>
                  <a:lnTo>
                    <a:pt x="2051291" y="8534400"/>
                  </a:lnTo>
                  <a:lnTo>
                    <a:pt x="2001124" y="8534400"/>
                  </a:lnTo>
                  <a:lnTo>
                    <a:pt x="1900830" y="8509000"/>
                  </a:lnTo>
                  <a:close/>
                </a:path>
                <a:path w="18288000" h="9321800">
                  <a:moveTo>
                    <a:pt x="1150446" y="8369300"/>
                  </a:moveTo>
                  <a:lnTo>
                    <a:pt x="748596" y="8369300"/>
                  </a:lnTo>
                  <a:lnTo>
                    <a:pt x="997988" y="8432800"/>
                  </a:lnTo>
                  <a:lnTo>
                    <a:pt x="1047930" y="8432800"/>
                  </a:lnTo>
                  <a:lnTo>
                    <a:pt x="1197881" y="8470900"/>
                  </a:lnTo>
                  <a:lnTo>
                    <a:pt x="1247905" y="8470900"/>
                  </a:lnTo>
                  <a:lnTo>
                    <a:pt x="1398101" y="8509000"/>
                  </a:lnTo>
                  <a:lnTo>
                    <a:pt x="1850704" y="8509000"/>
                  </a:lnTo>
                  <a:lnTo>
                    <a:pt x="1750493" y="8483600"/>
                  </a:lnTo>
                  <a:lnTo>
                    <a:pt x="1700409" y="8483600"/>
                  </a:lnTo>
                  <a:lnTo>
                    <a:pt x="1550241" y="8445500"/>
                  </a:lnTo>
                  <a:lnTo>
                    <a:pt x="1500214" y="8445500"/>
                  </a:lnTo>
                  <a:lnTo>
                    <a:pt x="1350223" y="8407400"/>
                  </a:lnTo>
                  <a:lnTo>
                    <a:pt x="1300256" y="8407400"/>
                  </a:lnTo>
                  <a:lnTo>
                    <a:pt x="1150446" y="8369300"/>
                  </a:lnTo>
                  <a:close/>
                </a:path>
                <a:path w="18288000" h="9321800">
                  <a:moveTo>
                    <a:pt x="0" y="8115300"/>
                  </a:moveTo>
                  <a:lnTo>
                    <a:pt x="0" y="8204200"/>
                  </a:lnTo>
                  <a:lnTo>
                    <a:pt x="301066" y="8280400"/>
                  </a:lnTo>
                  <a:lnTo>
                    <a:pt x="350702" y="8280400"/>
                  </a:lnTo>
                  <a:lnTo>
                    <a:pt x="698783" y="8369300"/>
                  </a:lnTo>
                  <a:lnTo>
                    <a:pt x="1100541" y="8369300"/>
                  </a:lnTo>
                  <a:lnTo>
                    <a:pt x="901077" y="8318500"/>
                  </a:lnTo>
                  <a:lnTo>
                    <a:pt x="851427" y="8318500"/>
                  </a:lnTo>
                  <a:lnTo>
                    <a:pt x="553830" y="8242300"/>
                  </a:lnTo>
                  <a:lnTo>
                    <a:pt x="504288" y="8242300"/>
                  </a:lnTo>
                  <a:lnTo>
                    <a:pt x="108661" y="8140700"/>
                  </a:lnTo>
                  <a:lnTo>
                    <a:pt x="0" y="81153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790950" y="590550"/>
              <a:ext cx="10887075" cy="795337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714375" y="723900"/>
            <a:ext cx="16859250" cy="8839200"/>
            <a:chOff x="714375" y="723900"/>
            <a:chExt cx="16859250" cy="8839200"/>
          </a:xfrm>
        </p:grpSpPr>
        <p:sp>
          <p:nvSpPr>
            <p:cNvPr id="4" name="object 4" descr=""/>
            <p:cNvSpPr/>
            <p:nvPr/>
          </p:nvSpPr>
          <p:spPr>
            <a:xfrm>
              <a:off x="714375" y="723900"/>
              <a:ext cx="16859250" cy="8839200"/>
            </a:xfrm>
            <a:custGeom>
              <a:avLst/>
              <a:gdLst/>
              <a:ahLst/>
              <a:cxnLst/>
              <a:rect l="l" t="t" r="r" b="b"/>
              <a:pathLst>
                <a:path w="16859250" h="8839200">
                  <a:moveTo>
                    <a:pt x="16859250" y="0"/>
                  </a:moveTo>
                  <a:lnTo>
                    <a:pt x="0" y="0"/>
                  </a:lnTo>
                  <a:lnTo>
                    <a:pt x="0" y="8839200"/>
                  </a:lnTo>
                  <a:lnTo>
                    <a:pt x="16859250" y="8839200"/>
                  </a:lnTo>
                  <a:lnTo>
                    <a:pt x="168592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43100" y="1438275"/>
              <a:ext cx="14392275" cy="741045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7791450" y="2190750"/>
            <a:ext cx="771525" cy="771525"/>
          </a:xfrm>
          <a:custGeom>
            <a:avLst/>
            <a:gdLst/>
            <a:ahLst/>
            <a:cxnLst/>
            <a:rect l="l" t="t" r="r" b="b"/>
            <a:pathLst>
              <a:path w="771525" h="771525">
                <a:moveTo>
                  <a:pt x="385825" y="0"/>
                </a:moveTo>
                <a:lnTo>
                  <a:pt x="337424" y="3005"/>
                </a:lnTo>
                <a:lnTo>
                  <a:pt x="290818" y="11781"/>
                </a:lnTo>
                <a:lnTo>
                  <a:pt x="246369" y="25966"/>
                </a:lnTo>
                <a:lnTo>
                  <a:pt x="204438" y="45197"/>
                </a:lnTo>
                <a:lnTo>
                  <a:pt x="165386" y="69114"/>
                </a:lnTo>
                <a:lnTo>
                  <a:pt x="129575" y="97354"/>
                </a:lnTo>
                <a:lnTo>
                  <a:pt x="97366" y="129555"/>
                </a:lnTo>
                <a:lnTo>
                  <a:pt x="69121" y="165356"/>
                </a:lnTo>
                <a:lnTo>
                  <a:pt x="45201" y="204396"/>
                </a:lnTo>
                <a:lnTo>
                  <a:pt x="25968" y="246311"/>
                </a:lnTo>
                <a:lnTo>
                  <a:pt x="11782" y="290741"/>
                </a:lnTo>
                <a:lnTo>
                  <a:pt x="3005" y="337324"/>
                </a:lnTo>
                <a:lnTo>
                  <a:pt x="0" y="385699"/>
                </a:lnTo>
                <a:lnTo>
                  <a:pt x="3005" y="434100"/>
                </a:lnTo>
                <a:lnTo>
                  <a:pt x="11782" y="480706"/>
                </a:lnTo>
                <a:lnTo>
                  <a:pt x="25968" y="525155"/>
                </a:lnTo>
                <a:lnTo>
                  <a:pt x="45201" y="567086"/>
                </a:lnTo>
                <a:lnTo>
                  <a:pt x="69121" y="606138"/>
                </a:lnTo>
                <a:lnTo>
                  <a:pt x="97366" y="641949"/>
                </a:lnTo>
                <a:lnTo>
                  <a:pt x="129575" y="674158"/>
                </a:lnTo>
                <a:lnTo>
                  <a:pt x="165386" y="702403"/>
                </a:lnTo>
                <a:lnTo>
                  <a:pt x="204438" y="726323"/>
                </a:lnTo>
                <a:lnTo>
                  <a:pt x="246369" y="745556"/>
                </a:lnTo>
                <a:lnTo>
                  <a:pt x="290818" y="759742"/>
                </a:lnTo>
                <a:lnTo>
                  <a:pt x="337424" y="768519"/>
                </a:lnTo>
                <a:lnTo>
                  <a:pt x="385825" y="771525"/>
                </a:lnTo>
                <a:lnTo>
                  <a:pt x="434200" y="768519"/>
                </a:lnTo>
                <a:lnTo>
                  <a:pt x="480783" y="759742"/>
                </a:lnTo>
                <a:lnTo>
                  <a:pt x="525213" y="745556"/>
                </a:lnTo>
                <a:lnTo>
                  <a:pt x="567128" y="726323"/>
                </a:lnTo>
                <a:lnTo>
                  <a:pt x="606168" y="702403"/>
                </a:lnTo>
                <a:lnTo>
                  <a:pt x="641969" y="674158"/>
                </a:lnTo>
                <a:lnTo>
                  <a:pt x="674170" y="641949"/>
                </a:lnTo>
                <a:lnTo>
                  <a:pt x="702410" y="606138"/>
                </a:lnTo>
                <a:lnTo>
                  <a:pt x="726327" y="567086"/>
                </a:lnTo>
                <a:lnTo>
                  <a:pt x="745558" y="525155"/>
                </a:lnTo>
                <a:lnTo>
                  <a:pt x="759743" y="480706"/>
                </a:lnTo>
                <a:lnTo>
                  <a:pt x="768519" y="434100"/>
                </a:lnTo>
                <a:lnTo>
                  <a:pt x="771525" y="385699"/>
                </a:lnTo>
                <a:lnTo>
                  <a:pt x="768519" y="337324"/>
                </a:lnTo>
                <a:lnTo>
                  <a:pt x="759743" y="290741"/>
                </a:lnTo>
                <a:lnTo>
                  <a:pt x="745558" y="246311"/>
                </a:lnTo>
                <a:lnTo>
                  <a:pt x="726327" y="204396"/>
                </a:lnTo>
                <a:lnTo>
                  <a:pt x="702410" y="165356"/>
                </a:lnTo>
                <a:lnTo>
                  <a:pt x="674170" y="129555"/>
                </a:lnTo>
                <a:lnTo>
                  <a:pt x="641969" y="97354"/>
                </a:lnTo>
                <a:lnTo>
                  <a:pt x="606168" y="69114"/>
                </a:lnTo>
                <a:lnTo>
                  <a:pt x="567128" y="45197"/>
                </a:lnTo>
                <a:lnTo>
                  <a:pt x="525213" y="25966"/>
                </a:lnTo>
                <a:lnTo>
                  <a:pt x="480783" y="11781"/>
                </a:lnTo>
                <a:lnTo>
                  <a:pt x="434200" y="3005"/>
                </a:lnTo>
                <a:lnTo>
                  <a:pt x="38582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7791450" y="3467100"/>
            <a:ext cx="771525" cy="781050"/>
          </a:xfrm>
          <a:custGeom>
            <a:avLst/>
            <a:gdLst/>
            <a:ahLst/>
            <a:cxnLst/>
            <a:rect l="l" t="t" r="r" b="b"/>
            <a:pathLst>
              <a:path w="771525" h="781050">
                <a:moveTo>
                  <a:pt x="385825" y="0"/>
                </a:moveTo>
                <a:lnTo>
                  <a:pt x="337424" y="3043"/>
                </a:lnTo>
                <a:lnTo>
                  <a:pt x="290818" y="11929"/>
                </a:lnTo>
                <a:lnTo>
                  <a:pt x="246369" y="26291"/>
                </a:lnTo>
                <a:lnTo>
                  <a:pt x="204438" y="45763"/>
                </a:lnTo>
                <a:lnTo>
                  <a:pt x="165386" y="69978"/>
                </a:lnTo>
                <a:lnTo>
                  <a:pt x="129575" y="98571"/>
                </a:lnTo>
                <a:lnTo>
                  <a:pt x="97366" y="131175"/>
                </a:lnTo>
                <a:lnTo>
                  <a:pt x="69121" y="167424"/>
                </a:lnTo>
                <a:lnTo>
                  <a:pt x="45201" y="206952"/>
                </a:lnTo>
                <a:lnTo>
                  <a:pt x="25968" y="249392"/>
                </a:lnTo>
                <a:lnTo>
                  <a:pt x="11782" y="294379"/>
                </a:lnTo>
                <a:lnTo>
                  <a:pt x="3005" y="341545"/>
                </a:lnTo>
                <a:lnTo>
                  <a:pt x="0" y="390525"/>
                </a:lnTo>
                <a:lnTo>
                  <a:pt x="3005" y="439504"/>
                </a:lnTo>
                <a:lnTo>
                  <a:pt x="11782" y="486670"/>
                </a:lnTo>
                <a:lnTo>
                  <a:pt x="25968" y="531657"/>
                </a:lnTo>
                <a:lnTo>
                  <a:pt x="45201" y="574097"/>
                </a:lnTo>
                <a:lnTo>
                  <a:pt x="69121" y="613625"/>
                </a:lnTo>
                <a:lnTo>
                  <a:pt x="97366" y="649874"/>
                </a:lnTo>
                <a:lnTo>
                  <a:pt x="129575" y="682478"/>
                </a:lnTo>
                <a:lnTo>
                  <a:pt x="165386" y="711071"/>
                </a:lnTo>
                <a:lnTo>
                  <a:pt x="204438" y="735286"/>
                </a:lnTo>
                <a:lnTo>
                  <a:pt x="246369" y="754758"/>
                </a:lnTo>
                <a:lnTo>
                  <a:pt x="290818" y="769120"/>
                </a:lnTo>
                <a:lnTo>
                  <a:pt x="337424" y="778006"/>
                </a:lnTo>
                <a:lnTo>
                  <a:pt x="385825" y="781050"/>
                </a:lnTo>
                <a:lnTo>
                  <a:pt x="434200" y="778006"/>
                </a:lnTo>
                <a:lnTo>
                  <a:pt x="480783" y="769120"/>
                </a:lnTo>
                <a:lnTo>
                  <a:pt x="525213" y="754758"/>
                </a:lnTo>
                <a:lnTo>
                  <a:pt x="567128" y="735286"/>
                </a:lnTo>
                <a:lnTo>
                  <a:pt x="606168" y="711071"/>
                </a:lnTo>
                <a:lnTo>
                  <a:pt x="641969" y="682478"/>
                </a:lnTo>
                <a:lnTo>
                  <a:pt x="674170" y="649874"/>
                </a:lnTo>
                <a:lnTo>
                  <a:pt x="702410" y="613625"/>
                </a:lnTo>
                <a:lnTo>
                  <a:pt x="726327" y="574097"/>
                </a:lnTo>
                <a:lnTo>
                  <a:pt x="745558" y="531657"/>
                </a:lnTo>
                <a:lnTo>
                  <a:pt x="759743" y="486670"/>
                </a:lnTo>
                <a:lnTo>
                  <a:pt x="768519" y="439504"/>
                </a:lnTo>
                <a:lnTo>
                  <a:pt x="771525" y="390525"/>
                </a:lnTo>
                <a:lnTo>
                  <a:pt x="768519" y="341545"/>
                </a:lnTo>
                <a:lnTo>
                  <a:pt x="759743" y="294379"/>
                </a:lnTo>
                <a:lnTo>
                  <a:pt x="745558" y="249392"/>
                </a:lnTo>
                <a:lnTo>
                  <a:pt x="726327" y="206952"/>
                </a:lnTo>
                <a:lnTo>
                  <a:pt x="702410" y="167424"/>
                </a:lnTo>
                <a:lnTo>
                  <a:pt x="674170" y="131175"/>
                </a:lnTo>
                <a:lnTo>
                  <a:pt x="641969" y="98571"/>
                </a:lnTo>
                <a:lnTo>
                  <a:pt x="606168" y="69978"/>
                </a:lnTo>
                <a:lnTo>
                  <a:pt x="567128" y="45763"/>
                </a:lnTo>
                <a:lnTo>
                  <a:pt x="525213" y="26291"/>
                </a:lnTo>
                <a:lnTo>
                  <a:pt x="480783" y="11929"/>
                </a:lnTo>
                <a:lnTo>
                  <a:pt x="434200" y="3043"/>
                </a:lnTo>
                <a:lnTo>
                  <a:pt x="38582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7791450" y="6029325"/>
            <a:ext cx="771525" cy="771525"/>
          </a:xfrm>
          <a:custGeom>
            <a:avLst/>
            <a:gdLst/>
            <a:ahLst/>
            <a:cxnLst/>
            <a:rect l="l" t="t" r="r" b="b"/>
            <a:pathLst>
              <a:path w="771525" h="771525">
                <a:moveTo>
                  <a:pt x="385825" y="0"/>
                </a:moveTo>
                <a:lnTo>
                  <a:pt x="337424" y="3005"/>
                </a:lnTo>
                <a:lnTo>
                  <a:pt x="290818" y="11781"/>
                </a:lnTo>
                <a:lnTo>
                  <a:pt x="246369" y="25966"/>
                </a:lnTo>
                <a:lnTo>
                  <a:pt x="204438" y="45197"/>
                </a:lnTo>
                <a:lnTo>
                  <a:pt x="165386" y="69114"/>
                </a:lnTo>
                <a:lnTo>
                  <a:pt x="129575" y="97354"/>
                </a:lnTo>
                <a:lnTo>
                  <a:pt x="97366" y="129555"/>
                </a:lnTo>
                <a:lnTo>
                  <a:pt x="69121" y="165356"/>
                </a:lnTo>
                <a:lnTo>
                  <a:pt x="45201" y="204396"/>
                </a:lnTo>
                <a:lnTo>
                  <a:pt x="25968" y="246311"/>
                </a:lnTo>
                <a:lnTo>
                  <a:pt x="11782" y="290741"/>
                </a:lnTo>
                <a:lnTo>
                  <a:pt x="3005" y="337324"/>
                </a:lnTo>
                <a:lnTo>
                  <a:pt x="0" y="385699"/>
                </a:lnTo>
                <a:lnTo>
                  <a:pt x="3005" y="434100"/>
                </a:lnTo>
                <a:lnTo>
                  <a:pt x="11782" y="480706"/>
                </a:lnTo>
                <a:lnTo>
                  <a:pt x="25968" y="525155"/>
                </a:lnTo>
                <a:lnTo>
                  <a:pt x="45201" y="567086"/>
                </a:lnTo>
                <a:lnTo>
                  <a:pt x="69121" y="606138"/>
                </a:lnTo>
                <a:lnTo>
                  <a:pt x="97366" y="641949"/>
                </a:lnTo>
                <a:lnTo>
                  <a:pt x="129575" y="674158"/>
                </a:lnTo>
                <a:lnTo>
                  <a:pt x="165386" y="702403"/>
                </a:lnTo>
                <a:lnTo>
                  <a:pt x="204438" y="726323"/>
                </a:lnTo>
                <a:lnTo>
                  <a:pt x="246369" y="745556"/>
                </a:lnTo>
                <a:lnTo>
                  <a:pt x="290818" y="759742"/>
                </a:lnTo>
                <a:lnTo>
                  <a:pt x="337424" y="768519"/>
                </a:lnTo>
                <a:lnTo>
                  <a:pt x="385825" y="771525"/>
                </a:lnTo>
                <a:lnTo>
                  <a:pt x="434200" y="768519"/>
                </a:lnTo>
                <a:lnTo>
                  <a:pt x="480783" y="759742"/>
                </a:lnTo>
                <a:lnTo>
                  <a:pt x="525213" y="745556"/>
                </a:lnTo>
                <a:lnTo>
                  <a:pt x="567128" y="726323"/>
                </a:lnTo>
                <a:lnTo>
                  <a:pt x="606168" y="702403"/>
                </a:lnTo>
                <a:lnTo>
                  <a:pt x="641969" y="674158"/>
                </a:lnTo>
                <a:lnTo>
                  <a:pt x="674170" y="641949"/>
                </a:lnTo>
                <a:lnTo>
                  <a:pt x="702410" y="606138"/>
                </a:lnTo>
                <a:lnTo>
                  <a:pt x="726327" y="567086"/>
                </a:lnTo>
                <a:lnTo>
                  <a:pt x="745558" y="525155"/>
                </a:lnTo>
                <a:lnTo>
                  <a:pt x="759743" y="480706"/>
                </a:lnTo>
                <a:lnTo>
                  <a:pt x="768519" y="434100"/>
                </a:lnTo>
                <a:lnTo>
                  <a:pt x="771525" y="385699"/>
                </a:lnTo>
                <a:lnTo>
                  <a:pt x="768519" y="337324"/>
                </a:lnTo>
                <a:lnTo>
                  <a:pt x="759743" y="290741"/>
                </a:lnTo>
                <a:lnTo>
                  <a:pt x="745558" y="246311"/>
                </a:lnTo>
                <a:lnTo>
                  <a:pt x="726327" y="204396"/>
                </a:lnTo>
                <a:lnTo>
                  <a:pt x="702410" y="165356"/>
                </a:lnTo>
                <a:lnTo>
                  <a:pt x="674170" y="129555"/>
                </a:lnTo>
                <a:lnTo>
                  <a:pt x="641969" y="97354"/>
                </a:lnTo>
                <a:lnTo>
                  <a:pt x="606168" y="69114"/>
                </a:lnTo>
                <a:lnTo>
                  <a:pt x="567128" y="45197"/>
                </a:lnTo>
                <a:lnTo>
                  <a:pt x="525213" y="25966"/>
                </a:lnTo>
                <a:lnTo>
                  <a:pt x="480783" y="11781"/>
                </a:lnTo>
                <a:lnTo>
                  <a:pt x="434200" y="3005"/>
                </a:lnTo>
                <a:lnTo>
                  <a:pt x="38582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7791450" y="4752975"/>
            <a:ext cx="771525" cy="771525"/>
          </a:xfrm>
          <a:custGeom>
            <a:avLst/>
            <a:gdLst/>
            <a:ahLst/>
            <a:cxnLst/>
            <a:rect l="l" t="t" r="r" b="b"/>
            <a:pathLst>
              <a:path w="771525" h="771525">
                <a:moveTo>
                  <a:pt x="385825" y="0"/>
                </a:moveTo>
                <a:lnTo>
                  <a:pt x="337424" y="3005"/>
                </a:lnTo>
                <a:lnTo>
                  <a:pt x="290818" y="11781"/>
                </a:lnTo>
                <a:lnTo>
                  <a:pt x="246369" y="25966"/>
                </a:lnTo>
                <a:lnTo>
                  <a:pt x="204438" y="45197"/>
                </a:lnTo>
                <a:lnTo>
                  <a:pt x="165386" y="69114"/>
                </a:lnTo>
                <a:lnTo>
                  <a:pt x="129575" y="97354"/>
                </a:lnTo>
                <a:lnTo>
                  <a:pt x="97366" y="129555"/>
                </a:lnTo>
                <a:lnTo>
                  <a:pt x="69121" y="165356"/>
                </a:lnTo>
                <a:lnTo>
                  <a:pt x="45201" y="204396"/>
                </a:lnTo>
                <a:lnTo>
                  <a:pt x="25968" y="246311"/>
                </a:lnTo>
                <a:lnTo>
                  <a:pt x="11782" y="290741"/>
                </a:lnTo>
                <a:lnTo>
                  <a:pt x="3005" y="337324"/>
                </a:lnTo>
                <a:lnTo>
                  <a:pt x="0" y="385699"/>
                </a:lnTo>
                <a:lnTo>
                  <a:pt x="3005" y="434100"/>
                </a:lnTo>
                <a:lnTo>
                  <a:pt x="11782" y="480706"/>
                </a:lnTo>
                <a:lnTo>
                  <a:pt x="25968" y="525155"/>
                </a:lnTo>
                <a:lnTo>
                  <a:pt x="45201" y="567086"/>
                </a:lnTo>
                <a:lnTo>
                  <a:pt x="69121" y="606138"/>
                </a:lnTo>
                <a:lnTo>
                  <a:pt x="97366" y="641949"/>
                </a:lnTo>
                <a:lnTo>
                  <a:pt x="129575" y="674158"/>
                </a:lnTo>
                <a:lnTo>
                  <a:pt x="165386" y="702403"/>
                </a:lnTo>
                <a:lnTo>
                  <a:pt x="204438" y="726323"/>
                </a:lnTo>
                <a:lnTo>
                  <a:pt x="246369" y="745556"/>
                </a:lnTo>
                <a:lnTo>
                  <a:pt x="290818" y="759742"/>
                </a:lnTo>
                <a:lnTo>
                  <a:pt x="337424" y="768519"/>
                </a:lnTo>
                <a:lnTo>
                  <a:pt x="385825" y="771525"/>
                </a:lnTo>
                <a:lnTo>
                  <a:pt x="434200" y="768519"/>
                </a:lnTo>
                <a:lnTo>
                  <a:pt x="480783" y="759742"/>
                </a:lnTo>
                <a:lnTo>
                  <a:pt x="525213" y="745556"/>
                </a:lnTo>
                <a:lnTo>
                  <a:pt x="567128" y="726323"/>
                </a:lnTo>
                <a:lnTo>
                  <a:pt x="606168" y="702403"/>
                </a:lnTo>
                <a:lnTo>
                  <a:pt x="641969" y="674158"/>
                </a:lnTo>
                <a:lnTo>
                  <a:pt x="674170" y="641949"/>
                </a:lnTo>
                <a:lnTo>
                  <a:pt x="702410" y="606138"/>
                </a:lnTo>
                <a:lnTo>
                  <a:pt x="726327" y="567086"/>
                </a:lnTo>
                <a:lnTo>
                  <a:pt x="745558" y="525155"/>
                </a:lnTo>
                <a:lnTo>
                  <a:pt x="759743" y="480706"/>
                </a:lnTo>
                <a:lnTo>
                  <a:pt x="768519" y="434100"/>
                </a:lnTo>
                <a:lnTo>
                  <a:pt x="771525" y="385699"/>
                </a:lnTo>
                <a:lnTo>
                  <a:pt x="768519" y="337324"/>
                </a:lnTo>
                <a:lnTo>
                  <a:pt x="759743" y="290741"/>
                </a:lnTo>
                <a:lnTo>
                  <a:pt x="745558" y="246311"/>
                </a:lnTo>
                <a:lnTo>
                  <a:pt x="726327" y="204396"/>
                </a:lnTo>
                <a:lnTo>
                  <a:pt x="702410" y="165356"/>
                </a:lnTo>
                <a:lnTo>
                  <a:pt x="674170" y="129555"/>
                </a:lnTo>
                <a:lnTo>
                  <a:pt x="641969" y="97354"/>
                </a:lnTo>
                <a:lnTo>
                  <a:pt x="606168" y="69114"/>
                </a:lnTo>
                <a:lnTo>
                  <a:pt x="567128" y="45197"/>
                </a:lnTo>
                <a:lnTo>
                  <a:pt x="525213" y="25966"/>
                </a:lnTo>
                <a:lnTo>
                  <a:pt x="480783" y="11781"/>
                </a:lnTo>
                <a:lnTo>
                  <a:pt x="434200" y="3005"/>
                </a:lnTo>
                <a:lnTo>
                  <a:pt x="38582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7791450" y="7315200"/>
            <a:ext cx="771525" cy="771525"/>
          </a:xfrm>
          <a:custGeom>
            <a:avLst/>
            <a:gdLst/>
            <a:ahLst/>
            <a:cxnLst/>
            <a:rect l="l" t="t" r="r" b="b"/>
            <a:pathLst>
              <a:path w="771525" h="771525">
                <a:moveTo>
                  <a:pt x="385825" y="0"/>
                </a:moveTo>
                <a:lnTo>
                  <a:pt x="337424" y="3005"/>
                </a:lnTo>
                <a:lnTo>
                  <a:pt x="290818" y="11781"/>
                </a:lnTo>
                <a:lnTo>
                  <a:pt x="246369" y="25966"/>
                </a:lnTo>
                <a:lnTo>
                  <a:pt x="204438" y="45197"/>
                </a:lnTo>
                <a:lnTo>
                  <a:pt x="165386" y="69114"/>
                </a:lnTo>
                <a:lnTo>
                  <a:pt x="129575" y="97354"/>
                </a:lnTo>
                <a:lnTo>
                  <a:pt x="97366" y="129555"/>
                </a:lnTo>
                <a:lnTo>
                  <a:pt x="69121" y="165356"/>
                </a:lnTo>
                <a:lnTo>
                  <a:pt x="45201" y="204396"/>
                </a:lnTo>
                <a:lnTo>
                  <a:pt x="25968" y="246311"/>
                </a:lnTo>
                <a:lnTo>
                  <a:pt x="11782" y="290741"/>
                </a:lnTo>
                <a:lnTo>
                  <a:pt x="3005" y="337324"/>
                </a:lnTo>
                <a:lnTo>
                  <a:pt x="0" y="385699"/>
                </a:lnTo>
                <a:lnTo>
                  <a:pt x="3005" y="434100"/>
                </a:lnTo>
                <a:lnTo>
                  <a:pt x="11782" y="480706"/>
                </a:lnTo>
                <a:lnTo>
                  <a:pt x="25968" y="525155"/>
                </a:lnTo>
                <a:lnTo>
                  <a:pt x="45201" y="567086"/>
                </a:lnTo>
                <a:lnTo>
                  <a:pt x="69121" y="606138"/>
                </a:lnTo>
                <a:lnTo>
                  <a:pt x="97366" y="641949"/>
                </a:lnTo>
                <a:lnTo>
                  <a:pt x="129575" y="674158"/>
                </a:lnTo>
                <a:lnTo>
                  <a:pt x="165386" y="702403"/>
                </a:lnTo>
                <a:lnTo>
                  <a:pt x="204438" y="726323"/>
                </a:lnTo>
                <a:lnTo>
                  <a:pt x="246369" y="745556"/>
                </a:lnTo>
                <a:lnTo>
                  <a:pt x="290818" y="759742"/>
                </a:lnTo>
                <a:lnTo>
                  <a:pt x="337424" y="768519"/>
                </a:lnTo>
                <a:lnTo>
                  <a:pt x="385825" y="771525"/>
                </a:lnTo>
                <a:lnTo>
                  <a:pt x="434200" y="768519"/>
                </a:lnTo>
                <a:lnTo>
                  <a:pt x="480783" y="759742"/>
                </a:lnTo>
                <a:lnTo>
                  <a:pt x="525213" y="745556"/>
                </a:lnTo>
                <a:lnTo>
                  <a:pt x="567128" y="726323"/>
                </a:lnTo>
                <a:lnTo>
                  <a:pt x="606168" y="702403"/>
                </a:lnTo>
                <a:lnTo>
                  <a:pt x="641969" y="674158"/>
                </a:lnTo>
                <a:lnTo>
                  <a:pt x="674170" y="641949"/>
                </a:lnTo>
                <a:lnTo>
                  <a:pt x="702410" y="606138"/>
                </a:lnTo>
                <a:lnTo>
                  <a:pt x="726327" y="567086"/>
                </a:lnTo>
                <a:lnTo>
                  <a:pt x="745558" y="525155"/>
                </a:lnTo>
                <a:lnTo>
                  <a:pt x="759743" y="480706"/>
                </a:lnTo>
                <a:lnTo>
                  <a:pt x="768519" y="434100"/>
                </a:lnTo>
                <a:lnTo>
                  <a:pt x="771525" y="385699"/>
                </a:lnTo>
                <a:lnTo>
                  <a:pt x="768519" y="337324"/>
                </a:lnTo>
                <a:lnTo>
                  <a:pt x="759743" y="290741"/>
                </a:lnTo>
                <a:lnTo>
                  <a:pt x="745558" y="246311"/>
                </a:lnTo>
                <a:lnTo>
                  <a:pt x="726327" y="204396"/>
                </a:lnTo>
                <a:lnTo>
                  <a:pt x="702410" y="165356"/>
                </a:lnTo>
                <a:lnTo>
                  <a:pt x="674170" y="129555"/>
                </a:lnTo>
                <a:lnTo>
                  <a:pt x="641969" y="97354"/>
                </a:lnTo>
                <a:lnTo>
                  <a:pt x="606168" y="69114"/>
                </a:lnTo>
                <a:lnTo>
                  <a:pt x="567128" y="45197"/>
                </a:lnTo>
                <a:lnTo>
                  <a:pt x="525213" y="25966"/>
                </a:lnTo>
                <a:lnTo>
                  <a:pt x="480783" y="11781"/>
                </a:lnTo>
                <a:lnTo>
                  <a:pt x="434200" y="3005"/>
                </a:lnTo>
                <a:lnTo>
                  <a:pt x="38582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7791450" y="8591550"/>
            <a:ext cx="771525" cy="771525"/>
          </a:xfrm>
          <a:custGeom>
            <a:avLst/>
            <a:gdLst/>
            <a:ahLst/>
            <a:cxnLst/>
            <a:rect l="l" t="t" r="r" b="b"/>
            <a:pathLst>
              <a:path w="771525" h="771525">
                <a:moveTo>
                  <a:pt x="385825" y="0"/>
                </a:moveTo>
                <a:lnTo>
                  <a:pt x="337424" y="3005"/>
                </a:lnTo>
                <a:lnTo>
                  <a:pt x="290818" y="11782"/>
                </a:lnTo>
                <a:lnTo>
                  <a:pt x="246369" y="25968"/>
                </a:lnTo>
                <a:lnTo>
                  <a:pt x="204438" y="45201"/>
                </a:lnTo>
                <a:lnTo>
                  <a:pt x="165386" y="69121"/>
                </a:lnTo>
                <a:lnTo>
                  <a:pt x="129575" y="97366"/>
                </a:lnTo>
                <a:lnTo>
                  <a:pt x="97366" y="129575"/>
                </a:lnTo>
                <a:lnTo>
                  <a:pt x="69121" y="165386"/>
                </a:lnTo>
                <a:lnTo>
                  <a:pt x="45201" y="204438"/>
                </a:lnTo>
                <a:lnTo>
                  <a:pt x="25968" y="246369"/>
                </a:lnTo>
                <a:lnTo>
                  <a:pt x="11782" y="290818"/>
                </a:lnTo>
                <a:lnTo>
                  <a:pt x="3005" y="337424"/>
                </a:lnTo>
                <a:lnTo>
                  <a:pt x="0" y="385825"/>
                </a:lnTo>
                <a:lnTo>
                  <a:pt x="3005" y="434202"/>
                </a:lnTo>
                <a:lnTo>
                  <a:pt x="11782" y="480787"/>
                </a:lnTo>
                <a:lnTo>
                  <a:pt x="25968" y="525218"/>
                </a:lnTo>
                <a:lnTo>
                  <a:pt x="45201" y="567134"/>
                </a:lnTo>
                <a:lnTo>
                  <a:pt x="69121" y="606173"/>
                </a:lnTo>
                <a:lnTo>
                  <a:pt x="97366" y="641974"/>
                </a:lnTo>
                <a:lnTo>
                  <a:pt x="129575" y="674175"/>
                </a:lnTo>
                <a:lnTo>
                  <a:pt x="165386" y="702414"/>
                </a:lnTo>
                <a:lnTo>
                  <a:pt x="204438" y="726329"/>
                </a:lnTo>
                <a:lnTo>
                  <a:pt x="246369" y="745560"/>
                </a:lnTo>
                <a:lnTo>
                  <a:pt x="290818" y="759743"/>
                </a:lnTo>
                <a:lnTo>
                  <a:pt x="337424" y="768519"/>
                </a:lnTo>
                <a:lnTo>
                  <a:pt x="385825" y="771525"/>
                </a:lnTo>
                <a:lnTo>
                  <a:pt x="434200" y="768519"/>
                </a:lnTo>
                <a:lnTo>
                  <a:pt x="480783" y="759743"/>
                </a:lnTo>
                <a:lnTo>
                  <a:pt x="525213" y="745560"/>
                </a:lnTo>
                <a:lnTo>
                  <a:pt x="567128" y="726329"/>
                </a:lnTo>
                <a:lnTo>
                  <a:pt x="606168" y="702414"/>
                </a:lnTo>
                <a:lnTo>
                  <a:pt x="641969" y="674175"/>
                </a:lnTo>
                <a:lnTo>
                  <a:pt x="674170" y="641974"/>
                </a:lnTo>
                <a:lnTo>
                  <a:pt x="702410" y="606173"/>
                </a:lnTo>
                <a:lnTo>
                  <a:pt x="726327" y="567134"/>
                </a:lnTo>
                <a:lnTo>
                  <a:pt x="745558" y="525218"/>
                </a:lnTo>
                <a:lnTo>
                  <a:pt x="759743" y="480787"/>
                </a:lnTo>
                <a:lnTo>
                  <a:pt x="768519" y="434202"/>
                </a:lnTo>
                <a:lnTo>
                  <a:pt x="771525" y="385825"/>
                </a:lnTo>
                <a:lnTo>
                  <a:pt x="768519" y="337424"/>
                </a:lnTo>
                <a:lnTo>
                  <a:pt x="759743" y="290818"/>
                </a:lnTo>
                <a:lnTo>
                  <a:pt x="745558" y="246369"/>
                </a:lnTo>
                <a:lnTo>
                  <a:pt x="726327" y="204438"/>
                </a:lnTo>
                <a:lnTo>
                  <a:pt x="702410" y="165386"/>
                </a:lnTo>
                <a:lnTo>
                  <a:pt x="674170" y="129575"/>
                </a:lnTo>
                <a:lnTo>
                  <a:pt x="641969" y="97366"/>
                </a:lnTo>
                <a:lnTo>
                  <a:pt x="606168" y="69121"/>
                </a:lnTo>
                <a:lnTo>
                  <a:pt x="567128" y="45201"/>
                </a:lnTo>
                <a:lnTo>
                  <a:pt x="525213" y="25968"/>
                </a:lnTo>
                <a:lnTo>
                  <a:pt x="480783" y="11782"/>
                </a:lnTo>
                <a:lnTo>
                  <a:pt x="434200" y="3005"/>
                </a:lnTo>
                <a:lnTo>
                  <a:pt x="38582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9196451" y="2217737"/>
            <a:ext cx="3452495" cy="57994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 spc="-10" b="0">
                <a:latin typeface="Verdana"/>
                <a:cs typeface="Verdana"/>
              </a:rPr>
              <a:t>Review</a:t>
            </a:r>
            <a:endParaRPr sz="4200">
              <a:latin typeface="Verdana"/>
              <a:cs typeface="Verdana"/>
            </a:endParaRPr>
          </a:p>
          <a:p>
            <a:pPr marL="12700" marR="5080">
              <a:lnSpc>
                <a:spcPct val="200500"/>
              </a:lnSpc>
            </a:pPr>
            <a:r>
              <a:rPr dirty="0" sz="4200" spc="-10" b="0">
                <a:latin typeface="Verdana"/>
                <a:cs typeface="Verdana"/>
              </a:rPr>
              <a:t>Methodology Result Conclusion </a:t>
            </a:r>
            <a:r>
              <a:rPr dirty="0" sz="4200" spc="-65" b="0">
                <a:latin typeface="Verdana"/>
                <a:cs typeface="Verdana"/>
              </a:rPr>
              <a:t>Future</a:t>
            </a:r>
            <a:r>
              <a:rPr dirty="0" sz="4200" spc="-400" b="0">
                <a:latin typeface="Verdana"/>
                <a:cs typeface="Verdana"/>
              </a:rPr>
              <a:t> </a:t>
            </a:r>
            <a:r>
              <a:rPr dirty="0" sz="4200" spc="-20" b="0">
                <a:latin typeface="Verdana"/>
                <a:cs typeface="Verdana"/>
              </a:rPr>
              <a:t>Work</a:t>
            </a:r>
            <a:endParaRPr sz="4200">
              <a:latin typeface="Verdana"/>
              <a:cs typeface="Verdana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8018526" y="2256726"/>
            <a:ext cx="266700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55">
                <a:solidFill>
                  <a:srgbClr val="FFFFFF"/>
                </a:solidFill>
                <a:latin typeface="Arial Black"/>
                <a:cs typeface="Arial Black"/>
              </a:rPr>
              <a:t>1</a:t>
            </a:r>
            <a:endParaRPr sz="3600">
              <a:latin typeface="Arial Black"/>
              <a:cs typeface="Arial Black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8018526" y="3537330"/>
            <a:ext cx="280670" cy="575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600" spc="-459">
                <a:solidFill>
                  <a:srgbClr val="FFFFFF"/>
                </a:solidFill>
                <a:latin typeface="Arial Black"/>
                <a:cs typeface="Arial Black"/>
              </a:rPr>
              <a:t>2</a:t>
            </a:r>
            <a:endParaRPr sz="3600">
              <a:latin typeface="Arial Black"/>
              <a:cs typeface="Arial Black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8018526" y="6099873"/>
            <a:ext cx="310515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105">
                <a:solidFill>
                  <a:srgbClr val="FFFFFF"/>
                </a:solidFill>
                <a:latin typeface="Arial Black"/>
                <a:cs typeface="Arial Black"/>
              </a:rPr>
              <a:t>4</a:t>
            </a:r>
            <a:endParaRPr sz="3600">
              <a:latin typeface="Arial Black"/>
              <a:cs typeface="Arial Black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8018526" y="4818380"/>
            <a:ext cx="295910" cy="575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600" spc="-340">
                <a:solidFill>
                  <a:srgbClr val="FFFFFF"/>
                </a:solidFill>
                <a:latin typeface="Arial Black"/>
                <a:cs typeface="Arial Black"/>
              </a:rPr>
              <a:t>3</a:t>
            </a:r>
            <a:endParaRPr sz="3600">
              <a:latin typeface="Arial Black"/>
              <a:cs typeface="Arial Black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8018526" y="7380922"/>
            <a:ext cx="300990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180">
                <a:solidFill>
                  <a:srgbClr val="FFFFFF"/>
                </a:solidFill>
                <a:latin typeface="Arial Black"/>
                <a:cs typeface="Arial Black"/>
              </a:rPr>
              <a:t>5</a:t>
            </a:r>
            <a:endParaRPr sz="3600">
              <a:latin typeface="Arial Black"/>
              <a:cs typeface="Arial Black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2092070" y="2098357"/>
            <a:ext cx="3724910" cy="12496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000" spc="-385">
                <a:latin typeface="Arial Black"/>
                <a:cs typeface="Arial Black"/>
              </a:rPr>
              <a:t>Outline</a:t>
            </a:r>
            <a:endParaRPr sz="8000">
              <a:latin typeface="Arial Black"/>
              <a:cs typeface="Arial Black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8018526" y="8658542"/>
            <a:ext cx="322580" cy="575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600" spc="-50">
                <a:solidFill>
                  <a:srgbClr val="FFFFFF"/>
                </a:solidFill>
                <a:latin typeface="Arial Black"/>
                <a:cs typeface="Arial Black"/>
              </a:rPr>
              <a:t>6</a:t>
            </a:r>
            <a:endParaRPr sz="3600">
              <a:latin typeface="Arial Black"/>
              <a:cs typeface="Arial Black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9198356" y="8606472"/>
            <a:ext cx="4780280" cy="666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 spc="-75">
                <a:latin typeface="Verdana"/>
                <a:cs typeface="Verdana"/>
              </a:rPr>
              <a:t>Acknowledgement</a:t>
            </a:r>
            <a:endParaRPr sz="4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38250" y="5143500"/>
            <a:ext cx="7620000" cy="2962275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16635" y="771588"/>
            <a:ext cx="9491980" cy="110109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50" spc="-620" b="0">
                <a:latin typeface="Arial Black"/>
                <a:cs typeface="Arial Black"/>
              </a:rPr>
              <a:t>Review</a:t>
            </a:r>
            <a:r>
              <a:rPr dirty="0" sz="7050" spc="-740" b="0">
                <a:latin typeface="Arial Black"/>
                <a:cs typeface="Arial Black"/>
              </a:rPr>
              <a:t> </a:t>
            </a:r>
            <a:r>
              <a:rPr dirty="0" sz="7050" spc="350" b="0">
                <a:latin typeface="Arial Black"/>
                <a:cs typeface="Arial Black"/>
              </a:rPr>
              <a:t>-</a:t>
            </a:r>
            <a:r>
              <a:rPr dirty="0" sz="7050" spc="-690" b="0">
                <a:latin typeface="Arial Black"/>
                <a:cs typeface="Arial Black"/>
              </a:rPr>
              <a:t> </a:t>
            </a:r>
            <a:r>
              <a:rPr dirty="0" sz="7050" spc="-335" b="0">
                <a:latin typeface="Arial Black"/>
                <a:cs typeface="Arial Black"/>
              </a:rPr>
              <a:t>Introduction</a:t>
            </a:r>
            <a:endParaRPr sz="7050">
              <a:latin typeface="Arial Black"/>
              <a:cs typeface="Arial Black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249362" y="2064448"/>
            <a:ext cx="5028565" cy="220027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5000" spc="-434">
                <a:latin typeface="Arial Black"/>
                <a:cs typeface="Arial Black"/>
              </a:rPr>
              <a:t>Rocket</a:t>
            </a:r>
            <a:r>
              <a:rPr dirty="0" sz="5000" spc="-480">
                <a:latin typeface="Arial Black"/>
                <a:cs typeface="Arial Black"/>
              </a:rPr>
              <a:t> </a:t>
            </a:r>
            <a:r>
              <a:rPr dirty="0" sz="5000" spc="-325">
                <a:latin typeface="Arial Black"/>
                <a:cs typeface="Arial Black"/>
              </a:rPr>
              <a:t>Nozzle</a:t>
            </a:r>
            <a:endParaRPr sz="5000">
              <a:latin typeface="Arial Black"/>
              <a:cs typeface="Arial Black"/>
            </a:endParaRPr>
          </a:p>
          <a:p>
            <a:pPr marL="89535">
              <a:lnSpc>
                <a:spcPct val="100000"/>
              </a:lnSpc>
              <a:spcBef>
                <a:spcPts val="5695"/>
              </a:spcBef>
            </a:pPr>
            <a:r>
              <a:rPr dirty="0" sz="4500" spc="-295">
                <a:latin typeface="Arial Black"/>
                <a:cs typeface="Arial Black"/>
              </a:rPr>
              <a:t>Working</a:t>
            </a:r>
            <a:r>
              <a:rPr dirty="0" sz="4500" spc="-475">
                <a:latin typeface="Arial Black"/>
                <a:cs typeface="Arial Black"/>
              </a:rPr>
              <a:t> </a:t>
            </a:r>
            <a:r>
              <a:rPr dirty="0" sz="4500" spc="-215">
                <a:latin typeface="Arial Black"/>
                <a:cs typeface="Arial Black"/>
              </a:rPr>
              <a:t>Principle</a:t>
            </a:r>
            <a:endParaRPr sz="4500">
              <a:latin typeface="Arial Black"/>
              <a:cs typeface="Arial Black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0976991" y="3552571"/>
            <a:ext cx="5540375" cy="37033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500" spc="-254">
                <a:latin typeface="Arial Black"/>
                <a:cs typeface="Arial Black"/>
              </a:rPr>
              <a:t>Main</a:t>
            </a:r>
            <a:r>
              <a:rPr dirty="0" sz="4500" spc="-405">
                <a:latin typeface="Arial Black"/>
                <a:cs typeface="Arial Black"/>
              </a:rPr>
              <a:t> </a:t>
            </a:r>
            <a:r>
              <a:rPr dirty="0" sz="4500" spc="-345">
                <a:latin typeface="Arial Black"/>
                <a:cs typeface="Arial Black"/>
              </a:rPr>
              <a:t>Challenges</a:t>
            </a:r>
            <a:endParaRPr sz="45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spcBef>
                <a:spcPts val="1475"/>
              </a:spcBef>
            </a:pPr>
            <a:endParaRPr sz="4500">
              <a:latin typeface="Arial Black"/>
              <a:cs typeface="Arial Black"/>
            </a:endParaRPr>
          </a:p>
          <a:p>
            <a:pPr marL="732155" indent="-388620">
              <a:lnSpc>
                <a:spcPct val="100000"/>
              </a:lnSpc>
              <a:buFont typeface="Arial MT"/>
              <a:buChar char="•"/>
              <a:tabLst>
                <a:tab pos="732155" algn="l"/>
              </a:tabLst>
            </a:pPr>
            <a:r>
              <a:rPr dirty="0" sz="3600" spc="-60">
                <a:latin typeface="Arial Black"/>
                <a:cs typeface="Arial Black"/>
              </a:rPr>
              <a:t>Cooling</a:t>
            </a:r>
            <a:endParaRPr sz="3600">
              <a:latin typeface="Arial Black"/>
              <a:cs typeface="Arial Black"/>
            </a:endParaRPr>
          </a:p>
          <a:p>
            <a:pPr marL="732155" indent="-388620">
              <a:lnSpc>
                <a:spcPct val="100000"/>
              </a:lnSpc>
              <a:spcBef>
                <a:spcPts val="1390"/>
              </a:spcBef>
              <a:buFont typeface="Arial MT"/>
              <a:buChar char="•"/>
              <a:tabLst>
                <a:tab pos="732155" algn="l"/>
              </a:tabLst>
            </a:pPr>
            <a:r>
              <a:rPr dirty="0" sz="3600" spc="-65">
                <a:latin typeface="Verdana"/>
                <a:cs typeface="Verdana"/>
              </a:rPr>
              <a:t>Thrust</a:t>
            </a:r>
            <a:r>
              <a:rPr dirty="0" sz="3600" spc="-305">
                <a:latin typeface="Verdana"/>
                <a:cs typeface="Verdana"/>
              </a:rPr>
              <a:t> </a:t>
            </a:r>
            <a:r>
              <a:rPr dirty="0" sz="3600" spc="-10">
                <a:latin typeface="Verdana"/>
                <a:cs typeface="Verdana"/>
              </a:rPr>
              <a:t>enhancement</a:t>
            </a:r>
            <a:endParaRPr sz="3600">
              <a:latin typeface="Verdana"/>
              <a:cs typeface="Verdana"/>
            </a:endParaRPr>
          </a:p>
          <a:p>
            <a:pPr marL="732155" indent="-388620">
              <a:lnSpc>
                <a:spcPct val="100000"/>
              </a:lnSpc>
              <a:spcBef>
                <a:spcPts val="1380"/>
              </a:spcBef>
              <a:buFont typeface="Arial MT"/>
              <a:buChar char="•"/>
              <a:tabLst>
                <a:tab pos="732155" algn="l"/>
              </a:tabLst>
            </a:pPr>
            <a:r>
              <a:rPr dirty="0" sz="3600" spc="-80">
                <a:latin typeface="Verdana"/>
                <a:cs typeface="Verdana"/>
              </a:rPr>
              <a:t>Nozzle</a:t>
            </a:r>
            <a:r>
              <a:rPr dirty="0" sz="3600" spc="-295">
                <a:latin typeface="Verdana"/>
                <a:cs typeface="Verdana"/>
              </a:rPr>
              <a:t> </a:t>
            </a:r>
            <a:r>
              <a:rPr dirty="0" sz="3600" spc="-25">
                <a:latin typeface="Verdana"/>
                <a:cs typeface="Verdana"/>
              </a:rPr>
              <a:t>Manufacturing</a:t>
            </a:r>
            <a:endParaRPr sz="36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22653" y="540067"/>
            <a:ext cx="11575415" cy="108966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950" spc="-585" b="0">
                <a:latin typeface="Arial Black"/>
                <a:cs typeface="Arial Black"/>
              </a:rPr>
              <a:t>Review</a:t>
            </a:r>
            <a:r>
              <a:rPr dirty="0" sz="6950" spc="-650" b="0">
                <a:latin typeface="Arial Black"/>
                <a:cs typeface="Arial Black"/>
              </a:rPr>
              <a:t> </a:t>
            </a:r>
            <a:r>
              <a:rPr dirty="0" sz="6950" spc="370" b="0">
                <a:latin typeface="Arial Black"/>
                <a:cs typeface="Arial Black"/>
              </a:rPr>
              <a:t>-</a:t>
            </a:r>
            <a:r>
              <a:rPr dirty="0" sz="6950" spc="-650" b="0">
                <a:latin typeface="Arial Black"/>
                <a:cs typeface="Arial Black"/>
              </a:rPr>
              <a:t> </a:t>
            </a:r>
            <a:r>
              <a:rPr dirty="0" sz="6950" spc="-365" b="0">
                <a:latin typeface="Arial Black"/>
                <a:cs typeface="Arial Black"/>
              </a:rPr>
              <a:t>Literature</a:t>
            </a:r>
            <a:r>
              <a:rPr dirty="0" sz="6950" spc="-635" b="0">
                <a:latin typeface="Arial Black"/>
                <a:cs typeface="Arial Black"/>
              </a:rPr>
              <a:t> </a:t>
            </a:r>
            <a:r>
              <a:rPr dirty="0" sz="6950" spc="-605" b="0">
                <a:latin typeface="Arial Black"/>
                <a:cs typeface="Arial Black"/>
              </a:rPr>
              <a:t>Review</a:t>
            </a:r>
            <a:endParaRPr sz="6950">
              <a:latin typeface="Arial Black"/>
              <a:cs typeface="Arial Black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2049779" y="1878330"/>
            <a:ext cx="3959225" cy="712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500" spc="-254">
                <a:latin typeface="Arial Black"/>
                <a:cs typeface="Arial Black"/>
              </a:rPr>
              <a:t>Cooling</a:t>
            </a:r>
            <a:r>
              <a:rPr dirty="0" sz="4500" spc="-405">
                <a:latin typeface="Arial Black"/>
                <a:cs typeface="Arial Black"/>
              </a:rPr>
              <a:t> </a:t>
            </a:r>
            <a:r>
              <a:rPr dirty="0" sz="4500" spc="-375">
                <a:latin typeface="Arial Black"/>
                <a:cs typeface="Arial Black"/>
              </a:rPr>
              <a:t>Types</a:t>
            </a:r>
            <a:endParaRPr sz="4500">
              <a:latin typeface="Arial Black"/>
              <a:cs typeface="Arial Black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280794" y="4341812"/>
            <a:ext cx="9403715" cy="41979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01320" indent="-38862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401320" algn="l"/>
              </a:tabLst>
            </a:pPr>
            <a:r>
              <a:rPr dirty="0" sz="3600" spc="-210">
                <a:latin typeface="Arial Black"/>
                <a:cs typeface="Arial Black"/>
              </a:rPr>
              <a:t>Film</a:t>
            </a:r>
            <a:r>
              <a:rPr dirty="0" sz="3600" spc="-325">
                <a:latin typeface="Arial Black"/>
                <a:cs typeface="Arial Black"/>
              </a:rPr>
              <a:t> </a:t>
            </a:r>
            <a:r>
              <a:rPr dirty="0" sz="3600" spc="-85">
                <a:latin typeface="Arial Black"/>
                <a:cs typeface="Arial Black"/>
              </a:rPr>
              <a:t>cooling</a:t>
            </a:r>
            <a:endParaRPr sz="36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3600">
              <a:latin typeface="Arial Black"/>
              <a:cs typeface="Arial Black"/>
            </a:endParaRPr>
          </a:p>
          <a:p>
            <a:pPr marL="3901440">
              <a:lnSpc>
                <a:spcPct val="100000"/>
              </a:lnSpc>
            </a:pPr>
            <a:r>
              <a:rPr dirty="0" sz="3600" spc="-180">
                <a:latin typeface="Arial Black"/>
                <a:cs typeface="Arial Black"/>
              </a:rPr>
              <a:t>Main</a:t>
            </a:r>
            <a:r>
              <a:rPr dirty="0" sz="3600" spc="-370">
                <a:latin typeface="Arial Black"/>
                <a:cs typeface="Arial Black"/>
              </a:rPr>
              <a:t> </a:t>
            </a:r>
            <a:r>
              <a:rPr dirty="0" sz="3600" spc="-254">
                <a:latin typeface="Arial Black"/>
                <a:cs typeface="Arial Black"/>
              </a:rPr>
              <a:t>Parameters</a:t>
            </a:r>
            <a:r>
              <a:rPr dirty="0" sz="3600" spc="-345">
                <a:latin typeface="Arial Black"/>
                <a:cs typeface="Arial Black"/>
              </a:rPr>
              <a:t> </a:t>
            </a:r>
            <a:r>
              <a:rPr dirty="0" sz="3600" spc="-200">
                <a:latin typeface="Arial Black"/>
                <a:cs typeface="Arial Black"/>
              </a:rPr>
              <a:t>Effects</a:t>
            </a:r>
            <a:endParaRPr sz="3600">
              <a:latin typeface="Arial Black"/>
              <a:cs typeface="Arial Black"/>
            </a:endParaRPr>
          </a:p>
          <a:p>
            <a:pPr marL="432434" indent="-431800">
              <a:lnSpc>
                <a:spcPct val="100000"/>
              </a:lnSpc>
              <a:spcBef>
                <a:spcPts val="3310"/>
              </a:spcBef>
              <a:buSzPct val="91666"/>
              <a:buAutoNum type="arabicPeriod"/>
              <a:tabLst>
                <a:tab pos="432434" algn="l"/>
              </a:tabLst>
            </a:pPr>
            <a:r>
              <a:rPr dirty="0" sz="3600" spc="-195">
                <a:latin typeface="Arial Black"/>
                <a:cs typeface="Arial Black"/>
              </a:rPr>
              <a:t>Slot</a:t>
            </a:r>
            <a:r>
              <a:rPr dirty="0" sz="3600" spc="-295">
                <a:latin typeface="Arial Black"/>
                <a:cs typeface="Arial Black"/>
              </a:rPr>
              <a:t> </a:t>
            </a:r>
            <a:r>
              <a:rPr dirty="0" sz="3600" spc="-20">
                <a:latin typeface="Arial Black"/>
                <a:cs typeface="Arial Black"/>
              </a:rPr>
              <a:t>Hight</a:t>
            </a:r>
            <a:endParaRPr sz="3600">
              <a:latin typeface="Arial Black"/>
              <a:cs typeface="Arial Black"/>
            </a:endParaRPr>
          </a:p>
          <a:p>
            <a:pPr marL="432434" indent="-431800">
              <a:lnSpc>
                <a:spcPct val="100000"/>
              </a:lnSpc>
              <a:spcBef>
                <a:spcPts val="1385"/>
              </a:spcBef>
              <a:buSzPct val="91666"/>
              <a:buAutoNum type="arabicPeriod"/>
              <a:tabLst>
                <a:tab pos="432434" algn="l"/>
              </a:tabLst>
            </a:pPr>
            <a:r>
              <a:rPr dirty="0" sz="3600" spc="-210">
                <a:latin typeface="Arial Black"/>
                <a:cs typeface="Arial Black"/>
              </a:rPr>
              <a:t>Injection</a:t>
            </a:r>
            <a:r>
              <a:rPr dirty="0" sz="3600" spc="-260">
                <a:latin typeface="Arial Black"/>
                <a:cs typeface="Arial Black"/>
              </a:rPr>
              <a:t> </a:t>
            </a:r>
            <a:r>
              <a:rPr dirty="0" sz="3600" spc="-280">
                <a:latin typeface="Arial Black"/>
                <a:cs typeface="Arial Black"/>
              </a:rPr>
              <a:t>Angle</a:t>
            </a:r>
            <a:endParaRPr sz="3600">
              <a:latin typeface="Arial Black"/>
              <a:cs typeface="Arial Black"/>
            </a:endParaRPr>
          </a:p>
          <a:p>
            <a:pPr marL="432434" indent="-431800">
              <a:lnSpc>
                <a:spcPct val="100000"/>
              </a:lnSpc>
              <a:spcBef>
                <a:spcPts val="1385"/>
              </a:spcBef>
              <a:buSzPct val="91666"/>
              <a:buAutoNum type="arabicPeriod"/>
              <a:tabLst>
                <a:tab pos="432434" algn="l"/>
              </a:tabLst>
            </a:pPr>
            <a:r>
              <a:rPr dirty="0" sz="3600" spc="-265">
                <a:latin typeface="Arial Black"/>
                <a:cs typeface="Arial Black"/>
              </a:rPr>
              <a:t>Blowing</a:t>
            </a:r>
            <a:r>
              <a:rPr dirty="0" sz="3600" spc="-365">
                <a:latin typeface="Arial Black"/>
                <a:cs typeface="Arial Black"/>
              </a:rPr>
              <a:t> </a:t>
            </a:r>
            <a:r>
              <a:rPr dirty="0" sz="3600" spc="-30">
                <a:latin typeface="Arial Black"/>
                <a:cs typeface="Arial Black"/>
              </a:rPr>
              <a:t>Ratio</a:t>
            </a:r>
            <a:endParaRPr sz="3600">
              <a:latin typeface="Arial Black"/>
              <a:cs typeface="Arial Black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1155933" y="4341812"/>
            <a:ext cx="5142230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01320" indent="-38862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401320" algn="l"/>
              </a:tabLst>
            </a:pPr>
            <a:r>
              <a:rPr dirty="0" sz="3600" spc="-250">
                <a:latin typeface="Arial Black"/>
                <a:cs typeface="Arial Black"/>
              </a:rPr>
              <a:t>Regenerative</a:t>
            </a:r>
            <a:r>
              <a:rPr dirty="0" sz="3600" spc="-240">
                <a:latin typeface="Arial Black"/>
                <a:cs typeface="Arial Black"/>
              </a:rPr>
              <a:t> </a:t>
            </a:r>
            <a:r>
              <a:rPr dirty="0" sz="3600" spc="-190">
                <a:latin typeface="Arial Black"/>
                <a:cs typeface="Arial Black"/>
              </a:rPr>
              <a:t>cooling</a:t>
            </a:r>
            <a:endParaRPr sz="3600">
              <a:latin typeface="Arial Black"/>
              <a:cs typeface="Arial Black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1155933" y="6339966"/>
            <a:ext cx="4025265" cy="2199640"/>
          </a:xfrm>
          <a:prstGeom prst="rect">
            <a:avLst/>
          </a:prstGeom>
        </p:spPr>
        <p:txBody>
          <a:bodyPr wrap="square" lIns="0" tIns="188595" rIns="0" bIns="0" rtlCol="0" vert="horz">
            <a:spAutoFit/>
          </a:bodyPr>
          <a:lstStyle/>
          <a:p>
            <a:pPr marL="540385" indent="-527685">
              <a:lnSpc>
                <a:spcPct val="100000"/>
              </a:lnSpc>
              <a:spcBef>
                <a:spcPts val="1485"/>
              </a:spcBef>
              <a:buAutoNum type="arabicPeriod"/>
              <a:tabLst>
                <a:tab pos="540385" algn="l"/>
              </a:tabLst>
            </a:pPr>
            <a:r>
              <a:rPr dirty="0" sz="3600" spc="-300">
                <a:latin typeface="Arial Black"/>
                <a:cs typeface="Arial Black"/>
              </a:rPr>
              <a:t>Ribs</a:t>
            </a:r>
            <a:endParaRPr sz="3600">
              <a:latin typeface="Arial Black"/>
              <a:cs typeface="Arial Black"/>
            </a:endParaRPr>
          </a:p>
          <a:p>
            <a:pPr marL="540385" indent="-527685">
              <a:lnSpc>
                <a:spcPct val="100000"/>
              </a:lnSpc>
              <a:spcBef>
                <a:spcPts val="1385"/>
              </a:spcBef>
              <a:buAutoNum type="arabicPeriod"/>
              <a:tabLst>
                <a:tab pos="540385" algn="l"/>
              </a:tabLst>
            </a:pPr>
            <a:r>
              <a:rPr dirty="0" sz="3600" spc="-130">
                <a:latin typeface="Arial Black"/>
                <a:cs typeface="Arial Black"/>
              </a:rPr>
              <a:t>Channel</a:t>
            </a:r>
            <a:r>
              <a:rPr dirty="0" sz="3600" spc="-35">
                <a:latin typeface="Arial Black"/>
                <a:cs typeface="Arial Black"/>
              </a:rPr>
              <a:t> </a:t>
            </a:r>
            <a:r>
              <a:rPr dirty="0" sz="3600" spc="-270">
                <a:latin typeface="Arial Black"/>
                <a:cs typeface="Arial Black"/>
              </a:rPr>
              <a:t>Shape</a:t>
            </a:r>
            <a:endParaRPr sz="3600">
              <a:latin typeface="Arial Black"/>
              <a:cs typeface="Arial Black"/>
            </a:endParaRPr>
          </a:p>
          <a:p>
            <a:pPr marL="540385" indent="-527685">
              <a:lnSpc>
                <a:spcPct val="100000"/>
              </a:lnSpc>
              <a:spcBef>
                <a:spcPts val="1385"/>
              </a:spcBef>
              <a:buAutoNum type="arabicPeriod"/>
              <a:tabLst>
                <a:tab pos="540385" algn="l"/>
              </a:tabLst>
            </a:pPr>
            <a:r>
              <a:rPr dirty="0" sz="3600" spc="-275">
                <a:latin typeface="Arial Black"/>
                <a:cs typeface="Arial Black"/>
              </a:rPr>
              <a:t>Aspect</a:t>
            </a:r>
            <a:r>
              <a:rPr dirty="0" sz="3600" spc="-290">
                <a:latin typeface="Arial Black"/>
                <a:cs typeface="Arial Black"/>
              </a:rPr>
              <a:t> </a:t>
            </a:r>
            <a:r>
              <a:rPr dirty="0" sz="3600" spc="-40">
                <a:latin typeface="Arial Black"/>
                <a:cs typeface="Arial Black"/>
              </a:rPr>
              <a:t>Ratio</a:t>
            </a:r>
            <a:endParaRPr sz="36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0" y="2180501"/>
            <a:ext cx="8115300" cy="748737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93090" y="930846"/>
            <a:ext cx="7501255" cy="108966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950" spc="-585" b="0">
                <a:latin typeface="Arial Black"/>
                <a:cs typeface="Arial Black"/>
              </a:rPr>
              <a:t>Review</a:t>
            </a:r>
            <a:r>
              <a:rPr dirty="0" sz="6950" spc="-655" b="0">
                <a:latin typeface="Arial Black"/>
                <a:cs typeface="Arial Black"/>
              </a:rPr>
              <a:t> </a:t>
            </a:r>
            <a:r>
              <a:rPr dirty="0" sz="6950" spc="370" b="0">
                <a:latin typeface="Arial Black"/>
                <a:cs typeface="Arial Black"/>
              </a:rPr>
              <a:t>-</a:t>
            </a:r>
            <a:r>
              <a:rPr dirty="0" sz="6950" spc="-650" b="0">
                <a:latin typeface="Arial Black"/>
                <a:cs typeface="Arial Black"/>
              </a:rPr>
              <a:t> </a:t>
            </a:r>
            <a:r>
              <a:rPr dirty="0" sz="6950" spc="-390" b="0">
                <a:latin typeface="Arial Black"/>
                <a:cs typeface="Arial Black"/>
              </a:rPr>
              <a:t>Purpose</a:t>
            </a:r>
            <a:endParaRPr sz="6950">
              <a:latin typeface="Arial Black"/>
              <a:cs typeface="Arial Black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93090" y="2568520"/>
            <a:ext cx="7833359" cy="6501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1783080" indent="-10160">
              <a:lnSpc>
                <a:spcPct val="132000"/>
              </a:lnSpc>
              <a:spcBef>
                <a:spcPts val="95"/>
              </a:spcBef>
              <a:buSzPct val="72602"/>
              <a:buChar char="•"/>
              <a:tabLst>
                <a:tab pos="183515" algn="l"/>
              </a:tabLst>
            </a:pPr>
            <a:r>
              <a:rPr dirty="0" sz="3650" spc="-220">
                <a:latin typeface="Arial Black"/>
                <a:cs typeface="Arial Black"/>
              </a:rPr>
              <a:t>	</a:t>
            </a:r>
            <a:r>
              <a:rPr dirty="0" sz="3650" spc="-220">
                <a:latin typeface="Arial Black"/>
                <a:cs typeface="Arial Black"/>
              </a:rPr>
              <a:t>Comparative</a:t>
            </a:r>
            <a:r>
              <a:rPr dirty="0" sz="3650" spc="-295">
                <a:latin typeface="Arial Black"/>
                <a:cs typeface="Arial Black"/>
              </a:rPr>
              <a:t> </a:t>
            </a:r>
            <a:r>
              <a:rPr dirty="0" sz="3650" spc="-195">
                <a:latin typeface="Arial Black"/>
                <a:cs typeface="Arial Black"/>
              </a:rPr>
              <a:t>and</a:t>
            </a:r>
            <a:r>
              <a:rPr dirty="0" sz="3650" spc="-335">
                <a:latin typeface="Arial Black"/>
                <a:cs typeface="Arial Black"/>
              </a:rPr>
              <a:t> </a:t>
            </a:r>
            <a:r>
              <a:rPr dirty="0" sz="3650" spc="-275">
                <a:latin typeface="Arial Black"/>
                <a:cs typeface="Arial Black"/>
              </a:rPr>
              <a:t>analysis </a:t>
            </a:r>
            <a:r>
              <a:rPr dirty="0" sz="3650" spc="-254">
                <a:latin typeface="Arial Black"/>
                <a:cs typeface="Arial Black"/>
              </a:rPr>
              <a:t>between</a:t>
            </a:r>
            <a:r>
              <a:rPr dirty="0" sz="3650" spc="-360">
                <a:latin typeface="Arial Black"/>
                <a:cs typeface="Arial Black"/>
              </a:rPr>
              <a:t> </a:t>
            </a:r>
            <a:r>
              <a:rPr dirty="0" sz="3650" spc="-185">
                <a:latin typeface="Arial Black"/>
                <a:cs typeface="Arial Black"/>
              </a:rPr>
              <a:t>three</a:t>
            </a:r>
            <a:r>
              <a:rPr dirty="0" sz="3650" spc="-325">
                <a:latin typeface="Arial Black"/>
                <a:cs typeface="Arial Black"/>
              </a:rPr>
              <a:t> </a:t>
            </a:r>
            <a:r>
              <a:rPr dirty="0" sz="3650" spc="-220">
                <a:latin typeface="Arial Black"/>
                <a:cs typeface="Arial Black"/>
              </a:rPr>
              <a:t>models</a:t>
            </a:r>
            <a:r>
              <a:rPr dirty="0" sz="3650" spc="-345">
                <a:latin typeface="Arial Black"/>
                <a:cs typeface="Arial Black"/>
              </a:rPr>
              <a:t> </a:t>
            </a:r>
            <a:r>
              <a:rPr dirty="0" sz="3650" spc="-50">
                <a:latin typeface="Arial Black"/>
                <a:cs typeface="Arial Black"/>
              </a:rPr>
              <a:t>.</a:t>
            </a:r>
            <a:endParaRPr sz="365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spcBef>
                <a:spcPts val="275"/>
              </a:spcBef>
            </a:pPr>
            <a:endParaRPr sz="3650">
              <a:latin typeface="Arial Black"/>
              <a:cs typeface="Arial Black"/>
            </a:endParaRPr>
          </a:p>
          <a:p>
            <a:pPr marL="564515" indent="-551815">
              <a:lnSpc>
                <a:spcPct val="100000"/>
              </a:lnSpc>
              <a:buAutoNum type="alphaLcParenR"/>
              <a:tabLst>
                <a:tab pos="564515" algn="l"/>
              </a:tabLst>
            </a:pPr>
            <a:r>
              <a:rPr dirty="0" sz="3750" spc="-180">
                <a:latin typeface="Arial Black"/>
                <a:cs typeface="Arial Black"/>
              </a:rPr>
              <a:t>Model</a:t>
            </a:r>
            <a:r>
              <a:rPr dirty="0" sz="3750" spc="-375">
                <a:latin typeface="Arial Black"/>
                <a:cs typeface="Arial Black"/>
              </a:rPr>
              <a:t> </a:t>
            </a:r>
            <a:r>
              <a:rPr dirty="0" sz="3750" spc="-525">
                <a:latin typeface="Arial Black"/>
                <a:cs typeface="Arial Black"/>
              </a:rPr>
              <a:t>1</a:t>
            </a:r>
            <a:r>
              <a:rPr dirty="0" sz="3750" spc="-819">
                <a:latin typeface="Arial Black"/>
                <a:cs typeface="Arial Black"/>
              </a:rPr>
              <a:t> </a:t>
            </a:r>
            <a:r>
              <a:rPr dirty="0" sz="3750" spc="-225">
                <a:latin typeface="Arial Black"/>
                <a:cs typeface="Arial Black"/>
              </a:rPr>
              <a:t>:</a:t>
            </a:r>
            <a:r>
              <a:rPr dirty="0" sz="3750" spc="-400">
                <a:latin typeface="Arial Black"/>
                <a:cs typeface="Arial Black"/>
              </a:rPr>
              <a:t> </a:t>
            </a:r>
            <a:r>
              <a:rPr dirty="0" sz="3750" spc="-180">
                <a:latin typeface="Arial Black"/>
                <a:cs typeface="Arial Black"/>
              </a:rPr>
              <a:t>no</a:t>
            </a:r>
            <a:r>
              <a:rPr dirty="0" sz="3750" spc="-360">
                <a:latin typeface="Arial Black"/>
                <a:cs typeface="Arial Black"/>
              </a:rPr>
              <a:t> </a:t>
            </a:r>
            <a:r>
              <a:rPr dirty="0" sz="3750" spc="-240">
                <a:latin typeface="Arial Black"/>
                <a:cs typeface="Arial Black"/>
              </a:rPr>
              <a:t>cooling</a:t>
            </a:r>
            <a:r>
              <a:rPr dirty="0" sz="3750" spc="-409">
                <a:latin typeface="Arial Black"/>
                <a:cs typeface="Arial Black"/>
              </a:rPr>
              <a:t> </a:t>
            </a:r>
            <a:r>
              <a:rPr dirty="0" sz="3750" spc="-254">
                <a:latin typeface="Arial Black"/>
                <a:cs typeface="Arial Black"/>
              </a:rPr>
              <a:t>channel</a:t>
            </a:r>
            <a:r>
              <a:rPr dirty="0" sz="3750" spc="-370">
                <a:latin typeface="Arial Black"/>
                <a:cs typeface="Arial Black"/>
              </a:rPr>
              <a:t> </a:t>
            </a:r>
            <a:r>
              <a:rPr dirty="0" sz="3750" spc="-50">
                <a:latin typeface="Arial Black"/>
                <a:cs typeface="Arial Black"/>
              </a:rPr>
              <a:t>.</a:t>
            </a:r>
            <a:endParaRPr sz="3750">
              <a:latin typeface="Arial Black"/>
              <a:cs typeface="Arial Black"/>
            </a:endParaRPr>
          </a:p>
          <a:p>
            <a:pPr marL="12700" marR="1322705" indent="581025">
              <a:lnSpc>
                <a:spcPct val="130200"/>
              </a:lnSpc>
              <a:spcBef>
                <a:spcPts val="75"/>
              </a:spcBef>
              <a:buAutoNum type="alphaLcParenR"/>
              <a:tabLst>
                <a:tab pos="593725" algn="l"/>
              </a:tabLst>
            </a:pPr>
            <a:r>
              <a:rPr dirty="0" sz="3750" spc="-175">
                <a:latin typeface="Arial Black"/>
                <a:cs typeface="Arial Black"/>
              </a:rPr>
              <a:t>Model</a:t>
            </a:r>
            <a:r>
              <a:rPr dirty="0" sz="3750" spc="-370">
                <a:latin typeface="Arial Black"/>
                <a:cs typeface="Arial Black"/>
              </a:rPr>
              <a:t> </a:t>
            </a:r>
            <a:r>
              <a:rPr dirty="0" sz="3750" spc="-180">
                <a:latin typeface="Arial Black"/>
                <a:cs typeface="Arial Black"/>
              </a:rPr>
              <a:t>2:</a:t>
            </a:r>
            <a:r>
              <a:rPr dirty="0" sz="3750" spc="-320">
                <a:latin typeface="Arial Black"/>
                <a:cs typeface="Arial Black"/>
              </a:rPr>
              <a:t> </a:t>
            </a:r>
            <a:r>
              <a:rPr dirty="0" sz="3750" spc="-375">
                <a:latin typeface="Arial Black"/>
                <a:cs typeface="Arial Black"/>
              </a:rPr>
              <a:t>a</a:t>
            </a:r>
            <a:r>
              <a:rPr dirty="0" sz="3750" spc="-360">
                <a:latin typeface="Arial Black"/>
                <a:cs typeface="Arial Black"/>
              </a:rPr>
              <a:t> </a:t>
            </a:r>
            <a:r>
              <a:rPr dirty="0" sz="3750" spc="-229">
                <a:latin typeface="Arial Black"/>
                <a:cs typeface="Arial Black"/>
              </a:rPr>
              <a:t>typical</a:t>
            </a:r>
            <a:r>
              <a:rPr dirty="0" sz="3750" spc="-365">
                <a:latin typeface="Arial Black"/>
                <a:cs typeface="Arial Black"/>
              </a:rPr>
              <a:t> </a:t>
            </a:r>
            <a:r>
              <a:rPr dirty="0" sz="3750" spc="-200">
                <a:latin typeface="Arial Black"/>
                <a:cs typeface="Arial Black"/>
              </a:rPr>
              <a:t>cooling </a:t>
            </a:r>
            <a:r>
              <a:rPr dirty="0" sz="3750" spc="-270">
                <a:latin typeface="Arial Black"/>
                <a:cs typeface="Arial Black"/>
              </a:rPr>
              <a:t>channel.</a:t>
            </a:r>
            <a:endParaRPr sz="3750">
              <a:latin typeface="Arial Black"/>
              <a:cs typeface="Arial Black"/>
            </a:endParaRPr>
          </a:p>
          <a:p>
            <a:pPr marL="12700" marR="5080" indent="541655">
              <a:lnSpc>
                <a:spcPct val="130900"/>
              </a:lnSpc>
              <a:spcBef>
                <a:spcPts val="40"/>
              </a:spcBef>
              <a:buAutoNum type="alphaLcParenR"/>
              <a:tabLst>
                <a:tab pos="554355" algn="l"/>
              </a:tabLst>
            </a:pPr>
            <a:r>
              <a:rPr dirty="0" sz="3750" spc="-175">
                <a:latin typeface="Arial Black"/>
                <a:cs typeface="Arial Black"/>
              </a:rPr>
              <a:t>Model</a:t>
            </a:r>
            <a:r>
              <a:rPr dirty="0" sz="3750" spc="-365">
                <a:latin typeface="Arial Black"/>
                <a:cs typeface="Arial Black"/>
              </a:rPr>
              <a:t> </a:t>
            </a:r>
            <a:r>
              <a:rPr dirty="0" sz="3750" spc="-180">
                <a:latin typeface="Arial Black"/>
                <a:cs typeface="Arial Black"/>
              </a:rPr>
              <a:t>3:</a:t>
            </a:r>
            <a:r>
              <a:rPr dirty="0" sz="3750" spc="-390">
                <a:latin typeface="Arial Black"/>
                <a:cs typeface="Arial Black"/>
              </a:rPr>
              <a:t> </a:t>
            </a:r>
            <a:r>
              <a:rPr dirty="0" sz="3750" spc="-250">
                <a:latin typeface="Arial Black"/>
                <a:cs typeface="Arial Black"/>
              </a:rPr>
              <a:t>cooling</a:t>
            </a:r>
            <a:r>
              <a:rPr dirty="0" sz="3750" spc="-325">
                <a:latin typeface="Arial Black"/>
                <a:cs typeface="Arial Black"/>
              </a:rPr>
              <a:t> </a:t>
            </a:r>
            <a:r>
              <a:rPr dirty="0" sz="3750" spc="-265">
                <a:latin typeface="Arial Black"/>
                <a:cs typeface="Arial Black"/>
              </a:rPr>
              <a:t>channel</a:t>
            </a:r>
            <a:r>
              <a:rPr dirty="0" sz="3750" spc="-360">
                <a:latin typeface="Arial Black"/>
                <a:cs typeface="Arial Black"/>
              </a:rPr>
              <a:t> </a:t>
            </a:r>
            <a:r>
              <a:rPr dirty="0" sz="3750" spc="-275">
                <a:latin typeface="Arial Black"/>
                <a:cs typeface="Arial Black"/>
              </a:rPr>
              <a:t>with </a:t>
            </a:r>
            <a:r>
              <a:rPr dirty="0" sz="3750" spc="-210">
                <a:latin typeface="Arial Black"/>
                <a:cs typeface="Arial Black"/>
              </a:rPr>
              <a:t>modification</a:t>
            </a:r>
            <a:r>
              <a:rPr dirty="0" sz="3750" spc="-355">
                <a:latin typeface="Arial Black"/>
                <a:cs typeface="Arial Black"/>
              </a:rPr>
              <a:t> </a:t>
            </a:r>
            <a:r>
              <a:rPr dirty="0" sz="3750" spc="-305">
                <a:latin typeface="Arial Black"/>
                <a:cs typeface="Arial Black"/>
              </a:rPr>
              <a:t>(change</a:t>
            </a:r>
            <a:r>
              <a:rPr dirty="0" sz="3750" spc="-335">
                <a:latin typeface="Arial Black"/>
                <a:cs typeface="Arial Black"/>
              </a:rPr>
              <a:t> </a:t>
            </a:r>
            <a:r>
              <a:rPr dirty="0" sz="3750" spc="-210">
                <a:latin typeface="Arial Black"/>
                <a:cs typeface="Arial Black"/>
              </a:rPr>
              <a:t>the</a:t>
            </a:r>
            <a:r>
              <a:rPr dirty="0" sz="3750" spc="-335">
                <a:latin typeface="Arial Black"/>
                <a:cs typeface="Arial Black"/>
              </a:rPr>
              <a:t> </a:t>
            </a:r>
            <a:r>
              <a:rPr dirty="0" sz="3750" spc="-160">
                <a:latin typeface="Arial Black"/>
                <a:cs typeface="Arial Black"/>
              </a:rPr>
              <a:t>position </a:t>
            </a:r>
            <a:r>
              <a:rPr dirty="0" sz="3750" spc="-100">
                <a:latin typeface="Arial Black"/>
                <a:cs typeface="Arial Black"/>
              </a:rPr>
              <a:t>of</a:t>
            </a:r>
            <a:r>
              <a:rPr dirty="0" sz="3750" spc="-365">
                <a:latin typeface="Arial Black"/>
                <a:cs typeface="Arial Black"/>
              </a:rPr>
              <a:t> </a:t>
            </a:r>
            <a:r>
              <a:rPr dirty="0" sz="3750" spc="-210">
                <a:latin typeface="Arial Black"/>
                <a:cs typeface="Arial Black"/>
              </a:rPr>
              <a:t>the</a:t>
            </a:r>
            <a:r>
              <a:rPr dirty="0" sz="3750" spc="-350">
                <a:latin typeface="Arial Black"/>
                <a:cs typeface="Arial Black"/>
              </a:rPr>
              <a:t> </a:t>
            </a:r>
            <a:r>
              <a:rPr dirty="0" sz="3750" spc="-225">
                <a:latin typeface="Arial Black"/>
                <a:cs typeface="Arial Black"/>
              </a:rPr>
              <a:t>coolant</a:t>
            </a:r>
            <a:r>
              <a:rPr dirty="0" sz="3750" spc="-400">
                <a:latin typeface="Arial Black"/>
                <a:cs typeface="Arial Black"/>
              </a:rPr>
              <a:t> </a:t>
            </a:r>
            <a:r>
              <a:rPr dirty="0" sz="3750" spc="-190">
                <a:latin typeface="Arial Black"/>
                <a:cs typeface="Arial Black"/>
              </a:rPr>
              <a:t>inlet</a:t>
            </a:r>
            <a:r>
              <a:rPr dirty="0" sz="3750" spc="-330">
                <a:latin typeface="Arial Black"/>
                <a:cs typeface="Arial Black"/>
              </a:rPr>
              <a:t> </a:t>
            </a:r>
            <a:r>
              <a:rPr dirty="0" sz="3750" spc="-25">
                <a:latin typeface="Arial Black"/>
                <a:cs typeface="Arial Black"/>
              </a:rPr>
              <a:t>).</a:t>
            </a:r>
            <a:endParaRPr sz="375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05800" y="1762125"/>
            <a:ext cx="9629775" cy="7820025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73768" rIns="0" bIns="0" rtlCol="0" vert="horz">
            <a:spAutoFit/>
          </a:bodyPr>
          <a:lstStyle/>
          <a:p>
            <a:pPr marL="685800">
              <a:lnSpc>
                <a:spcPct val="100000"/>
              </a:lnSpc>
              <a:spcBef>
                <a:spcPts val="130"/>
              </a:spcBef>
            </a:pPr>
            <a:r>
              <a:rPr dirty="0" sz="6950" spc="-310" b="0">
                <a:latin typeface="Arial Black"/>
                <a:cs typeface="Arial Black"/>
              </a:rPr>
              <a:t>Methodology</a:t>
            </a:r>
            <a:endParaRPr sz="6950">
              <a:latin typeface="Arial Black"/>
              <a:cs typeface="Arial Black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416685" y="3977322"/>
            <a:ext cx="7696834" cy="34080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523240" indent="-510540">
              <a:lnSpc>
                <a:spcPct val="100000"/>
              </a:lnSpc>
              <a:spcBef>
                <a:spcPts val="125"/>
              </a:spcBef>
              <a:buFont typeface="Arial MT"/>
              <a:buChar char="•"/>
              <a:tabLst>
                <a:tab pos="523240" algn="l"/>
              </a:tabLst>
            </a:pPr>
            <a:r>
              <a:rPr dirty="0" sz="3650" spc="-195">
                <a:latin typeface="Arial Black"/>
                <a:cs typeface="Arial Black"/>
              </a:rPr>
              <a:t>Geometry</a:t>
            </a:r>
            <a:r>
              <a:rPr dirty="0" sz="3650" spc="-300">
                <a:latin typeface="Arial Black"/>
                <a:cs typeface="Arial Black"/>
              </a:rPr>
              <a:t> </a:t>
            </a:r>
            <a:r>
              <a:rPr dirty="0" sz="3650" spc="-70">
                <a:latin typeface="Arial Black"/>
                <a:cs typeface="Arial Black"/>
              </a:rPr>
              <a:t>of</a:t>
            </a:r>
            <a:r>
              <a:rPr dirty="0" sz="3650" spc="-305">
                <a:latin typeface="Arial Black"/>
                <a:cs typeface="Arial Black"/>
              </a:rPr>
              <a:t> </a:t>
            </a:r>
            <a:r>
              <a:rPr dirty="0" sz="3650" spc="-145">
                <a:latin typeface="Arial Black"/>
                <a:cs typeface="Arial Black"/>
              </a:rPr>
              <a:t>raptor</a:t>
            </a:r>
            <a:r>
              <a:rPr dirty="0" sz="3650" spc="-260">
                <a:latin typeface="Arial Black"/>
                <a:cs typeface="Arial Black"/>
              </a:rPr>
              <a:t> </a:t>
            </a:r>
            <a:r>
              <a:rPr dirty="0" sz="3650" spc="-35">
                <a:latin typeface="Arial Black"/>
                <a:cs typeface="Arial Black"/>
              </a:rPr>
              <a:t>engine</a:t>
            </a:r>
            <a:endParaRPr sz="3650">
              <a:latin typeface="Arial Black"/>
              <a:cs typeface="Arial Black"/>
            </a:endParaRPr>
          </a:p>
          <a:p>
            <a:pPr marL="412115" indent="-399415">
              <a:lnSpc>
                <a:spcPct val="100000"/>
              </a:lnSpc>
              <a:spcBef>
                <a:spcPts val="3055"/>
              </a:spcBef>
              <a:buFont typeface="Arial MT"/>
              <a:buChar char="•"/>
              <a:tabLst>
                <a:tab pos="412115" algn="l"/>
              </a:tabLst>
            </a:pPr>
            <a:r>
              <a:rPr dirty="0" sz="3650" spc="-195">
                <a:latin typeface="Arial Black"/>
                <a:cs typeface="Arial Black"/>
              </a:rPr>
              <a:t>Geometry</a:t>
            </a:r>
            <a:r>
              <a:rPr dirty="0" sz="3650" spc="-300">
                <a:latin typeface="Arial Black"/>
                <a:cs typeface="Arial Black"/>
              </a:rPr>
              <a:t> </a:t>
            </a:r>
            <a:r>
              <a:rPr dirty="0" sz="3650" spc="-75">
                <a:latin typeface="Arial Black"/>
                <a:cs typeface="Arial Black"/>
              </a:rPr>
              <a:t>of</a:t>
            </a:r>
            <a:r>
              <a:rPr dirty="0" sz="3650" spc="-315">
                <a:latin typeface="Arial Black"/>
                <a:cs typeface="Arial Black"/>
              </a:rPr>
              <a:t> </a:t>
            </a:r>
            <a:r>
              <a:rPr dirty="0" sz="3650" spc="-180">
                <a:latin typeface="Arial Black"/>
                <a:cs typeface="Arial Black"/>
              </a:rPr>
              <a:t>the</a:t>
            </a:r>
            <a:r>
              <a:rPr dirty="0" sz="3650" spc="-305">
                <a:latin typeface="Arial Black"/>
                <a:cs typeface="Arial Black"/>
              </a:rPr>
              <a:t> </a:t>
            </a:r>
            <a:r>
              <a:rPr dirty="0" sz="3650" spc="-10">
                <a:latin typeface="Arial Black"/>
                <a:cs typeface="Arial Black"/>
              </a:rPr>
              <a:t>models</a:t>
            </a:r>
            <a:endParaRPr sz="3650">
              <a:latin typeface="Arial Black"/>
              <a:cs typeface="Arial Black"/>
            </a:endParaRPr>
          </a:p>
          <a:p>
            <a:pPr marL="412115" indent="-399415">
              <a:lnSpc>
                <a:spcPct val="100000"/>
              </a:lnSpc>
              <a:spcBef>
                <a:spcPts val="2975"/>
              </a:spcBef>
              <a:buFont typeface="Arial MT"/>
              <a:buChar char="•"/>
              <a:tabLst>
                <a:tab pos="412115" algn="l"/>
              </a:tabLst>
            </a:pPr>
            <a:r>
              <a:rPr dirty="0" sz="3650" spc="-215">
                <a:latin typeface="Arial Black"/>
                <a:cs typeface="Arial Black"/>
              </a:rPr>
              <a:t>Mesh</a:t>
            </a:r>
            <a:r>
              <a:rPr dirty="0" sz="3650" spc="-315">
                <a:latin typeface="Arial Black"/>
                <a:cs typeface="Arial Black"/>
              </a:rPr>
              <a:t> </a:t>
            </a:r>
            <a:r>
              <a:rPr dirty="0" sz="3650" spc="-85">
                <a:latin typeface="Arial Black"/>
                <a:cs typeface="Arial Black"/>
              </a:rPr>
              <a:t>Generation</a:t>
            </a:r>
            <a:endParaRPr sz="3650">
              <a:latin typeface="Arial Black"/>
              <a:cs typeface="Arial Black"/>
            </a:endParaRPr>
          </a:p>
          <a:p>
            <a:pPr marL="412115" indent="-399415">
              <a:lnSpc>
                <a:spcPct val="100000"/>
              </a:lnSpc>
              <a:spcBef>
                <a:spcPts val="3050"/>
              </a:spcBef>
              <a:buFont typeface="Arial MT"/>
              <a:buChar char="•"/>
              <a:tabLst>
                <a:tab pos="412115" algn="l"/>
              </a:tabLst>
            </a:pPr>
            <a:r>
              <a:rPr dirty="0" sz="3650" spc="-165">
                <a:latin typeface="Arial Black"/>
                <a:cs typeface="Arial Black"/>
              </a:rPr>
              <a:t>Boundary</a:t>
            </a:r>
            <a:r>
              <a:rPr dirty="0" sz="3650" spc="-285">
                <a:latin typeface="Arial Black"/>
                <a:cs typeface="Arial Black"/>
              </a:rPr>
              <a:t> </a:t>
            </a:r>
            <a:r>
              <a:rPr dirty="0" sz="3650" spc="-170">
                <a:latin typeface="Arial Black"/>
                <a:cs typeface="Arial Black"/>
              </a:rPr>
              <a:t>Conditions</a:t>
            </a:r>
            <a:r>
              <a:rPr dirty="0" sz="3650" spc="-280">
                <a:latin typeface="Arial Black"/>
                <a:cs typeface="Arial Black"/>
              </a:rPr>
              <a:t> </a:t>
            </a:r>
            <a:r>
              <a:rPr dirty="0" sz="3650" spc="-195">
                <a:latin typeface="Arial Black"/>
                <a:cs typeface="Arial Black"/>
              </a:rPr>
              <a:t>and</a:t>
            </a:r>
            <a:r>
              <a:rPr dirty="0" sz="3650" spc="-254">
                <a:latin typeface="Arial Black"/>
                <a:cs typeface="Arial Black"/>
              </a:rPr>
              <a:t> </a:t>
            </a:r>
            <a:r>
              <a:rPr dirty="0" sz="3650" spc="-120">
                <a:latin typeface="Arial Black"/>
                <a:cs typeface="Arial Black"/>
              </a:rPr>
              <a:t>setup</a:t>
            </a:r>
            <a:endParaRPr sz="365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20146" y="2981322"/>
            <a:ext cx="16664976" cy="7305675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266825" y="930846"/>
            <a:ext cx="5825490" cy="10896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950" spc="-310">
                <a:latin typeface="Arial Black"/>
                <a:cs typeface="Arial Black"/>
              </a:rPr>
              <a:t>Methodology</a:t>
            </a:r>
            <a:endParaRPr sz="6950">
              <a:latin typeface="Arial Black"/>
              <a:cs typeface="Arial Black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141730" y="2380614"/>
            <a:ext cx="6620509" cy="6324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950" spc="-204">
                <a:latin typeface="Arial Black"/>
                <a:cs typeface="Arial Black"/>
              </a:rPr>
              <a:t>Geometry</a:t>
            </a:r>
            <a:r>
              <a:rPr dirty="0" sz="3950" spc="-360">
                <a:latin typeface="Arial Black"/>
                <a:cs typeface="Arial Black"/>
              </a:rPr>
              <a:t> </a:t>
            </a:r>
            <a:r>
              <a:rPr dirty="0" sz="3950" spc="-60">
                <a:latin typeface="Arial Black"/>
                <a:cs typeface="Arial Black"/>
              </a:rPr>
              <a:t>of</a:t>
            </a:r>
            <a:r>
              <a:rPr dirty="0" sz="3950" spc="-350">
                <a:latin typeface="Arial Black"/>
                <a:cs typeface="Arial Black"/>
              </a:rPr>
              <a:t> </a:t>
            </a:r>
            <a:r>
              <a:rPr dirty="0" sz="3950" spc="-145">
                <a:latin typeface="Arial Black"/>
                <a:cs typeface="Arial Black"/>
              </a:rPr>
              <a:t>raptor</a:t>
            </a:r>
            <a:r>
              <a:rPr dirty="0" sz="3950" spc="-340">
                <a:latin typeface="Arial Black"/>
                <a:cs typeface="Arial Black"/>
              </a:rPr>
              <a:t> </a:t>
            </a:r>
            <a:r>
              <a:rPr dirty="0" sz="3950" spc="-270">
                <a:latin typeface="Arial Black"/>
                <a:cs typeface="Arial Black"/>
              </a:rPr>
              <a:t>engine</a:t>
            </a:r>
            <a:endParaRPr sz="395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12843" rIns="0" bIns="0" rtlCol="0" vert="horz">
            <a:spAutoFit/>
          </a:bodyPr>
          <a:lstStyle/>
          <a:p>
            <a:pPr marL="800100">
              <a:lnSpc>
                <a:spcPct val="100000"/>
              </a:lnSpc>
              <a:spcBef>
                <a:spcPts val="2610"/>
              </a:spcBef>
            </a:pPr>
            <a:r>
              <a:rPr dirty="0" sz="6950" spc="-305" b="0">
                <a:latin typeface="Arial Black"/>
                <a:cs typeface="Arial Black"/>
              </a:rPr>
              <a:t>Methodology</a:t>
            </a:r>
            <a:endParaRPr sz="6950">
              <a:latin typeface="Arial Black"/>
              <a:cs typeface="Arial Black"/>
            </a:endParaRPr>
          </a:p>
          <a:p>
            <a:pPr marL="663575">
              <a:lnSpc>
                <a:spcPct val="100000"/>
              </a:lnSpc>
              <a:spcBef>
                <a:spcPts val="1450"/>
              </a:spcBef>
            </a:pPr>
            <a:r>
              <a:rPr dirty="0" sz="3950" spc="-204" b="0">
                <a:latin typeface="Arial Black"/>
                <a:cs typeface="Arial Black"/>
              </a:rPr>
              <a:t>Geometry</a:t>
            </a:r>
            <a:r>
              <a:rPr dirty="0" sz="3950" spc="-360" b="0">
                <a:latin typeface="Arial Black"/>
                <a:cs typeface="Arial Black"/>
              </a:rPr>
              <a:t> </a:t>
            </a:r>
            <a:r>
              <a:rPr dirty="0" sz="3950" spc="-60" b="0">
                <a:latin typeface="Arial Black"/>
                <a:cs typeface="Arial Black"/>
              </a:rPr>
              <a:t>of</a:t>
            </a:r>
            <a:r>
              <a:rPr dirty="0" sz="3950" spc="-345" b="0">
                <a:latin typeface="Arial Black"/>
                <a:cs typeface="Arial Black"/>
              </a:rPr>
              <a:t> </a:t>
            </a:r>
            <a:r>
              <a:rPr dirty="0" sz="3950" spc="-180" b="0">
                <a:latin typeface="Arial Black"/>
                <a:cs typeface="Arial Black"/>
              </a:rPr>
              <a:t>the</a:t>
            </a:r>
            <a:r>
              <a:rPr dirty="0" sz="3950" spc="-385" b="0">
                <a:latin typeface="Arial Black"/>
                <a:cs typeface="Arial Black"/>
              </a:rPr>
              <a:t> </a:t>
            </a:r>
            <a:r>
              <a:rPr dirty="0" sz="3950" spc="-160" b="0">
                <a:latin typeface="Arial Black"/>
                <a:cs typeface="Arial Black"/>
              </a:rPr>
              <a:t>models-</a:t>
            </a:r>
            <a:r>
              <a:rPr dirty="0" sz="3950" spc="-175" b="0">
                <a:latin typeface="Arial Black"/>
                <a:cs typeface="Arial Black"/>
              </a:rPr>
              <a:t>model</a:t>
            </a:r>
            <a:r>
              <a:rPr dirty="0" sz="3950" spc="-345" b="0">
                <a:latin typeface="Arial Black"/>
                <a:cs typeface="Arial Black"/>
              </a:rPr>
              <a:t> </a:t>
            </a:r>
            <a:r>
              <a:rPr dirty="0" sz="3950" spc="-555" b="0">
                <a:latin typeface="Arial Black"/>
                <a:cs typeface="Arial Black"/>
              </a:rPr>
              <a:t>1</a:t>
            </a:r>
            <a:r>
              <a:rPr dirty="0" sz="3950" spc="-850" b="0">
                <a:latin typeface="Arial Black"/>
                <a:cs typeface="Arial Black"/>
              </a:rPr>
              <a:t> </a:t>
            </a:r>
            <a:r>
              <a:rPr dirty="0" sz="3950" spc="-660" b="0">
                <a:latin typeface="Arial Black"/>
                <a:cs typeface="Arial Black"/>
              </a:rPr>
              <a:t>&amp;2</a:t>
            </a:r>
            <a:endParaRPr sz="3950">
              <a:latin typeface="Arial Black"/>
              <a:cs typeface="Arial Black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1000" y="2371724"/>
            <a:ext cx="16354425" cy="791527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2025-10-22T10:09:26Z</dcterms:created>
  <dcterms:modified xsi:type="dcterms:W3CDTF">2025-10-22T10:09:26Z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2025-06-17T00:00:00Z</vt:filetime>
  </property>
  <property fmtid="{D5CDD505-2E9C-101B-9397-08002B2CF9AE}" pid="3" name="LastSaved">
    <vt:filetime>2025-10-22T00:00:00Z</vt:filetime>
  </property>
</Properties>
</file>