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77" r:id="rId11"/>
    <p:sldId id="264" r:id="rId12"/>
    <p:sldId id="266" r:id="rId13"/>
    <p:sldId id="267" r:id="rId14"/>
    <p:sldId id="268" r:id="rId15"/>
    <p:sldId id="269" r:id="rId16"/>
    <p:sldId id="270" r:id="rId17"/>
    <p:sldId id="271" r:id="rId18"/>
    <p:sldId id="272" r:id="rId19"/>
    <p:sldId id="274" r:id="rId20"/>
  </p:sldIdLst>
  <p:sldSz cx="18288000" cy="10287000"/>
  <p:notesSz cx="6858000" cy="9144000"/>
  <p:embeddedFontLst>
    <p:embeddedFont>
      <p:font typeface="Arial Black" panose="020B0A04020102020204" pitchFamily="34" charset="0"/>
      <p:bold r:id="rId21"/>
    </p:embeddedFont>
    <p:embeddedFont>
      <p:font typeface="Arial Rounded MT Bold" panose="020F0704030504030204" pitchFamily="34" charset="0"/>
      <p:regular r:id="rId22"/>
    </p:embeddedFont>
    <p:embeddedFont>
      <p:font typeface="DM Sans" pitchFamily="2" charset="0"/>
      <p:regular r:id="rId23"/>
      <p:bold r:id="rId24"/>
      <p:italic r:id="rId25"/>
      <p:boldItalic r:id="rId26"/>
    </p:embeddedFont>
    <p:embeddedFont>
      <p:font typeface="DM Sans Bold" charset="0"/>
      <p:regular r:id="rId27"/>
    </p:embeddedFont>
    <p:embeddedFont>
      <p:font typeface="DM Sans Italics" panose="020B0604020202020204" charset="0"/>
      <p:regular r:id="rId28"/>
    </p:embeddedFont>
    <p:embeddedFont>
      <p:font typeface="Montserrat Classic" panose="020B0604020202020204" charset="0"/>
      <p:regular r:id="rId29"/>
    </p:embeddedFont>
    <p:embeddedFont>
      <p:font typeface="Oswald Bold" panose="00000800000000000000" charset="0"/>
      <p:regular r:id="rId3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46" d="100"/>
          <a:sy n="46" d="100"/>
        </p:scale>
        <p:origin x="756"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6/12/2024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6/12/2024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alsultan.great-site.net" TargetMode="External"/><Relationship Id="rId5" Type="http://schemas.openxmlformats.org/officeDocument/2006/relationships/image" Target="../media/image4.png"/><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12.svg"/></Relationships>
</file>

<file path=ppt/slides/_rels/slide1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11.png"/><Relationship Id="rId7" Type="http://schemas.openxmlformats.org/officeDocument/2006/relationships/image" Target="../media/image30.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12.svg"/></Relationships>
</file>

<file path=ppt/slides/_rels/slide14.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11.png"/><Relationship Id="rId7" Type="http://schemas.openxmlformats.org/officeDocument/2006/relationships/image" Target="../media/image34.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12.sv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12.svg"/></Relationships>
</file>

<file path=ppt/slides/_rels/slide16.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8.png"/><Relationship Id="rId7" Type="http://schemas.openxmlformats.org/officeDocument/2006/relationships/image" Target="../media/image41.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9.png"/><Relationship Id="rId10" Type="http://schemas.openxmlformats.org/officeDocument/2006/relationships/image" Target="../media/image35.jpeg"/><Relationship Id="rId4" Type="http://schemas.openxmlformats.org/officeDocument/2006/relationships/image" Target="../media/image39.svg"/><Relationship Id="rId9" Type="http://schemas.openxmlformats.org/officeDocument/2006/relationships/image" Target="../media/image43.png"/></Relationships>
</file>

<file path=ppt/slides/_rels/slide1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41.png"/><Relationship Id="rId4" Type="http://schemas.openxmlformats.org/officeDocument/2006/relationships/image" Target="../media/image45.jpe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0.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9.svg"/><Relationship Id="rId5" Type="http://schemas.openxmlformats.org/officeDocument/2006/relationships/image" Target="../media/image48.png"/><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7.sv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sv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2"/>
            <a:stretch>
              <a:fillRect t="-38888" b="-38888"/>
            </a:stretch>
          </a:blipFill>
        </p:spPr>
      </p:sp>
      <p:sp>
        <p:nvSpPr>
          <p:cNvPr id="3" name="Freeform 3"/>
          <p:cNvSpPr/>
          <p:nvPr/>
        </p:nvSpPr>
        <p:spPr>
          <a:xfrm rot="7659121">
            <a:off x="15091031" y="5585714"/>
            <a:ext cx="7629294" cy="7828566"/>
          </a:xfrm>
          <a:custGeom>
            <a:avLst/>
            <a:gdLst/>
            <a:ahLst/>
            <a:cxnLst/>
            <a:rect l="l" t="t" r="r" b="b"/>
            <a:pathLst>
              <a:path w="7629294" h="7828566">
                <a:moveTo>
                  <a:pt x="0" y="0"/>
                </a:moveTo>
                <a:lnTo>
                  <a:pt x="7629294" y="0"/>
                </a:lnTo>
                <a:lnTo>
                  <a:pt x="7629294" y="7828566"/>
                </a:lnTo>
                <a:lnTo>
                  <a:pt x="0" y="782856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3258071" y="-4629150"/>
            <a:ext cx="9022634" cy="9258300"/>
          </a:xfrm>
          <a:custGeom>
            <a:avLst/>
            <a:gdLst/>
            <a:ahLst/>
            <a:cxnLst/>
            <a:rect l="l" t="t" r="r" b="b"/>
            <a:pathLst>
              <a:path w="9022634" h="9258300">
                <a:moveTo>
                  <a:pt x="0" y="0"/>
                </a:moveTo>
                <a:lnTo>
                  <a:pt x="9022634" y="0"/>
                </a:lnTo>
                <a:lnTo>
                  <a:pt x="9022634" y="9258300"/>
                </a:lnTo>
                <a:lnTo>
                  <a:pt x="0" y="92583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nvGrpSpPr>
          <p:cNvPr id="5" name="Group 5"/>
          <p:cNvGrpSpPr/>
          <p:nvPr/>
        </p:nvGrpSpPr>
        <p:grpSpPr>
          <a:xfrm>
            <a:off x="1655788" y="5636938"/>
            <a:ext cx="14626936" cy="2884831"/>
            <a:chOff x="0" y="0"/>
            <a:chExt cx="2824699" cy="557108"/>
          </a:xfrm>
        </p:grpSpPr>
        <p:sp>
          <p:nvSpPr>
            <p:cNvPr id="6" name="Freeform 6"/>
            <p:cNvSpPr/>
            <p:nvPr/>
          </p:nvSpPr>
          <p:spPr>
            <a:xfrm>
              <a:off x="0" y="0"/>
              <a:ext cx="2824699" cy="557108"/>
            </a:xfrm>
            <a:custGeom>
              <a:avLst/>
              <a:gdLst/>
              <a:ahLst/>
              <a:cxnLst/>
              <a:rect l="l" t="t" r="r" b="b"/>
              <a:pathLst>
                <a:path w="2824699" h="557108">
                  <a:moveTo>
                    <a:pt x="0" y="0"/>
                  </a:moveTo>
                  <a:lnTo>
                    <a:pt x="2824699" y="0"/>
                  </a:lnTo>
                  <a:lnTo>
                    <a:pt x="2824699" y="557108"/>
                  </a:lnTo>
                  <a:lnTo>
                    <a:pt x="0" y="557108"/>
                  </a:lnTo>
                  <a:close/>
                </a:path>
              </a:pathLst>
            </a:custGeom>
            <a:solidFill>
              <a:srgbClr val="000000">
                <a:alpha val="0"/>
              </a:srgbClr>
            </a:solidFill>
            <a:ln w="38100" cap="sq">
              <a:solidFill>
                <a:srgbClr val="000000"/>
              </a:solidFill>
              <a:prstDash val="solid"/>
              <a:miter/>
            </a:ln>
          </p:spPr>
        </p:sp>
        <p:sp>
          <p:nvSpPr>
            <p:cNvPr id="7" name="TextBox 7"/>
            <p:cNvSpPr txBox="1"/>
            <p:nvPr/>
          </p:nvSpPr>
          <p:spPr>
            <a:xfrm>
              <a:off x="0" y="-19050"/>
              <a:ext cx="2824699" cy="576158"/>
            </a:xfrm>
            <a:prstGeom prst="rect">
              <a:avLst/>
            </a:prstGeom>
          </p:spPr>
          <p:txBody>
            <a:bodyPr lIns="50800" tIns="50800" rIns="50800" bIns="50800" rtlCol="0" anchor="ctr"/>
            <a:lstStyle/>
            <a:p>
              <a:pPr algn="ctr">
                <a:lnSpc>
                  <a:spcPts val="2859"/>
                </a:lnSpc>
              </a:pPr>
              <a:endParaRPr/>
            </a:p>
          </p:txBody>
        </p:sp>
      </p:grpSp>
      <p:sp>
        <p:nvSpPr>
          <p:cNvPr id="8" name="Freeform 8"/>
          <p:cNvSpPr/>
          <p:nvPr/>
        </p:nvSpPr>
        <p:spPr>
          <a:xfrm>
            <a:off x="6580804" y="180290"/>
            <a:ext cx="5126393" cy="5126393"/>
          </a:xfrm>
          <a:custGeom>
            <a:avLst/>
            <a:gdLst/>
            <a:ahLst/>
            <a:cxnLst/>
            <a:rect l="l" t="t" r="r" b="b"/>
            <a:pathLst>
              <a:path w="5126393" h="5126393">
                <a:moveTo>
                  <a:pt x="0" y="0"/>
                </a:moveTo>
                <a:lnTo>
                  <a:pt x="5126392" y="0"/>
                </a:lnTo>
                <a:lnTo>
                  <a:pt x="5126392" y="5126393"/>
                </a:lnTo>
                <a:lnTo>
                  <a:pt x="0" y="5126393"/>
                </a:lnTo>
                <a:lnTo>
                  <a:pt x="0" y="0"/>
                </a:lnTo>
                <a:close/>
              </a:path>
            </a:pathLst>
          </a:custGeom>
          <a:blipFill>
            <a:blip r:embed="rId5"/>
            <a:stretch>
              <a:fillRect/>
            </a:stretch>
          </a:blipFill>
        </p:spPr>
      </p:sp>
      <p:sp>
        <p:nvSpPr>
          <p:cNvPr id="9" name="TextBox 9"/>
          <p:cNvSpPr txBox="1"/>
          <p:nvPr/>
        </p:nvSpPr>
        <p:spPr>
          <a:xfrm>
            <a:off x="1655788" y="5719069"/>
            <a:ext cx="14626936" cy="3533083"/>
          </a:xfrm>
          <a:prstGeom prst="rect">
            <a:avLst/>
          </a:prstGeom>
        </p:spPr>
        <p:txBody>
          <a:bodyPr lIns="0" tIns="0" rIns="0" bIns="0" rtlCol="0" anchor="t">
            <a:spAutoFit/>
          </a:bodyPr>
          <a:lstStyle/>
          <a:p>
            <a:pPr algn="ctr">
              <a:lnSpc>
                <a:spcPts val="5608"/>
              </a:lnSpc>
            </a:pPr>
            <a:r>
              <a:rPr lang="en-US" sz="3600" spc="398" dirty="0">
                <a:solidFill>
                  <a:srgbClr val="231F20"/>
                </a:solidFill>
                <a:latin typeface="Arial Rounded MT Bold" panose="020F0704030504030204" pitchFamily="34" charset="0"/>
              </a:rPr>
              <a:t>COLLEGE OF ENGINEERING &amp; INFORMATION TECHNOLOGY</a:t>
            </a:r>
          </a:p>
          <a:p>
            <a:pPr algn="ctr">
              <a:lnSpc>
                <a:spcPts val="5608"/>
              </a:lnSpc>
            </a:pPr>
            <a:endParaRPr lang="en-US" sz="3600" spc="398" dirty="0">
              <a:solidFill>
                <a:srgbClr val="231F20"/>
              </a:solidFill>
              <a:latin typeface="Arial Rounded MT Bold" panose="020F0704030504030204" pitchFamily="34" charset="0"/>
            </a:endParaRPr>
          </a:p>
          <a:p>
            <a:pPr algn="ctr">
              <a:lnSpc>
                <a:spcPts val="5608"/>
              </a:lnSpc>
            </a:pPr>
            <a:r>
              <a:rPr lang="en-US" sz="3200" spc="398" dirty="0">
                <a:solidFill>
                  <a:srgbClr val="231F20"/>
                </a:solidFill>
                <a:latin typeface="Arial Rounded MT Bold" panose="020F0704030504030204" pitchFamily="34" charset="0"/>
              </a:rPr>
              <a:t>DEPARTMENT OF MANAGEMENT INFORMATION SYSTEMS</a:t>
            </a:r>
          </a:p>
          <a:p>
            <a:pPr algn="ctr">
              <a:lnSpc>
                <a:spcPts val="5608"/>
              </a:lnSpc>
            </a:pPr>
            <a:endParaRPr lang="en-US" sz="4063" spc="398" dirty="0">
              <a:solidFill>
                <a:srgbClr val="231F20"/>
              </a:solidFill>
              <a:latin typeface="Oswald Bold"/>
            </a:endParaRPr>
          </a:p>
        </p:txBody>
      </p:sp>
      <p:sp>
        <p:nvSpPr>
          <p:cNvPr id="10" name="TextBox 10"/>
          <p:cNvSpPr txBox="1"/>
          <p:nvPr/>
        </p:nvSpPr>
        <p:spPr>
          <a:xfrm>
            <a:off x="2544851" y="9452372"/>
            <a:ext cx="12848809" cy="444176"/>
          </a:xfrm>
          <a:prstGeom prst="rect">
            <a:avLst/>
          </a:prstGeom>
        </p:spPr>
        <p:txBody>
          <a:bodyPr lIns="0" tIns="0" rIns="0" bIns="0" rtlCol="0" anchor="t">
            <a:spAutoFit/>
          </a:bodyPr>
          <a:lstStyle/>
          <a:p>
            <a:pPr algn="ctr">
              <a:lnSpc>
                <a:spcPts val="3661"/>
              </a:lnSpc>
            </a:pPr>
            <a:r>
              <a:rPr lang="en-US" sz="2653" u="sng" spc="140" dirty="0">
                <a:solidFill>
                  <a:srgbClr val="231F20"/>
                </a:solidFill>
                <a:latin typeface="Montserrat Classic"/>
                <a:hlinkClick r:id="rId6" tooltip="http://alsultan.great-site.net"/>
              </a:rPr>
              <a:t>AL-SULTAN FURNITURE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2F4F5"/>
        </a:solidFill>
        <a:effectLst/>
      </p:bgPr>
    </p:bg>
    <p:spTree>
      <p:nvGrpSpPr>
        <p:cNvPr id="1" name=""/>
        <p:cNvGrpSpPr/>
        <p:nvPr/>
      </p:nvGrpSpPr>
      <p:grpSpPr>
        <a:xfrm>
          <a:off x="0" y="0"/>
          <a:ext cx="0" cy="0"/>
          <a:chOff x="0" y="0"/>
          <a:chExt cx="0" cy="0"/>
        </a:xfrm>
      </p:grpSpPr>
      <p:sp>
        <p:nvSpPr>
          <p:cNvPr id="7" name="TextBox 7"/>
          <p:cNvSpPr txBox="1"/>
          <p:nvPr/>
        </p:nvSpPr>
        <p:spPr>
          <a:xfrm>
            <a:off x="4202269" y="3181407"/>
            <a:ext cx="5981844" cy="1873469"/>
          </a:xfrm>
          <a:prstGeom prst="rect">
            <a:avLst/>
          </a:prstGeom>
        </p:spPr>
        <p:txBody>
          <a:bodyPr lIns="50800" tIns="50800" rIns="50800" bIns="50800" rtlCol="0" anchor="ctr"/>
          <a:lstStyle/>
          <a:p>
            <a:pPr algn="ctr">
              <a:lnSpc>
                <a:spcPts val="2859"/>
              </a:lnSpc>
            </a:pPr>
            <a:endParaRPr/>
          </a:p>
        </p:txBody>
      </p:sp>
      <p:sp>
        <p:nvSpPr>
          <p:cNvPr id="18" name="Freeform 18"/>
          <p:cNvSpPr/>
          <p:nvPr/>
        </p:nvSpPr>
        <p:spPr>
          <a:xfrm rot="887923">
            <a:off x="-2683214" y="7543802"/>
            <a:ext cx="13977230" cy="14342307"/>
          </a:xfrm>
          <a:custGeom>
            <a:avLst/>
            <a:gdLst/>
            <a:ahLst/>
            <a:cxnLst/>
            <a:rect l="l" t="t" r="r" b="b"/>
            <a:pathLst>
              <a:path w="13977230" h="14342307">
                <a:moveTo>
                  <a:pt x="0" y="0"/>
                </a:moveTo>
                <a:lnTo>
                  <a:pt x="13977230" y="0"/>
                </a:lnTo>
                <a:lnTo>
                  <a:pt x="13977230" y="14342307"/>
                </a:lnTo>
                <a:lnTo>
                  <a:pt x="0" y="1434230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9" name="Freeform 19"/>
          <p:cNvSpPr/>
          <p:nvPr/>
        </p:nvSpPr>
        <p:spPr>
          <a:xfrm rot="887923">
            <a:off x="12076940" y="-3354783"/>
            <a:ext cx="7032580" cy="7216267"/>
          </a:xfrm>
          <a:custGeom>
            <a:avLst/>
            <a:gdLst/>
            <a:ahLst/>
            <a:cxnLst/>
            <a:rect l="l" t="t" r="r" b="b"/>
            <a:pathLst>
              <a:path w="7032580" h="7216267">
                <a:moveTo>
                  <a:pt x="0" y="0"/>
                </a:moveTo>
                <a:lnTo>
                  <a:pt x="7032580" y="0"/>
                </a:lnTo>
                <a:lnTo>
                  <a:pt x="7032580" y="7216267"/>
                </a:lnTo>
                <a:lnTo>
                  <a:pt x="0" y="721626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0" name="TextBox 20"/>
          <p:cNvSpPr txBox="1"/>
          <p:nvPr/>
        </p:nvSpPr>
        <p:spPr>
          <a:xfrm>
            <a:off x="3356869" y="656802"/>
            <a:ext cx="9537014" cy="1520609"/>
          </a:xfrm>
          <a:prstGeom prst="rect">
            <a:avLst/>
          </a:prstGeom>
        </p:spPr>
        <p:txBody>
          <a:bodyPr lIns="0" tIns="0" rIns="0" bIns="0" rtlCol="0" anchor="t">
            <a:spAutoFit/>
          </a:bodyPr>
          <a:lstStyle/>
          <a:p>
            <a:pPr marL="0" lvl="0" indent="0" algn="l">
              <a:lnSpc>
                <a:spcPts val="13015"/>
              </a:lnSpc>
              <a:spcBef>
                <a:spcPct val="0"/>
              </a:spcBef>
            </a:pPr>
            <a:r>
              <a:rPr lang="en-US" sz="8000" spc="924" dirty="0">
                <a:solidFill>
                  <a:srgbClr val="231F20"/>
                </a:solidFill>
                <a:latin typeface="Arial Black" panose="020B0A04020102020204" pitchFamily="34" charset="0"/>
              </a:rPr>
              <a:t>E-marketing</a:t>
            </a:r>
            <a:endParaRPr lang="en-US" sz="8000" u="none" spc="924" dirty="0">
              <a:solidFill>
                <a:srgbClr val="231F20"/>
              </a:solidFill>
              <a:latin typeface="Arial Black" panose="020B0A04020102020204" pitchFamily="34" charset="0"/>
            </a:endParaRPr>
          </a:p>
        </p:txBody>
      </p:sp>
      <p:grpSp>
        <p:nvGrpSpPr>
          <p:cNvPr id="21" name="Group 21"/>
          <p:cNvGrpSpPr/>
          <p:nvPr/>
        </p:nvGrpSpPr>
        <p:grpSpPr>
          <a:xfrm>
            <a:off x="16333169" y="8069439"/>
            <a:ext cx="2094695" cy="2377721"/>
            <a:chOff x="0" y="0"/>
            <a:chExt cx="551689" cy="626231"/>
          </a:xfrm>
        </p:grpSpPr>
        <p:sp>
          <p:nvSpPr>
            <p:cNvPr id="22" name="Freeform 22"/>
            <p:cNvSpPr/>
            <p:nvPr/>
          </p:nvSpPr>
          <p:spPr>
            <a:xfrm>
              <a:off x="0" y="0"/>
              <a:ext cx="551689" cy="626231"/>
            </a:xfrm>
            <a:custGeom>
              <a:avLst/>
              <a:gdLst/>
              <a:ahLst/>
              <a:cxnLst/>
              <a:rect l="l" t="t" r="r" b="b"/>
              <a:pathLst>
                <a:path w="551689" h="626231">
                  <a:moveTo>
                    <a:pt x="0" y="0"/>
                  </a:moveTo>
                  <a:lnTo>
                    <a:pt x="551689" y="0"/>
                  </a:lnTo>
                  <a:lnTo>
                    <a:pt x="551689" y="626231"/>
                  </a:lnTo>
                  <a:lnTo>
                    <a:pt x="0" y="626231"/>
                  </a:lnTo>
                  <a:close/>
                </a:path>
              </a:pathLst>
            </a:custGeom>
            <a:solidFill>
              <a:srgbClr val="CCCCCC"/>
            </a:solidFill>
          </p:spPr>
        </p:sp>
        <p:sp>
          <p:nvSpPr>
            <p:cNvPr id="23" name="TextBox 23"/>
            <p:cNvSpPr txBox="1"/>
            <p:nvPr/>
          </p:nvSpPr>
          <p:spPr>
            <a:xfrm>
              <a:off x="0" y="-19050"/>
              <a:ext cx="551689" cy="645281"/>
            </a:xfrm>
            <a:prstGeom prst="rect">
              <a:avLst/>
            </a:prstGeom>
          </p:spPr>
          <p:txBody>
            <a:bodyPr lIns="50800" tIns="50800" rIns="50800" bIns="50800" rtlCol="0" anchor="ctr"/>
            <a:lstStyle/>
            <a:p>
              <a:pPr algn="ctr">
                <a:lnSpc>
                  <a:spcPts val="2859"/>
                </a:lnSpc>
              </a:pPr>
              <a:endParaRPr/>
            </a:p>
          </p:txBody>
        </p:sp>
      </p:grpSp>
      <p:grpSp>
        <p:nvGrpSpPr>
          <p:cNvPr id="24" name="Group 24"/>
          <p:cNvGrpSpPr/>
          <p:nvPr/>
        </p:nvGrpSpPr>
        <p:grpSpPr>
          <a:xfrm>
            <a:off x="-224419" y="-1349021"/>
            <a:ext cx="2094695" cy="2377721"/>
            <a:chOff x="0" y="0"/>
            <a:chExt cx="551689" cy="626231"/>
          </a:xfrm>
        </p:grpSpPr>
        <p:sp>
          <p:nvSpPr>
            <p:cNvPr id="25" name="Freeform 25"/>
            <p:cNvSpPr/>
            <p:nvPr/>
          </p:nvSpPr>
          <p:spPr>
            <a:xfrm>
              <a:off x="0" y="0"/>
              <a:ext cx="551689" cy="626231"/>
            </a:xfrm>
            <a:custGeom>
              <a:avLst/>
              <a:gdLst/>
              <a:ahLst/>
              <a:cxnLst/>
              <a:rect l="l" t="t" r="r" b="b"/>
              <a:pathLst>
                <a:path w="551689" h="626231">
                  <a:moveTo>
                    <a:pt x="0" y="0"/>
                  </a:moveTo>
                  <a:lnTo>
                    <a:pt x="551689" y="0"/>
                  </a:lnTo>
                  <a:lnTo>
                    <a:pt x="551689" y="626231"/>
                  </a:lnTo>
                  <a:lnTo>
                    <a:pt x="0" y="626231"/>
                  </a:lnTo>
                  <a:close/>
                </a:path>
              </a:pathLst>
            </a:custGeom>
            <a:solidFill>
              <a:srgbClr val="CCCCCC"/>
            </a:solidFill>
          </p:spPr>
        </p:sp>
        <p:sp>
          <p:nvSpPr>
            <p:cNvPr id="26" name="TextBox 26"/>
            <p:cNvSpPr txBox="1"/>
            <p:nvPr/>
          </p:nvSpPr>
          <p:spPr>
            <a:xfrm>
              <a:off x="0" y="-19050"/>
              <a:ext cx="551689" cy="645281"/>
            </a:xfrm>
            <a:prstGeom prst="rect">
              <a:avLst/>
            </a:prstGeom>
          </p:spPr>
          <p:txBody>
            <a:bodyPr lIns="50800" tIns="50800" rIns="50800" bIns="50800" rtlCol="0" anchor="ctr"/>
            <a:lstStyle/>
            <a:p>
              <a:pPr algn="ctr">
                <a:lnSpc>
                  <a:spcPts val="2859"/>
                </a:lnSpc>
              </a:pPr>
              <a:endParaRPr/>
            </a:p>
          </p:txBody>
        </p:sp>
      </p:grpSp>
      <p:sp>
        <p:nvSpPr>
          <p:cNvPr id="27" name="TextBox 27"/>
          <p:cNvSpPr txBox="1"/>
          <p:nvPr/>
        </p:nvSpPr>
        <p:spPr>
          <a:xfrm>
            <a:off x="822928" y="4167247"/>
            <a:ext cx="6317274" cy="519053"/>
          </a:xfrm>
          <a:prstGeom prst="rect">
            <a:avLst/>
          </a:prstGeom>
        </p:spPr>
        <p:txBody>
          <a:bodyPr wrap="square" lIns="0" tIns="0" rIns="0" bIns="0" rtlCol="0" anchor="t">
            <a:spAutoFit/>
          </a:bodyPr>
          <a:lstStyle/>
          <a:p>
            <a:pPr algn="l">
              <a:lnSpc>
                <a:spcPts val="3468"/>
              </a:lnSpc>
            </a:pPr>
            <a:r>
              <a:rPr lang="en-US" sz="5400" spc="924" dirty="0">
                <a:solidFill>
                  <a:srgbClr val="231F20"/>
                </a:solidFill>
                <a:latin typeface="Arial Black" panose="020B0A04020102020204" pitchFamily="34" charset="0"/>
              </a:rPr>
              <a:t>SOSTAC plan </a:t>
            </a:r>
          </a:p>
        </p:txBody>
      </p:sp>
      <p:pic>
        <p:nvPicPr>
          <p:cNvPr id="1026" name="Picture 2" descr="What is the SOSTAC methodology? All you need to know">
            <a:extLst>
              <a:ext uri="{FF2B5EF4-FFF2-40B4-BE49-F238E27FC236}">
                <a16:creationId xmlns:a16="http://schemas.microsoft.com/office/drawing/2014/main" id="{DBCA6328-B5C6-B8ED-95C3-2F11571C5A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5141" y="3937828"/>
            <a:ext cx="6891337" cy="50309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1A1A1A"/>
        </a:solidFill>
        <a:effectLst/>
      </p:bgPr>
    </p:bg>
    <p:spTree>
      <p:nvGrpSpPr>
        <p:cNvPr id="1" name=""/>
        <p:cNvGrpSpPr/>
        <p:nvPr/>
      </p:nvGrpSpPr>
      <p:grpSpPr>
        <a:xfrm>
          <a:off x="0" y="0"/>
          <a:ext cx="0" cy="0"/>
          <a:chOff x="0" y="0"/>
          <a:chExt cx="0" cy="0"/>
        </a:xfrm>
      </p:grpSpPr>
      <p:sp>
        <p:nvSpPr>
          <p:cNvPr id="2" name="Freeform 2"/>
          <p:cNvSpPr/>
          <p:nvPr/>
        </p:nvSpPr>
        <p:spPr>
          <a:xfrm>
            <a:off x="-8169367" y="-10264537"/>
            <a:ext cx="15841853" cy="16255633"/>
          </a:xfrm>
          <a:custGeom>
            <a:avLst/>
            <a:gdLst/>
            <a:ahLst/>
            <a:cxnLst/>
            <a:rect l="l" t="t" r="r" b="b"/>
            <a:pathLst>
              <a:path w="15841853" h="16255633">
                <a:moveTo>
                  <a:pt x="0" y="0"/>
                </a:moveTo>
                <a:lnTo>
                  <a:pt x="15841853" y="0"/>
                </a:lnTo>
                <a:lnTo>
                  <a:pt x="15841853" y="16255632"/>
                </a:lnTo>
                <a:lnTo>
                  <a:pt x="0" y="162556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TextBox 3"/>
          <p:cNvSpPr txBox="1"/>
          <p:nvPr/>
        </p:nvSpPr>
        <p:spPr>
          <a:xfrm>
            <a:off x="2819400" y="1845651"/>
            <a:ext cx="14484121" cy="2803844"/>
          </a:xfrm>
          <a:prstGeom prst="rect">
            <a:avLst/>
          </a:prstGeom>
        </p:spPr>
        <p:txBody>
          <a:bodyPr wrap="square" lIns="0" tIns="0" rIns="0" bIns="0" rtlCol="0" anchor="t">
            <a:spAutoFit/>
          </a:bodyPr>
          <a:lstStyle/>
          <a:p>
            <a:pPr algn="l">
              <a:lnSpc>
                <a:spcPts val="11674"/>
              </a:lnSpc>
            </a:pPr>
            <a:r>
              <a:rPr lang="en-US" sz="4400" spc="829" dirty="0">
                <a:solidFill>
                  <a:srgbClr val="FFFFFF"/>
                </a:solidFill>
                <a:latin typeface="Arial Black" panose="020B0A04020102020204" pitchFamily="34" charset="0"/>
                <a:cs typeface="+mj-cs"/>
              </a:rPr>
              <a:t>TOOLS WE USED TO ANALYZE FACEBOOK</a:t>
            </a:r>
            <a:r>
              <a:rPr lang="ar-SA" sz="4400" spc="829" dirty="0">
                <a:solidFill>
                  <a:srgbClr val="FFFFFF"/>
                </a:solidFill>
                <a:latin typeface="Arial Black" panose="020B0A04020102020204" pitchFamily="34" charset="0"/>
                <a:cs typeface="+mj-cs"/>
              </a:rPr>
              <a:t>&amp; </a:t>
            </a:r>
            <a:r>
              <a:rPr lang="en-US" sz="4400" spc="829" dirty="0">
                <a:solidFill>
                  <a:srgbClr val="FFFFFF"/>
                </a:solidFill>
                <a:latin typeface="Arial Black" panose="020B0A04020102020204" pitchFamily="34" charset="0"/>
                <a:cs typeface="+mj-cs"/>
              </a:rPr>
              <a:t>Instagram PAGES:</a:t>
            </a:r>
          </a:p>
        </p:txBody>
      </p:sp>
      <p:sp>
        <p:nvSpPr>
          <p:cNvPr id="4" name="Freeform 4"/>
          <p:cNvSpPr/>
          <p:nvPr/>
        </p:nvSpPr>
        <p:spPr>
          <a:xfrm>
            <a:off x="13447294" y="-3843198"/>
            <a:ext cx="15841853" cy="16255633"/>
          </a:xfrm>
          <a:custGeom>
            <a:avLst/>
            <a:gdLst/>
            <a:ahLst/>
            <a:cxnLst/>
            <a:rect l="l" t="t" r="r" b="b"/>
            <a:pathLst>
              <a:path w="15841853" h="16255633">
                <a:moveTo>
                  <a:pt x="0" y="0"/>
                </a:moveTo>
                <a:lnTo>
                  <a:pt x="15841853" y="0"/>
                </a:lnTo>
                <a:lnTo>
                  <a:pt x="15841853" y="16255632"/>
                </a:lnTo>
                <a:lnTo>
                  <a:pt x="0" y="162556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5" name="Freeform 5"/>
          <p:cNvSpPr/>
          <p:nvPr/>
        </p:nvSpPr>
        <p:spPr>
          <a:xfrm>
            <a:off x="8306745" y="5653861"/>
            <a:ext cx="5140549" cy="4135722"/>
          </a:xfrm>
          <a:custGeom>
            <a:avLst/>
            <a:gdLst/>
            <a:ahLst/>
            <a:cxnLst/>
            <a:rect l="l" t="t" r="r" b="b"/>
            <a:pathLst>
              <a:path w="5140549" h="4135722">
                <a:moveTo>
                  <a:pt x="0" y="0"/>
                </a:moveTo>
                <a:lnTo>
                  <a:pt x="5140549" y="0"/>
                </a:lnTo>
                <a:lnTo>
                  <a:pt x="5140549" y="4135721"/>
                </a:lnTo>
                <a:lnTo>
                  <a:pt x="0" y="4135721"/>
                </a:lnTo>
                <a:lnTo>
                  <a:pt x="0" y="0"/>
                </a:lnTo>
                <a:close/>
              </a:path>
            </a:pathLst>
          </a:custGeom>
          <a:blipFill>
            <a:blip r:embed="rId4"/>
            <a:stretch>
              <a:fillRect/>
            </a:stretch>
          </a:blipFill>
        </p:spPr>
      </p:sp>
      <p:sp>
        <p:nvSpPr>
          <p:cNvPr id="6" name="TextBox 6"/>
          <p:cNvSpPr txBox="1"/>
          <p:nvPr/>
        </p:nvSpPr>
        <p:spPr>
          <a:xfrm>
            <a:off x="793824" y="5895845"/>
            <a:ext cx="8591315" cy="3556502"/>
          </a:xfrm>
          <a:prstGeom prst="rect">
            <a:avLst/>
          </a:prstGeom>
        </p:spPr>
        <p:txBody>
          <a:bodyPr lIns="0" tIns="0" rIns="0" bIns="0" rtlCol="0" anchor="t">
            <a:spAutoFit/>
          </a:bodyPr>
          <a:lstStyle/>
          <a:p>
            <a:pPr marL="1108883" lvl="1" indent="-554441" algn="l">
              <a:lnSpc>
                <a:spcPts val="7087"/>
              </a:lnSpc>
              <a:buFont typeface="Arial"/>
              <a:buChar char="•"/>
            </a:pPr>
            <a:r>
              <a:rPr lang="en-US" sz="5136" spc="503" dirty="0" err="1">
                <a:solidFill>
                  <a:srgbClr val="F5FFF5"/>
                </a:solidFill>
                <a:latin typeface="DM Sans"/>
              </a:rPr>
              <a:t>Fanpage</a:t>
            </a:r>
            <a:r>
              <a:rPr lang="en-US" sz="5136" spc="503" dirty="0">
                <a:solidFill>
                  <a:srgbClr val="F5FFF5"/>
                </a:solidFill>
                <a:latin typeface="DM Sans"/>
              </a:rPr>
              <a:t> Karma</a:t>
            </a:r>
          </a:p>
          <a:p>
            <a:pPr marL="1108883" lvl="1" indent="-554441" algn="l">
              <a:lnSpc>
                <a:spcPts val="7087"/>
              </a:lnSpc>
              <a:buFont typeface="Arial"/>
              <a:buChar char="•"/>
            </a:pPr>
            <a:r>
              <a:rPr lang="en-US" sz="5136" spc="503" dirty="0" err="1">
                <a:solidFill>
                  <a:srgbClr val="F5FFF5"/>
                </a:solidFill>
                <a:latin typeface="DM Sans"/>
              </a:rPr>
              <a:t>Zoho</a:t>
            </a:r>
            <a:endParaRPr lang="en-US" sz="5136" spc="503" dirty="0">
              <a:solidFill>
                <a:srgbClr val="F5FFF5"/>
              </a:solidFill>
              <a:latin typeface="DM Sans"/>
            </a:endParaRPr>
          </a:p>
          <a:p>
            <a:pPr marL="1108883" lvl="1" indent="-554441" algn="l">
              <a:lnSpc>
                <a:spcPts val="7087"/>
              </a:lnSpc>
              <a:buFont typeface="Arial"/>
              <a:buChar char="•"/>
            </a:pPr>
            <a:r>
              <a:rPr lang="en-US" sz="5136" spc="503" dirty="0">
                <a:solidFill>
                  <a:srgbClr val="F5FFF5"/>
                </a:solidFill>
                <a:latin typeface="DM Sans"/>
              </a:rPr>
              <a:t> Buffer</a:t>
            </a:r>
          </a:p>
          <a:p>
            <a:pPr marL="1108883" lvl="1" indent="-554441" algn="l">
              <a:lnSpc>
                <a:spcPts val="7087"/>
              </a:lnSpc>
              <a:buFont typeface="Arial"/>
              <a:buChar char="•"/>
            </a:pPr>
            <a:r>
              <a:rPr lang="en-US" sz="5136" spc="503" dirty="0" err="1">
                <a:solidFill>
                  <a:srgbClr val="F5FFF5"/>
                </a:solidFill>
                <a:latin typeface="DM Sans"/>
              </a:rPr>
              <a:t>Agorapulse</a:t>
            </a:r>
            <a:r>
              <a:rPr lang="en-US" sz="5136" spc="503" dirty="0">
                <a:solidFill>
                  <a:srgbClr val="F5FFF5"/>
                </a:solidFill>
                <a:latin typeface="DM Sans"/>
              </a:rPr>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2"/>
            <a:stretch>
              <a:fillRect t="-38888" b="-38888"/>
            </a:stretch>
          </a:blipFill>
        </p:spPr>
      </p:sp>
      <p:grpSp>
        <p:nvGrpSpPr>
          <p:cNvPr id="3" name="Group 3"/>
          <p:cNvGrpSpPr/>
          <p:nvPr/>
        </p:nvGrpSpPr>
        <p:grpSpPr>
          <a:xfrm>
            <a:off x="0" y="0"/>
            <a:ext cx="18288000" cy="3086100"/>
            <a:chOff x="0" y="0"/>
            <a:chExt cx="4816593" cy="812800"/>
          </a:xfrm>
        </p:grpSpPr>
        <p:sp>
          <p:nvSpPr>
            <p:cNvPr id="4" name="Freeform 4"/>
            <p:cNvSpPr/>
            <p:nvPr/>
          </p:nvSpPr>
          <p:spPr>
            <a:xfrm>
              <a:off x="0" y="0"/>
              <a:ext cx="4816592" cy="812800"/>
            </a:xfrm>
            <a:custGeom>
              <a:avLst/>
              <a:gdLst/>
              <a:ahLst/>
              <a:cxnLst/>
              <a:rect l="l" t="t" r="r" b="b"/>
              <a:pathLst>
                <a:path w="4816592" h="812800">
                  <a:moveTo>
                    <a:pt x="0" y="0"/>
                  </a:moveTo>
                  <a:lnTo>
                    <a:pt x="4816592" y="0"/>
                  </a:lnTo>
                  <a:lnTo>
                    <a:pt x="4816592" y="812800"/>
                  </a:lnTo>
                  <a:lnTo>
                    <a:pt x="0" y="812800"/>
                  </a:lnTo>
                  <a:close/>
                </a:path>
              </a:pathLst>
            </a:custGeom>
            <a:solidFill>
              <a:srgbClr val="1A1A1A"/>
            </a:solidFill>
          </p:spPr>
        </p:sp>
        <p:sp>
          <p:nvSpPr>
            <p:cNvPr id="5" name="TextBox 5"/>
            <p:cNvSpPr txBox="1"/>
            <p:nvPr/>
          </p:nvSpPr>
          <p:spPr>
            <a:xfrm>
              <a:off x="0" y="-19050"/>
              <a:ext cx="4816593" cy="831850"/>
            </a:xfrm>
            <a:prstGeom prst="rect">
              <a:avLst/>
            </a:prstGeom>
          </p:spPr>
          <p:txBody>
            <a:bodyPr lIns="50800" tIns="50800" rIns="50800" bIns="50800" rtlCol="0" anchor="ctr"/>
            <a:lstStyle/>
            <a:p>
              <a:pPr algn="ctr">
                <a:lnSpc>
                  <a:spcPts val="2859"/>
                </a:lnSpc>
              </a:pPr>
              <a:endParaRPr/>
            </a:p>
          </p:txBody>
        </p:sp>
      </p:grpSp>
      <p:sp>
        <p:nvSpPr>
          <p:cNvPr id="6" name="Freeform 6"/>
          <p:cNvSpPr/>
          <p:nvPr/>
        </p:nvSpPr>
        <p:spPr>
          <a:xfrm>
            <a:off x="13451022" y="-4729397"/>
            <a:ext cx="7616557" cy="7815497"/>
          </a:xfrm>
          <a:custGeom>
            <a:avLst/>
            <a:gdLst/>
            <a:ahLst/>
            <a:cxnLst/>
            <a:rect l="l" t="t" r="r" b="b"/>
            <a:pathLst>
              <a:path w="7616557" h="7815497">
                <a:moveTo>
                  <a:pt x="0" y="0"/>
                </a:moveTo>
                <a:lnTo>
                  <a:pt x="7616556" y="0"/>
                </a:lnTo>
                <a:lnTo>
                  <a:pt x="7616556" y="7815497"/>
                </a:lnTo>
                <a:lnTo>
                  <a:pt x="0" y="781549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7" name="Freeform 7"/>
          <p:cNvSpPr/>
          <p:nvPr/>
        </p:nvSpPr>
        <p:spPr>
          <a:xfrm>
            <a:off x="-2851369" y="-3442596"/>
            <a:ext cx="6709932" cy="6885191"/>
          </a:xfrm>
          <a:custGeom>
            <a:avLst/>
            <a:gdLst/>
            <a:ahLst/>
            <a:cxnLst/>
            <a:rect l="l" t="t" r="r" b="b"/>
            <a:pathLst>
              <a:path w="6709932" h="6885191">
                <a:moveTo>
                  <a:pt x="0" y="0"/>
                </a:moveTo>
                <a:lnTo>
                  <a:pt x="6709932" y="0"/>
                </a:lnTo>
                <a:lnTo>
                  <a:pt x="6709932" y="6885192"/>
                </a:lnTo>
                <a:lnTo>
                  <a:pt x="0" y="688519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8" name="Freeform 8"/>
          <p:cNvSpPr/>
          <p:nvPr/>
        </p:nvSpPr>
        <p:spPr>
          <a:xfrm>
            <a:off x="503597" y="3288940"/>
            <a:ext cx="11811676" cy="5003305"/>
          </a:xfrm>
          <a:custGeom>
            <a:avLst/>
            <a:gdLst/>
            <a:ahLst/>
            <a:cxnLst/>
            <a:rect l="l" t="t" r="r" b="b"/>
            <a:pathLst>
              <a:path w="11811676" h="5003305">
                <a:moveTo>
                  <a:pt x="0" y="0"/>
                </a:moveTo>
                <a:lnTo>
                  <a:pt x="11811676" y="0"/>
                </a:lnTo>
                <a:lnTo>
                  <a:pt x="11811676" y="5003304"/>
                </a:lnTo>
                <a:lnTo>
                  <a:pt x="0" y="5003304"/>
                </a:lnTo>
                <a:lnTo>
                  <a:pt x="0" y="0"/>
                </a:lnTo>
                <a:close/>
              </a:path>
            </a:pathLst>
          </a:custGeom>
          <a:blipFill>
            <a:blip r:embed="rId5"/>
            <a:stretch>
              <a:fillRect/>
            </a:stretch>
          </a:blipFill>
        </p:spPr>
      </p:sp>
      <p:sp>
        <p:nvSpPr>
          <p:cNvPr id="9" name="Freeform 9"/>
          <p:cNvSpPr/>
          <p:nvPr/>
        </p:nvSpPr>
        <p:spPr>
          <a:xfrm>
            <a:off x="5788435" y="8495084"/>
            <a:ext cx="11811676" cy="1526432"/>
          </a:xfrm>
          <a:custGeom>
            <a:avLst/>
            <a:gdLst/>
            <a:ahLst/>
            <a:cxnLst/>
            <a:rect l="l" t="t" r="r" b="b"/>
            <a:pathLst>
              <a:path w="11811676" h="1526432">
                <a:moveTo>
                  <a:pt x="0" y="0"/>
                </a:moveTo>
                <a:lnTo>
                  <a:pt x="11811676" y="0"/>
                </a:lnTo>
                <a:lnTo>
                  <a:pt x="11811676" y="1526432"/>
                </a:lnTo>
                <a:lnTo>
                  <a:pt x="0" y="1526432"/>
                </a:lnTo>
                <a:lnTo>
                  <a:pt x="0" y="0"/>
                </a:lnTo>
                <a:close/>
              </a:path>
            </a:pathLst>
          </a:custGeom>
          <a:blipFill>
            <a:blip r:embed="rId6"/>
            <a:stretch>
              <a:fillRect/>
            </a:stretch>
          </a:blipFill>
        </p:spPr>
      </p:sp>
      <p:sp>
        <p:nvSpPr>
          <p:cNvPr id="10" name="TextBox 10"/>
          <p:cNvSpPr txBox="1"/>
          <p:nvPr/>
        </p:nvSpPr>
        <p:spPr>
          <a:xfrm>
            <a:off x="2178589" y="360530"/>
            <a:ext cx="13930822" cy="2181944"/>
          </a:xfrm>
          <a:prstGeom prst="rect">
            <a:avLst/>
          </a:prstGeom>
        </p:spPr>
        <p:txBody>
          <a:bodyPr lIns="0" tIns="0" rIns="0" bIns="0" rtlCol="0" anchor="t">
            <a:spAutoFit/>
          </a:bodyPr>
          <a:lstStyle/>
          <a:p>
            <a:pPr algn="ctr">
              <a:lnSpc>
                <a:spcPts val="9028"/>
              </a:lnSpc>
            </a:pPr>
            <a:r>
              <a:rPr lang="en-US" sz="4800" spc="641" dirty="0">
                <a:solidFill>
                  <a:srgbClr val="FFFFFF"/>
                </a:solidFill>
                <a:latin typeface="Arial Black" panose="020B0A04020102020204" pitchFamily="34" charset="0"/>
              </a:rPr>
              <a:t>ANALYSING SOCIAL MEDIA PAGES AGE &amp; GANDER ANALYSIS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2"/>
            <a:stretch>
              <a:fillRect t="-38888" b="-38888"/>
            </a:stretch>
          </a:blipFill>
        </p:spPr>
      </p:sp>
      <p:grpSp>
        <p:nvGrpSpPr>
          <p:cNvPr id="3" name="Group 3"/>
          <p:cNvGrpSpPr/>
          <p:nvPr/>
        </p:nvGrpSpPr>
        <p:grpSpPr>
          <a:xfrm>
            <a:off x="0" y="0"/>
            <a:ext cx="18288000" cy="3086100"/>
            <a:chOff x="0" y="0"/>
            <a:chExt cx="4816593" cy="812800"/>
          </a:xfrm>
        </p:grpSpPr>
        <p:sp>
          <p:nvSpPr>
            <p:cNvPr id="4" name="Freeform 4"/>
            <p:cNvSpPr/>
            <p:nvPr/>
          </p:nvSpPr>
          <p:spPr>
            <a:xfrm>
              <a:off x="0" y="0"/>
              <a:ext cx="4816592" cy="812800"/>
            </a:xfrm>
            <a:custGeom>
              <a:avLst/>
              <a:gdLst/>
              <a:ahLst/>
              <a:cxnLst/>
              <a:rect l="l" t="t" r="r" b="b"/>
              <a:pathLst>
                <a:path w="4816592" h="812800">
                  <a:moveTo>
                    <a:pt x="0" y="0"/>
                  </a:moveTo>
                  <a:lnTo>
                    <a:pt x="4816592" y="0"/>
                  </a:lnTo>
                  <a:lnTo>
                    <a:pt x="4816592" y="812800"/>
                  </a:lnTo>
                  <a:lnTo>
                    <a:pt x="0" y="812800"/>
                  </a:lnTo>
                  <a:close/>
                </a:path>
              </a:pathLst>
            </a:custGeom>
            <a:solidFill>
              <a:srgbClr val="1A1A1A"/>
            </a:solidFill>
          </p:spPr>
        </p:sp>
        <p:sp>
          <p:nvSpPr>
            <p:cNvPr id="5" name="TextBox 5"/>
            <p:cNvSpPr txBox="1"/>
            <p:nvPr/>
          </p:nvSpPr>
          <p:spPr>
            <a:xfrm>
              <a:off x="0" y="-19050"/>
              <a:ext cx="4816593" cy="831850"/>
            </a:xfrm>
            <a:prstGeom prst="rect">
              <a:avLst/>
            </a:prstGeom>
          </p:spPr>
          <p:txBody>
            <a:bodyPr lIns="50800" tIns="50800" rIns="50800" bIns="50800" rtlCol="0" anchor="ctr"/>
            <a:lstStyle/>
            <a:p>
              <a:pPr algn="ctr">
                <a:lnSpc>
                  <a:spcPts val="2859"/>
                </a:lnSpc>
              </a:pPr>
              <a:endParaRPr/>
            </a:p>
          </p:txBody>
        </p:sp>
      </p:grpSp>
      <p:sp>
        <p:nvSpPr>
          <p:cNvPr id="6" name="Freeform 6"/>
          <p:cNvSpPr/>
          <p:nvPr/>
        </p:nvSpPr>
        <p:spPr>
          <a:xfrm>
            <a:off x="13451022" y="-4729397"/>
            <a:ext cx="7616557" cy="7815497"/>
          </a:xfrm>
          <a:custGeom>
            <a:avLst/>
            <a:gdLst/>
            <a:ahLst/>
            <a:cxnLst/>
            <a:rect l="l" t="t" r="r" b="b"/>
            <a:pathLst>
              <a:path w="7616557" h="7815497">
                <a:moveTo>
                  <a:pt x="0" y="0"/>
                </a:moveTo>
                <a:lnTo>
                  <a:pt x="7616556" y="0"/>
                </a:lnTo>
                <a:lnTo>
                  <a:pt x="7616556" y="7815497"/>
                </a:lnTo>
                <a:lnTo>
                  <a:pt x="0" y="781549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7" name="Freeform 7"/>
          <p:cNvSpPr/>
          <p:nvPr/>
        </p:nvSpPr>
        <p:spPr>
          <a:xfrm>
            <a:off x="-2851369" y="-3442596"/>
            <a:ext cx="6709932" cy="6885191"/>
          </a:xfrm>
          <a:custGeom>
            <a:avLst/>
            <a:gdLst/>
            <a:ahLst/>
            <a:cxnLst/>
            <a:rect l="l" t="t" r="r" b="b"/>
            <a:pathLst>
              <a:path w="6709932" h="6885191">
                <a:moveTo>
                  <a:pt x="0" y="0"/>
                </a:moveTo>
                <a:lnTo>
                  <a:pt x="6709932" y="0"/>
                </a:lnTo>
                <a:lnTo>
                  <a:pt x="6709932" y="6885192"/>
                </a:lnTo>
                <a:lnTo>
                  <a:pt x="0" y="688519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8" name="Freeform 8"/>
          <p:cNvSpPr/>
          <p:nvPr/>
        </p:nvSpPr>
        <p:spPr>
          <a:xfrm>
            <a:off x="12707296" y="337262"/>
            <a:ext cx="2411575" cy="2411575"/>
          </a:xfrm>
          <a:custGeom>
            <a:avLst/>
            <a:gdLst/>
            <a:ahLst/>
            <a:cxnLst/>
            <a:rect l="l" t="t" r="r" b="b"/>
            <a:pathLst>
              <a:path w="2411575" h="2411575">
                <a:moveTo>
                  <a:pt x="0" y="0"/>
                </a:moveTo>
                <a:lnTo>
                  <a:pt x="2411575" y="0"/>
                </a:lnTo>
                <a:lnTo>
                  <a:pt x="2411575" y="2411576"/>
                </a:lnTo>
                <a:lnTo>
                  <a:pt x="0" y="2411576"/>
                </a:lnTo>
                <a:lnTo>
                  <a:pt x="0" y="0"/>
                </a:lnTo>
                <a:close/>
              </a:path>
            </a:pathLst>
          </a:custGeom>
          <a:blipFill>
            <a:blip r:embed="rId5"/>
            <a:stretch>
              <a:fillRect l="-53840" t="-64972" r="-71307" b="-2001"/>
            </a:stretch>
          </a:blipFill>
        </p:spPr>
      </p:sp>
      <p:sp>
        <p:nvSpPr>
          <p:cNvPr id="9" name="Freeform 9"/>
          <p:cNvSpPr/>
          <p:nvPr/>
        </p:nvSpPr>
        <p:spPr>
          <a:xfrm>
            <a:off x="741049" y="3442596"/>
            <a:ext cx="4809283" cy="6578871"/>
          </a:xfrm>
          <a:custGeom>
            <a:avLst/>
            <a:gdLst/>
            <a:ahLst/>
            <a:cxnLst/>
            <a:rect l="l" t="t" r="r" b="b"/>
            <a:pathLst>
              <a:path w="4809283" h="6578871">
                <a:moveTo>
                  <a:pt x="0" y="0"/>
                </a:moveTo>
                <a:lnTo>
                  <a:pt x="4809284" y="0"/>
                </a:lnTo>
                <a:lnTo>
                  <a:pt x="4809284" y="6578871"/>
                </a:lnTo>
                <a:lnTo>
                  <a:pt x="0" y="6578871"/>
                </a:lnTo>
                <a:lnTo>
                  <a:pt x="0" y="0"/>
                </a:lnTo>
                <a:close/>
              </a:path>
            </a:pathLst>
          </a:custGeom>
          <a:blipFill>
            <a:blip r:embed="rId6"/>
            <a:stretch>
              <a:fillRect/>
            </a:stretch>
          </a:blipFill>
        </p:spPr>
      </p:sp>
      <p:sp>
        <p:nvSpPr>
          <p:cNvPr id="10" name="Freeform 10"/>
          <p:cNvSpPr/>
          <p:nvPr/>
        </p:nvSpPr>
        <p:spPr>
          <a:xfrm>
            <a:off x="6540933" y="3442596"/>
            <a:ext cx="4923450" cy="6578871"/>
          </a:xfrm>
          <a:custGeom>
            <a:avLst/>
            <a:gdLst/>
            <a:ahLst/>
            <a:cxnLst/>
            <a:rect l="l" t="t" r="r" b="b"/>
            <a:pathLst>
              <a:path w="4923450" h="6578871">
                <a:moveTo>
                  <a:pt x="0" y="0"/>
                </a:moveTo>
                <a:lnTo>
                  <a:pt x="4923450" y="0"/>
                </a:lnTo>
                <a:lnTo>
                  <a:pt x="4923450" y="6578871"/>
                </a:lnTo>
                <a:lnTo>
                  <a:pt x="0" y="6578871"/>
                </a:lnTo>
                <a:lnTo>
                  <a:pt x="0" y="0"/>
                </a:lnTo>
                <a:close/>
              </a:path>
            </a:pathLst>
          </a:custGeom>
          <a:blipFill>
            <a:blip r:embed="rId7"/>
            <a:stretch>
              <a:fillRect/>
            </a:stretch>
          </a:blipFill>
        </p:spPr>
      </p:sp>
      <p:sp>
        <p:nvSpPr>
          <p:cNvPr id="11" name="Freeform 11"/>
          <p:cNvSpPr/>
          <p:nvPr/>
        </p:nvSpPr>
        <p:spPr>
          <a:xfrm>
            <a:off x="12453261" y="3442596"/>
            <a:ext cx="4806039" cy="6578871"/>
          </a:xfrm>
          <a:custGeom>
            <a:avLst/>
            <a:gdLst/>
            <a:ahLst/>
            <a:cxnLst/>
            <a:rect l="l" t="t" r="r" b="b"/>
            <a:pathLst>
              <a:path w="4806039" h="6578871">
                <a:moveTo>
                  <a:pt x="0" y="0"/>
                </a:moveTo>
                <a:lnTo>
                  <a:pt x="4806039" y="0"/>
                </a:lnTo>
                <a:lnTo>
                  <a:pt x="4806039" y="6578871"/>
                </a:lnTo>
                <a:lnTo>
                  <a:pt x="0" y="6578871"/>
                </a:lnTo>
                <a:lnTo>
                  <a:pt x="0" y="0"/>
                </a:lnTo>
                <a:close/>
              </a:path>
            </a:pathLst>
          </a:custGeom>
          <a:blipFill>
            <a:blip r:embed="rId8"/>
            <a:stretch>
              <a:fillRect/>
            </a:stretch>
          </a:blipFill>
        </p:spPr>
      </p:sp>
      <p:sp>
        <p:nvSpPr>
          <p:cNvPr id="12" name="TextBox 12"/>
          <p:cNvSpPr txBox="1"/>
          <p:nvPr/>
        </p:nvSpPr>
        <p:spPr>
          <a:xfrm>
            <a:off x="4241029" y="1060084"/>
            <a:ext cx="8827527" cy="1792991"/>
          </a:xfrm>
          <a:prstGeom prst="rect">
            <a:avLst/>
          </a:prstGeom>
        </p:spPr>
        <p:txBody>
          <a:bodyPr lIns="0" tIns="0" rIns="0" bIns="0" rtlCol="0" anchor="t">
            <a:spAutoFit/>
          </a:bodyPr>
          <a:lstStyle/>
          <a:p>
            <a:pPr algn="ctr">
              <a:lnSpc>
                <a:spcPts val="7239"/>
              </a:lnSpc>
            </a:pPr>
            <a:r>
              <a:rPr lang="en-US" sz="5245" spc="514" dirty="0">
                <a:solidFill>
                  <a:srgbClr val="FFFFFF"/>
                </a:solidFill>
                <a:latin typeface="Arial Black" panose="020B0A04020102020204" pitchFamily="34" charset="0"/>
              </a:rPr>
              <a:t>POSTING SCHEDULING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2"/>
            <a:stretch>
              <a:fillRect t="-38888" b="-38888"/>
            </a:stretch>
          </a:blipFill>
        </p:spPr>
      </p:sp>
      <p:grpSp>
        <p:nvGrpSpPr>
          <p:cNvPr id="3" name="Group 3"/>
          <p:cNvGrpSpPr/>
          <p:nvPr/>
        </p:nvGrpSpPr>
        <p:grpSpPr>
          <a:xfrm>
            <a:off x="0" y="38993"/>
            <a:ext cx="12586760" cy="3086100"/>
            <a:chOff x="0" y="0"/>
            <a:chExt cx="3315032" cy="812800"/>
          </a:xfrm>
        </p:grpSpPr>
        <p:sp>
          <p:nvSpPr>
            <p:cNvPr id="4" name="Freeform 4"/>
            <p:cNvSpPr/>
            <p:nvPr/>
          </p:nvSpPr>
          <p:spPr>
            <a:xfrm>
              <a:off x="0" y="0"/>
              <a:ext cx="3315032" cy="812800"/>
            </a:xfrm>
            <a:custGeom>
              <a:avLst/>
              <a:gdLst/>
              <a:ahLst/>
              <a:cxnLst/>
              <a:rect l="l" t="t" r="r" b="b"/>
              <a:pathLst>
                <a:path w="3315032" h="812800">
                  <a:moveTo>
                    <a:pt x="0" y="0"/>
                  </a:moveTo>
                  <a:lnTo>
                    <a:pt x="3315032" y="0"/>
                  </a:lnTo>
                  <a:lnTo>
                    <a:pt x="3315032" y="812800"/>
                  </a:lnTo>
                  <a:lnTo>
                    <a:pt x="0" y="812800"/>
                  </a:lnTo>
                  <a:close/>
                </a:path>
              </a:pathLst>
            </a:custGeom>
            <a:solidFill>
              <a:srgbClr val="1A1A1A"/>
            </a:solidFill>
          </p:spPr>
        </p:sp>
        <p:sp>
          <p:nvSpPr>
            <p:cNvPr id="5" name="TextBox 5"/>
            <p:cNvSpPr txBox="1"/>
            <p:nvPr/>
          </p:nvSpPr>
          <p:spPr>
            <a:xfrm>
              <a:off x="0" y="-19050"/>
              <a:ext cx="3315032" cy="831850"/>
            </a:xfrm>
            <a:prstGeom prst="rect">
              <a:avLst/>
            </a:prstGeom>
          </p:spPr>
          <p:txBody>
            <a:bodyPr lIns="50800" tIns="50800" rIns="50800" bIns="50800" rtlCol="0" anchor="ctr"/>
            <a:lstStyle/>
            <a:p>
              <a:pPr algn="ctr">
                <a:lnSpc>
                  <a:spcPts val="2859"/>
                </a:lnSpc>
              </a:pPr>
              <a:endParaRPr/>
            </a:p>
          </p:txBody>
        </p:sp>
      </p:grpSp>
      <p:sp>
        <p:nvSpPr>
          <p:cNvPr id="6" name="Freeform 6"/>
          <p:cNvSpPr/>
          <p:nvPr/>
        </p:nvSpPr>
        <p:spPr>
          <a:xfrm>
            <a:off x="13451022" y="-4729397"/>
            <a:ext cx="7616557" cy="7815497"/>
          </a:xfrm>
          <a:custGeom>
            <a:avLst/>
            <a:gdLst/>
            <a:ahLst/>
            <a:cxnLst/>
            <a:rect l="l" t="t" r="r" b="b"/>
            <a:pathLst>
              <a:path w="7616557" h="7815497">
                <a:moveTo>
                  <a:pt x="0" y="0"/>
                </a:moveTo>
                <a:lnTo>
                  <a:pt x="7616556" y="0"/>
                </a:lnTo>
                <a:lnTo>
                  <a:pt x="7616556" y="7815497"/>
                </a:lnTo>
                <a:lnTo>
                  <a:pt x="0" y="781549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7" name="Freeform 7"/>
          <p:cNvSpPr/>
          <p:nvPr/>
        </p:nvSpPr>
        <p:spPr>
          <a:xfrm>
            <a:off x="-2851369" y="-3442596"/>
            <a:ext cx="6709932" cy="6885191"/>
          </a:xfrm>
          <a:custGeom>
            <a:avLst/>
            <a:gdLst/>
            <a:ahLst/>
            <a:cxnLst/>
            <a:rect l="l" t="t" r="r" b="b"/>
            <a:pathLst>
              <a:path w="6709932" h="6885191">
                <a:moveTo>
                  <a:pt x="0" y="0"/>
                </a:moveTo>
                <a:lnTo>
                  <a:pt x="6709932" y="0"/>
                </a:lnTo>
                <a:lnTo>
                  <a:pt x="6709932" y="6885192"/>
                </a:lnTo>
                <a:lnTo>
                  <a:pt x="0" y="688519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8" name="Freeform 8"/>
          <p:cNvSpPr/>
          <p:nvPr/>
        </p:nvSpPr>
        <p:spPr>
          <a:xfrm>
            <a:off x="9144000" y="161368"/>
            <a:ext cx="2924732" cy="2924732"/>
          </a:xfrm>
          <a:custGeom>
            <a:avLst/>
            <a:gdLst/>
            <a:ahLst/>
            <a:cxnLst/>
            <a:rect l="l" t="t" r="r" b="b"/>
            <a:pathLst>
              <a:path w="2924732" h="2924732">
                <a:moveTo>
                  <a:pt x="0" y="0"/>
                </a:moveTo>
                <a:lnTo>
                  <a:pt x="2924732" y="0"/>
                </a:lnTo>
                <a:lnTo>
                  <a:pt x="2924732" y="2924732"/>
                </a:lnTo>
                <a:lnTo>
                  <a:pt x="0" y="2924732"/>
                </a:lnTo>
                <a:lnTo>
                  <a:pt x="0" y="0"/>
                </a:lnTo>
                <a:close/>
              </a:path>
            </a:pathLst>
          </a:custGeom>
          <a:blipFill>
            <a:blip r:embed="rId5"/>
            <a:stretch>
              <a:fillRect l="-205100" t="-87999" r="-215637"/>
            </a:stretch>
          </a:blipFill>
        </p:spPr>
      </p:sp>
      <p:sp>
        <p:nvSpPr>
          <p:cNvPr id="9" name="Freeform 9"/>
          <p:cNvSpPr/>
          <p:nvPr/>
        </p:nvSpPr>
        <p:spPr>
          <a:xfrm>
            <a:off x="503597" y="3315593"/>
            <a:ext cx="5273940" cy="6805411"/>
          </a:xfrm>
          <a:custGeom>
            <a:avLst/>
            <a:gdLst/>
            <a:ahLst/>
            <a:cxnLst/>
            <a:rect l="l" t="t" r="r" b="b"/>
            <a:pathLst>
              <a:path w="5273940" h="6805411">
                <a:moveTo>
                  <a:pt x="0" y="0"/>
                </a:moveTo>
                <a:lnTo>
                  <a:pt x="5273940" y="0"/>
                </a:lnTo>
                <a:lnTo>
                  <a:pt x="5273940" y="6805411"/>
                </a:lnTo>
                <a:lnTo>
                  <a:pt x="0" y="6805411"/>
                </a:lnTo>
                <a:lnTo>
                  <a:pt x="0" y="0"/>
                </a:lnTo>
                <a:close/>
              </a:path>
            </a:pathLst>
          </a:custGeom>
          <a:blipFill>
            <a:blip r:embed="rId6"/>
            <a:stretch>
              <a:fillRect/>
            </a:stretch>
          </a:blipFill>
        </p:spPr>
      </p:sp>
      <p:sp>
        <p:nvSpPr>
          <p:cNvPr id="10" name="Freeform 10"/>
          <p:cNvSpPr/>
          <p:nvPr/>
        </p:nvSpPr>
        <p:spPr>
          <a:xfrm>
            <a:off x="12586760" y="38993"/>
            <a:ext cx="5701240" cy="10209014"/>
          </a:xfrm>
          <a:custGeom>
            <a:avLst/>
            <a:gdLst/>
            <a:ahLst/>
            <a:cxnLst/>
            <a:rect l="l" t="t" r="r" b="b"/>
            <a:pathLst>
              <a:path w="5701240" h="10209014">
                <a:moveTo>
                  <a:pt x="0" y="0"/>
                </a:moveTo>
                <a:lnTo>
                  <a:pt x="5701240" y="0"/>
                </a:lnTo>
                <a:lnTo>
                  <a:pt x="5701240" y="10209014"/>
                </a:lnTo>
                <a:lnTo>
                  <a:pt x="0" y="10209014"/>
                </a:lnTo>
                <a:lnTo>
                  <a:pt x="0" y="0"/>
                </a:lnTo>
                <a:close/>
              </a:path>
            </a:pathLst>
          </a:custGeom>
          <a:blipFill>
            <a:blip r:embed="rId7"/>
            <a:stretch>
              <a:fillRect r="-689"/>
            </a:stretch>
          </a:blipFill>
        </p:spPr>
      </p:sp>
      <p:sp>
        <p:nvSpPr>
          <p:cNvPr id="11" name="TextBox 11"/>
          <p:cNvSpPr txBox="1"/>
          <p:nvPr/>
        </p:nvSpPr>
        <p:spPr>
          <a:xfrm>
            <a:off x="503597" y="942975"/>
            <a:ext cx="8827527" cy="1792991"/>
          </a:xfrm>
          <a:prstGeom prst="rect">
            <a:avLst/>
          </a:prstGeom>
        </p:spPr>
        <p:txBody>
          <a:bodyPr lIns="0" tIns="0" rIns="0" bIns="0" rtlCol="0" anchor="t">
            <a:spAutoFit/>
          </a:bodyPr>
          <a:lstStyle/>
          <a:p>
            <a:pPr algn="ctr">
              <a:lnSpc>
                <a:spcPts val="7239"/>
              </a:lnSpc>
            </a:pPr>
            <a:r>
              <a:rPr lang="en-US" sz="5245" spc="514" dirty="0">
                <a:solidFill>
                  <a:srgbClr val="FFFFFF"/>
                </a:solidFill>
                <a:latin typeface="Arial Black" panose="020B0A04020102020204" pitchFamily="34" charset="0"/>
              </a:rPr>
              <a:t>PAID ADVERTISEMENTS</a:t>
            </a:r>
          </a:p>
        </p:txBody>
      </p:sp>
      <p:pic>
        <p:nvPicPr>
          <p:cNvPr id="2050" name="Picture 2" descr="فتح الصورة">
            <a:extLst>
              <a:ext uri="{FF2B5EF4-FFF2-40B4-BE49-F238E27FC236}">
                <a16:creationId xmlns:a16="http://schemas.microsoft.com/office/drawing/2014/main" id="{173ECBFB-C7C3-4EDF-89CB-9155F8D808A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06580" y="3574019"/>
            <a:ext cx="4466412" cy="62250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2"/>
            <a:stretch>
              <a:fillRect t="-38888" b="-38888"/>
            </a:stretch>
          </a:blipFill>
        </p:spPr>
      </p:sp>
      <p:grpSp>
        <p:nvGrpSpPr>
          <p:cNvPr id="3" name="Group 3"/>
          <p:cNvGrpSpPr/>
          <p:nvPr/>
        </p:nvGrpSpPr>
        <p:grpSpPr>
          <a:xfrm>
            <a:off x="0" y="0"/>
            <a:ext cx="18288000" cy="3086100"/>
            <a:chOff x="0" y="0"/>
            <a:chExt cx="4816593" cy="812800"/>
          </a:xfrm>
        </p:grpSpPr>
        <p:sp>
          <p:nvSpPr>
            <p:cNvPr id="4" name="Freeform 4"/>
            <p:cNvSpPr/>
            <p:nvPr/>
          </p:nvSpPr>
          <p:spPr>
            <a:xfrm>
              <a:off x="0" y="0"/>
              <a:ext cx="4816592" cy="812800"/>
            </a:xfrm>
            <a:custGeom>
              <a:avLst/>
              <a:gdLst/>
              <a:ahLst/>
              <a:cxnLst/>
              <a:rect l="l" t="t" r="r" b="b"/>
              <a:pathLst>
                <a:path w="4816592" h="812800">
                  <a:moveTo>
                    <a:pt x="0" y="0"/>
                  </a:moveTo>
                  <a:lnTo>
                    <a:pt x="4816592" y="0"/>
                  </a:lnTo>
                  <a:lnTo>
                    <a:pt x="4816592" y="812800"/>
                  </a:lnTo>
                  <a:lnTo>
                    <a:pt x="0" y="812800"/>
                  </a:lnTo>
                  <a:close/>
                </a:path>
              </a:pathLst>
            </a:custGeom>
            <a:solidFill>
              <a:srgbClr val="1A1A1A"/>
            </a:solidFill>
          </p:spPr>
        </p:sp>
        <p:sp>
          <p:nvSpPr>
            <p:cNvPr id="5" name="TextBox 5"/>
            <p:cNvSpPr txBox="1"/>
            <p:nvPr/>
          </p:nvSpPr>
          <p:spPr>
            <a:xfrm>
              <a:off x="0" y="-19050"/>
              <a:ext cx="4816593" cy="831850"/>
            </a:xfrm>
            <a:prstGeom prst="rect">
              <a:avLst/>
            </a:prstGeom>
          </p:spPr>
          <p:txBody>
            <a:bodyPr lIns="50800" tIns="50800" rIns="50800" bIns="50800" rtlCol="0" anchor="ctr"/>
            <a:lstStyle/>
            <a:p>
              <a:pPr algn="ctr">
                <a:lnSpc>
                  <a:spcPts val="2859"/>
                </a:lnSpc>
              </a:pPr>
              <a:endParaRPr/>
            </a:p>
          </p:txBody>
        </p:sp>
      </p:grpSp>
      <p:sp>
        <p:nvSpPr>
          <p:cNvPr id="6" name="Freeform 6"/>
          <p:cNvSpPr/>
          <p:nvPr/>
        </p:nvSpPr>
        <p:spPr>
          <a:xfrm>
            <a:off x="13451022" y="-4729397"/>
            <a:ext cx="7616557" cy="7815497"/>
          </a:xfrm>
          <a:custGeom>
            <a:avLst/>
            <a:gdLst/>
            <a:ahLst/>
            <a:cxnLst/>
            <a:rect l="l" t="t" r="r" b="b"/>
            <a:pathLst>
              <a:path w="7616557" h="7815497">
                <a:moveTo>
                  <a:pt x="0" y="0"/>
                </a:moveTo>
                <a:lnTo>
                  <a:pt x="7616556" y="0"/>
                </a:lnTo>
                <a:lnTo>
                  <a:pt x="7616556" y="7815497"/>
                </a:lnTo>
                <a:lnTo>
                  <a:pt x="0" y="781549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7" name="Freeform 7"/>
          <p:cNvSpPr/>
          <p:nvPr/>
        </p:nvSpPr>
        <p:spPr>
          <a:xfrm>
            <a:off x="-2851369" y="-3442596"/>
            <a:ext cx="6709932" cy="6885191"/>
          </a:xfrm>
          <a:custGeom>
            <a:avLst/>
            <a:gdLst/>
            <a:ahLst/>
            <a:cxnLst/>
            <a:rect l="l" t="t" r="r" b="b"/>
            <a:pathLst>
              <a:path w="6709932" h="6885191">
                <a:moveTo>
                  <a:pt x="0" y="0"/>
                </a:moveTo>
                <a:lnTo>
                  <a:pt x="6709932" y="0"/>
                </a:lnTo>
                <a:lnTo>
                  <a:pt x="6709932" y="6885192"/>
                </a:lnTo>
                <a:lnTo>
                  <a:pt x="0" y="688519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8" name="Freeform 8"/>
          <p:cNvSpPr/>
          <p:nvPr/>
        </p:nvSpPr>
        <p:spPr>
          <a:xfrm>
            <a:off x="13068556" y="3442596"/>
            <a:ext cx="3803911" cy="2139700"/>
          </a:xfrm>
          <a:custGeom>
            <a:avLst/>
            <a:gdLst/>
            <a:ahLst/>
            <a:cxnLst/>
            <a:rect l="l" t="t" r="r" b="b"/>
            <a:pathLst>
              <a:path w="3803911" h="2139700">
                <a:moveTo>
                  <a:pt x="0" y="0"/>
                </a:moveTo>
                <a:lnTo>
                  <a:pt x="3803911" y="0"/>
                </a:lnTo>
                <a:lnTo>
                  <a:pt x="3803911" y="2139700"/>
                </a:lnTo>
                <a:lnTo>
                  <a:pt x="0" y="2139700"/>
                </a:lnTo>
                <a:lnTo>
                  <a:pt x="0" y="0"/>
                </a:lnTo>
                <a:close/>
              </a:path>
            </a:pathLst>
          </a:custGeom>
          <a:blipFill>
            <a:blip r:embed="rId5"/>
            <a:stretch>
              <a:fillRect l="-47278" t="-1391" r="-55129" b="-153011"/>
            </a:stretch>
          </a:blipFill>
        </p:spPr>
      </p:sp>
      <p:sp>
        <p:nvSpPr>
          <p:cNvPr id="9" name="Freeform 9"/>
          <p:cNvSpPr/>
          <p:nvPr/>
        </p:nvSpPr>
        <p:spPr>
          <a:xfrm>
            <a:off x="513122" y="3741764"/>
            <a:ext cx="8640403" cy="5643291"/>
          </a:xfrm>
          <a:custGeom>
            <a:avLst/>
            <a:gdLst/>
            <a:ahLst/>
            <a:cxnLst/>
            <a:rect l="l" t="t" r="r" b="b"/>
            <a:pathLst>
              <a:path w="8640403" h="5643291">
                <a:moveTo>
                  <a:pt x="0" y="0"/>
                </a:moveTo>
                <a:lnTo>
                  <a:pt x="8640403" y="0"/>
                </a:lnTo>
                <a:lnTo>
                  <a:pt x="8640403" y="5643291"/>
                </a:lnTo>
                <a:lnTo>
                  <a:pt x="0" y="5643291"/>
                </a:lnTo>
                <a:lnTo>
                  <a:pt x="0" y="0"/>
                </a:lnTo>
                <a:close/>
              </a:path>
            </a:pathLst>
          </a:custGeom>
          <a:blipFill>
            <a:blip r:embed="rId6"/>
            <a:stretch>
              <a:fillRect t="-120433" b="-41976"/>
            </a:stretch>
          </a:blipFill>
        </p:spPr>
      </p:sp>
      <p:sp>
        <p:nvSpPr>
          <p:cNvPr id="10" name="TextBox 10"/>
          <p:cNvSpPr txBox="1"/>
          <p:nvPr/>
        </p:nvSpPr>
        <p:spPr>
          <a:xfrm>
            <a:off x="4241029" y="1060084"/>
            <a:ext cx="8827527" cy="880208"/>
          </a:xfrm>
          <a:prstGeom prst="rect">
            <a:avLst/>
          </a:prstGeom>
        </p:spPr>
        <p:txBody>
          <a:bodyPr lIns="0" tIns="0" rIns="0" bIns="0" rtlCol="0" anchor="t">
            <a:spAutoFit/>
          </a:bodyPr>
          <a:lstStyle/>
          <a:p>
            <a:pPr algn="ctr">
              <a:lnSpc>
                <a:spcPts val="7239"/>
              </a:lnSpc>
            </a:pPr>
            <a:r>
              <a:rPr lang="en-US" sz="5245" spc="514" dirty="0">
                <a:solidFill>
                  <a:srgbClr val="FFFFFF"/>
                </a:solidFill>
                <a:latin typeface="Arial Black" panose="020B0A04020102020204" pitchFamily="34" charset="0"/>
              </a:rPr>
              <a:t>AUTOMATED REPLY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34656"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2"/>
            <a:stretch>
              <a:fillRect t="-38888" b="-38888"/>
            </a:stretch>
          </a:blipFill>
        </p:spPr>
      </p:sp>
      <p:sp>
        <p:nvSpPr>
          <p:cNvPr id="3" name="Freeform 3"/>
          <p:cNvSpPr/>
          <p:nvPr/>
        </p:nvSpPr>
        <p:spPr>
          <a:xfrm rot="3407869">
            <a:off x="12052165" y="1118883"/>
            <a:ext cx="12471670" cy="5351480"/>
          </a:xfrm>
          <a:custGeom>
            <a:avLst/>
            <a:gdLst/>
            <a:ahLst/>
            <a:cxnLst/>
            <a:rect l="l" t="t" r="r" b="b"/>
            <a:pathLst>
              <a:path w="12471670" h="5351480">
                <a:moveTo>
                  <a:pt x="0" y="0"/>
                </a:moveTo>
                <a:lnTo>
                  <a:pt x="12471670" y="0"/>
                </a:lnTo>
                <a:lnTo>
                  <a:pt x="12471670" y="5351480"/>
                </a:lnTo>
                <a:lnTo>
                  <a:pt x="0" y="535148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a:off x="8203215" y="7962246"/>
            <a:ext cx="4876482" cy="516424"/>
          </a:xfrm>
          <a:custGeom>
            <a:avLst/>
            <a:gdLst/>
            <a:ahLst/>
            <a:cxnLst/>
            <a:rect l="l" t="t" r="r" b="b"/>
            <a:pathLst>
              <a:path w="4876482" h="516424">
                <a:moveTo>
                  <a:pt x="0" y="0"/>
                </a:moveTo>
                <a:lnTo>
                  <a:pt x="4876483" y="0"/>
                </a:lnTo>
                <a:lnTo>
                  <a:pt x="4876483" y="516423"/>
                </a:lnTo>
                <a:lnTo>
                  <a:pt x="0" y="516423"/>
                </a:lnTo>
                <a:lnTo>
                  <a:pt x="0" y="0"/>
                </a:lnTo>
                <a:close/>
              </a:path>
            </a:pathLst>
          </a:custGeom>
          <a:blipFill>
            <a:blip r:embed="rId5"/>
            <a:stretch>
              <a:fillRect t="-86495"/>
            </a:stretch>
          </a:blipFill>
        </p:spPr>
      </p:sp>
      <p:sp>
        <p:nvSpPr>
          <p:cNvPr id="5" name="Freeform 5"/>
          <p:cNvSpPr/>
          <p:nvPr/>
        </p:nvSpPr>
        <p:spPr>
          <a:xfrm rot="3407869">
            <a:off x="-4696947" y="10150458"/>
            <a:ext cx="12471670" cy="5351480"/>
          </a:xfrm>
          <a:custGeom>
            <a:avLst/>
            <a:gdLst/>
            <a:ahLst/>
            <a:cxnLst/>
            <a:rect l="l" t="t" r="r" b="b"/>
            <a:pathLst>
              <a:path w="12471670" h="5351480">
                <a:moveTo>
                  <a:pt x="0" y="0"/>
                </a:moveTo>
                <a:lnTo>
                  <a:pt x="12471670" y="0"/>
                </a:lnTo>
                <a:lnTo>
                  <a:pt x="12471670" y="5351480"/>
                </a:lnTo>
                <a:lnTo>
                  <a:pt x="0" y="535148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6" name="Freeform 6"/>
          <p:cNvSpPr/>
          <p:nvPr/>
        </p:nvSpPr>
        <p:spPr>
          <a:xfrm>
            <a:off x="7922390" y="1828553"/>
            <a:ext cx="3790232" cy="1140366"/>
          </a:xfrm>
          <a:custGeom>
            <a:avLst/>
            <a:gdLst/>
            <a:ahLst/>
            <a:cxnLst/>
            <a:rect l="l" t="t" r="r" b="b"/>
            <a:pathLst>
              <a:path w="3790232" h="1140366">
                <a:moveTo>
                  <a:pt x="0" y="0"/>
                </a:moveTo>
                <a:lnTo>
                  <a:pt x="3790233" y="0"/>
                </a:lnTo>
                <a:lnTo>
                  <a:pt x="3790233" y="1140365"/>
                </a:lnTo>
                <a:lnTo>
                  <a:pt x="0" y="1140365"/>
                </a:lnTo>
                <a:lnTo>
                  <a:pt x="0" y="0"/>
                </a:lnTo>
                <a:close/>
              </a:path>
            </a:pathLst>
          </a:custGeom>
          <a:blipFill>
            <a:blip r:embed="rId6"/>
            <a:stretch>
              <a:fillRect/>
            </a:stretch>
          </a:blipFill>
        </p:spPr>
      </p:sp>
      <p:sp>
        <p:nvSpPr>
          <p:cNvPr id="7" name="Freeform 7"/>
          <p:cNvSpPr/>
          <p:nvPr/>
        </p:nvSpPr>
        <p:spPr>
          <a:xfrm rot="-3544179">
            <a:off x="8722251" y="7815975"/>
            <a:ext cx="1467561" cy="1395641"/>
          </a:xfrm>
          <a:custGeom>
            <a:avLst/>
            <a:gdLst/>
            <a:ahLst/>
            <a:cxnLst/>
            <a:rect l="l" t="t" r="r" b="b"/>
            <a:pathLst>
              <a:path w="3564547" h="2890501">
                <a:moveTo>
                  <a:pt x="0" y="0"/>
                </a:moveTo>
                <a:lnTo>
                  <a:pt x="3564547" y="0"/>
                </a:lnTo>
                <a:lnTo>
                  <a:pt x="3564547" y="2890502"/>
                </a:lnTo>
                <a:lnTo>
                  <a:pt x="0" y="2890502"/>
                </a:lnTo>
                <a:lnTo>
                  <a:pt x="0" y="0"/>
                </a:lnTo>
                <a:close/>
              </a:path>
            </a:pathLst>
          </a:custGeom>
          <a:blipFill>
            <a:blip r:embed="rId7"/>
            <a:stretch>
              <a:fillRect/>
            </a:stretch>
          </a:blipFill>
        </p:spPr>
      </p:sp>
      <p:sp>
        <p:nvSpPr>
          <p:cNvPr id="8" name="Freeform 8"/>
          <p:cNvSpPr/>
          <p:nvPr/>
        </p:nvSpPr>
        <p:spPr>
          <a:xfrm>
            <a:off x="336246" y="3644931"/>
            <a:ext cx="4102312" cy="4465957"/>
          </a:xfrm>
          <a:custGeom>
            <a:avLst/>
            <a:gdLst/>
            <a:ahLst/>
            <a:cxnLst/>
            <a:rect l="l" t="t" r="r" b="b"/>
            <a:pathLst>
              <a:path w="5849600" h="6822313">
                <a:moveTo>
                  <a:pt x="0" y="0"/>
                </a:moveTo>
                <a:lnTo>
                  <a:pt x="5849600" y="0"/>
                </a:lnTo>
                <a:lnTo>
                  <a:pt x="5849600" y="6822312"/>
                </a:lnTo>
                <a:lnTo>
                  <a:pt x="0" y="6822312"/>
                </a:lnTo>
                <a:lnTo>
                  <a:pt x="0" y="0"/>
                </a:lnTo>
                <a:close/>
              </a:path>
            </a:pathLst>
          </a:custGeom>
          <a:blipFill>
            <a:blip r:embed="rId8"/>
            <a:stretch>
              <a:fillRect/>
            </a:stretch>
          </a:blipFill>
        </p:spPr>
      </p:sp>
      <p:sp>
        <p:nvSpPr>
          <p:cNvPr id="9" name="Freeform 9"/>
          <p:cNvSpPr/>
          <p:nvPr/>
        </p:nvSpPr>
        <p:spPr>
          <a:xfrm>
            <a:off x="10937131" y="3823481"/>
            <a:ext cx="7350869" cy="5608957"/>
          </a:xfrm>
          <a:custGeom>
            <a:avLst/>
            <a:gdLst/>
            <a:ahLst/>
            <a:cxnLst/>
            <a:rect l="l" t="t" r="r" b="b"/>
            <a:pathLst>
              <a:path w="7350869" h="5608957">
                <a:moveTo>
                  <a:pt x="0" y="0"/>
                </a:moveTo>
                <a:lnTo>
                  <a:pt x="7350869" y="0"/>
                </a:lnTo>
                <a:lnTo>
                  <a:pt x="7350869" y="5608958"/>
                </a:lnTo>
                <a:lnTo>
                  <a:pt x="0" y="5608958"/>
                </a:lnTo>
                <a:lnTo>
                  <a:pt x="0" y="0"/>
                </a:lnTo>
                <a:close/>
              </a:path>
            </a:pathLst>
          </a:custGeom>
          <a:blipFill>
            <a:blip r:embed="rId9"/>
            <a:stretch>
              <a:fillRect/>
            </a:stretch>
          </a:blipFill>
        </p:spPr>
      </p:sp>
      <p:sp>
        <p:nvSpPr>
          <p:cNvPr id="10" name="TextBox 10"/>
          <p:cNvSpPr txBox="1"/>
          <p:nvPr/>
        </p:nvSpPr>
        <p:spPr>
          <a:xfrm>
            <a:off x="7192508" y="988514"/>
            <a:ext cx="4085293" cy="1231106"/>
          </a:xfrm>
          <a:prstGeom prst="rect">
            <a:avLst/>
          </a:prstGeom>
        </p:spPr>
        <p:txBody>
          <a:bodyPr lIns="0" tIns="0" rIns="0" bIns="0" rtlCol="0" anchor="t">
            <a:spAutoFit/>
          </a:bodyPr>
          <a:lstStyle/>
          <a:p>
            <a:pPr marL="0" lvl="0" indent="0" algn="l">
              <a:lnSpc>
                <a:spcPts val="4763"/>
              </a:lnSpc>
            </a:pPr>
            <a:r>
              <a:rPr lang="en-US" sz="4537" spc="444" dirty="0">
                <a:solidFill>
                  <a:srgbClr val="231F20"/>
                </a:solidFill>
                <a:latin typeface="Arial Rounded MT Bold" panose="020F0704030504030204" pitchFamily="34" charset="0"/>
              </a:rPr>
              <a:t>MAKE OFFER</a:t>
            </a:r>
          </a:p>
        </p:txBody>
      </p:sp>
      <p:sp>
        <p:nvSpPr>
          <p:cNvPr id="11" name="TextBox 11"/>
          <p:cNvSpPr txBox="1"/>
          <p:nvPr/>
        </p:nvSpPr>
        <p:spPr>
          <a:xfrm>
            <a:off x="5732213" y="8241976"/>
            <a:ext cx="4085293" cy="1846659"/>
          </a:xfrm>
          <a:prstGeom prst="rect">
            <a:avLst/>
          </a:prstGeom>
        </p:spPr>
        <p:txBody>
          <a:bodyPr lIns="0" tIns="0" rIns="0" bIns="0" rtlCol="0" anchor="t">
            <a:spAutoFit/>
          </a:bodyPr>
          <a:lstStyle/>
          <a:p>
            <a:pPr marL="0" lvl="0" indent="0" algn="l">
              <a:lnSpc>
                <a:spcPts val="4763"/>
              </a:lnSpc>
            </a:pPr>
            <a:r>
              <a:rPr lang="en-US" sz="4537" spc="444" dirty="0">
                <a:solidFill>
                  <a:srgbClr val="231F20"/>
                </a:solidFill>
                <a:latin typeface="Arial Rounded MT Bold" panose="020F0704030504030204" pitchFamily="34" charset="0"/>
              </a:rPr>
              <a:t>POST IN FACEBOOK GROUPS</a:t>
            </a:r>
          </a:p>
        </p:txBody>
      </p:sp>
      <p:pic>
        <p:nvPicPr>
          <p:cNvPr id="3074" name="Picture 2" descr="فتح الصورة">
            <a:extLst>
              <a:ext uri="{FF2B5EF4-FFF2-40B4-BE49-F238E27FC236}">
                <a16:creationId xmlns:a16="http://schemas.microsoft.com/office/drawing/2014/main" id="{5C232769-D605-1DD8-35EF-F10BC4AC475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65691" y="141282"/>
            <a:ext cx="3340046" cy="465518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2"/>
            <a:stretch>
              <a:fillRect t="-38888" b="-38888"/>
            </a:stretch>
          </a:blipFill>
        </p:spPr>
      </p:sp>
      <p:sp>
        <p:nvSpPr>
          <p:cNvPr id="3" name="Freeform 3"/>
          <p:cNvSpPr/>
          <p:nvPr/>
        </p:nvSpPr>
        <p:spPr>
          <a:xfrm>
            <a:off x="11758109" y="1028700"/>
            <a:ext cx="6529891" cy="9075963"/>
          </a:xfrm>
          <a:custGeom>
            <a:avLst/>
            <a:gdLst/>
            <a:ahLst/>
            <a:cxnLst/>
            <a:rect l="l" t="t" r="r" b="b"/>
            <a:pathLst>
              <a:path w="6529891" h="9075963">
                <a:moveTo>
                  <a:pt x="0" y="0"/>
                </a:moveTo>
                <a:lnTo>
                  <a:pt x="6529891" y="0"/>
                </a:lnTo>
                <a:lnTo>
                  <a:pt x="6529891" y="9075963"/>
                </a:lnTo>
                <a:lnTo>
                  <a:pt x="0" y="9075963"/>
                </a:lnTo>
                <a:lnTo>
                  <a:pt x="0" y="0"/>
                </a:lnTo>
                <a:close/>
              </a:path>
            </a:pathLst>
          </a:custGeom>
          <a:blipFill>
            <a:blip r:embed="rId3"/>
            <a:stretch>
              <a:fillRect t="-14156" b="-14156"/>
            </a:stretch>
          </a:blipFill>
        </p:spPr>
      </p:sp>
      <p:sp>
        <p:nvSpPr>
          <p:cNvPr id="4" name="Freeform 4"/>
          <p:cNvSpPr/>
          <p:nvPr/>
        </p:nvSpPr>
        <p:spPr>
          <a:xfrm>
            <a:off x="577729" y="631459"/>
            <a:ext cx="6732119" cy="9655541"/>
          </a:xfrm>
          <a:custGeom>
            <a:avLst/>
            <a:gdLst/>
            <a:ahLst/>
            <a:cxnLst/>
            <a:rect l="l" t="t" r="r" b="b"/>
            <a:pathLst>
              <a:path w="6732119" h="9655541">
                <a:moveTo>
                  <a:pt x="0" y="0"/>
                </a:moveTo>
                <a:lnTo>
                  <a:pt x="6732118" y="0"/>
                </a:lnTo>
                <a:lnTo>
                  <a:pt x="6732118" y="9655541"/>
                </a:lnTo>
                <a:lnTo>
                  <a:pt x="0" y="9655541"/>
                </a:lnTo>
                <a:lnTo>
                  <a:pt x="0" y="0"/>
                </a:lnTo>
                <a:close/>
              </a:path>
            </a:pathLst>
          </a:custGeom>
          <a:blipFill>
            <a:blip r:embed="rId4"/>
            <a:stretch>
              <a:fillRect t="-12173" b="-12173"/>
            </a:stretch>
          </a:blipFill>
        </p:spPr>
      </p:sp>
      <p:sp>
        <p:nvSpPr>
          <p:cNvPr id="5" name="TextBox 5"/>
          <p:cNvSpPr txBox="1"/>
          <p:nvPr/>
        </p:nvSpPr>
        <p:spPr>
          <a:xfrm>
            <a:off x="6019700" y="8775334"/>
            <a:ext cx="5274338" cy="839653"/>
          </a:xfrm>
          <a:prstGeom prst="rect">
            <a:avLst/>
          </a:prstGeom>
        </p:spPr>
        <p:txBody>
          <a:bodyPr lIns="0" tIns="0" rIns="0" bIns="0" rtlCol="0" anchor="t">
            <a:spAutoFit/>
          </a:bodyPr>
          <a:lstStyle/>
          <a:p>
            <a:pPr algn="ctr">
              <a:lnSpc>
                <a:spcPts val="7239"/>
              </a:lnSpc>
            </a:pPr>
            <a:r>
              <a:rPr lang="en-US" sz="5245" spc="514" dirty="0">
                <a:solidFill>
                  <a:srgbClr val="000000"/>
                </a:solidFill>
                <a:latin typeface="Arial Rounded MT Bold" panose="020F0704030504030204" pitchFamily="34" charset="0"/>
              </a:rPr>
              <a:t>AFTER</a:t>
            </a:r>
          </a:p>
        </p:txBody>
      </p:sp>
      <p:sp>
        <p:nvSpPr>
          <p:cNvPr id="6" name="TextBox 6"/>
          <p:cNvSpPr txBox="1"/>
          <p:nvPr/>
        </p:nvSpPr>
        <p:spPr>
          <a:xfrm>
            <a:off x="7796295" y="942975"/>
            <a:ext cx="5274338" cy="839653"/>
          </a:xfrm>
          <a:prstGeom prst="rect">
            <a:avLst/>
          </a:prstGeom>
        </p:spPr>
        <p:txBody>
          <a:bodyPr lIns="0" tIns="0" rIns="0" bIns="0" rtlCol="0" anchor="t">
            <a:spAutoFit/>
          </a:bodyPr>
          <a:lstStyle/>
          <a:p>
            <a:pPr algn="ctr">
              <a:lnSpc>
                <a:spcPts val="7239"/>
              </a:lnSpc>
            </a:pPr>
            <a:r>
              <a:rPr lang="en-US" sz="5245" spc="514" dirty="0">
                <a:solidFill>
                  <a:srgbClr val="000000"/>
                </a:solidFill>
                <a:latin typeface="Arial Rounded MT Bold" panose="020F0704030504030204" pitchFamily="34" charset="0"/>
              </a:rPr>
              <a:t>BEFORE</a:t>
            </a:r>
          </a:p>
        </p:txBody>
      </p:sp>
      <p:sp>
        <p:nvSpPr>
          <p:cNvPr id="7" name="Freeform 7"/>
          <p:cNvSpPr/>
          <p:nvPr/>
        </p:nvSpPr>
        <p:spPr>
          <a:xfrm rot="-3544179">
            <a:off x="9498504" y="7522832"/>
            <a:ext cx="2045278" cy="1658522"/>
          </a:xfrm>
          <a:custGeom>
            <a:avLst/>
            <a:gdLst/>
            <a:ahLst/>
            <a:cxnLst/>
            <a:rect l="l" t="t" r="r" b="b"/>
            <a:pathLst>
              <a:path w="2045278" h="1658522">
                <a:moveTo>
                  <a:pt x="0" y="0"/>
                </a:moveTo>
                <a:lnTo>
                  <a:pt x="2045278" y="0"/>
                </a:lnTo>
                <a:lnTo>
                  <a:pt x="2045278" y="1658521"/>
                </a:lnTo>
                <a:lnTo>
                  <a:pt x="0" y="1658521"/>
                </a:lnTo>
                <a:lnTo>
                  <a:pt x="0" y="0"/>
                </a:lnTo>
                <a:close/>
              </a:path>
            </a:pathLst>
          </a:custGeom>
          <a:blipFill>
            <a:blip r:embed="rId5"/>
            <a:stretch>
              <a:fillRect/>
            </a:stretch>
          </a:blipFill>
        </p:spPr>
      </p:sp>
      <p:sp>
        <p:nvSpPr>
          <p:cNvPr id="8" name="Freeform 8"/>
          <p:cNvSpPr/>
          <p:nvPr/>
        </p:nvSpPr>
        <p:spPr>
          <a:xfrm>
            <a:off x="7476392" y="1948233"/>
            <a:ext cx="2163441" cy="650913"/>
          </a:xfrm>
          <a:custGeom>
            <a:avLst/>
            <a:gdLst/>
            <a:ahLst/>
            <a:cxnLst/>
            <a:rect l="l" t="t" r="r" b="b"/>
            <a:pathLst>
              <a:path w="2163441" h="650913">
                <a:moveTo>
                  <a:pt x="0" y="0"/>
                </a:moveTo>
                <a:lnTo>
                  <a:pt x="2163441" y="0"/>
                </a:lnTo>
                <a:lnTo>
                  <a:pt x="2163441" y="650913"/>
                </a:lnTo>
                <a:lnTo>
                  <a:pt x="0" y="650913"/>
                </a:lnTo>
                <a:lnTo>
                  <a:pt x="0" y="0"/>
                </a:lnTo>
                <a:close/>
              </a:path>
            </a:pathLst>
          </a:custGeom>
          <a:blipFill>
            <a:blip r:embed="rId6"/>
            <a:stretch>
              <a:fillRect/>
            </a:stretch>
          </a:blipFill>
        </p:spPr>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2"/>
            <a:stretch>
              <a:fillRect t="-38888" b="-38888"/>
            </a:stretch>
          </a:blipFill>
        </p:spPr>
      </p:sp>
      <p:sp>
        <p:nvSpPr>
          <p:cNvPr id="3" name="TextBox 3"/>
          <p:cNvSpPr txBox="1"/>
          <p:nvPr/>
        </p:nvSpPr>
        <p:spPr>
          <a:xfrm>
            <a:off x="6019700" y="8775334"/>
            <a:ext cx="5274338" cy="880208"/>
          </a:xfrm>
          <a:prstGeom prst="rect">
            <a:avLst/>
          </a:prstGeom>
        </p:spPr>
        <p:txBody>
          <a:bodyPr lIns="0" tIns="0" rIns="0" bIns="0" rtlCol="0" anchor="t">
            <a:spAutoFit/>
          </a:bodyPr>
          <a:lstStyle/>
          <a:p>
            <a:pPr algn="ctr">
              <a:lnSpc>
                <a:spcPts val="7239"/>
              </a:lnSpc>
            </a:pPr>
            <a:r>
              <a:rPr lang="en-US" sz="5245" spc="514" dirty="0">
                <a:solidFill>
                  <a:srgbClr val="000000"/>
                </a:solidFill>
                <a:latin typeface="Arial Black" panose="020B0A04020102020204" pitchFamily="34" charset="0"/>
              </a:rPr>
              <a:t>AFTER</a:t>
            </a:r>
          </a:p>
        </p:txBody>
      </p:sp>
      <p:sp>
        <p:nvSpPr>
          <p:cNvPr id="4" name="Freeform 4"/>
          <p:cNvSpPr/>
          <p:nvPr/>
        </p:nvSpPr>
        <p:spPr>
          <a:xfrm rot="-3544179">
            <a:off x="9498504" y="7522832"/>
            <a:ext cx="2045278" cy="1658522"/>
          </a:xfrm>
          <a:custGeom>
            <a:avLst/>
            <a:gdLst/>
            <a:ahLst/>
            <a:cxnLst/>
            <a:rect l="l" t="t" r="r" b="b"/>
            <a:pathLst>
              <a:path w="2045278" h="1658522">
                <a:moveTo>
                  <a:pt x="0" y="0"/>
                </a:moveTo>
                <a:lnTo>
                  <a:pt x="2045278" y="0"/>
                </a:lnTo>
                <a:lnTo>
                  <a:pt x="2045278" y="1658521"/>
                </a:lnTo>
                <a:lnTo>
                  <a:pt x="0" y="1658521"/>
                </a:lnTo>
                <a:lnTo>
                  <a:pt x="0" y="0"/>
                </a:lnTo>
                <a:close/>
              </a:path>
            </a:pathLst>
          </a:custGeom>
          <a:blipFill>
            <a:blip r:embed="rId3"/>
            <a:stretch>
              <a:fillRect/>
            </a:stretch>
          </a:blipFill>
        </p:spPr>
      </p:sp>
      <p:sp>
        <p:nvSpPr>
          <p:cNvPr id="5" name="Freeform 5"/>
          <p:cNvSpPr/>
          <p:nvPr/>
        </p:nvSpPr>
        <p:spPr>
          <a:xfrm>
            <a:off x="7476392" y="1948233"/>
            <a:ext cx="2163441" cy="650913"/>
          </a:xfrm>
          <a:custGeom>
            <a:avLst/>
            <a:gdLst/>
            <a:ahLst/>
            <a:cxnLst/>
            <a:rect l="l" t="t" r="r" b="b"/>
            <a:pathLst>
              <a:path w="2163441" h="650913">
                <a:moveTo>
                  <a:pt x="0" y="0"/>
                </a:moveTo>
                <a:lnTo>
                  <a:pt x="2163441" y="0"/>
                </a:lnTo>
                <a:lnTo>
                  <a:pt x="2163441" y="650913"/>
                </a:lnTo>
                <a:lnTo>
                  <a:pt x="0" y="650913"/>
                </a:lnTo>
                <a:lnTo>
                  <a:pt x="0" y="0"/>
                </a:lnTo>
                <a:close/>
              </a:path>
            </a:pathLst>
          </a:custGeom>
          <a:blipFill>
            <a:blip r:embed="rId4"/>
            <a:stretch>
              <a:fillRect/>
            </a:stretch>
          </a:blipFill>
        </p:spPr>
      </p:sp>
      <p:sp>
        <p:nvSpPr>
          <p:cNvPr id="6" name="Freeform 6"/>
          <p:cNvSpPr/>
          <p:nvPr/>
        </p:nvSpPr>
        <p:spPr>
          <a:xfrm>
            <a:off x="0" y="1028700"/>
            <a:ext cx="6980641" cy="9258300"/>
          </a:xfrm>
          <a:custGeom>
            <a:avLst/>
            <a:gdLst/>
            <a:ahLst/>
            <a:cxnLst/>
            <a:rect l="l" t="t" r="r" b="b"/>
            <a:pathLst>
              <a:path w="6980641" h="9258300">
                <a:moveTo>
                  <a:pt x="0" y="0"/>
                </a:moveTo>
                <a:lnTo>
                  <a:pt x="6980641" y="0"/>
                </a:lnTo>
                <a:lnTo>
                  <a:pt x="6980641" y="9258300"/>
                </a:lnTo>
                <a:lnTo>
                  <a:pt x="0" y="9258300"/>
                </a:lnTo>
                <a:lnTo>
                  <a:pt x="0" y="0"/>
                </a:lnTo>
                <a:close/>
              </a:path>
            </a:pathLst>
          </a:custGeom>
          <a:blipFill>
            <a:blip r:embed="rId5"/>
            <a:stretch>
              <a:fillRect t="-17234" b="-17234"/>
            </a:stretch>
          </a:blipFill>
        </p:spPr>
      </p:sp>
      <p:sp>
        <p:nvSpPr>
          <p:cNvPr id="8" name="TextBox 8"/>
          <p:cNvSpPr txBox="1"/>
          <p:nvPr/>
        </p:nvSpPr>
        <p:spPr>
          <a:xfrm>
            <a:off x="7796295" y="942975"/>
            <a:ext cx="5274338" cy="880208"/>
          </a:xfrm>
          <a:prstGeom prst="rect">
            <a:avLst/>
          </a:prstGeom>
        </p:spPr>
        <p:txBody>
          <a:bodyPr lIns="0" tIns="0" rIns="0" bIns="0" rtlCol="0" anchor="t">
            <a:spAutoFit/>
          </a:bodyPr>
          <a:lstStyle/>
          <a:p>
            <a:pPr algn="ctr">
              <a:lnSpc>
                <a:spcPts val="7239"/>
              </a:lnSpc>
            </a:pPr>
            <a:r>
              <a:rPr lang="en-US" sz="5245" spc="514" dirty="0">
                <a:solidFill>
                  <a:srgbClr val="000000"/>
                </a:solidFill>
                <a:latin typeface="Arial Black" panose="020B0A04020102020204" pitchFamily="34" charset="0"/>
              </a:rPr>
              <a:t>BEFORE</a:t>
            </a:r>
          </a:p>
        </p:txBody>
      </p:sp>
      <p:pic>
        <p:nvPicPr>
          <p:cNvPr id="5122" name="Picture 2" descr="فتح الصورة">
            <a:extLst>
              <a:ext uri="{FF2B5EF4-FFF2-40B4-BE49-F238E27FC236}">
                <a16:creationId xmlns:a16="http://schemas.microsoft.com/office/drawing/2014/main" id="{F09AAD3E-E8CD-6DF2-0AAD-7484483E7FC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496800" y="955023"/>
            <a:ext cx="5825014" cy="92583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2"/>
            <a:stretch>
              <a:fillRect t="-38888" b="-38888"/>
            </a:stretch>
          </a:blipFill>
        </p:spPr>
      </p:sp>
      <p:sp>
        <p:nvSpPr>
          <p:cNvPr id="3" name="Freeform 3"/>
          <p:cNvSpPr/>
          <p:nvPr/>
        </p:nvSpPr>
        <p:spPr>
          <a:xfrm rot="-10580377">
            <a:off x="9407140" y="-9309963"/>
            <a:ext cx="24036383" cy="24664199"/>
          </a:xfrm>
          <a:custGeom>
            <a:avLst/>
            <a:gdLst/>
            <a:ahLst/>
            <a:cxnLst/>
            <a:rect l="l" t="t" r="r" b="b"/>
            <a:pathLst>
              <a:path w="24036383" h="24664199">
                <a:moveTo>
                  <a:pt x="0" y="0"/>
                </a:moveTo>
                <a:lnTo>
                  <a:pt x="24036383" y="0"/>
                </a:lnTo>
                <a:lnTo>
                  <a:pt x="24036383" y="24664198"/>
                </a:lnTo>
                <a:lnTo>
                  <a:pt x="0" y="2466419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flipH="1">
            <a:off x="-4254153" y="7476061"/>
            <a:ext cx="11881594" cy="3564478"/>
          </a:xfrm>
          <a:custGeom>
            <a:avLst/>
            <a:gdLst/>
            <a:ahLst/>
            <a:cxnLst/>
            <a:rect l="l" t="t" r="r" b="b"/>
            <a:pathLst>
              <a:path w="11881594" h="3564478">
                <a:moveTo>
                  <a:pt x="11881594" y="0"/>
                </a:moveTo>
                <a:lnTo>
                  <a:pt x="0" y="0"/>
                </a:lnTo>
                <a:lnTo>
                  <a:pt x="0" y="3564478"/>
                </a:lnTo>
                <a:lnTo>
                  <a:pt x="11881594" y="3564478"/>
                </a:lnTo>
                <a:lnTo>
                  <a:pt x="11881594"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5" name="Freeform 5"/>
          <p:cNvSpPr/>
          <p:nvPr/>
        </p:nvSpPr>
        <p:spPr>
          <a:xfrm>
            <a:off x="12455430" y="2266970"/>
            <a:ext cx="4023888" cy="4023888"/>
          </a:xfrm>
          <a:custGeom>
            <a:avLst/>
            <a:gdLst/>
            <a:ahLst/>
            <a:cxnLst/>
            <a:rect l="l" t="t" r="r" b="b"/>
            <a:pathLst>
              <a:path w="4023888" h="4023888">
                <a:moveTo>
                  <a:pt x="0" y="0"/>
                </a:moveTo>
                <a:lnTo>
                  <a:pt x="4023888" y="0"/>
                </a:lnTo>
                <a:lnTo>
                  <a:pt x="4023888" y="4023888"/>
                </a:lnTo>
                <a:lnTo>
                  <a:pt x="0" y="4023888"/>
                </a:lnTo>
                <a:lnTo>
                  <a:pt x="0" y="0"/>
                </a:lnTo>
                <a:close/>
              </a:path>
            </a:pathLst>
          </a:custGeom>
          <a:blipFill>
            <a:blip r:embed="rId7"/>
            <a:stretch>
              <a:fillRect/>
            </a:stretch>
          </a:blipFill>
        </p:spPr>
      </p:sp>
      <p:sp>
        <p:nvSpPr>
          <p:cNvPr id="6" name="TextBox 6"/>
          <p:cNvSpPr txBox="1"/>
          <p:nvPr/>
        </p:nvSpPr>
        <p:spPr>
          <a:xfrm>
            <a:off x="304800" y="2105046"/>
            <a:ext cx="9354620" cy="4903202"/>
          </a:xfrm>
          <a:prstGeom prst="rect">
            <a:avLst/>
          </a:prstGeom>
        </p:spPr>
        <p:txBody>
          <a:bodyPr wrap="square" lIns="0" tIns="0" rIns="0" bIns="0" rtlCol="0" anchor="t">
            <a:spAutoFit/>
          </a:bodyPr>
          <a:lstStyle/>
          <a:p>
            <a:pPr marL="0" lvl="0" indent="0" algn="l">
              <a:lnSpc>
                <a:spcPts val="13015"/>
              </a:lnSpc>
              <a:spcBef>
                <a:spcPct val="0"/>
              </a:spcBef>
            </a:pPr>
            <a:r>
              <a:rPr lang="en-US" sz="9431" spc="924" dirty="0">
                <a:solidFill>
                  <a:srgbClr val="231F20"/>
                </a:solidFill>
                <a:latin typeface="Arial Black" panose="020B0A04020102020204" pitchFamily="34" charset="0"/>
                <a:cs typeface="Arial" panose="020B0604020202020204" pitchFamily="34" charset="0"/>
              </a:rPr>
              <a:t>THANK'S FOR WATCHING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2F4F5"/>
        </a:solidFill>
        <a:effectLst/>
      </p:bgPr>
    </p:bg>
    <p:spTree>
      <p:nvGrpSpPr>
        <p:cNvPr id="1" name=""/>
        <p:cNvGrpSpPr/>
        <p:nvPr/>
      </p:nvGrpSpPr>
      <p:grpSpPr>
        <a:xfrm>
          <a:off x="0" y="0"/>
          <a:ext cx="0" cy="0"/>
          <a:chOff x="0" y="0"/>
          <a:chExt cx="0" cy="0"/>
        </a:xfrm>
      </p:grpSpPr>
      <p:sp>
        <p:nvSpPr>
          <p:cNvPr id="2" name="Freeform 2"/>
          <p:cNvSpPr/>
          <p:nvPr/>
        </p:nvSpPr>
        <p:spPr>
          <a:xfrm>
            <a:off x="9693120" y="63630"/>
            <a:ext cx="8594880" cy="5079870"/>
          </a:xfrm>
          <a:custGeom>
            <a:avLst/>
            <a:gdLst/>
            <a:ahLst/>
            <a:cxnLst/>
            <a:rect l="l" t="t" r="r" b="b"/>
            <a:pathLst>
              <a:path w="8594880" h="5079870">
                <a:moveTo>
                  <a:pt x="0" y="0"/>
                </a:moveTo>
                <a:lnTo>
                  <a:pt x="8594880" y="0"/>
                </a:lnTo>
                <a:lnTo>
                  <a:pt x="8594880" y="5079870"/>
                </a:lnTo>
                <a:lnTo>
                  <a:pt x="0" y="5079870"/>
                </a:lnTo>
                <a:lnTo>
                  <a:pt x="0" y="0"/>
                </a:lnTo>
                <a:close/>
              </a:path>
            </a:pathLst>
          </a:custGeom>
          <a:blipFill>
            <a:blip r:embed="rId2"/>
            <a:stretch>
              <a:fillRect/>
            </a:stretch>
          </a:blipFill>
        </p:spPr>
      </p:sp>
      <p:sp>
        <p:nvSpPr>
          <p:cNvPr id="3" name="TextBox 3"/>
          <p:cNvSpPr txBox="1"/>
          <p:nvPr/>
        </p:nvSpPr>
        <p:spPr>
          <a:xfrm>
            <a:off x="269140" y="941786"/>
            <a:ext cx="9861708" cy="1661779"/>
          </a:xfrm>
          <a:prstGeom prst="rect">
            <a:avLst/>
          </a:prstGeom>
        </p:spPr>
        <p:txBody>
          <a:bodyPr lIns="0" tIns="0" rIns="0" bIns="0" rtlCol="0" anchor="t">
            <a:spAutoFit/>
          </a:bodyPr>
          <a:lstStyle/>
          <a:p>
            <a:pPr algn="ctr">
              <a:lnSpc>
                <a:spcPts val="6752"/>
              </a:lnSpc>
            </a:pPr>
            <a:r>
              <a:rPr lang="en-US" sz="4893" spc="479" dirty="0">
                <a:solidFill>
                  <a:srgbClr val="231F20"/>
                </a:solidFill>
                <a:latin typeface="Arial Rounded MT Bold" panose="020F0704030504030204" pitchFamily="34" charset="0"/>
              </a:rPr>
              <a:t>Website and E-Marketing for AL-SULTAN FURNITURE</a:t>
            </a:r>
          </a:p>
        </p:txBody>
      </p:sp>
      <p:sp>
        <p:nvSpPr>
          <p:cNvPr id="4" name="TextBox 4"/>
          <p:cNvSpPr txBox="1"/>
          <p:nvPr/>
        </p:nvSpPr>
        <p:spPr>
          <a:xfrm>
            <a:off x="1258866" y="6156602"/>
            <a:ext cx="7280044" cy="2668665"/>
          </a:xfrm>
          <a:prstGeom prst="rect">
            <a:avLst/>
          </a:prstGeom>
        </p:spPr>
        <p:txBody>
          <a:bodyPr lIns="0" tIns="0" rIns="0" bIns="0" rtlCol="0" anchor="t">
            <a:spAutoFit/>
          </a:bodyPr>
          <a:lstStyle/>
          <a:p>
            <a:pPr algn="ctr">
              <a:lnSpc>
                <a:spcPts val="7191"/>
              </a:lnSpc>
            </a:pPr>
            <a:r>
              <a:rPr lang="en-US" sz="5211" spc="510" dirty="0">
                <a:solidFill>
                  <a:srgbClr val="231F20"/>
                </a:solidFill>
                <a:latin typeface="Arial Rounded MT Bold" panose="020F0704030504030204" pitchFamily="34" charset="0"/>
              </a:rPr>
              <a:t>TEAM WORK:</a:t>
            </a:r>
          </a:p>
          <a:p>
            <a:pPr algn="ctr">
              <a:lnSpc>
                <a:spcPts val="7191"/>
              </a:lnSpc>
            </a:pPr>
            <a:r>
              <a:rPr lang="en-US" sz="5211" spc="510" dirty="0">
                <a:solidFill>
                  <a:srgbClr val="231F20"/>
                </a:solidFill>
                <a:latin typeface="Arial Rounded MT Bold" panose="020F0704030504030204" pitchFamily="34" charset="0"/>
              </a:rPr>
              <a:t>SHAHD SAIF</a:t>
            </a:r>
          </a:p>
          <a:p>
            <a:pPr algn="ctr">
              <a:lnSpc>
                <a:spcPts val="7191"/>
              </a:lnSpc>
            </a:pPr>
            <a:r>
              <a:rPr lang="en-US" sz="5211" spc="510" dirty="0">
                <a:solidFill>
                  <a:srgbClr val="231F20"/>
                </a:solidFill>
                <a:latin typeface="Arial Rounded MT Bold" panose="020F0704030504030204" pitchFamily="34" charset="0"/>
              </a:rPr>
              <a:t>ROAA ALSHAIKH</a:t>
            </a:r>
          </a:p>
        </p:txBody>
      </p:sp>
      <p:sp>
        <p:nvSpPr>
          <p:cNvPr id="5" name="TextBox 5"/>
          <p:cNvSpPr txBox="1"/>
          <p:nvPr/>
        </p:nvSpPr>
        <p:spPr>
          <a:xfrm>
            <a:off x="9651953" y="6156602"/>
            <a:ext cx="8039156" cy="2685287"/>
          </a:xfrm>
          <a:prstGeom prst="rect">
            <a:avLst/>
          </a:prstGeom>
        </p:spPr>
        <p:txBody>
          <a:bodyPr lIns="0" tIns="0" rIns="0" bIns="0" rtlCol="0" anchor="t">
            <a:spAutoFit/>
          </a:bodyPr>
          <a:lstStyle/>
          <a:p>
            <a:pPr algn="ctr">
              <a:lnSpc>
                <a:spcPts val="7191"/>
              </a:lnSpc>
            </a:pPr>
            <a:r>
              <a:rPr lang="en-US" sz="5211" spc="510" dirty="0">
                <a:solidFill>
                  <a:srgbClr val="231F20"/>
                </a:solidFill>
                <a:latin typeface="Arial Rounded MT Bold" panose="020F0704030504030204" pitchFamily="34" charset="0"/>
              </a:rPr>
              <a:t>SUPERVISED BY:</a:t>
            </a:r>
          </a:p>
          <a:p>
            <a:pPr algn="ctr">
              <a:lnSpc>
                <a:spcPts val="7191"/>
              </a:lnSpc>
            </a:pPr>
            <a:r>
              <a:rPr lang="en-US" sz="5211" spc="510" dirty="0">
                <a:solidFill>
                  <a:srgbClr val="231F20"/>
                </a:solidFill>
                <a:latin typeface="Arial Rounded MT Bold" panose="020F0704030504030204" pitchFamily="34" charset="0"/>
              </a:rPr>
              <a:t>DR.MAHER ABO BAKER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2F4F5"/>
        </a:solidFill>
        <a:effectLst/>
      </p:bgPr>
    </p:bg>
    <p:spTree>
      <p:nvGrpSpPr>
        <p:cNvPr id="1" name=""/>
        <p:cNvGrpSpPr/>
        <p:nvPr/>
      </p:nvGrpSpPr>
      <p:grpSpPr>
        <a:xfrm>
          <a:off x="0" y="0"/>
          <a:ext cx="0" cy="0"/>
          <a:chOff x="0" y="0"/>
          <a:chExt cx="0" cy="0"/>
        </a:xfrm>
      </p:grpSpPr>
      <p:sp>
        <p:nvSpPr>
          <p:cNvPr id="2" name="Freeform 2"/>
          <p:cNvSpPr/>
          <p:nvPr/>
        </p:nvSpPr>
        <p:spPr>
          <a:xfrm rot="7659121">
            <a:off x="-4012602" y="5585714"/>
            <a:ext cx="7629294" cy="7828566"/>
          </a:xfrm>
          <a:custGeom>
            <a:avLst/>
            <a:gdLst/>
            <a:ahLst/>
            <a:cxnLst/>
            <a:rect l="l" t="t" r="r" b="b"/>
            <a:pathLst>
              <a:path w="7629294" h="7828566">
                <a:moveTo>
                  <a:pt x="0" y="0"/>
                </a:moveTo>
                <a:lnTo>
                  <a:pt x="7629294" y="0"/>
                </a:lnTo>
                <a:lnTo>
                  <a:pt x="7629294" y="7828566"/>
                </a:lnTo>
                <a:lnTo>
                  <a:pt x="0" y="782856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3" name="Group 3"/>
          <p:cNvGrpSpPr/>
          <p:nvPr/>
        </p:nvGrpSpPr>
        <p:grpSpPr>
          <a:xfrm>
            <a:off x="4169024" y="2942794"/>
            <a:ext cx="2438406" cy="5936375"/>
            <a:chOff x="0" y="0"/>
            <a:chExt cx="642214" cy="1563490"/>
          </a:xfrm>
        </p:grpSpPr>
        <p:sp>
          <p:nvSpPr>
            <p:cNvPr id="4" name="Freeform 4"/>
            <p:cNvSpPr/>
            <p:nvPr/>
          </p:nvSpPr>
          <p:spPr>
            <a:xfrm>
              <a:off x="0" y="0"/>
              <a:ext cx="642214" cy="1563490"/>
            </a:xfrm>
            <a:custGeom>
              <a:avLst/>
              <a:gdLst/>
              <a:ahLst/>
              <a:cxnLst/>
              <a:rect l="l" t="t" r="r" b="b"/>
              <a:pathLst>
                <a:path w="642214" h="1563490">
                  <a:moveTo>
                    <a:pt x="0" y="0"/>
                  </a:moveTo>
                  <a:lnTo>
                    <a:pt x="642214" y="0"/>
                  </a:lnTo>
                  <a:lnTo>
                    <a:pt x="642214" y="1563490"/>
                  </a:lnTo>
                  <a:lnTo>
                    <a:pt x="0" y="1563490"/>
                  </a:lnTo>
                  <a:close/>
                </a:path>
              </a:pathLst>
            </a:custGeom>
            <a:solidFill>
              <a:srgbClr val="CCCCCC"/>
            </a:solidFill>
          </p:spPr>
        </p:sp>
        <p:sp>
          <p:nvSpPr>
            <p:cNvPr id="5" name="TextBox 5"/>
            <p:cNvSpPr txBox="1"/>
            <p:nvPr/>
          </p:nvSpPr>
          <p:spPr>
            <a:xfrm>
              <a:off x="0" y="-19050"/>
              <a:ext cx="642214" cy="1582540"/>
            </a:xfrm>
            <a:prstGeom prst="rect">
              <a:avLst/>
            </a:prstGeom>
          </p:spPr>
          <p:txBody>
            <a:bodyPr lIns="50800" tIns="50800" rIns="50800" bIns="50800" rtlCol="0" anchor="ctr"/>
            <a:lstStyle/>
            <a:p>
              <a:pPr algn="ctr">
                <a:lnSpc>
                  <a:spcPts val="2859"/>
                </a:lnSpc>
              </a:pPr>
              <a:endParaRPr/>
            </a:p>
          </p:txBody>
        </p:sp>
      </p:grpSp>
      <p:sp>
        <p:nvSpPr>
          <p:cNvPr id="6" name="TextBox 6"/>
          <p:cNvSpPr txBox="1"/>
          <p:nvPr/>
        </p:nvSpPr>
        <p:spPr>
          <a:xfrm>
            <a:off x="4980992" y="1036994"/>
            <a:ext cx="7416941" cy="1607235"/>
          </a:xfrm>
          <a:prstGeom prst="rect">
            <a:avLst/>
          </a:prstGeom>
        </p:spPr>
        <p:txBody>
          <a:bodyPr lIns="0" tIns="0" rIns="0" bIns="0" rtlCol="0" anchor="t">
            <a:spAutoFit/>
          </a:bodyPr>
          <a:lstStyle/>
          <a:p>
            <a:pPr algn="ctr">
              <a:lnSpc>
                <a:spcPts val="13774"/>
              </a:lnSpc>
            </a:pPr>
            <a:r>
              <a:rPr lang="en-US" sz="9981" spc="978" dirty="0">
                <a:solidFill>
                  <a:srgbClr val="231F20"/>
                </a:solidFill>
                <a:latin typeface="Arial Rounded MT Bold" panose="020F0704030504030204" pitchFamily="34" charset="0"/>
              </a:rPr>
              <a:t>CONTENT</a:t>
            </a:r>
          </a:p>
        </p:txBody>
      </p:sp>
      <p:sp>
        <p:nvSpPr>
          <p:cNvPr id="7" name="Freeform 7"/>
          <p:cNvSpPr/>
          <p:nvPr/>
        </p:nvSpPr>
        <p:spPr>
          <a:xfrm rot="2016048">
            <a:off x="12243487" y="-1005305"/>
            <a:ext cx="10749463" cy="2687366"/>
          </a:xfrm>
          <a:custGeom>
            <a:avLst/>
            <a:gdLst/>
            <a:ahLst/>
            <a:cxnLst/>
            <a:rect l="l" t="t" r="r" b="b"/>
            <a:pathLst>
              <a:path w="10749463" h="2687366">
                <a:moveTo>
                  <a:pt x="0" y="0"/>
                </a:moveTo>
                <a:lnTo>
                  <a:pt x="10749463" y="0"/>
                </a:lnTo>
                <a:lnTo>
                  <a:pt x="10749463" y="2687365"/>
                </a:lnTo>
                <a:lnTo>
                  <a:pt x="0" y="268736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8" name="TextBox 8"/>
          <p:cNvSpPr txBox="1"/>
          <p:nvPr/>
        </p:nvSpPr>
        <p:spPr>
          <a:xfrm>
            <a:off x="4919618" y="3231729"/>
            <a:ext cx="937219" cy="657225"/>
          </a:xfrm>
          <a:prstGeom prst="rect">
            <a:avLst/>
          </a:prstGeom>
        </p:spPr>
        <p:txBody>
          <a:bodyPr lIns="0" tIns="0" rIns="0" bIns="0" rtlCol="0" anchor="t">
            <a:spAutoFit/>
          </a:bodyPr>
          <a:lstStyle/>
          <a:p>
            <a:pPr algn="ctr">
              <a:lnSpc>
                <a:spcPts val="5126"/>
              </a:lnSpc>
            </a:pPr>
            <a:r>
              <a:rPr lang="en-US" sz="4271" dirty="0">
                <a:solidFill>
                  <a:srgbClr val="363636"/>
                </a:solidFill>
                <a:latin typeface="Arial Rounded MT Bold" panose="020F0704030504030204" pitchFamily="34" charset="0"/>
              </a:rPr>
              <a:t>01</a:t>
            </a:r>
          </a:p>
        </p:txBody>
      </p:sp>
      <p:sp>
        <p:nvSpPr>
          <p:cNvPr id="9" name="TextBox 9"/>
          <p:cNvSpPr txBox="1"/>
          <p:nvPr/>
        </p:nvSpPr>
        <p:spPr>
          <a:xfrm>
            <a:off x="4919618" y="4403304"/>
            <a:ext cx="937219" cy="657225"/>
          </a:xfrm>
          <a:prstGeom prst="rect">
            <a:avLst/>
          </a:prstGeom>
        </p:spPr>
        <p:txBody>
          <a:bodyPr lIns="0" tIns="0" rIns="0" bIns="0" rtlCol="0" anchor="t">
            <a:spAutoFit/>
          </a:bodyPr>
          <a:lstStyle/>
          <a:p>
            <a:pPr algn="ctr">
              <a:lnSpc>
                <a:spcPts val="5126"/>
              </a:lnSpc>
            </a:pPr>
            <a:r>
              <a:rPr lang="en-US" sz="4271" dirty="0">
                <a:solidFill>
                  <a:srgbClr val="363636"/>
                </a:solidFill>
                <a:latin typeface="Arial Rounded MT Bold" panose="020F0704030504030204" pitchFamily="34" charset="0"/>
              </a:rPr>
              <a:t>02</a:t>
            </a:r>
          </a:p>
        </p:txBody>
      </p:sp>
      <p:sp>
        <p:nvSpPr>
          <p:cNvPr id="10" name="TextBox 10"/>
          <p:cNvSpPr txBox="1"/>
          <p:nvPr/>
        </p:nvSpPr>
        <p:spPr>
          <a:xfrm>
            <a:off x="4919618" y="5574879"/>
            <a:ext cx="937219" cy="657225"/>
          </a:xfrm>
          <a:prstGeom prst="rect">
            <a:avLst/>
          </a:prstGeom>
        </p:spPr>
        <p:txBody>
          <a:bodyPr lIns="0" tIns="0" rIns="0" bIns="0" rtlCol="0" anchor="t">
            <a:spAutoFit/>
          </a:bodyPr>
          <a:lstStyle/>
          <a:p>
            <a:pPr algn="ctr">
              <a:lnSpc>
                <a:spcPts val="5126"/>
              </a:lnSpc>
            </a:pPr>
            <a:r>
              <a:rPr lang="en-US" sz="4271" dirty="0">
                <a:solidFill>
                  <a:srgbClr val="363636"/>
                </a:solidFill>
                <a:latin typeface="Arial Rounded MT Bold" panose="020F0704030504030204" pitchFamily="34" charset="0"/>
              </a:rPr>
              <a:t>03</a:t>
            </a:r>
          </a:p>
        </p:txBody>
      </p:sp>
      <p:sp>
        <p:nvSpPr>
          <p:cNvPr id="11" name="TextBox 11"/>
          <p:cNvSpPr txBox="1"/>
          <p:nvPr/>
        </p:nvSpPr>
        <p:spPr>
          <a:xfrm>
            <a:off x="4919618" y="6746454"/>
            <a:ext cx="937219" cy="657225"/>
          </a:xfrm>
          <a:prstGeom prst="rect">
            <a:avLst/>
          </a:prstGeom>
        </p:spPr>
        <p:txBody>
          <a:bodyPr lIns="0" tIns="0" rIns="0" bIns="0" rtlCol="0" anchor="t">
            <a:spAutoFit/>
          </a:bodyPr>
          <a:lstStyle/>
          <a:p>
            <a:pPr algn="ctr">
              <a:lnSpc>
                <a:spcPts val="5126"/>
              </a:lnSpc>
            </a:pPr>
            <a:r>
              <a:rPr lang="en-US" sz="4271" dirty="0">
                <a:solidFill>
                  <a:srgbClr val="363636"/>
                </a:solidFill>
                <a:latin typeface="Arial Rounded MT Bold" panose="020F0704030504030204" pitchFamily="34" charset="0"/>
              </a:rPr>
              <a:t>04</a:t>
            </a:r>
          </a:p>
        </p:txBody>
      </p:sp>
      <p:sp>
        <p:nvSpPr>
          <p:cNvPr id="12" name="TextBox 12"/>
          <p:cNvSpPr txBox="1"/>
          <p:nvPr/>
        </p:nvSpPr>
        <p:spPr>
          <a:xfrm>
            <a:off x="4919618" y="7918029"/>
            <a:ext cx="937219" cy="657225"/>
          </a:xfrm>
          <a:prstGeom prst="rect">
            <a:avLst/>
          </a:prstGeom>
        </p:spPr>
        <p:txBody>
          <a:bodyPr lIns="0" tIns="0" rIns="0" bIns="0" rtlCol="0" anchor="t">
            <a:spAutoFit/>
          </a:bodyPr>
          <a:lstStyle/>
          <a:p>
            <a:pPr algn="ctr">
              <a:lnSpc>
                <a:spcPts val="5126"/>
              </a:lnSpc>
            </a:pPr>
            <a:r>
              <a:rPr lang="en-US" sz="4271" dirty="0">
                <a:solidFill>
                  <a:srgbClr val="363636"/>
                </a:solidFill>
                <a:latin typeface="Arial Rounded MT Bold" panose="020F0704030504030204" pitchFamily="34" charset="0"/>
              </a:rPr>
              <a:t>05</a:t>
            </a:r>
          </a:p>
        </p:txBody>
      </p:sp>
      <p:sp>
        <p:nvSpPr>
          <p:cNvPr id="13" name="TextBox 13"/>
          <p:cNvSpPr txBox="1"/>
          <p:nvPr/>
        </p:nvSpPr>
        <p:spPr>
          <a:xfrm>
            <a:off x="6750493" y="3175406"/>
            <a:ext cx="5790503" cy="1053365"/>
          </a:xfrm>
          <a:prstGeom prst="rect">
            <a:avLst/>
          </a:prstGeom>
        </p:spPr>
        <p:txBody>
          <a:bodyPr lIns="0" tIns="0" rIns="0" bIns="0" rtlCol="0" anchor="t">
            <a:spAutoFit/>
          </a:bodyPr>
          <a:lstStyle/>
          <a:p>
            <a:pPr algn="l">
              <a:lnSpc>
                <a:spcPts val="4173"/>
              </a:lnSpc>
            </a:pPr>
            <a:r>
              <a:rPr lang="en-US" sz="3024" spc="296" dirty="0">
                <a:solidFill>
                  <a:srgbClr val="231F20"/>
                </a:solidFill>
                <a:latin typeface="Arial Rounded MT Bold" panose="020F0704030504030204" pitchFamily="34" charset="0"/>
              </a:rPr>
              <a:t>INTRODUCTION</a:t>
            </a:r>
          </a:p>
          <a:p>
            <a:pPr algn="l">
              <a:lnSpc>
                <a:spcPts val="4173"/>
              </a:lnSpc>
            </a:pPr>
            <a:endParaRPr lang="en-US" sz="3024" spc="296" dirty="0">
              <a:solidFill>
                <a:srgbClr val="231F20"/>
              </a:solidFill>
              <a:latin typeface="DM Sans"/>
            </a:endParaRPr>
          </a:p>
        </p:txBody>
      </p:sp>
      <p:sp>
        <p:nvSpPr>
          <p:cNvPr id="14" name="TextBox 14"/>
          <p:cNvSpPr txBox="1"/>
          <p:nvPr/>
        </p:nvSpPr>
        <p:spPr>
          <a:xfrm>
            <a:off x="6750493" y="4403580"/>
            <a:ext cx="6076629" cy="1053365"/>
          </a:xfrm>
          <a:prstGeom prst="rect">
            <a:avLst/>
          </a:prstGeom>
        </p:spPr>
        <p:txBody>
          <a:bodyPr lIns="0" tIns="0" rIns="0" bIns="0" rtlCol="0" anchor="t">
            <a:spAutoFit/>
          </a:bodyPr>
          <a:lstStyle/>
          <a:p>
            <a:pPr algn="l">
              <a:lnSpc>
                <a:spcPts val="4173"/>
              </a:lnSpc>
            </a:pPr>
            <a:r>
              <a:rPr lang="en-US" sz="3024" spc="296" dirty="0">
                <a:solidFill>
                  <a:srgbClr val="231F20"/>
                </a:solidFill>
                <a:latin typeface="Arial Rounded MT Bold" panose="020F0704030504030204" pitchFamily="34" charset="0"/>
              </a:rPr>
              <a:t>PROBLEMS</a:t>
            </a:r>
          </a:p>
          <a:p>
            <a:pPr algn="l">
              <a:lnSpc>
                <a:spcPts val="4173"/>
              </a:lnSpc>
            </a:pPr>
            <a:endParaRPr lang="en-US" sz="3024" spc="296" dirty="0">
              <a:solidFill>
                <a:srgbClr val="231F20"/>
              </a:solidFill>
              <a:latin typeface="DM Sans"/>
            </a:endParaRPr>
          </a:p>
        </p:txBody>
      </p:sp>
      <p:sp>
        <p:nvSpPr>
          <p:cNvPr id="15" name="TextBox 15"/>
          <p:cNvSpPr txBox="1"/>
          <p:nvPr/>
        </p:nvSpPr>
        <p:spPr>
          <a:xfrm>
            <a:off x="6750493" y="5631753"/>
            <a:ext cx="5790503" cy="1053365"/>
          </a:xfrm>
          <a:prstGeom prst="rect">
            <a:avLst/>
          </a:prstGeom>
        </p:spPr>
        <p:txBody>
          <a:bodyPr lIns="0" tIns="0" rIns="0" bIns="0" rtlCol="0" anchor="t">
            <a:spAutoFit/>
          </a:bodyPr>
          <a:lstStyle/>
          <a:p>
            <a:pPr algn="l">
              <a:lnSpc>
                <a:spcPts val="4173"/>
              </a:lnSpc>
            </a:pPr>
            <a:r>
              <a:rPr lang="en-US" sz="3024" spc="296" dirty="0">
                <a:solidFill>
                  <a:srgbClr val="231F20"/>
                </a:solidFill>
                <a:latin typeface="Arial Rounded MT Bold" panose="020F0704030504030204" pitchFamily="34" charset="0"/>
              </a:rPr>
              <a:t>SOLUTION</a:t>
            </a:r>
          </a:p>
          <a:p>
            <a:pPr marL="0" lvl="0" indent="0" algn="l">
              <a:lnSpc>
                <a:spcPts val="4173"/>
              </a:lnSpc>
              <a:spcBef>
                <a:spcPct val="0"/>
              </a:spcBef>
            </a:pPr>
            <a:endParaRPr lang="en-US" sz="3024" spc="296" dirty="0">
              <a:solidFill>
                <a:srgbClr val="231F20"/>
              </a:solidFill>
              <a:latin typeface="DM Sans"/>
            </a:endParaRPr>
          </a:p>
        </p:txBody>
      </p:sp>
      <p:sp>
        <p:nvSpPr>
          <p:cNvPr id="16" name="TextBox 16"/>
          <p:cNvSpPr txBox="1"/>
          <p:nvPr/>
        </p:nvSpPr>
        <p:spPr>
          <a:xfrm>
            <a:off x="6750493" y="6859598"/>
            <a:ext cx="6076629" cy="1053365"/>
          </a:xfrm>
          <a:prstGeom prst="rect">
            <a:avLst/>
          </a:prstGeom>
        </p:spPr>
        <p:txBody>
          <a:bodyPr lIns="0" tIns="0" rIns="0" bIns="0" rtlCol="0" anchor="t">
            <a:spAutoFit/>
          </a:bodyPr>
          <a:lstStyle/>
          <a:p>
            <a:pPr algn="l">
              <a:lnSpc>
                <a:spcPts val="4173"/>
              </a:lnSpc>
            </a:pPr>
            <a:r>
              <a:rPr lang="en-US" sz="3024" spc="296" dirty="0">
                <a:solidFill>
                  <a:srgbClr val="231F20"/>
                </a:solidFill>
                <a:latin typeface="Arial Rounded MT Bold" panose="020F0704030504030204" pitchFamily="34" charset="0"/>
              </a:rPr>
              <a:t>E- MARKETING</a:t>
            </a:r>
          </a:p>
          <a:p>
            <a:pPr marL="0" lvl="0" indent="0" algn="l">
              <a:lnSpc>
                <a:spcPts val="4173"/>
              </a:lnSpc>
              <a:spcBef>
                <a:spcPct val="0"/>
              </a:spcBef>
            </a:pPr>
            <a:endParaRPr lang="en-US" sz="3024" spc="296" dirty="0">
              <a:solidFill>
                <a:srgbClr val="231F20"/>
              </a:solidFill>
              <a:latin typeface="DM Sans"/>
            </a:endParaRPr>
          </a:p>
        </p:txBody>
      </p:sp>
      <p:sp>
        <p:nvSpPr>
          <p:cNvPr id="17" name="TextBox 17"/>
          <p:cNvSpPr txBox="1"/>
          <p:nvPr/>
        </p:nvSpPr>
        <p:spPr>
          <a:xfrm>
            <a:off x="6750493" y="8087443"/>
            <a:ext cx="6076629" cy="1053365"/>
          </a:xfrm>
          <a:prstGeom prst="rect">
            <a:avLst/>
          </a:prstGeom>
        </p:spPr>
        <p:txBody>
          <a:bodyPr lIns="0" tIns="0" rIns="0" bIns="0" rtlCol="0" anchor="t">
            <a:spAutoFit/>
          </a:bodyPr>
          <a:lstStyle/>
          <a:p>
            <a:pPr algn="l">
              <a:lnSpc>
                <a:spcPts val="4173"/>
              </a:lnSpc>
            </a:pPr>
            <a:r>
              <a:rPr lang="en-US" sz="3024" spc="296" dirty="0">
                <a:solidFill>
                  <a:srgbClr val="231F20"/>
                </a:solidFill>
                <a:latin typeface="Arial Rounded MT Bold" panose="020F0704030504030204" pitchFamily="34" charset="0"/>
              </a:rPr>
              <a:t>WEBSITE</a:t>
            </a:r>
          </a:p>
          <a:p>
            <a:pPr marL="0" lvl="0" indent="0" algn="l">
              <a:lnSpc>
                <a:spcPts val="4173"/>
              </a:lnSpc>
              <a:spcBef>
                <a:spcPct val="0"/>
              </a:spcBef>
            </a:pPr>
            <a:endParaRPr lang="en-US" sz="3024" spc="296" dirty="0">
              <a:solidFill>
                <a:srgbClr val="231F20"/>
              </a:solidFill>
              <a:latin typeface="DM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2"/>
            <a:stretch>
              <a:fillRect t="-38888" b="-38888"/>
            </a:stretch>
          </a:blipFill>
        </p:spPr>
      </p:sp>
      <p:grpSp>
        <p:nvGrpSpPr>
          <p:cNvPr id="3" name="Group 3"/>
          <p:cNvGrpSpPr/>
          <p:nvPr/>
        </p:nvGrpSpPr>
        <p:grpSpPr>
          <a:xfrm>
            <a:off x="13662994" y="337474"/>
            <a:ext cx="4296549" cy="9570246"/>
            <a:chOff x="0" y="0"/>
            <a:chExt cx="1131601" cy="2520559"/>
          </a:xfrm>
        </p:grpSpPr>
        <p:sp>
          <p:nvSpPr>
            <p:cNvPr id="4" name="Freeform 4"/>
            <p:cNvSpPr/>
            <p:nvPr/>
          </p:nvSpPr>
          <p:spPr>
            <a:xfrm>
              <a:off x="0" y="0"/>
              <a:ext cx="1131601" cy="2520559"/>
            </a:xfrm>
            <a:custGeom>
              <a:avLst/>
              <a:gdLst/>
              <a:ahLst/>
              <a:cxnLst/>
              <a:rect l="l" t="t" r="r" b="b"/>
              <a:pathLst>
                <a:path w="1131601" h="2520559">
                  <a:moveTo>
                    <a:pt x="0" y="0"/>
                  </a:moveTo>
                  <a:lnTo>
                    <a:pt x="1131601" y="0"/>
                  </a:lnTo>
                  <a:lnTo>
                    <a:pt x="1131601" y="2520559"/>
                  </a:lnTo>
                  <a:lnTo>
                    <a:pt x="0" y="2520559"/>
                  </a:lnTo>
                  <a:close/>
                </a:path>
              </a:pathLst>
            </a:custGeom>
            <a:solidFill>
              <a:srgbClr val="CCCCCC"/>
            </a:solidFill>
          </p:spPr>
        </p:sp>
        <p:sp>
          <p:nvSpPr>
            <p:cNvPr id="5" name="TextBox 5"/>
            <p:cNvSpPr txBox="1"/>
            <p:nvPr/>
          </p:nvSpPr>
          <p:spPr>
            <a:xfrm>
              <a:off x="0" y="-19050"/>
              <a:ext cx="1131601" cy="2539609"/>
            </a:xfrm>
            <a:prstGeom prst="rect">
              <a:avLst/>
            </a:prstGeom>
          </p:spPr>
          <p:txBody>
            <a:bodyPr lIns="50800" tIns="50800" rIns="50800" bIns="50800" rtlCol="0" anchor="ctr"/>
            <a:lstStyle/>
            <a:p>
              <a:pPr algn="ctr">
                <a:lnSpc>
                  <a:spcPts val="2859"/>
                </a:lnSpc>
              </a:pPr>
              <a:endParaRPr/>
            </a:p>
          </p:txBody>
        </p:sp>
      </p:grpSp>
      <p:sp>
        <p:nvSpPr>
          <p:cNvPr id="6" name="Freeform 6"/>
          <p:cNvSpPr/>
          <p:nvPr/>
        </p:nvSpPr>
        <p:spPr>
          <a:xfrm>
            <a:off x="10758785" y="1049603"/>
            <a:ext cx="6176060" cy="8208697"/>
          </a:xfrm>
          <a:custGeom>
            <a:avLst/>
            <a:gdLst/>
            <a:ahLst/>
            <a:cxnLst/>
            <a:rect l="l" t="t" r="r" b="b"/>
            <a:pathLst>
              <a:path w="6176060" h="8208697">
                <a:moveTo>
                  <a:pt x="0" y="0"/>
                </a:moveTo>
                <a:lnTo>
                  <a:pt x="6176060" y="0"/>
                </a:lnTo>
                <a:lnTo>
                  <a:pt x="6176060" y="8208697"/>
                </a:lnTo>
                <a:lnTo>
                  <a:pt x="0" y="8208697"/>
                </a:lnTo>
                <a:lnTo>
                  <a:pt x="0" y="0"/>
                </a:lnTo>
                <a:close/>
              </a:path>
            </a:pathLst>
          </a:custGeom>
          <a:blipFill>
            <a:blip r:embed="rId3"/>
            <a:stretch>
              <a:fillRect l="-49746" r="-49746"/>
            </a:stretch>
          </a:blipFill>
        </p:spPr>
      </p:sp>
      <p:grpSp>
        <p:nvGrpSpPr>
          <p:cNvPr id="7" name="Group 7"/>
          <p:cNvGrpSpPr/>
          <p:nvPr/>
        </p:nvGrpSpPr>
        <p:grpSpPr>
          <a:xfrm>
            <a:off x="314544" y="2081855"/>
            <a:ext cx="10098603" cy="6143597"/>
            <a:chOff x="0" y="0"/>
            <a:chExt cx="3869212" cy="2353878"/>
          </a:xfrm>
        </p:grpSpPr>
        <p:sp>
          <p:nvSpPr>
            <p:cNvPr id="8" name="Freeform 8"/>
            <p:cNvSpPr/>
            <p:nvPr/>
          </p:nvSpPr>
          <p:spPr>
            <a:xfrm>
              <a:off x="0" y="0"/>
              <a:ext cx="3869212" cy="2353878"/>
            </a:xfrm>
            <a:custGeom>
              <a:avLst/>
              <a:gdLst/>
              <a:ahLst/>
              <a:cxnLst/>
              <a:rect l="l" t="t" r="r" b="b"/>
              <a:pathLst>
                <a:path w="3869212" h="2353878">
                  <a:moveTo>
                    <a:pt x="0" y="0"/>
                  </a:moveTo>
                  <a:lnTo>
                    <a:pt x="3869212" y="0"/>
                  </a:lnTo>
                  <a:lnTo>
                    <a:pt x="3869212" y="2353878"/>
                  </a:lnTo>
                  <a:lnTo>
                    <a:pt x="0" y="2353878"/>
                  </a:lnTo>
                  <a:close/>
                </a:path>
              </a:pathLst>
            </a:custGeom>
            <a:solidFill>
              <a:srgbClr val="EFEFEF"/>
            </a:solidFill>
          </p:spPr>
        </p:sp>
        <p:sp>
          <p:nvSpPr>
            <p:cNvPr id="9" name="TextBox 9"/>
            <p:cNvSpPr txBox="1"/>
            <p:nvPr/>
          </p:nvSpPr>
          <p:spPr>
            <a:xfrm>
              <a:off x="0" y="-19050"/>
              <a:ext cx="3869212" cy="2372928"/>
            </a:xfrm>
            <a:prstGeom prst="rect">
              <a:avLst/>
            </a:prstGeom>
          </p:spPr>
          <p:txBody>
            <a:bodyPr lIns="50800" tIns="50800" rIns="50800" bIns="50800" rtlCol="0" anchor="ctr"/>
            <a:lstStyle/>
            <a:p>
              <a:pPr algn="ctr">
                <a:lnSpc>
                  <a:spcPts val="2859"/>
                </a:lnSpc>
              </a:pPr>
              <a:endParaRPr/>
            </a:p>
          </p:txBody>
        </p:sp>
      </p:grpSp>
      <p:sp>
        <p:nvSpPr>
          <p:cNvPr id="10" name="Freeform 10"/>
          <p:cNvSpPr/>
          <p:nvPr/>
        </p:nvSpPr>
        <p:spPr>
          <a:xfrm>
            <a:off x="411460" y="7926408"/>
            <a:ext cx="9752965" cy="1032847"/>
          </a:xfrm>
          <a:custGeom>
            <a:avLst/>
            <a:gdLst/>
            <a:ahLst/>
            <a:cxnLst/>
            <a:rect l="l" t="t" r="r" b="b"/>
            <a:pathLst>
              <a:path w="9752965" h="1032847">
                <a:moveTo>
                  <a:pt x="0" y="0"/>
                </a:moveTo>
                <a:lnTo>
                  <a:pt x="9752965" y="0"/>
                </a:lnTo>
                <a:lnTo>
                  <a:pt x="9752965" y="1032847"/>
                </a:lnTo>
                <a:lnTo>
                  <a:pt x="0" y="1032847"/>
                </a:lnTo>
                <a:lnTo>
                  <a:pt x="0" y="0"/>
                </a:lnTo>
                <a:close/>
              </a:path>
            </a:pathLst>
          </a:custGeom>
          <a:blipFill>
            <a:blip r:embed="rId4"/>
            <a:stretch>
              <a:fillRect t="-86495"/>
            </a:stretch>
          </a:blipFill>
        </p:spPr>
      </p:sp>
      <p:sp>
        <p:nvSpPr>
          <p:cNvPr id="11" name="Freeform 11"/>
          <p:cNvSpPr/>
          <p:nvPr/>
        </p:nvSpPr>
        <p:spPr>
          <a:xfrm>
            <a:off x="-2779578" y="7341318"/>
            <a:ext cx="7616557" cy="7815497"/>
          </a:xfrm>
          <a:custGeom>
            <a:avLst/>
            <a:gdLst/>
            <a:ahLst/>
            <a:cxnLst/>
            <a:rect l="l" t="t" r="r" b="b"/>
            <a:pathLst>
              <a:path w="7616557" h="7815497">
                <a:moveTo>
                  <a:pt x="0" y="0"/>
                </a:moveTo>
                <a:lnTo>
                  <a:pt x="7616556" y="0"/>
                </a:lnTo>
                <a:lnTo>
                  <a:pt x="7616556" y="7815497"/>
                </a:lnTo>
                <a:lnTo>
                  <a:pt x="0" y="7815497"/>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2" name="Freeform 12"/>
          <p:cNvSpPr/>
          <p:nvPr/>
        </p:nvSpPr>
        <p:spPr>
          <a:xfrm>
            <a:off x="10758785" y="1049603"/>
            <a:ext cx="6176060" cy="8208697"/>
          </a:xfrm>
          <a:custGeom>
            <a:avLst/>
            <a:gdLst/>
            <a:ahLst/>
            <a:cxnLst/>
            <a:rect l="l" t="t" r="r" b="b"/>
            <a:pathLst>
              <a:path w="6176060" h="8208697">
                <a:moveTo>
                  <a:pt x="0" y="0"/>
                </a:moveTo>
                <a:lnTo>
                  <a:pt x="6176060" y="0"/>
                </a:lnTo>
                <a:lnTo>
                  <a:pt x="6176060" y="8208697"/>
                </a:lnTo>
                <a:lnTo>
                  <a:pt x="0" y="8208697"/>
                </a:lnTo>
                <a:lnTo>
                  <a:pt x="0" y="0"/>
                </a:lnTo>
                <a:close/>
              </a:path>
            </a:pathLst>
          </a:custGeom>
          <a:blipFill>
            <a:blip r:embed="rId7"/>
            <a:stretch>
              <a:fillRect l="-13073" r="-19838"/>
            </a:stretch>
          </a:blipFill>
        </p:spPr>
      </p:sp>
      <p:sp>
        <p:nvSpPr>
          <p:cNvPr id="13" name="TextBox 13"/>
          <p:cNvSpPr txBox="1"/>
          <p:nvPr/>
        </p:nvSpPr>
        <p:spPr>
          <a:xfrm>
            <a:off x="508376" y="737675"/>
            <a:ext cx="9559132" cy="1260666"/>
          </a:xfrm>
          <a:prstGeom prst="rect">
            <a:avLst/>
          </a:prstGeom>
        </p:spPr>
        <p:txBody>
          <a:bodyPr lIns="0" tIns="0" rIns="0" bIns="0" rtlCol="0" anchor="t">
            <a:spAutoFit/>
          </a:bodyPr>
          <a:lstStyle/>
          <a:p>
            <a:pPr algn="l">
              <a:lnSpc>
                <a:spcPts val="11010"/>
              </a:lnSpc>
            </a:pPr>
            <a:r>
              <a:rPr lang="en-US" sz="6000" spc="781" dirty="0">
                <a:solidFill>
                  <a:srgbClr val="231F20"/>
                </a:solidFill>
                <a:latin typeface="Arial Black" panose="020B0A04020102020204" pitchFamily="34" charset="0"/>
              </a:rPr>
              <a:t>ABOUT AL-SULTAN</a:t>
            </a:r>
          </a:p>
        </p:txBody>
      </p:sp>
      <p:sp>
        <p:nvSpPr>
          <p:cNvPr id="14" name="TextBox 14"/>
          <p:cNvSpPr txBox="1"/>
          <p:nvPr/>
        </p:nvSpPr>
        <p:spPr>
          <a:xfrm>
            <a:off x="508376" y="2271478"/>
            <a:ext cx="9904771" cy="3678636"/>
          </a:xfrm>
          <a:prstGeom prst="rect">
            <a:avLst/>
          </a:prstGeom>
        </p:spPr>
        <p:txBody>
          <a:bodyPr lIns="0" tIns="0" rIns="0" bIns="0" rtlCol="0" anchor="t">
            <a:spAutoFit/>
          </a:bodyPr>
          <a:lstStyle/>
          <a:p>
            <a:pPr algn="l">
              <a:lnSpc>
                <a:spcPts val="3589"/>
              </a:lnSpc>
            </a:pPr>
            <a:r>
              <a:rPr lang="en-US" sz="2800" dirty="0">
                <a:latin typeface="DM Sans" pitchFamily="2" charset="0"/>
              </a:rPr>
              <a:t>In its early beginnings, established in 2010 AD, the business specialized solely in sofa upholstery. Over time, it expanded to open its own showroom showcasing all products, including household essentials and furniture, in addition to upholstery. It also offers customization and product manufacturing services according to customer requests. The business is now managed by </a:t>
            </a:r>
            <a:r>
              <a:rPr lang="en-US" sz="2800" dirty="0" err="1">
                <a:latin typeface="DM Sans" pitchFamily="2" charset="0"/>
              </a:rPr>
              <a:t>Qusai</a:t>
            </a:r>
            <a:r>
              <a:rPr lang="en-US" sz="2800" dirty="0">
                <a:latin typeface="DM Sans" pitchFamily="2" charset="0"/>
              </a:rPr>
              <a:t> Al-</a:t>
            </a:r>
            <a:r>
              <a:rPr lang="en-US" sz="2800" dirty="0" err="1">
                <a:latin typeface="DM Sans" pitchFamily="2" charset="0"/>
              </a:rPr>
              <a:t>Akhras</a:t>
            </a:r>
            <a:r>
              <a:rPr lang="en-US" sz="2800" dirty="0">
                <a:latin typeface="DM Sans" pitchFamily="2" charset="0"/>
              </a:rPr>
              <a:t>, and the showroom is located at 17 </a:t>
            </a:r>
            <a:r>
              <a:rPr lang="en-US" sz="2800" dirty="0" err="1">
                <a:latin typeface="DM Sans" pitchFamily="2" charset="0"/>
              </a:rPr>
              <a:t>Betonia</a:t>
            </a:r>
            <a:r>
              <a:rPr lang="en-US" sz="2800" dirty="0">
                <a:latin typeface="DM Sans" pitchFamily="2" charset="0"/>
              </a:rPr>
              <a:t> Street in Ramallah.</a:t>
            </a:r>
            <a:endParaRPr lang="en-US" sz="2601" spc="254" dirty="0">
              <a:solidFill>
                <a:srgbClr val="231F20"/>
              </a:solidFill>
              <a:latin typeface="DM Sans" pitchFamily="2"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2"/>
            <a:stretch>
              <a:fillRect t="-38888" b="-38888"/>
            </a:stretch>
          </a:blipFill>
        </p:spPr>
      </p:sp>
      <p:grpSp>
        <p:nvGrpSpPr>
          <p:cNvPr id="3" name="Group 3"/>
          <p:cNvGrpSpPr/>
          <p:nvPr/>
        </p:nvGrpSpPr>
        <p:grpSpPr>
          <a:xfrm>
            <a:off x="0" y="0"/>
            <a:ext cx="18288000" cy="3086100"/>
            <a:chOff x="0" y="0"/>
            <a:chExt cx="4816593" cy="812800"/>
          </a:xfrm>
        </p:grpSpPr>
        <p:sp>
          <p:nvSpPr>
            <p:cNvPr id="4" name="Freeform 4"/>
            <p:cNvSpPr/>
            <p:nvPr/>
          </p:nvSpPr>
          <p:spPr>
            <a:xfrm>
              <a:off x="0" y="0"/>
              <a:ext cx="4816592" cy="812800"/>
            </a:xfrm>
            <a:custGeom>
              <a:avLst/>
              <a:gdLst/>
              <a:ahLst/>
              <a:cxnLst/>
              <a:rect l="l" t="t" r="r" b="b"/>
              <a:pathLst>
                <a:path w="4816592" h="812800">
                  <a:moveTo>
                    <a:pt x="0" y="0"/>
                  </a:moveTo>
                  <a:lnTo>
                    <a:pt x="4816592" y="0"/>
                  </a:lnTo>
                  <a:lnTo>
                    <a:pt x="4816592" y="812800"/>
                  </a:lnTo>
                  <a:lnTo>
                    <a:pt x="0" y="812800"/>
                  </a:lnTo>
                  <a:close/>
                </a:path>
              </a:pathLst>
            </a:custGeom>
            <a:solidFill>
              <a:srgbClr val="1A1A1A"/>
            </a:solidFill>
          </p:spPr>
        </p:sp>
        <p:sp>
          <p:nvSpPr>
            <p:cNvPr id="5" name="TextBox 5"/>
            <p:cNvSpPr txBox="1"/>
            <p:nvPr/>
          </p:nvSpPr>
          <p:spPr>
            <a:xfrm>
              <a:off x="0" y="-19050"/>
              <a:ext cx="4816593" cy="831850"/>
            </a:xfrm>
            <a:prstGeom prst="rect">
              <a:avLst/>
            </a:prstGeom>
          </p:spPr>
          <p:txBody>
            <a:bodyPr lIns="50800" tIns="50800" rIns="50800" bIns="50800" rtlCol="0" anchor="ctr"/>
            <a:lstStyle/>
            <a:p>
              <a:pPr algn="ctr">
                <a:lnSpc>
                  <a:spcPts val="2859"/>
                </a:lnSpc>
              </a:pPr>
              <a:endParaRPr/>
            </a:p>
          </p:txBody>
        </p:sp>
      </p:grpSp>
      <p:sp>
        <p:nvSpPr>
          <p:cNvPr id="6" name="Freeform 6"/>
          <p:cNvSpPr/>
          <p:nvPr/>
        </p:nvSpPr>
        <p:spPr>
          <a:xfrm>
            <a:off x="13451022" y="-4729397"/>
            <a:ext cx="7616557" cy="7815497"/>
          </a:xfrm>
          <a:custGeom>
            <a:avLst/>
            <a:gdLst/>
            <a:ahLst/>
            <a:cxnLst/>
            <a:rect l="l" t="t" r="r" b="b"/>
            <a:pathLst>
              <a:path w="7616557" h="7815497">
                <a:moveTo>
                  <a:pt x="0" y="0"/>
                </a:moveTo>
                <a:lnTo>
                  <a:pt x="7616556" y="0"/>
                </a:lnTo>
                <a:lnTo>
                  <a:pt x="7616556" y="7815497"/>
                </a:lnTo>
                <a:lnTo>
                  <a:pt x="0" y="781549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7" name="Freeform 7"/>
          <p:cNvSpPr/>
          <p:nvPr/>
        </p:nvSpPr>
        <p:spPr>
          <a:xfrm>
            <a:off x="-2851369" y="-3442596"/>
            <a:ext cx="6709932" cy="6885191"/>
          </a:xfrm>
          <a:custGeom>
            <a:avLst/>
            <a:gdLst/>
            <a:ahLst/>
            <a:cxnLst/>
            <a:rect l="l" t="t" r="r" b="b"/>
            <a:pathLst>
              <a:path w="6709932" h="6885191">
                <a:moveTo>
                  <a:pt x="0" y="0"/>
                </a:moveTo>
                <a:lnTo>
                  <a:pt x="6709932" y="0"/>
                </a:lnTo>
                <a:lnTo>
                  <a:pt x="6709932" y="6885192"/>
                </a:lnTo>
                <a:lnTo>
                  <a:pt x="0" y="688519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8" name="Freeform 8"/>
          <p:cNvSpPr/>
          <p:nvPr/>
        </p:nvSpPr>
        <p:spPr>
          <a:xfrm>
            <a:off x="2163000" y="3875422"/>
            <a:ext cx="4473739" cy="2443073"/>
          </a:xfrm>
          <a:custGeom>
            <a:avLst/>
            <a:gdLst/>
            <a:ahLst/>
            <a:cxnLst/>
            <a:rect l="l" t="t" r="r" b="b"/>
            <a:pathLst>
              <a:path w="4473739" h="2443073">
                <a:moveTo>
                  <a:pt x="0" y="0"/>
                </a:moveTo>
                <a:lnTo>
                  <a:pt x="4473739" y="0"/>
                </a:lnTo>
                <a:lnTo>
                  <a:pt x="4473739" y="2443073"/>
                </a:lnTo>
                <a:lnTo>
                  <a:pt x="0" y="2443073"/>
                </a:lnTo>
                <a:lnTo>
                  <a:pt x="0" y="0"/>
                </a:lnTo>
                <a:close/>
              </a:path>
            </a:pathLst>
          </a:custGeom>
          <a:blipFill>
            <a:blip r:embed="rId5"/>
            <a:stretch>
              <a:fillRect t="-3528" b="-18474"/>
            </a:stretch>
          </a:blipFill>
        </p:spPr>
      </p:sp>
      <p:grpSp>
        <p:nvGrpSpPr>
          <p:cNvPr id="9" name="Group 9"/>
          <p:cNvGrpSpPr/>
          <p:nvPr/>
        </p:nvGrpSpPr>
        <p:grpSpPr>
          <a:xfrm>
            <a:off x="2163000" y="3442596"/>
            <a:ext cx="4473739" cy="1248302"/>
            <a:chOff x="0" y="0"/>
            <a:chExt cx="1178269" cy="328771"/>
          </a:xfrm>
        </p:grpSpPr>
        <p:sp>
          <p:nvSpPr>
            <p:cNvPr id="10" name="Freeform 10"/>
            <p:cNvSpPr/>
            <p:nvPr/>
          </p:nvSpPr>
          <p:spPr>
            <a:xfrm>
              <a:off x="0" y="0"/>
              <a:ext cx="1178269" cy="328771"/>
            </a:xfrm>
            <a:custGeom>
              <a:avLst/>
              <a:gdLst/>
              <a:ahLst/>
              <a:cxnLst/>
              <a:rect l="l" t="t" r="r" b="b"/>
              <a:pathLst>
                <a:path w="1178269" h="328771">
                  <a:moveTo>
                    <a:pt x="0" y="0"/>
                  </a:moveTo>
                  <a:lnTo>
                    <a:pt x="1178269" y="0"/>
                  </a:lnTo>
                  <a:lnTo>
                    <a:pt x="1178269" y="328771"/>
                  </a:lnTo>
                  <a:lnTo>
                    <a:pt x="0" y="328771"/>
                  </a:lnTo>
                  <a:close/>
                </a:path>
              </a:pathLst>
            </a:custGeom>
            <a:solidFill>
              <a:srgbClr val="1A1A1A"/>
            </a:solidFill>
          </p:spPr>
        </p:sp>
        <p:sp>
          <p:nvSpPr>
            <p:cNvPr id="11" name="TextBox 11"/>
            <p:cNvSpPr txBox="1"/>
            <p:nvPr/>
          </p:nvSpPr>
          <p:spPr>
            <a:xfrm>
              <a:off x="0" y="-104775"/>
              <a:ext cx="1178269" cy="433546"/>
            </a:xfrm>
            <a:prstGeom prst="rect">
              <a:avLst/>
            </a:prstGeom>
          </p:spPr>
          <p:txBody>
            <a:bodyPr lIns="50800" tIns="50800" rIns="50800" bIns="50800" rtlCol="0" anchor="ctr"/>
            <a:lstStyle/>
            <a:p>
              <a:pPr marL="0" lvl="0" indent="0" algn="ctr">
                <a:lnSpc>
                  <a:spcPts val="8392"/>
                </a:lnSpc>
                <a:spcBef>
                  <a:spcPct val="0"/>
                </a:spcBef>
              </a:pPr>
              <a:r>
                <a:rPr lang="en-US" sz="6081" spc="60">
                  <a:solidFill>
                    <a:srgbClr val="FFFFFF"/>
                  </a:solidFill>
                  <a:latin typeface="DM Sans Italics"/>
                </a:rPr>
                <a:t>Mission</a:t>
              </a:r>
            </a:p>
          </p:txBody>
        </p:sp>
      </p:grpSp>
      <p:sp>
        <p:nvSpPr>
          <p:cNvPr id="12" name="TextBox 12"/>
          <p:cNvSpPr txBox="1"/>
          <p:nvPr/>
        </p:nvSpPr>
        <p:spPr>
          <a:xfrm>
            <a:off x="3690980" y="1232286"/>
            <a:ext cx="10906040" cy="1349947"/>
          </a:xfrm>
          <a:prstGeom prst="rect">
            <a:avLst/>
          </a:prstGeom>
        </p:spPr>
        <p:txBody>
          <a:bodyPr lIns="0" tIns="0" rIns="0" bIns="0" rtlCol="0" anchor="t">
            <a:spAutoFit/>
          </a:bodyPr>
          <a:lstStyle/>
          <a:p>
            <a:pPr algn="ctr">
              <a:lnSpc>
                <a:spcPts val="11082"/>
              </a:lnSpc>
            </a:pPr>
            <a:r>
              <a:rPr lang="en-US" sz="8030" spc="786" dirty="0">
                <a:solidFill>
                  <a:srgbClr val="FFFFFF"/>
                </a:solidFill>
                <a:latin typeface="Arial Black" panose="020B0A04020102020204" pitchFamily="34" charset="0"/>
              </a:rPr>
              <a:t>VALUES</a:t>
            </a:r>
          </a:p>
        </p:txBody>
      </p:sp>
      <p:grpSp>
        <p:nvGrpSpPr>
          <p:cNvPr id="13" name="Group 13"/>
          <p:cNvGrpSpPr/>
          <p:nvPr/>
        </p:nvGrpSpPr>
        <p:grpSpPr>
          <a:xfrm>
            <a:off x="6893475" y="3510391"/>
            <a:ext cx="9034431" cy="2808103"/>
            <a:chOff x="0" y="0"/>
            <a:chExt cx="1744696" cy="542290"/>
          </a:xfrm>
        </p:grpSpPr>
        <p:sp>
          <p:nvSpPr>
            <p:cNvPr id="14" name="Freeform 14"/>
            <p:cNvSpPr/>
            <p:nvPr/>
          </p:nvSpPr>
          <p:spPr>
            <a:xfrm>
              <a:off x="0" y="0"/>
              <a:ext cx="1744696" cy="542290"/>
            </a:xfrm>
            <a:custGeom>
              <a:avLst/>
              <a:gdLst/>
              <a:ahLst/>
              <a:cxnLst/>
              <a:rect l="l" t="t" r="r" b="b"/>
              <a:pathLst>
                <a:path w="1744696" h="542290">
                  <a:moveTo>
                    <a:pt x="0" y="0"/>
                  </a:moveTo>
                  <a:lnTo>
                    <a:pt x="1744696" y="0"/>
                  </a:lnTo>
                  <a:lnTo>
                    <a:pt x="1744696" y="542290"/>
                  </a:lnTo>
                  <a:lnTo>
                    <a:pt x="0" y="542290"/>
                  </a:lnTo>
                  <a:close/>
                </a:path>
              </a:pathLst>
            </a:custGeom>
            <a:solidFill>
              <a:srgbClr val="000000">
                <a:alpha val="0"/>
              </a:srgbClr>
            </a:solidFill>
            <a:ln w="38100" cap="sq">
              <a:solidFill>
                <a:srgbClr val="000000"/>
              </a:solidFill>
              <a:prstDash val="solid"/>
              <a:miter/>
            </a:ln>
          </p:spPr>
        </p:sp>
        <p:sp>
          <p:nvSpPr>
            <p:cNvPr id="15" name="TextBox 15"/>
            <p:cNvSpPr txBox="1"/>
            <p:nvPr/>
          </p:nvSpPr>
          <p:spPr>
            <a:xfrm>
              <a:off x="0" y="-19050"/>
              <a:ext cx="1744696" cy="561340"/>
            </a:xfrm>
            <a:prstGeom prst="rect">
              <a:avLst/>
            </a:prstGeom>
          </p:spPr>
          <p:txBody>
            <a:bodyPr lIns="50800" tIns="50800" rIns="50800" bIns="50800" rtlCol="0" anchor="ctr"/>
            <a:lstStyle/>
            <a:p>
              <a:pPr algn="ctr">
                <a:lnSpc>
                  <a:spcPts val="2859"/>
                </a:lnSpc>
              </a:pPr>
              <a:endParaRPr/>
            </a:p>
          </p:txBody>
        </p:sp>
      </p:grpSp>
      <p:sp>
        <p:nvSpPr>
          <p:cNvPr id="16" name="TextBox 16"/>
          <p:cNvSpPr txBox="1"/>
          <p:nvPr/>
        </p:nvSpPr>
        <p:spPr>
          <a:xfrm>
            <a:off x="6766573" y="3523241"/>
            <a:ext cx="9058191" cy="2961676"/>
          </a:xfrm>
          <a:prstGeom prst="rect">
            <a:avLst/>
          </a:prstGeom>
        </p:spPr>
        <p:txBody>
          <a:bodyPr lIns="0" tIns="0" rIns="0" bIns="0" rtlCol="0" anchor="t">
            <a:spAutoFit/>
          </a:bodyPr>
          <a:lstStyle/>
          <a:p>
            <a:pPr marL="655461" lvl="1" indent="-327731" algn="l">
              <a:lnSpc>
                <a:spcPts val="4189"/>
              </a:lnSpc>
              <a:buFont typeface="Arial"/>
              <a:buChar char="•"/>
            </a:pPr>
            <a:r>
              <a:rPr lang="en-US" sz="3035" spc="297" dirty="0">
                <a:solidFill>
                  <a:srgbClr val="231F20"/>
                </a:solidFill>
                <a:latin typeface="DM Sans"/>
              </a:rPr>
              <a:t>We strive to deliver a delightful shopping experience through high-quality products and excellent customer service, aiming for customer satisfaction and building lasting trust.</a:t>
            </a:r>
          </a:p>
          <a:p>
            <a:pPr marL="435355" lvl="1" indent="-217677" algn="l">
              <a:lnSpc>
                <a:spcPts val="2782"/>
              </a:lnSpc>
              <a:buFont typeface="Arial"/>
              <a:buChar char="•"/>
            </a:pPr>
            <a:r>
              <a:rPr lang="en-US" sz="2016" spc="197" dirty="0">
                <a:solidFill>
                  <a:srgbClr val="231F20"/>
                </a:solidFill>
                <a:latin typeface="DM Sans"/>
              </a:rPr>
              <a:t>.</a:t>
            </a:r>
          </a:p>
        </p:txBody>
      </p:sp>
      <p:sp>
        <p:nvSpPr>
          <p:cNvPr id="17" name="Freeform 17"/>
          <p:cNvSpPr/>
          <p:nvPr/>
        </p:nvSpPr>
        <p:spPr>
          <a:xfrm>
            <a:off x="11410691" y="6937093"/>
            <a:ext cx="4473739" cy="2443073"/>
          </a:xfrm>
          <a:custGeom>
            <a:avLst/>
            <a:gdLst/>
            <a:ahLst/>
            <a:cxnLst/>
            <a:rect l="l" t="t" r="r" b="b"/>
            <a:pathLst>
              <a:path w="4473739" h="2443073">
                <a:moveTo>
                  <a:pt x="0" y="0"/>
                </a:moveTo>
                <a:lnTo>
                  <a:pt x="4473739" y="0"/>
                </a:lnTo>
                <a:lnTo>
                  <a:pt x="4473739" y="2443073"/>
                </a:lnTo>
                <a:lnTo>
                  <a:pt x="0" y="2443073"/>
                </a:lnTo>
                <a:lnTo>
                  <a:pt x="0" y="0"/>
                </a:lnTo>
                <a:close/>
              </a:path>
            </a:pathLst>
          </a:custGeom>
          <a:blipFill>
            <a:blip r:embed="rId6"/>
            <a:stretch>
              <a:fillRect t="-11039" b="-11039"/>
            </a:stretch>
          </a:blipFill>
        </p:spPr>
      </p:sp>
      <p:grpSp>
        <p:nvGrpSpPr>
          <p:cNvPr id="18" name="Group 18"/>
          <p:cNvGrpSpPr/>
          <p:nvPr/>
        </p:nvGrpSpPr>
        <p:grpSpPr>
          <a:xfrm>
            <a:off x="11410691" y="6504266"/>
            <a:ext cx="4473739" cy="1227703"/>
            <a:chOff x="0" y="0"/>
            <a:chExt cx="1178269" cy="323346"/>
          </a:xfrm>
        </p:grpSpPr>
        <p:sp>
          <p:nvSpPr>
            <p:cNvPr id="19" name="Freeform 19"/>
            <p:cNvSpPr/>
            <p:nvPr/>
          </p:nvSpPr>
          <p:spPr>
            <a:xfrm>
              <a:off x="0" y="0"/>
              <a:ext cx="1178269" cy="323346"/>
            </a:xfrm>
            <a:custGeom>
              <a:avLst/>
              <a:gdLst/>
              <a:ahLst/>
              <a:cxnLst/>
              <a:rect l="l" t="t" r="r" b="b"/>
              <a:pathLst>
                <a:path w="1178269" h="323346">
                  <a:moveTo>
                    <a:pt x="0" y="0"/>
                  </a:moveTo>
                  <a:lnTo>
                    <a:pt x="1178269" y="0"/>
                  </a:lnTo>
                  <a:lnTo>
                    <a:pt x="1178269" y="323346"/>
                  </a:lnTo>
                  <a:lnTo>
                    <a:pt x="0" y="323346"/>
                  </a:lnTo>
                  <a:close/>
                </a:path>
              </a:pathLst>
            </a:custGeom>
            <a:solidFill>
              <a:srgbClr val="1A1A1A"/>
            </a:solidFill>
          </p:spPr>
        </p:sp>
        <p:sp>
          <p:nvSpPr>
            <p:cNvPr id="20" name="TextBox 20"/>
            <p:cNvSpPr txBox="1"/>
            <p:nvPr/>
          </p:nvSpPr>
          <p:spPr>
            <a:xfrm>
              <a:off x="0" y="-104775"/>
              <a:ext cx="1178269" cy="428121"/>
            </a:xfrm>
            <a:prstGeom prst="rect">
              <a:avLst/>
            </a:prstGeom>
          </p:spPr>
          <p:txBody>
            <a:bodyPr lIns="50800" tIns="50800" rIns="50800" bIns="50800" rtlCol="0" anchor="ctr"/>
            <a:lstStyle/>
            <a:p>
              <a:pPr marL="0" lvl="0" indent="0" algn="ctr">
                <a:lnSpc>
                  <a:spcPts val="8392"/>
                </a:lnSpc>
                <a:spcBef>
                  <a:spcPct val="0"/>
                </a:spcBef>
              </a:pPr>
              <a:r>
                <a:rPr lang="en-US" sz="6081" spc="60">
                  <a:solidFill>
                    <a:srgbClr val="FFFFFF"/>
                  </a:solidFill>
                  <a:latin typeface="DM Sans Italics"/>
                </a:rPr>
                <a:t>Vision</a:t>
              </a:r>
            </a:p>
          </p:txBody>
        </p:sp>
      </p:grpSp>
      <p:grpSp>
        <p:nvGrpSpPr>
          <p:cNvPr id="21" name="Group 21"/>
          <p:cNvGrpSpPr/>
          <p:nvPr/>
        </p:nvGrpSpPr>
        <p:grpSpPr>
          <a:xfrm>
            <a:off x="2179166" y="6572062"/>
            <a:ext cx="9034431" cy="2808103"/>
            <a:chOff x="0" y="0"/>
            <a:chExt cx="1744696" cy="542290"/>
          </a:xfrm>
        </p:grpSpPr>
        <p:sp>
          <p:nvSpPr>
            <p:cNvPr id="22" name="Freeform 22"/>
            <p:cNvSpPr/>
            <p:nvPr/>
          </p:nvSpPr>
          <p:spPr>
            <a:xfrm>
              <a:off x="0" y="0"/>
              <a:ext cx="1744696" cy="542290"/>
            </a:xfrm>
            <a:custGeom>
              <a:avLst/>
              <a:gdLst/>
              <a:ahLst/>
              <a:cxnLst/>
              <a:rect l="l" t="t" r="r" b="b"/>
              <a:pathLst>
                <a:path w="1744696" h="542290">
                  <a:moveTo>
                    <a:pt x="0" y="0"/>
                  </a:moveTo>
                  <a:lnTo>
                    <a:pt x="1744696" y="0"/>
                  </a:lnTo>
                  <a:lnTo>
                    <a:pt x="1744696" y="542290"/>
                  </a:lnTo>
                  <a:lnTo>
                    <a:pt x="0" y="542290"/>
                  </a:lnTo>
                  <a:close/>
                </a:path>
              </a:pathLst>
            </a:custGeom>
            <a:solidFill>
              <a:srgbClr val="000000">
                <a:alpha val="0"/>
              </a:srgbClr>
            </a:solidFill>
            <a:ln w="38100" cap="sq">
              <a:solidFill>
                <a:srgbClr val="000000"/>
              </a:solidFill>
              <a:prstDash val="solid"/>
              <a:miter/>
            </a:ln>
          </p:spPr>
        </p:sp>
        <p:sp>
          <p:nvSpPr>
            <p:cNvPr id="23" name="TextBox 23"/>
            <p:cNvSpPr txBox="1"/>
            <p:nvPr/>
          </p:nvSpPr>
          <p:spPr>
            <a:xfrm>
              <a:off x="0" y="-19050"/>
              <a:ext cx="1744696" cy="561340"/>
            </a:xfrm>
            <a:prstGeom prst="rect">
              <a:avLst/>
            </a:prstGeom>
          </p:spPr>
          <p:txBody>
            <a:bodyPr lIns="50800" tIns="50800" rIns="50800" bIns="50800" rtlCol="0" anchor="ctr"/>
            <a:lstStyle/>
            <a:p>
              <a:pPr algn="ctr">
                <a:lnSpc>
                  <a:spcPts val="2859"/>
                </a:lnSpc>
              </a:pPr>
              <a:endParaRPr/>
            </a:p>
          </p:txBody>
        </p:sp>
      </p:grpSp>
      <p:sp>
        <p:nvSpPr>
          <p:cNvPr id="24" name="TextBox 24"/>
          <p:cNvSpPr txBox="1"/>
          <p:nvPr/>
        </p:nvSpPr>
        <p:spPr>
          <a:xfrm>
            <a:off x="2510357" y="6604153"/>
            <a:ext cx="8512431" cy="1998391"/>
          </a:xfrm>
          <a:prstGeom prst="rect">
            <a:avLst/>
          </a:prstGeom>
        </p:spPr>
        <p:txBody>
          <a:bodyPr lIns="0" tIns="0" rIns="0" bIns="0" rtlCol="0" anchor="t">
            <a:spAutoFit/>
          </a:bodyPr>
          <a:lstStyle/>
          <a:p>
            <a:pPr marL="686842" lvl="1" indent="-343421" algn="l">
              <a:lnSpc>
                <a:spcPts val="4390"/>
              </a:lnSpc>
              <a:buFont typeface="Arial"/>
              <a:buChar char="•"/>
            </a:pPr>
            <a:r>
              <a:rPr lang="en-US" sz="3181" spc="311" dirty="0">
                <a:solidFill>
                  <a:srgbClr val="231F20"/>
                </a:solidFill>
                <a:latin typeface="DM Sans"/>
              </a:rPr>
              <a:t>Our goal is to be the top choice for customers seeking high-quality, unique home products. </a:t>
            </a:r>
          </a:p>
          <a:p>
            <a:pPr algn="l">
              <a:lnSpc>
                <a:spcPts val="2734"/>
              </a:lnSpc>
            </a:pPr>
            <a:endParaRPr lang="en-US" sz="3181" spc="311" dirty="0">
              <a:solidFill>
                <a:srgbClr val="231F20"/>
              </a:solidFill>
              <a:latin typeface="DM San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3810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2"/>
            <a:stretch>
              <a:fillRect t="-38888" b="-38888"/>
            </a:stretch>
          </a:blipFill>
        </p:spPr>
      </p:sp>
      <p:sp>
        <p:nvSpPr>
          <p:cNvPr id="3" name="Freeform 3"/>
          <p:cNvSpPr/>
          <p:nvPr/>
        </p:nvSpPr>
        <p:spPr>
          <a:xfrm>
            <a:off x="3382511" y="2159885"/>
            <a:ext cx="2027545" cy="3080525"/>
          </a:xfrm>
          <a:custGeom>
            <a:avLst/>
            <a:gdLst/>
            <a:ahLst/>
            <a:cxnLst/>
            <a:rect l="l" t="t" r="r" b="b"/>
            <a:pathLst>
              <a:path w="2027545" h="3080525">
                <a:moveTo>
                  <a:pt x="0" y="0"/>
                </a:moveTo>
                <a:lnTo>
                  <a:pt x="2027546" y="0"/>
                </a:lnTo>
                <a:lnTo>
                  <a:pt x="2027546" y="3080525"/>
                </a:lnTo>
                <a:lnTo>
                  <a:pt x="0" y="308052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rot="2035253">
            <a:off x="15331117" y="4817487"/>
            <a:ext cx="7835077" cy="10939025"/>
          </a:xfrm>
          <a:custGeom>
            <a:avLst/>
            <a:gdLst/>
            <a:ahLst/>
            <a:cxnLst/>
            <a:rect l="l" t="t" r="r" b="b"/>
            <a:pathLst>
              <a:path w="7835077" h="10939025">
                <a:moveTo>
                  <a:pt x="0" y="0"/>
                </a:moveTo>
                <a:lnTo>
                  <a:pt x="7835077" y="0"/>
                </a:lnTo>
                <a:lnTo>
                  <a:pt x="7835077" y="10939026"/>
                </a:lnTo>
                <a:lnTo>
                  <a:pt x="0" y="1093902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grpSp>
        <p:nvGrpSpPr>
          <p:cNvPr id="5" name="Group 5"/>
          <p:cNvGrpSpPr/>
          <p:nvPr/>
        </p:nvGrpSpPr>
        <p:grpSpPr>
          <a:xfrm>
            <a:off x="4145743" y="5479812"/>
            <a:ext cx="501082" cy="501082"/>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31211"/>
            </a:solidFill>
          </p:spPr>
        </p:sp>
        <p:sp>
          <p:nvSpPr>
            <p:cNvPr id="7" name="TextBox 7"/>
            <p:cNvSpPr txBox="1"/>
            <p:nvPr/>
          </p:nvSpPr>
          <p:spPr>
            <a:xfrm>
              <a:off x="76200" y="57150"/>
              <a:ext cx="660400" cy="679450"/>
            </a:xfrm>
            <a:prstGeom prst="rect">
              <a:avLst/>
            </a:prstGeom>
          </p:spPr>
          <p:txBody>
            <a:bodyPr lIns="50800" tIns="50800" rIns="50800" bIns="50800" rtlCol="0" anchor="ctr"/>
            <a:lstStyle/>
            <a:p>
              <a:pPr algn="ctr">
                <a:lnSpc>
                  <a:spcPts val="2859"/>
                </a:lnSpc>
              </a:pPr>
              <a:endParaRPr/>
            </a:p>
          </p:txBody>
        </p:sp>
      </p:grpSp>
      <p:sp>
        <p:nvSpPr>
          <p:cNvPr id="8" name="TextBox 8"/>
          <p:cNvSpPr txBox="1"/>
          <p:nvPr/>
        </p:nvSpPr>
        <p:spPr>
          <a:xfrm>
            <a:off x="2052496" y="6638119"/>
            <a:ext cx="4681481" cy="2317639"/>
          </a:xfrm>
          <a:prstGeom prst="rect">
            <a:avLst/>
          </a:prstGeom>
        </p:spPr>
        <p:txBody>
          <a:bodyPr lIns="0" tIns="0" rIns="0" bIns="0" rtlCol="0" anchor="t">
            <a:spAutoFit/>
          </a:bodyPr>
          <a:lstStyle/>
          <a:p>
            <a:pPr algn="ctr">
              <a:lnSpc>
                <a:spcPts val="3718"/>
              </a:lnSpc>
            </a:pPr>
            <a:r>
              <a:rPr lang="en-US" sz="2694" spc="264" dirty="0">
                <a:solidFill>
                  <a:srgbClr val="231F20"/>
                </a:solidFill>
                <a:latin typeface="DM Sans"/>
              </a:rPr>
              <a:t>Sales decline due to weather and political conditions, which reduces customers visiting the store.</a:t>
            </a:r>
          </a:p>
        </p:txBody>
      </p:sp>
      <p:sp>
        <p:nvSpPr>
          <p:cNvPr id="9" name="TextBox 9"/>
          <p:cNvSpPr txBox="1"/>
          <p:nvPr/>
        </p:nvSpPr>
        <p:spPr>
          <a:xfrm>
            <a:off x="3376416" y="2578435"/>
            <a:ext cx="2027545" cy="1121713"/>
          </a:xfrm>
          <a:prstGeom prst="rect">
            <a:avLst/>
          </a:prstGeom>
        </p:spPr>
        <p:txBody>
          <a:bodyPr lIns="0" tIns="0" rIns="0" bIns="0" rtlCol="0" anchor="t">
            <a:spAutoFit/>
          </a:bodyPr>
          <a:lstStyle/>
          <a:p>
            <a:pPr algn="ctr">
              <a:lnSpc>
                <a:spcPts val="9141"/>
              </a:lnSpc>
            </a:pPr>
            <a:r>
              <a:rPr lang="en-US" sz="6624" spc="649" dirty="0">
                <a:solidFill>
                  <a:srgbClr val="FFFBFB"/>
                </a:solidFill>
                <a:latin typeface="DM Sans Bold"/>
              </a:rPr>
              <a:t>1</a:t>
            </a:r>
          </a:p>
        </p:txBody>
      </p:sp>
      <p:sp>
        <p:nvSpPr>
          <p:cNvPr id="10" name="Freeform 10"/>
          <p:cNvSpPr/>
          <p:nvPr/>
        </p:nvSpPr>
        <p:spPr>
          <a:xfrm>
            <a:off x="8060944" y="2159330"/>
            <a:ext cx="2027545" cy="3080525"/>
          </a:xfrm>
          <a:custGeom>
            <a:avLst/>
            <a:gdLst/>
            <a:ahLst/>
            <a:cxnLst/>
            <a:rect l="l" t="t" r="r" b="b"/>
            <a:pathLst>
              <a:path w="2027545" h="3080525">
                <a:moveTo>
                  <a:pt x="0" y="0"/>
                </a:moveTo>
                <a:lnTo>
                  <a:pt x="2027546" y="0"/>
                </a:lnTo>
                <a:lnTo>
                  <a:pt x="2027546" y="3080525"/>
                </a:lnTo>
                <a:lnTo>
                  <a:pt x="0" y="308052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nvGrpSpPr>
          <p:cNvPr id="11" name="Group 11"/>
          <p:cNvGrpSpPr/>
          <p:nvPr/>
        </p:nvGrpSpPr>
        <p:grpSpPr>
          <a:xfrm>
            <a:off x="8824176" y="5479257"/>
            <a:ext cx="501082" cy="501082"/>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31211"/>
            </a:solidFill>
          </p:spPr>
        </p:sp>
        <p:sp>
          <p:nvSpPr>
            <p:cNvPr id="13" name="TextBox 13"/>
            <p:cNvSpPr txBox="1"/>
            <p:nvPr/>
          </p:nvSpPr>
          <p:spPr>
            <a:xfrm>
              <a:off x="76200" y="57150"/>
              <a:ext cx="660400" cy="679450"/>
            </a:xfrm>
            <a:prstGeom prst="rect">
              <a:avLst/>
            </a:prstGeom>
          </p:spPr>
          <p:txBody>
            <a:bodyPr lIns="50800" tIns="50800" rIns="50800" bIns="50800" rtlCol="0" anchor="ctr"/>
            <a:lstStyle/>
            <a:p>
              <a:pPr algn="ctr">
                <a:lnSpc>
                  <a:spcPts val="2859"/>
                </a:lnSpc>
              </a:pPr>
              <a:endParaRPr/>
            </a:p>
          </p:txBody>
        </p:sp>
      </p:grpSp>
      <p:sp>
        <p:nvSpPr>
          <p:cNvPr id="14" name="TextBox 14"/>
          <p:cNvSpPr txBox="1"/>
          <p:nvPr/>
        </p:nvSpPr>
        <p:spPr>
          <a:xfrm>
            <a:off x="8060944" y="2577880"/>
            <a:ext cx="2027545" cy="1121713"/>
          </a:xfrm>
          <a:prstGeom prst="rect">
            <a:avLst/>
          </a:prstGeom>
        </p:spPr>
        <p:txBody>
          <a:bodyPr lIns="0" tIns="0" rIns="0" bIns="0" rtlCol="0" anchor="t">
            <a:spAutoFit/>
          </a:bodyPr>
          <a:lstStyle/>
          <a:p>
            <a:pPr algn="ctr">
              <a:lnSpc>
                <a:spcPts val="9141"/>
              </a:lnSpc>
            </a:pPr>
            <a:r>
              <a:rPr lang="en-US" sz="6624" spc="649" dirty="0">
                <a:solidFill>
                  <a:srgbClr val="FFFBFB"/>
                </a:solidFill>
                <a:latin typeface="DM Sans Bold"/>
              </a:rPr>
              <a:t>2</a:t>
            </a:r>
          </a:p>
        </p:txBody>
      </p:sp>
      <p:sp>
        <p:nvSpPr>
          <p:cNvPr id="15" name="Freeform 15"/>
          <p:cNvSpPr/>
          <p:nvPr/>
        </p:nvSpPr>
        <p:spPr>
          <a:xfrm>
            <a:off x="12434960" y="2159885"/>
            <a:ext cx="2027545" cy="3080525"/>
          </a:xfrm>
          <a:custGeom>
            <a:avLst/>
            <a:gdLst/>
            <a:ahLst/>
            <a:cxnLst/>
            <a:rect l="l" t="t" r="r" b="b"/>
            <a:pathLst>
              <a:path w="2027545" h="3080525">
                <a:moveTo>
                  <a:pt x="0" y="0"/>
                </a:moveTo>
                <a:lnTo>
                  <a:pt x="2027545" y="0"/>
                </a:lnTo>
                <a:lnTo>
                  <a:pt x="2027545" y="3080525"/>
                </a:lnTo>
                <a:lnTo>
                  <a:pt x="0" y="308052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nvGrpSpPr>
          <p:cNvPr id="16" name="Group 16"/>
          <p:cNvGrpSpPr/>
          <p:nvPr/>
        </p:nvGrpSpPr>
        <p:grpSpPr>
          <a:xfrm>
            <a:off x="13198191" y="5479812"/>
            <a:ext cx="501082" cy="501082"/>
            <a:chOff x="0" y="0"/>
            <a:chExt cx="812800" cy="812800"/>
          </a:xfrm>
        </p:grpSpPr>
        <p:sp>
          <p:nvSpPr>
            <p:cNvPr id="17" name="Freeform 1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31211"/>
            </a:solidFill>
          </p:spPr>
        </p:sp>
        <p:sp>
          <p:nvSpPr>
            <p:cNvPr id="18" name="TextBox 18"/>
            <p:cNvSpPr txBox="1"/>
            <p:nvPr/>
          </p:nvSpPr>
          <p:spPr>
            <a:xfrm>
              <a:off x="76200" y="57150"/>
              <a:ext cx="660400" cy="679450"/>
            </a:xfrm>
            <a:prstGeom prst="rect">
              <a:avLst/>
            </a:prstGeom>
          </p:spPr>
          <p:txBody>
            <a:bodyPr lIns="50800" tIns="50800" rIns="50800" bIns="50800" rtlCol="0" anchor="ctr"/>
            <a:lstStyle/>
            <a:p>
              <a:pPr algn="ctr">
                <a:lnSpc>
                  <a:spcPts val="2859"/>
                </a:lnSpc>
              </a:pPr>
              <a:endParaRPr/>
            </a:p>
          </p:txBody>
        </p:sp>
      </p:grpSp>
      <p:sp>
        <p:nvSpPr>
          <p:cNvPr id="19" name="TextBox 19"/>
          <p:cNvSpPr txBox="1"/>
          <p:nvPr/>
        </p:nvSpPr>
        <p:spPr>
          <a:xfrm>
            <a:off x="12398320" y="2578435"/>
            <a:ext cx="2027545" cy="1121713"/>
          </a:xfrm>
          <a:prstGeom prst="rect">
            <a:avLst/>
          </a:prstGeom>
        </p:spPr>
        <p:txBody>
          <a:bodyPr lIns="0" tIns="0" rIns="0" bIns="0" rtlCol="0" anchor="t">
            <a:spAutoFit/>
          </a:bodyPr>
          <a:lstStyle/>
          <a:p>
            <a:pPr algn="ctr">
              <a:lnSpc>
                <a:spcPts val="9141"/>
              </a:lnSpc>
            </a:pPr>
            <a:r>
              <a:rPr lang="en-US" sz="6624" spc="649" dirty="0">
                <a:solidFill>
                  <a:srgbClr val="FFFBFB"/>
                </a:solidFill>
                <a:latin typeface="DM Sans Bold"/>
              </a:rPr>
              <a:t>3</a:t>
            </a:r>
          </a:p>
        </p:txBody>
      </p:sp>
      <p:sp>
        <p:nvSpPr>
          <p:cNvPr id="20" name="TextBox 20"/>
          <p:cNvSpPr txBox="1"/>
          <p:nvPr/>
        </p:nvSpPr>
        <p:spPr>
          <a:xfrm>
            <a:off x="6733977" y="6638119"/>
            <a:ext cx="4681481" cy="2317639"/>
          </a:xfrm>
          <a:prstGeom prst="rect">
            <a:avLst/>
          </a:prstGeom>
        </p:spPr>
        <p:txBody>
          <a:bodyPr lIns="0" tIns="0" rIns="0" bIns="0" rtlCol="0" anchor="t">
            <a:spAutoFit/>
          </a:bodyPr>
          <a:lstStyle/>
          <a:p>
            <a:pPr algn="ctr">
              <a:lnSpc>
                <a:spcPts val="3718"/>
              </a:lnSpc>
            </a:pPr>
            <a:r>
              <a:rPr lang="en-US" sz="2694" spc="264" dirty="0">
                <a:solidFill>
                  <a:srgbClr val="231F20"/>
                </a:solidFill>
                <a:latin typeface="DM Sans"/>
              </a:rPr>
              <a:t>Lack of interaction on social media due to lack of funding and ads not reaching a large number of customers.</a:t>
            </a:r>
          </a:p>
        </p:txBody>
      </p:sp>
      <p:sp>
        <p:nvSpPr>
          <p:cNvPr id="21" name="TextBox 21"/>
          <p:cNvSpPr txBox="1"/>
          <p:nvPr/>
        </p:nvSpPr>
        <p:spPr>
          <a:xfrm>
            <a:off x="12019570" y="6638119"/>
            <a:ext cx="4667229" cy="1877758"/>
          </a:xfrm>
          <a:prstGeom prst="rect">
            <a:avLst/>
          </a:prstGeom>
        </p:spPr>
        <p:txBody>
          <a:bodyPr lIns="0" tIns="0" rIns="0" bIns="0" rtlCol="0" anchor="t">
            <a:spAutoFit/>
          </a:bodyPr>
          <a:lstStyle/>
          <a:p>
            <a:pPr algn="ctr">
              <a:lnSpc>
                <a:spcPts val="3707"/>
              </a:lnSpc>
            </a:pPr>
            <a:r>
              <a:rPr lang="en-US" sz="2686" spc="263" dirty="0">
                <a:solidFill>
                  <a:srgbClr val="231F20"/>
                </a:solidFill>
                <a:latin typeface="DM Sans"/>
              </a:rPr>
              <a:t>Inability to display all products, in addition to the lack of analysis and data.</a:t>
            </a:r>
          </a:p>
        </p:txBody>
      </p:sp>
      <p:sp>
        <p:nvSpPr>
          <p:cNvPr id="22" name="Freeform 22"/>
          <p:cNvSpPr/>
          <p:nvPr/>
        </p:nvSpPr>
        <p:spPr>
          <a:xfrm rot="-10799999">
            <a:off x="-2365414" y="-6366977"/>
            <a:ext cx="7835077" cy="10939025"/>
          </a:xfrm>
          <a:custGeom>
            <a:avLst/>
            <a:gdLst/>
            <a:ahLst/>
            <a:cxnLst/>
            <a:rect l="l" t="t" r="r" b="b"/>
            <a:pathLst>
              <a:path w="7835077" h="10939025">
                <a:moveTo>
                  <a:pt x="0" y="0"/>
                </a:moveTo>
                <a:lnTo>
                  <a:pt x="7835077" y="0"/>
                </a:lnTo>
                <a:lnTo>
                  <a:pt x="7835077" y="10939025"/>
                </a:lnTo>
                <a:lnTo>
                  <a:pt x="0" y="1093902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23" name="TextBox 23"/>
          <p:cNvSpPr txBox="1"/>
          <p:nvPr/>
        </p:nvSpPr>
        <p:spPr>
          <a:xfrm>
            <a:off x="5503117" y="215366"/>
            <a:ext cx="6760847" cy="1238559"/>
          </a:xfrm>
          <a:prstGeom prst="rect">
            <a:avLst/>
          </a:prstGeom>
        </p:spPr>
        <p:txBody>
          <a:bodyPr lIns="0" tIns="0" rIns="0" bIns="0" rtlCol="0" anchor="t">
            <a:spAutoFit/>
          </a:bodyPr>
          <a:lstStyle/>
          <a:p>
            <a:pPr algn="ctr">
              <a:lnSpc>
                <a:spcPts val="10162"/>
              </a:lnSpc>
            </a:pPr>
            <a:r>
              <a:rPr lang="en-US" sz="7363" spc="721" dirty="0">
                <a:solidFill>
                  <a:srgbClr val="231F20"/>
                </a:solidFill>
                <a:latin typeface="DM Sans Bold"/>
              </a:rPr>
              <a:t>PROBLEMS</a:t>
            </a:r>
          </a:p>
        </p:txBody>
      </p:sp>
      <p:sp>
        <p:nvSpPr>
          <p:cNvPr id="24" name="AutoShape 24"/>
          <p:cNvSpPr/>
          <p:nvPr/>
        </p:nvSpPr>
        <p:spPr>
          <a:xfrm>
            <a:off x="2606072" y="5711303"/>
            <a:ext cx="11819793" cy="0"/>
          </a:xfrm>
          <a:prstGeom prst="line">
            <a:avLst/>
          </a:prstGeom>
          <a:ln w="38100" cap="flat">
            <a:solidFill>
              <a:srgbClr val="000000"/>
            </a:solidFill>
            <a:prstDash val="solid"/>
            <a:headEnd type="none" w="sm" len="sm"/>
            <a:tailEnd type="none" w="sm" len="sm"/>
          </a:ln>
        </p:spPr>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2"/>
            <a:stretch>
              <a:fillRect t="-38888" b="-38888"/>
            </a:stretch>
          </a:blipFill>
        </p:spPr>
      </p:sp>
      <p:sp>
        <p:nvSpPr>
          <p:cNvPr id="3" name="Freeform 3"/>
          <p:cNvSpPr/>
          <p:nvPr/>
        </p:nvSpPr>
        <p:spPr>
          <a:xfrm>
            <a:off x="2779206" y="1920649"/>
            <a:ext cx="2027545" cy="3080525"/>
          </a:xfrm>
          <a:custGeom>
            <a:avLst/>
            <a:gdLst/>
            <a:ahLst/>
            <a:cxnLst/>
            <a:rect l="l" t="t" r="r" b="b"/>
            <a:pathLst>
              <a:path w="2027545" h="3080525">
                <a:moveTo>
                  <a:pt x="0" y="0"/>
                </a:moveTo>
                <a:lnTo>
                  <a:pt x="2027545" y="0"/>
                </a:lnTo>
                <a:lnTo>
                  <a:pt x="2027545" y="3080525"/>
                </a:lnTo>
                <a:lnTo>
                  <a:pt x="0" y="308052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4" name="Freeform 4"/>
          <p:cNvSpPr/>
          <p:nvPr/>
        </p:nvSpPr>
        <p:spPr>
          <a:xfrm rot="2035253">
            <a:off x="15331117" y="4817487"/>
            <a:ext cx="7835077" cy="10939025"/>
          </a:xfrm>
          <a:custGeom>
            <a:avLst/>
            <a:gdLst/>
            <a:ahLst/>
            <a:cxnLst/>
            <a:rect l="l" t="t" r="r" b="b"/>
            <a:pathLst>
              <a:path w="7835077" h="10939025">
                <a:moveTo>
                  <a:pt x="0" y="0"/>
                </a:moveTo>
                <a:lnTo>
                  <a:pt x="7835077" y="0"/>
                </a:lnTo>
                <a:lnTo>
                  <a:pt x="7835077" y="10939026"/>
                </a:lnTo>
                <a:lnTo>
                  <a:pt x="0" y="1093902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5" name="AutoShape 5"/>
          <p:cNvSpPr/>
          <p:nvPr/>
        </p:nvSpPr>
        <p:spPr>
          <a:xfrm>
            <a:off x="1589541" y="5472067"/>
            <a:ext cx="15108918" cy="0"/>
          </a:xfrm>
          <a:prstGeom prst="line">
            <a:avLst/>
          </a:prstGeom>
          <a:ln w="38100" cap="flat">
            <a:solidFill>
              <a:srgbClr val="000000"/>
            </a:solidFill>
            <a:prstDash val="solid"/>
            <a:headEnd type="none" w="sm" len="sm"/>
            <a:tailEnd type="none" w="sm" len="sm"/>
          </a:ln>
        </p:spPr>
      </p:sp>
      <p:grpSp>
        <p:nvGrpSpPr>
          <p:cNvPr id="6" name="Group 6"/>
          <p:cNvGrpSpPr/>
          <p:nvPr/>
        </p:nvGrpSpPr>
        <p:grpSpPr>
          <a:xfrm>
            <a:off x="3542437" y="5240576"/>
            <a:ext cx="501082" cy="501082"/>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31211"/>
            </a:solidFill>
          </p:spPr>
        </p:sp>
        <p:sp>
          <p:nvSpPr>
            <p:cNvPr id="8" name="TextBox 8"/>
            <p:cNvSpPr txBox="1"/>
            <p:nvPr/>
          </p:nvSpPr>
          <p:spPr>
            <a:xfrm>
              <a:off x="76200" y="57150"/>
              <a:ext cx="660400" cy="679450"/>
            </a:xfrm>
            <a:prstGeom prst="rect">
              <a:avLst/>
            </a:prstGeom>
          </p:spPr>
          <p:txBody>
            <a:bodyPr lIns="50800" tIns="50800" rIns="50800" bIns="50800" rtlCol="0" anchor="ctr"/>
            <a:lstStyle/>
            <a:p>
              <a:pPr algn="ctr">
                <a:lnSpc>
                  <a:spcPts val="2859"/>
                </a:lnSpc>
              </a:pPr>
              <a:endParaRPr/>
            </a:p>
          </p:txBody>
        </p:sp>
      </p:grpSp>
      <p:sp>
        <p:nvSpPr>
          <p:cNvPr id="9" name="TextBox 9"/>
          <p:cNvSpPr txBox="1"/>
          <p:nvPr/>
        </p:nvSpPr>
        <p:spPr>
          <a:xfrm>
            <a:off x="333893" y="5865140"/>
            <a:ext cx="4472858" cy="1363900"/>
          </a:xfrm>
          <a:prstGeom prst="rect">
            <a:avLst/>
          </a:prstGeom>
        </p:spPr>
        <p:txBody>
          <a:bodyPr lIns="0" tIns="0" rIns="0" bIns="0" rtlCol="0" anchor="t">
            <a:spAutoFit/>
          </a:bodyPr>
          <a:lstStyle/>
          <a:p>
            <a:pPr algn="ctr">
              <a:lnSpc>
                <a:spcPts val="3552"/>
              </a:lnSpc>
            </a:pPr>
            <a:r>
              <a:rPr lang="en-US" sz="2574" spc="252" dirty="0">
                <a:solidFill>
                  <a:srgbClr val="231F20"/>
                </a:solidFill>
                <a:latin typeface="DM Sans"/>
              </a:rPr>
              <a:t>Create a website on WordPress to display products.</a:t>
            </a:r>
          </a:p>
        </p:txBody>
      </p:sp>
      <p:sp>
        <p:nvSpPr>
          <p:cNvPr id="10" name="TextBox 10"/>
          <p:cNvSpPr txBox="1"/>
          <p:nvPr/>
        </p:nvSpPr>
        <p:spPr>
          <a:xfrm>
            <a:off x="2779206" y="2339199"/>
            <a:ext cx="2027545" cy="1121713"/>
          </a:xfrm>
          <a:prstGeom prst="rect">
            <a:avLst/>
          </a:prstGeom>
        </p:spPr>
        <p:txBody>
          <a:bodyPr lIns="0" tIns="0" rIns="0" bIns="0" rtlCol="0" anchor="t">
            <a:spAutoFit/>
          </a:bodyPr>
          <a:lstStyle/>
          <a:p>
            <a:pPr algn="ctr">
              <a:lnSpc>
                <a:spcPts val="9141"/>
              </a:lnSpc>
            </a:pPr>
            <a:r>
              <a:rPr lang="en-US" sz="6624" spc="649" dirty="0">
                <a:solidFill>
                  <a:srgbClr val="FFFBFB"/>
                </a:solidFill>
                <a:latin typeface="DM Sans Bold"/>
              </a:rPr>
              <a:t>1</a:t>
            </a:r>
          </a:p>
        </p:txBody>
      </p:sp>
      <p:sp>
        <p:nvSpPr>
          <p:cNvPr id="11" name="Freeform 11"/>
          <p:cNvSpPr/>
          <p:nvPr/>
        </p:nvSpPr>
        <p:spPr>
          <a:xfrm>
            <a:off x="6267505" y="1920649"/>
            <a:ext cx="2027545" cy="3080525"/>
          </a:xfrm>
          <a:custGeom>
            <a:avLst/>
            <a:gdLst/>
            <a:ahLst/>
            <a:cxnLst/>
            <a:rect l="l" t="t" r="r" b="b"/>
            <a:pathLst>
              <a:path w="2027545" h="3080525">
                <a:moveTo>
                  <a:pt x="0" y="0"/>
                </a:moveTo>
                <a:lnTo>
                  <a:pt x="2027546" y="0"/>
                </a:lnTo>
                <a:lnTo>
                  <a:pt x="2027546" y="3080525"/>
                </a:lnTo>
                <a:lnTo>
                  <a:pt x="0" y="308052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nvGrpSpPr>
          <p:cNvPr id="12" name="Group 12"/>
          <p:cNvGrpSpPr/>
          <p:nvPr/>
        </p:nvGrpSpPr>
        <p:grpSpPr>
          <a:xfrm>
            <a:off x="7030737" y="5240576"/>
            <a:ext cx="501082" cy="501082"/>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31211"/>
            </a:solidFill>
          </p:spPr>
        </p:sp>
        <p:sp>
          <p:nvSpPr>
            <p:cNvPr id="14" name="TextBox 14"/>
            <p:cNvSpPr txBox="1"/>
            <p:nvPr/>
          </p:nvSpPr>
          <p:spPr>
            <a:xfrm>
              <a:off x="76200" y="57150"/>
              <a:ext cx="660400" cy="679450"/>
            </a:xfrm>
            <a:prstGeom prst="rect">
              <a:avLst/>
            </a:prstGeom>
          </p:spPr>
          <p:txBody>
            <a:bodyPr lIns="50800" tIns="50800" rIns="50800" bIns="50800" rtlCol="0" anchor="ctr"/>
            <a:lstStyle/>
            <a:p>
              <a:pPr algn="ctr">
                <a:lnSpc>
                  <a:spcPts val="2859"/>
                </a:lnSpc>
              </a:pPr>
              <a:endParaRPr/>
            </a:p>
          </p:txBody>
        </p:sp>
      </p:grpSp>
      <p:sp>
        <p:nvSpPr>
          <p:cNvPr id="15" name="TextBox 15"/>
          <p:cNvSpPr txBox="1"/>
          <p:nvPr/>
        </p:nvSpPr>
        <p:spPr>
          <a:xfrm>
            <a:off x="6267505" y="2339199"/>
            <a:ext cx="2027545" cy="1121713"/>
          </a:xfrm>
          <a:prstGeom prst="rect">
            <a:avLst/>
          </a:prstGeom>
        </p:spPr>
        <p:txBody>
          <a:bodyPr lIns="0" tIns="0" rIns="0" bIns="0" rtlCol="0" anchor="t">
            <a:spAutoFit/>
          </a:bodyPr>
          <a:lstStyle/>
          <a:p>
            <a:pPr algn="ctr">
              <a:lnSpc>
                <a:spcPts val="9141"/>
              </a:lnSpc>
            </a:pPr>
            <a:r>
              <a:rPr lang="en-US" sz="6624" spc="649" dirty="0">
                <a:solidFill>
                  <a:srgbClr val="FFFBFB"/>
                </a:solidFill>
                <a:latin typeface="DM Sans Bold"/>
              </a:rPr>
              <a:t>2</a:t>
            </a:r>
          </a:p>
        </p:txBody>
      </p:sp>
      <p:sp>
        <p:nvSpPr>
          <p:cNvPr id="16" name="Freeform 16"/>
          <p:cNvSpPr/>
          <p:nvPr/>
        </p:nvSpPr>
        <p:spPr>
          <a:xfrm>
            <a:off x="9758062" y="1920649"/>
            <a:ext cx="2027545" cy="3080525"/>
          </a:xfrm>
          <a:custGeom>
            <a:avLst/>
            <a:gdLst/>
            <a:ahLst/>
            <a:cxnLst/>
            <a:rect l="l" t="t" r="r" b="b"/>
            <a:pathLst>
              <a:path w="2027545" h="3080525">
                <a:moveTo>
                  <a:pt x="0" y="0"/>
                </a:moveTo>
                <a:lnTo>
                  <a:pt x="2027546" y="0"/>
                </a:lnTo>
                <a:lnTo>
                  <a:pt x="2027546" y="3080525"/>
                </a:lnTo>
                <a:lnTo>
                  <a:pt x="0" y="308052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nvGrpSpPr>
          <p:cNvPr id="17" name="Group 17"/>
          <p:cNvGrpSpPr/>
          <p:nvPr/>
        </p:nvGrpSpPr>
        <p:grpSpPr>
          <a:xfrm>
            <a:off x="10521294" y="5240576"/>
            <a:ext cx="501082" cy="501082"/>
            <a:chOff x="0" y="0"/>
            <a:chExt cx="812800" cy="812800"/>
          </a:xfrm>
        </p:grpSpPr>
        <p:sp>
          <p:nvSpPr>
            <p:cNvPr id="18" name="Freeform 1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31211"/>
            </a:solidFill>
          </p:spPr>
        </p:sp>
        <p:sp>
          <p:nvSpPr>
            <p:cNvPr id="19" name="TextBox 19"/>
            <p:cNvSpPr txBox="1"/>
            <p:nvPr/>
          </p:nvSpPr>
          <p:spPr>
            <a:xfrm>
              <a:off x="76200" y="57150"/>
              <a:ext cx="660400" cy="679450"/>
            </a:xfrm>
            <a:prstGeom prst="rect">
              <a:avLst/>
            </a:prstGeom>
          </p:spPr>
          <p:txBody>
            <a:bodyPr lIns="50800" tIns="50800" rIns="50800" bIns="50800" rtlCol="0" anchor="ctr"/>
            <a:lstStyle/>
            <a:p>
              <a:pPr algn="ctr">
                <a:lnSpc>
                  <a:spcPts val="2859"/>
                </a:lnSpc>
              </a:pPr>
              <a:endParaRPr/>
            </a:p>
          </p:txBody>
        </p:sp>
      </p:grpSp>
      <p:sp>
        <p:nvSpPr>
          <p:cNvPr id="20" name="TextBox 20"/>
          <p:cNvSpPr txBox="1"/>
          <p:nvPr/>
        </p:nvSpPr>
        <p:spPr>
          <a:xfrm>
            <a:off x="9758062" y="2339199"/>
            <a:ext cx="2027545" cy="1121713"/>
          </a:xfrm>
          <a:prstGeom prst="rect">
            <a:avLst/>
          </a:prstGeom>
        </p:spPr>
        <p:txBody>
          <a:bodyPr lIns="0" tIns="0" rIns="0" bIns="0" rtlCol="0" anchor="t">
            <a:spAutoFit/>
          </a:bodyPr>
          <a:lstStyle/>
          <a:p>
            <a:pPr algn="ctr">
              <a:lnSpc>
                <a:spcPts val="9141"/>
              </a:lnSpc>
            </a:pPr>
            <a:r>
              <a:rPr lang="en-US" sz="6624" spc="649" dirty="0">
                <a:solidFill>
                  <a:srgbClr val="FFFBFB"/>
                </a:solidFill>
                <a:latin typeface="DM Sans Bold"/>
              </a:rPr>
              <a:t>3</a:t>
            </a:r>
          </a:p>
        </p:txBody>
      </p:sp>
      <p:sp>
        <p:nvSpPr>
          <p:cNvPr id="26" name="TextBox 26"/>
          <p:cNvSpPr txBox="1"/>
          <p:nvPr/>
        </p:nvSpPr>
        <p:spPr>
          <a:xfrm>
            <a:off x="4806751" y="5865140"/>
            <a:ext cx="4337249" cy="1718690"/>
          </a:xfrm>
          <a:prstGeom prst="rect">
            <a:avLst/>
          </a:prstGeom>
        </p:spPr>
        <p:txBody>
          <a:bodyPr lIns="0" tIns="0" rIns="0" bIns="0" rtlCol="0" anchor="t">
            <a:spAutoFit/>
          </a:bodyPr>
          <a:lstStyle/>
          <a:p>
            <a:pPr algn="ctr">
              <a:lnSpc>
                <a:spcPts val="3444"/>
              </a:lnSpc>
            </a:pPr>
            <a:r>
              <a:rPr lang="en-US" sz="2496" spc="244" dirty="0">
                <a:solidFill>
                  <a:srgbClr val="231F20"/>
                </a:solidFill>
                <a:latin typeface="DM Sans"/>
              </a:rPr>
              <a:t>Collect and analyze data on products, orders, inventory and customers</a:t>
            </a:r>
          </a:p>
        </p:txBody>
      </p:sp>
      <p:sp>
        <p:nvSpPr>
          <p:cNvPr id="28" name="TextBox 28"/>
          <p:cNvSpPr txBox="1"/>
          <p:nvPr/>
        </p:nvSpPr>
        <p:spPr>
          <a:xfrm>
            <a:off x="9226533" y="6135800"/>
            <a:ext cx="4482297" cy="1774575"/>
          </a:xfrm>
          <a:prstGeom prst="rect">
            <a:avLst/>
          </a:prstGeom>
        </p:spPr>
        <p:txBody>
          <a:bodyPr lIns="0" tIns="0" rIns="0" bIns="0" rtlCol="0" anchor="t">
            <a:spAutoFit/>
          </a:bodyPr>
          <a:lstStyle/>
          <a:p>
            <a:pPr algn="ctr">
              <a:lnSpc>
                <a:spcPts val="3560"/>
              </a:lnSpc>
            </a:pPr>
            <a:r>
              <a:rPr lang="en-US" sz="2579" spc="252" dirty="0">
                <a:solidFill>
                  <a:srgbClr val="231F20"/>
                </a:solidFill>
                <a:latin typeface="DM Sans"/>
              </a:rPr>
              <a:t>Increase engagement on social media through targeted marketing and advertising.</a:t>
            </a:r>
          </a:p>
        </p:txBody>
      </p:sp>
      <p:sp>
        <p:nvSpPr>
          <p:cNvPr id="29" name="Freeform 29"/>
          <p:cNvSpPr/>
          <p:nvPr/>
        </p:nvSpPr>
        <p:spPr>
          <a:xfrm rot="-10799999">
            <a:off x="-2729621" y="-7074240"/>
            <a:ext cx="7835077" cy="10939025"/>
          </a:xfrm>
          <a:custGeom>
            <a:avLst/>
            <a:gdLst/>
            <a:ahLst/>
            <a:cxnLst/>
            <a:rect l="l" t="t" r="r" b="b"/>
            <a:pathLst>
              <a:path w="7835077" h="10939025">
                <a:moveTo>
                  <a:pt x="0" y="0"/>
                </a:moveTo>
                <a:lnTo>
                  <a:pt x="7835076" y="0"/>
                </a:lnTo>
                <a:lnTo>
                  <a:pt x="7835076" y="10939026"/>
                </a:lnTo>
                <a:lnTo>
                  <a:pt x="0" y="1093902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30" name="TextBox 30"/>
          <p:cNvSpPr txBox="1"/>
          <p:nvPr/>
        </p:nvSpPr>
        <p:spPr>
          <a:xfrm>
            <a:off x="5503117" y="215366"/>
            <a:ext cx="6760847" cy="1238559"/>
          </a:xfrm>
          <a:prstGeom prst="rect">
            <a:avLst/>
          </a:prstGeom>
        </p:spPr>
        <p:txBody>
          <a:bodyPr lIns="0" tIns="0" rIns="0" bIns="0" rtlCol="0" anchor="t">
            <a:spAutoFit/>
          </a:bodyPr>
          <a:lstStyle/>
          <a:p>
            <a:pPr algn="ctr">
              <a:lnSpc>
                <a:spcPts val="10162"/>
              </a:lnSpc>
            </a:pPr>
            <a:r>
              <a:rPr lang="en-US" sz="7363" spc="721" dirty="0">
                <a:solidFill>
                  <a:srgbClr val="231F20"/>
                </a:solidFill>
                <a:latin typeface="DM Sans Bold"/>
              </a:rPr>
              <a:t>SOLUTIONS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2F4F5"/>
        </a:solidFill>
        <a:effectLst/>
      </p:bgPr>
    </p:bg>
    <p:spTree>
      <p:nvGrpSpPr>
        <p:cNvPr id="1" name=""/>
        <p:cNvGrpSpPr/>
        <p:nvPr/>
      </p:nvGrpSpPr>
      <p:grpSpPr>
        <a:xfrm>
          <a:off x="0" y="0"/>
          <a:ext cx="0" cy="0"/>
          <a:chOff x="0" y="0"/>
          <a:chExt cx="0" cy="0"/>
        </a:xfrm>
      </p:grpSpPr>
      <p:sp>
        <p:nvSpPr>
          <p:cNvPr id="2" name="Freeform 2"/>
          <p:cNvSpPr/>
          <p:nvPr/>
        </p:nvSpPr>
        <p:spPr>
          <a:xfrm>
            <a:off x="3218557" y="212008"/>
            <a:ext cx="11850886" cy="3410807"/>
          </a:xfrm>
          <a:custGeom>
            <a:avLst/>
            <a:gdLst/>
            <a:ahLst/>
            <a:cxnLst/>
            <a:rect l="l" t="t" r="r" b="b"/>
            <a:pathLst>
              <a:path w="11850886" h="3410807">
                <a:moveTo>
                  <a:pt x="0" y="0"/>
                </a:moveTo>
                <a:lnTo>
                  <a:pt x="11850886" y="0"/>
                </a:lnTo>
                <a:lnTo>
                  <a:pt x="11850886" y="3410807"/>
                </a:lnTo>
                <a:lnTo>
                  <a:pt x="0" y="3410807"/>
                </a:lnTo>
                <a:lnTo>
                  <a:pt x="0" y="0"/>
                </a:lnTo>
                <a:close/>
              </a:path>
            </a:pathLst>
          </a:custGeom>
          <a:blipFill>
            <a:blip r:embed="rId2"/>
            <a:stretch>
              <a:fillRect t="-10726" b="-10726"/>
            </a:stretch>
          </a:blipFill>
        </p:spPr>
      </p:sp>
      <p:sp>
        <p:nvSpPr>
          <p:cNvPr id="3" name="Freeform 3"/>
          <p:cNvSpPr/>
          <p:nvPr/>
        </p:nvSpPr>
        <p:spPr>
          <a:xfrm>
            <a:off x="2834104" y="4656880"/>
            <a:ext cx="2506939" cy="2506939"/>
          </a:xfrm>
          <a:custGeom>
            <a:avLst/>
            <a:gdLst/>
            <a:ahLst/>
            <a:cxnLst/>
            <a:rect l="l" t="t" r="r" b="b"/>
            <a:pathLst>
              <a:path w="2506939" h="2506939">
                <a:moveTo>
                  <a:pt x="0" y="0"/>
                </a:moveTo>
                <a:lnTo>
                  <a:pt x="2506939" y="0"/>
                </a:lnTo>
                <a:lnTo>
                  <a:pt x="2506939" y="2506939"/>
                </a:lnTo>
                <a:lnTo>
                  <a:pt x="0" y="2506939"/>
                </a:lnTo>
                <a:lnTo>
                  <a:pt x="0" y="0"/>
                </a:lnTo>
                <a:close/>
              </a:path>
            </a:pathLst>
          </a:custGeom>
          <a:blipFill>
            <a:blip r:embed="rId3"/>
            <a:stretch>
              <a:fillRect/>
            </a:stretch>
          </a:blipFill>
        </p:spPr>
      </p:sp>
      <p:sp>
        <p:nvSpPr>
          <p:cNvPr id="4" name="Freeform 4"/>
          <p:cNvSpPr/>
          <p:nvPr/>
        </p:nvSpPr>
        <p:spPr>
          <a:xfrm>
            <a:off x="11630426" y="4319283"/>
            <a:ext cx="3915972" cy="3182133"/>
          </a:xfrm>
          <a:custGeom>
            <a:avLst/>
            <a:gdLst/>
            <a:ahLst/>
            <a:cxnLst/>
            <a:rect l="l" t="t" r="r" b="b"/>
            <a:pathLst>
              <a:path w="3915972" h="3182133">
                <a:moveTo>
                  <a:pt x="0" y="0"/>
                </a:moveTo>
                <a:lnTo>
                  <a:pt x="3915972" y="0"/>
                </a:lnTo>
                <a:lnTo>
                  <a:pt x="3915972" y="3182133"/>
                </a:lnTo>
                <a:lnTo>
                  <a:pt x="0" y="3182133"/>
                </a:lnTo>
                <a:lnTo>
                  <a:pt x="0" y="0"/>
                </a:lnTo>
                <a:close/>
              </a:path>
            </a:pathLst>
          </a:custGeom>
          <a:blipFill>
            <a:blip r:embed="rId4"/>
            <a:stretch>
              <a:fillRect/>
            </a:stretch>
          </a:blipFill>
        </p:spPr>
      </p:sp>
      <p:sp>
        <p:nvSpPr>
          <p:cNvPr id="5" name="Freeform 5"/>
          <p:cNvSpPr/>
          <p:nvPr/>
        </p:nvSpPr>
        <p:spPr>
          <a:xfrm>
            <a:off x="11228726" y="4055158"/>
            <a:ext cx="1855191" cy="1855191"/>
          </a:xfrm>
          <a:custGeom>
            <a:avLst/>
            <a:gdLst/>
            <a:ahLst/>
            <a:cxnLst/>
            <a:rect l="l" t="t" r="r" b="b"/>
            <a:pathLst>
              <a:path w="1855191" h="1855191">
                <a:moveTo>
                  <a:pt x="0" y="0"/>
                </a:moveTo>
                <a:lnTo>
                  <a:pt x="1855191" y="0"/>
                </a:lnTo>
                <a:lnTo>
                  <a:pt x="1855191" y="1855191"/>
                </a:lnTo>
                <a:lnTo>
                  <a:pt x="0" y="1855191"/>
                </a:lnTo>
                <a:lnTo>
                  <a:pt x="0" y="0"/>
                </a:lnTo>
                <a:close/>
              </a:path>
            </a:pathLst>
          </a:custGeom>
          <a:blipFill>
            <a:blip r:embed="rId5"/>
            <a:stretch>
              <a:fillRect l="-49029" t="-50419" r="-49444" b="-48053"/>
            </a:stretch>
          </a:blipFill>
        </p:spPr>
      </p:sp>
      <p:sp>
        <p:nvSpPr>
          <p:cNvPr id="6" name="TextBox 6"/>
          <p:cNvSpPr txBox="1"/>
          <p:nvPr/>
        </p:nvSpPr>
        <p:spPr>
          <a:xfrm>
            <a:off x="3534341" y="1123731"/>
            <a:ext cx="9465963" cy="2108130"/>
          </a:xfrm>
          <a:prstGeom prst="rect">
            <a:avLst/>
          </a:prstGeom>
        </p:spPr>
        <p:txBody>
          <a:bodyPr lIns="0" tIns="0" rIns="0" bIns="0" rtlCol="0" anchor="t">
            <a:spAutoFit/>
          </a:bodyPr>
          <a:lstStyle/>
          <a:p>
            <a:pPr algn="ctr">
              <a:lnSpc>
                <a:spcPts val="8437"/>
              </a:lnSpc>
            </a:pPr>
            <a:r>
              <a:rPr lang="en-US" sz="6114" spc="599" dirty="0">
                <a:solidFill>
                  <a:srgbClr val="FFFFFF"/>
                </a:solidFill>
                <a:latin typeface="DM Sans Bold"/>
              </a:rPr>
              <a:t>TECHNOLOGY USED</a:t>
            </a:r>
          </a:p>
          <a:p>
            <a:pPr algn="ctr">
              <a:lnSpc>
                <a:spcPts val="8437"/>
              </a:lnSpc>
            </a:pPr>
            <a:endParaRPr lang="en-US" sz="6114" spc="599" dirty="0">
              <a:solidFill>
                <a:srgbClr val="FFFFFF"/>
              </a:solidFill>
              <a:latin typeface="DM Sans Bold"/>
            </a:endParaRPr>
          </a:p>
        </p:txBody>
      </p:sp>
      <p:sp>
        <p:nvSpPr>
          <p:cNvPr id="7" name="TextBox 7"/>
          <p:cNvSpPr txBox="1"/>
          <p:nvPr/>
        </p:nvSpPr>
        <p:spPr>
          <a:xfrm>
            <a:off x="1647300" y="8102535"/>
            <a:ext cx="5359019" cy="914126"/>
          </a:xfrm>
          <a:prstGeom prst="rect">
            <a:avLst/>
          </a:prstGeom>
        </p:spPr>
        <p:txBody>
          <a:bodyPr lIns="0" tIns="0" rIns="0" bIns="0" rtlCol="0" anchor="t">
            <a:spAutoFit/>
          </a:bodyPr>
          <a:lstStyle/>
          <a:p>
            <a:pPr algn="ctr">
              <a:lnSpc>
                <a:spcPts val="7491"/>
              </a:lnSpc>
            </a:pPr>
            <a:r>
              <a:rPr lang="en-US" sz="5428" spc="532" dirty="0">
                <a:solidFill>
                  <a:srgbClr val="000000"/>
                </a:solidFill>
                <a:latin typeface="DM Sans Bold"/>
              </a:rPr>
              <a:t> WORDPRESS   </a:t>
            </a:r>
          </a:p>
        </p:txBody>
      </p:sp>
      <p:sp>
        <p:nvSpPr>
          <p:cNvPr id="8" name="TextBox 8"/>
          <p:cNvSpPr txBox="1"/>
          <p:nvPr/>
        </p:nvSpPr>
        <p:spPr>
          <a:xfrm>
            <a:off x="8786691" y="7631048"/>
            <a:ext cx="8472609" cy="1857101"/>
          </a:xfrm>
          <a:prstGeom prst="rect">
            <a:avLst/>
          </a:prstGeom>
        </p:spPr>
        <p:txBody>
          <a:bodyPr lIns="0" tIns="0" rIns="0" bIns="0" rtlCol="0" anchor="t">
            <a:spAutoFit/>
          </a:bodyPr>
          <a:lstStyle/>
          <a:p>
            <a:pPr algn="ctr">
              <a:lnSpc>
                <a:spcPts val="7491"/>
              </a:lnSpc>
            </a:pPr>
            <a:r>
              <a:rPr lang="en-US" sz="5428" spc="532" dirty="0">
                <a:solidFill>
                  <a:srgbClr val="000000"/>
                </a:solidFill>
                <a:latin typeface="DM Sans Bold"/>
              </a:rPr>
              <a:t>SOCIAL MEDIA PLATFORMS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1A1A1A"/>
        </a:solidFill>
        <a:effectLst/>
      </p:bgPr>
    </p:bg>
    <p:spTree>
      <p:nvGrpSpPr>
        <p:cNvPr id="1" name=""/>
        <p:cNvGrpSpPr/>
        <p:nvPr/>
      </p:nvGrpSpPr>
      <p:grpSpPr>
        <a:xfrm>
          <a:off x="0" y="0"/>
          <a:ext cx="0" cy="0"/>
          <a:chOff x="0" y="0"/>
          <a:chExt cx="0" cy="0"/>
        </a:xfrm>
      </p:grpSpPr>
      <p:grpSp>
        <p:nvGrpSpPr>
          <p:cNvPr id="2" name="Group 2"/>
          <p:cNvGrpSpPr/>
          <p:nvPr/>
        </p:nvGrpSpPr>
        <p:grpSpPr>
          <a:xfrm>
            <a:off x="-2770706" y="-3368517"/>
            <a:ext cx="4959890" cy="4959890"/>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2F4F5"/>
            </a:solidFill>
          </p:spPr>
        </p:sp>
        <p:sp>
          <p:nvSpPr>
            <p:cNvPr id="4" name="TextBox 4"/>
            <p:cNvSpPr txBox="1"/>
            <p:nvPr/>
          </p:nvSpPr>
          <p:spPr>
            <a:xfrm>
              <a:off x="76200" y="57150"/>
              <a:ext cx="660400" cy="679450"/>
            </a:xfrm>
            <a:prstGeom prst="rect">
              <a:avLst/>
            </a:prstGeom>
          </p:spPr>
          <p:txBody>
            <a:bodyPr lIns="50800" tIns="50800" rIns="50800" bIns="50800" rtlCol="0" anchor="ctr"/>
            <a:lstStyle/>
            <a:p>
              <a:pPr algn="ctr">
                <a:lnSpc>
                  <a:spcPts val="2859"/>
                </a:lnSpc>
              </a:pPr>
              <a:endParaRPr/>
            </a:p>
          </p:txBody>
        </p:sp>
      </p:grpSp>
      <p:grpSp>
        <p:nvGrpSpPr>
          <p:cNvPr id="5" name="Group 5"/>
          <p:cNvGrpSpPr/>
          <p:nvPr/>
        </p:nvGrpSpPr>
        <p:grpSpPr>
          <a:xfrm>
            <a:off x="9144000" y="1278539"/>
            <a:ext cx="13188954" cy="13188954"/>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2F4F5"/>
            </a:solidFill>
          </p:spPr>
        </p:sp>
        <p:sp>
          <p:nvSpPr>
            <p:cNvPr id="7" name="TextBox 7"/>
            <p:cNvSpPr txBox="1"/>
            <p:nvPr/>
          </p:nvSpPr>
          <p:spPr>
            <a:xfrm>
              <a:off x="76200" y="57150"/>
              <a:ext cx="660400" cy="679450"/>
            </a:xfrm>
            <a:prstGeom prst="rect">
              <a:avLst/>
            </a:prstGeom>
          </p:spPr>
          <p:txBody>
            <a:bodyPr lIns="50800" tIns="50800" rIns="50800" bIns="50800" rtlCol="0" anchor="ctr"/>
            <a:lstStyle/>
            <a:p>
              <a:pPr algn="ctr">
                <a:lnSpc>
                  <a:spcPts val="2859"/>
                </a:lnSpc>
              </a:pPr>
              <a:endParaRPr/>
            </a:p>
          </p:txBody>
        </p:sp>
      </p:grpSp>
      <p:sp>
        <p:nvSpPr>
          <p:cNvPr id="8" name="Freeform 8"/>
          <p:cNvSpPr/>
          <p:nvPr/>
        </p:nvSpPr>
        <p:spPr>
          <a:xfrm>
            <a:off x="-6639105" y="-5979128"/>
            <a:ext cx="12110389" cy="12426705"/>
          </a:xfrm>
          <a:custGeom>
            <a:avLst/>
            <a:gdLst/>
            <a:ahLst/>
            <a:cxnLst/>
            <a:rect l="l" t="t" r="r" b="b"/>
            <a:pathLst>
              <a:path w="12110389" h="12426705">
                <a:moveTo>
                  <a:pt x="0" y="0"/>
                </a:moveTo>
                <a:lnTo>
                  <a:pt x="12110389" y="0"/>
                </a:lnTo>
                <a:lnTo>
                  <a:pt x="12110389" y="12426706"/>
                </a:lnTo>
                <a:lnTo>
                  <a:pt x="0" y="1242670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9" name="Freeform 9"/>
          <p:cNvSpPr/>
          <p:nvPr/>
        </p:nvSpPr>
        <p:spPr>
          <a:xfrm rot="-3986589">
            <a:off x="5084777" y="6259532"/>
            <a:ext cx="9894000" cy="10152425"/>
          </a:xfrm>
          <a:custGeom>
            <a:avLst/>
            <a:gdLst/>
            <a:ahLst/>
            <a:cxnLst/>
            <a:rect l="l" t="t" r="r" b="b"/>
            <a:pathLst>
              <a:path w="9894000" h="10152425">
                <a:moveTo>
                  <a:pt x="0" y="0"/>
                </a:moveTo>
                <a:lnTo>
                  <a:pt x="9894000" y="0"/>
                </a:lnTo>
                <a:lnTo>
                  <a:pt x="9894000" y="10152425"/>
                </a:lnTo>
                <a:lnTo>
                  <a:pt x="0" y="1015242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0" name="Freeform 10"/>
          <p:cNvSpPr/>
          <p:nvPr/>
        </p:nvSpPr>
        <p:spPr>
          <a:xfrm>
            <a:off x="10331250" y="2179348"/>
            <a:ext cx="7735298" cy="7905305"/>
          </a:xfrm>
          <a:custGeom>
            <a:avLst/>
            <a:gdLst/>
            <a:ahLst/>
            <a:cxnLst/>
            <a:rect l="l" t="t" r="r" b="b"/>
            <a:pathLst>
              <a:path w="7735298" h="7905305">
                <a:moveTo>
                  <a:pt x="0" y="0"/>
                </a:moveTo>
                <a:lnTo>
                  <a:pt x="7735298" y="0"/>
                </a:lnTo>
                <a:lnTo>
                  <a:pt x="7735298" y="7905305"/>
                </a:lnTo>
                <a:lnTo>
                  <a:pt x="0" y="7905305"/>
                </a:lnTo>
                <a:lnTo>
                  <a:pt x="0" y="0"/>
                </a:lnTo>
                <a:close/>
              </a:path>
            </a:pathLst>
          </a:custGeom>
          <a:blipFill>
            <a:blip r:embed="rId4"/>
            <a:stretch>
              <a:fillRect/>
            </a:stretch>
          </a:blipFill>
        </p:spPr>
      </p:sp>
      <p:sp>
        <p:nvSpPr>
          <p:cNvPr id="11" name="TextBox 11"/>
          <p:cNvSpPr txBox="1"/>
          <p:nvPr/>
        </p:nvSpPr>
        <p:spPr>
          <a:xfrm>
            <a:off x="1201832" y="3977739"/>
            <a:ext cx="7942168" cy="4442178"/>
          </a:xfrm>
          <a:prstGeom prst="rect">
            <a:avLst/>
          </a:prstGeom>
        </p:spPr>
        <p:txBody>
          <a:bodyPr lIns="0" tIns="0" rIns="0" bIns="0" rtlCol="0" anchor="t">
            <a:spAutoFit/>
          </a:bodyPr>
          <a:lstStyle/>
          <a:p>
            <a:pPr algn="l">
              <a:lnSpc>
                <a:spcPts val="8866"/>
              </a:lnSpc>
            </a:pPr>
            <a:r>
              <a:rPr lang="en-US" sz="4800" spc="629" dirty="0">
                <a:solidFill>
                  <a:srgbClr val="FFFFFF"/>
                </a:solidFill>
                <a:latin typeface="Arial Black" panose="020B0A04020102020204" pitchFamily="34" charset="0"/>
              </a:rPr>
              <a:t>E-MARKETING STRATEGIES AND IMPLEMENTATION OF SOCIAL MEDIA:</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914</TotalTime>
  <Words>325</Words>
  <Application>Microsoft Office PowerPoint</Application>
  <PresentationFormat>Custom</PresentationFormat>
  <Paragraphs>65</Paragraphs>
  <Slides>19</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19</vt:i4>
      </vt:variant>
    </vt:vector>
  </HeadingPairs>
  <TitlesOfParts>
    <vt:vector size="29" baseType="lpstr">
      <vt:lpstr>DM Sans Italics</vt:lpstr>
      <vt:lpstr>Calibri</vt:lpstr>
      <vt:lpstr>Arial Black</vt:lpstr>
      <vt:lpstr>Oswald Bold</vt:lpstr>
      <vt:lpstr>DM Sans Bold</vt:lpstr>
      <vt:lpstr>Montserrat Classic</vt:lpstr>
      <vt:lpstr>Arial Rounded MT Bold</vt:lpstr>
      <vt:lpstr>Arial</vt:lpstr>
      <vt:lpstr>DM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Presentation</dc:title>
  <dc:creator>shahd saif</dc:creator>
  <cp:lastModifiedBy>shahd saif</cp:lastModifiedBy>
  <cp:revision>5</cp:revision>
  <dcterms:created xsi:type="dcterms:W3CDTF">2006-08-16T00:00:00Z</dcterms:created>
  <dcterms:modified xsi:type="dcterms:W3CDTF">2024-06-12T23:57:03Z</dcterms:modified>
  <dc:identifier>DAGAJYDttKU</dc:identifier>
</cp:coreProperties>
</file>