
<file path=[Content_Types].xml><?xml version="1.0" encoding="utf-8"?>
<Types xmlns="http://schemas.openxmlformats.org/package/2006/content-types">
  <Default Extension="gif" ContentType="image/gif"/>
  <Default Extension="glb" ContentType="model/gltf.binary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media/image65.jpg" ContentType="image/unknown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notesMasterIdLst>
    <p:notesMasterId r:id="rId45"/>
  </p:notesMasterIdLst>
  <p:sldIdLst>
    <p:sldId id="272" r:id="rId2"/>
    <p:sldId id="273" r:id="rId3"/>
    <p:sldId id="270" r:id="rId4"/>
    <p:sldId id="276" r:id="rId5"/>
    <p:sldId id="277" r:id="rId6"/>
    <p:sldId id="278" r:id="rId7"/>
    <p:sldId id="279" r:id="rId8"/>
    <p:sldId id="309" r:id="rId9"/>
    <p:sldId id="308" r:id="rId10"/>
    <p:sldId id="311" r:id="rId11"/>
    <p:sldId id="295" r:id="rId12"/>
    <p:sldId id="310" r:id="rId13"/>
    <p:sldId id="312" r:id="rId14"/>
    <p:sldId id="280" r:id="rId15"/>
    <p:sldId id="313" r:id="rId16"/>
    <p:sldId id="281" r:id="rId17"/>
    <p:sldId id="314" r:id="rId18"/>
    <p:sldId id="284" r:id="rId19"/>
    <p:sldId id="287" r:id="rId20"/>
    <p:sldId id="288" r:id="rId21"/>
    <p:sldId id="289" r:id="rId22"/>
    <p:sldId id="316" r:id="rId23"/>
    <p:sldId id="315" r:id="rId24"/>
    <p:sldId id="317" r:id="rId25"/>
    <p:sldId id="292" r:id="rId26"/>
    <p:sldId id="290" r:id="rId27"/>
    <p:sldId id="282" r:id="rId28"/>
    <p:sldId id="283" r:id="rId29"/>
    <p:sldId id="264" r:id="rId30"/>
    <p:sldId id="266" r:id="rId31"/>
    <p:sldId id="300" r:id="rId32"/>
    <p:sldId id="299" r:id="rId33"/>
    <p:sldId id="298" r:id="rId34"/>
    <p:sldId id="301" r:id="rId35"/>
    <p:sldId id="303" r:id="rId36"/>
    <p:sldId id="304" r:id="rId37"/>
    <p:sldId id="305" r:id="rId38"/>
    <p:sldId id="306" r:id="rId39"/>
    <p:sldId id="307" r:id="rId40"/>
    <p:sldId id="302" r:id="rId41"/>
    <p:sldId id="267" r:id="rId42"/>
    <p:sldId id="268" r:id="rId43"/>
    <p:sldId id="269" r:id="rId44"/>
  </p:sldIdLst>
  <p:sldSz cx="12192000" cy="6858000"/>
  <p:notesSz cx="6858000" cy="9144000"/>
  <p:defaultTextStyle>
    <a:defPPr>
      <a:defRPr lang="en-150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B1829EE-4CF5-4C68-866E-FBFD16F53A8F}">
          <p14:sldIdLst>
            <p14:sldId id="272"/>
            <p14:sldId id="273"/>
          </p14:sldIdLst>
        </p14:section>
        <p14:section name="Untitled Section" id="{16EE59D6-D5DA-46A9-A7CE-D8233AE0D546}">
          <p14:sldIdLst>
            <p14:sldId id="270"/>
            <p14:sldId id="276"/>
            <p14:sldId id="277"/>
            <p14:sldId id="278"/>
            <p14:sldId id="279"/>
            <p14:sldId id="309"/>
            <p14:sldId id="308"/>
            <p14:sldId id="311"/>
            <p14:sldId id="295"/>
            <p14:sldId id="310"/>
            <p14:sldId id="312"/>
            <p14:sldId id="280"/>
            <p14:sldId id="313"/>
            <p14:sldId id="281"/>
            <p14:sldId id="314"/>
            <p14:sldId id="284"/>
            <p14:sldId id="287"/>
            <p14:sldId id="288"/>
            <p14:sldId id="289"/>
            <p14:sldId id="316"/>
            <p14:sldId id="315"/>
            <p14:sldId id="317"/>
            <p14:sldId id="292"/>
            <p14:sldId id="290"/>
            <p14:sldId id="282"/>
            <p14:sldId id="283"/>
            <p14:sldId id="264"/>
            <p14:sldId id="266"/>
            <p14:sldId id="300"/>
            <p14:sldId id="299"/>
            <p14:sldId id="298"/>
            <p14:sldId id="301"/>
            <p14:sldId id="303"/>
            <p14:sldId id="304"/>
            <p14:sldId id="305"/>
            <p14:sldId id="306"/>
            <p14:sldId id="307"/>
            <p14:sldId id="302"/>
            <p14:sldId id="267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00013C"/>
    <a:srgbClr val="232D68"/>
    <a:srgbClr val="5D4164"/>
    <a:srgbClr val="C8C6C6"/>
    <a:srgbClr val="242254"/>
    <a:srgbClr val="1B0533"/>
    <a:srgbClr val="1C2837"/>
    <a:srgbClr val="4B65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00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endParaRPr lang="en-150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fld id="{E61B1979-1B01-4E41-B9E3-B19338346133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en-150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endParaRPr lang="en-150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fld id="{6E99FF4B-47C4-4167-A655-D8B8AC8CED0B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671980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19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9795598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20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670715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21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206718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22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629185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23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277652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24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0016721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25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1935335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150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9FF4B-47C4-4167-A655-D8B8AC8CED0B}" type="slidenum">
              <a:rPr lang="en-150" smtClean="0"/>
              <a:t>26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92409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A0CCCE05-7374-09C8-5C13-9B803AB52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E5A7ABF6-AF52-7069-25E1-D0D71BD5DE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ar-SA"/>
              <a:t>انقر لتحرير نمط العنوان الفرعي للشكل الرئيسي</a:t>
            </a:r>
            <a:endParaRPr lang="en-150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0A7F2916-C94E-4FB0-3F57-E1693604B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3D223097-1D78-C93F-DB98-7A50314F5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402082A8-2519-6B1D-9919-9CBACBBD7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781362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755739BD-7564-43FF-72A7-296B77832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E9437D7-FF15-F4E2-2369-5DFFAF1E8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AAECC6D9-6F48-6A23-B6BE-2F5134498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464B84D5-E4AE-CD08-FABC-8EFEFAC7B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721984B0-3EA2-30DE-9484-C2046BD95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615660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1825FEC6-0C36-29AF-1389-9A5FC31B5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A4F42D3C-2E97-FB62-DDB2-148E0AACF7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6AE15C8C-3800-876B-62B5-243686035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5587AB05-131A-B160-57F2-362A5D20C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F1624A2C-7132-5896-A015-87F8EAD85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742801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AA9E5D09-2736-B5F5-E042-CEC282D40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3D5DB78-2EA8-13D1-D074-67F84CF4D3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4" name="عنصر نائب للمحتوى 3">
            <a:extLst>
              <a:ext uri="{FF2B5EF4-FFF2-40B4-BE49-F238E27FC236}">
                <a16:creationId xmlns:a16="http://schemas.microsoft.com/office/drawing/2014/main" id="{EAB4B550-9A64-4065-937E-9CB768A5D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5" name="عنصر نائب للتاريخ 4">
            <a:extLst>
              <a:ext uri="{FF2B5EF4-FFF2-40B4-BE49-F238E27FC236}">
                <a16:creationId xmlns:a16="http://schemas.microsoft.com/office/drawing/2014/main" id="{FCB49F7F-3462-3836-3299-177C6E0AB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6" name="عنصر نائب للتذييل 5">
            <a:extLst>
              <a:ext uri="{FF2B5EF4-FFF2-40B4-BE49-F238E27FC236}">
                <a16:creationId xmlns:a16="http://schemas.microsoft.com/office/drawing/2014/main" id="{7375A3A8-4BA5-3DF8-E0BE-EF1C4E965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7" name="عنصر نائب لرقم الشريحة 6">
            <a:extLst>
              <a:ext uri="{FF2B5EF4-FFF2-40B4-BE49-F238E27FC236}">
                <a16:creationId xmlns:a16="http://schemas.microsoft.com/office/drawing/2014/main" id="{6BEB86FA-BD8D-B2C6-C5EE-4B23F0DD5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981349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DB46BD4F-4374-007F-D424-EED10DF57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5D8DD9B2-E3A5-4BCD-2973-9FCFD501C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عنصر نائب للمحتوى 3">
            <a:extLst>
              <a:ext uri="{FF2B5EF4-FFF2-40B4-BE49-F238E27FC236}">
                <a16:creationId xmlns:a16="http://schemas.microsoft.com/office/drawing/2014/main" id="{433992B1-D2D0-CAF6-EFB3-48A8E3478C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5" name="عنصر نائب للنص 4">
            <a:extLst>
              <a:ext uri="{FF2B5EF4-FFF2-40B4-BE49-F238E27FC236}">
                <a16:creationId xmlns:a16="http://schemas.microsoft.com/office/drawing/2014/main" id="{8EB077F6-4637-17A7-C511-4FCDAB1C60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6" name="عنصر نائب للمحتوى 5">
            <a:extLst>
              <a:ext uri="{FF2B5EF4-FFF2-40B4-BE49-F238E27FC236}">
                <a16:creationId xmlns:a16="http://schemas.microsoft.com/office/drawing/2014/main" id="{B115642A-DC86-578B-BD16-3F6984AB83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7" name="عنصر نائب للتاريخ 6">
            <a:extLst>
              <a:ext uri="{FF2B5EF4-FFF2-40B4-BE49-F238E27FC236}">
                <a16:creationId xmlns:a16="http://schemas.microsoft.com/office/drawing/2014/main" id="{37B05E39-57DA-3EEE-F736-6B3C3651D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8" name="عنصر نائب للتذييل 7">
            <a:extLst>
              <a:ext uri="{FF2B5EF4-FFF2-40B4-BE49-F238E27FC236}">
                <a16:creationId xmlns:a16="http://schemas.microsoft.com/office/drawing/2014/main" id="{E872F054-1694-50B3-221A-D6DDF4FF4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9" name="عنصر نائب لرقم الشريحة 8">
            <a:extLst>
              <a:ext uri="{FF2B5EF4-FFF2-40B4-BE49-F238E27FC236}">
                <a16:creationId xmlns:a16="http://schemas.microsoft.com/office/drawing/2014/main" id="{04A38CF9-D715-9E71-249E-891548878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983497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0A3C3C4E-BE23-C255-EA82-A58A1C49A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تاريخ 2">
            <a:extLst>
              <a:ext uri="{FF2B5EF4-FFF2-40B4-BE49-F238E27FC236}">
                <a16:creationId xmlns:a16="http://schemas.microsoft.com/office/drawing/2014/main" id="{3D1A4E41-8B9A-D4B1-6B8D-6A09C0DC7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4" name="عنصر نائب للتذييل 3">
            <a:extLst>
              <a:ext uri="{FF2B5EF4-FFF2-40B4-BE49-F238E27FC236}">
                <a16:creationId xmlns:a16="http://schemas.microsoft.com/office/drawing/2014/main" id="{8546241D-0F74-CAA8-B453-D66BB5939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5" name="عنصر نائب لرقم الشريحة 4">
            <a:extLst>
              <a:ext uri="{FF2B5EF4-FFF2-40B4-BE49-F238E27FC236}">
                <a16:creationId xmlns:a16="http://schemas.microsoft.com/office/drawing/2014/main" id="{F2AE9147-99A8-D04C-DDD8-D7678755C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401056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تاريخ 1">
            <a:extLst>
              <a:ext uri="{FF2B5EF4-FFF2-40B4-BE49-F238E27FC236}">
                <a16:creationId xmlns:a16="http://schemas.microsoft.com/office/drawing/2014/main" id="{965F7217-5517-C8F3-D9EB-4D3FAAE1B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3" name="عنصر نائب للتذييل 2">
            <a:extLst>
              <a:ext uri="{FF2B5EF4-FFF2-40B4-BE49-F238E27FC236}">
                <a16:creationId xmlns:a16="http://schemas.microsoft.com/office/drawing/2014/main" id="{1ACD7923-89BD-FD53-74B4-157D05B99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0A6B01D6-56F4-DBD7-B6AE-DB0A1A8D6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4085394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D1267D60-407A-27C2-9B56-0A0656407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E259208-D410-F940-EB33-B1B19EFE6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4" name="عنصر نائب للنص 3">
            <a:extLst>
              <a:ext uri="{FF2B5EF4-FFF2-40B4-BE49-F238E27FC236}">
                <a16:creationId xmlns:a16="http://schemas.microsoft.com/office/drawing/2014/main" id="{1B93D590-AB10-7CFF-EE48-D7766BB29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عنصر نائب للتاريخ 4">
            <a:extLst>
              <a:ext uri="{FF2B5EF4-FFF2-40B4-BE49-F238E27FC236}">
                <a16:creationId xmlns:a16="http://schemas.microsoft.com/office/drawing/2014/main" id="{93519D06-DD74-D083-7849-FBCC90475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6" name="عنصر نائب للتذييل 5">
            <a:extLst>
              <a:ext uri="{FF2B5EF4-FFF2-40B4-BE49-F238E27FC236}">
                <a16:creationId xmlns:a16="http://schemas.microsoft.com/office/drawing/2014/main" id="{2B895CF1-A7EE-3807-AD29-6DACE8671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7" name="عنصر نائب لرقم الشريحة 6">
            <a:extLst>
              <a:ext uri="{FF2B5EF4-FFF2-40B4-BE49-F238E27FC236}">
                <a16:creationId xmlns:a16="http://schemas.microsoft.com/office/drawing/2014/main" id="{F0910188-236B-4329-70C2-08C780276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621547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31C78F8A-38B7-F5BE-A315-CC1F292B5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صورة 2">
            <a:extLst>
              <a:ext uri="{FF2B5EF4-FFF2-40B4-BE49-F238E27FC236}">
                <a16:creationId xmlns:a16="http://schemas.microsoft.com/office/drawing/2014/main" id="{74F9B403-7DAF-1D02-DEB9-92E2FEE5BC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150"/>
          </a:p>
        </p:txBody>
      </p:sp>
      <p:sp>
        <p:nvSpPr>
          <p:cNvPr id="4" name="عنصر نائب للنص 3">
            <a:extLst>
              <a:ext uri="{FF2B5EF4-FFF2-40B4-BE49-F238E27FC236}">
                <a16:creationId xmlns:a16="http://schemas.microsoft.com/office/drawing/2014/main" id="{69A54569-E7A7-62E4-EBD3-5058B443F4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عنصر نائب للتاريخ 4">
            <a:extLst>
              <a:ext uri="{FF2B5EF4-FFF2-40B4-BE49-F238E27FC236}">
                <a16:creationId xmlns:a16="http://schemas.microsoft.com/office/drawing/2014/main" id="{A9F58D68-49DB-1DFF-9489-B43A4A4D6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6" name="عنصر نائب للتذييل 5">
            <a:extLst>
              <a:ext uri="{FF2B5EF4-FFF2-40B4-BE49-F238E27FC236}">
                <a16:creationId xmlns:a16="http://schemas.microsoft.com/office/drawing/2014/main" id="{19C77EF2-5774-090E-49F1-016AE2C84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7" name="عنصر نائب لرقم الشريحة 6">
            <a:extLst>
              <a:ext uri="{FF2B5EF4-FFF2-40B4-BE49-F238E27FC236}">
                <a16:creationId xmlns:a16="http://schemas.microsoft.com/office/drawing/2014/main" id="{0E8F7C27-46A5-9310-3920-81B2FFA0A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2044263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62E906A3-9A0A-8417-7BDD-A3BE53801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عنوان العمودي 2">
            <a:extLst>
              <a:ext uri="{FF2B5EF4-FFF2-40B4-BE49-F238E27FC236}">
                <a16:creationId xmlns:a16="http://schemas.microsoft.com/office/drawing/2014/main" id="{8F329360-89F1-59A5-4020-0371339BD5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4A86C94A-1478-61A4-D30D-7AD885CF3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E1473803-3978-DFCB-1549-D946B2E07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A39ED388-13EB-7EBC-47AF-A3F8825FA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588793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عمودي 1">
            <a:extLst>
              <a:ext uri="{FF2B5EF4-FFF2-40B4-BE49-F238E27FC236}">
                <a16:creationId xmlns:a16="http://schemas.microsoft.com/office/drawing/2014/main" id="{DE8512DE-1D16-C855-1307-259731B41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عنوان العمودي 2">
            <a:extLst>
              <a:ext uri="{FF2B5EF4-FFF2-40B4-BE49-F238E27FC236}">
                <a16:creationId xmlns:a16="http://schemas.microsoft.com/office/drawing/2014/main" id="{96D2CE3A-226C-1CD8-8153-C4477E02B8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799F0289-7934-E145-9B5F-1638F390D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718CA445-2922-187D-28F8-55F60FCA7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150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FACD923F-5817-201D-C1BF-CC8C7BCCA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427667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عنوان 1">
            <a:extLst>
              <a:ext uri="{FF2B5EF4-FFF2-40B4-BE49-F238E27FC236}">
                <a16:creationId xmlns:a16="http://schemas.microsoft.com/office/drawing/2014/main" id="{044DBF75-DDC0-582D-9488-F6168AD99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ar-SA"/>
              <a:t>انقر لتحرير نمط عنوان الشكل الرئيسي</a:t>
            </a:r>
            <a:endParaRPr lang="en-150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DBA8A4A1-EDF2-BE3B-B431-933DD2F4BC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150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921950BD-D432-4364-4ADF-0109A34C2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6DDC9-137C-4491-B1CE-75648710B0DF}" type="datetimeFigureOut">
              <a:rPr lang="en-150" smtClean="0"/>
              <a:t>06/27/2024</a:t>
            </a:fld>
            <a:endParaRPr lang="en-150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4685AC02-60BC-8F44-DA4F-369EB197C3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150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AB368DE8-39EA-20C9-9A16-339519C9EA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E2C26-BA44-44FA-9FB6-7BDF9799B027}" type="slidenum">
              <a:rPr lang="en-150" smtClean="0"/>
              <a:t>‹#›</a:t>
            </a:fld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036840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150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2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jpeg"/><Relationship Id="rId5" Type="http://schemas.openxmlformats.org/officeDocument/2006/relationships/image" Target="../media/image3.png"/><Relationship Id="rId4" Type="http://schemas.microsoft.com/office/2017/06/relationships/model3d" Target="../media/model3d1.glb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17/06/relationships/model3d" Target="../media/model3d1.glb"/><Relationship Id="rId7" Type="http://schemas.openxmlformats.org/officeDocument/2006/relationships/image" Target="../media/image20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17.png"/><Relationship Id="rId7" Type="http://schemas.openxmlformats.org/officeDocument/2006/relationships/image" Target="../media/image28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4.png"/><Relationship Id="rId4" Type="http://schemas.openxmlformats.org/officeDocument/2006/relationships/image" Target="../media/image6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50.png"/><Relationship Id="rId4" Type="http://schemas.openxmlformats.org/officeDocument/2006/relationships/image" Target="../media/image63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5.jpg"/><Relationship Id="rId4" Type="http://schemas.openxmlformats.org/officeDocument/2006/relationships/image" Target="../media/image6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5.jpg"/><Relationship Id="rId5" Type="http://schemas.openxmlformats.org/officeDocument/2006/relationships/image" Target="../media/image63.jpeg"/><Relationship Id="rId4" Type="http://schemas.openxmlformats.org/officeDocument/2006/relationships/image" Target="../media/image6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9.png"/><Relationship Id="rId5" Type="http://schemas.openxmlformats.org/officeDocument/2006/relationships/image" Target="../media/image65.jpg"/><Relationship Id="rId4" Type="http://schemas.openxmlformats.org/officeDocument/2006/relationships/image" Target="../media/image6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0.png"/><Relationship Id="rId5" Type="http://schemas.openxmlformats.org/officeDocument/2006/relationships/image" Target="../media/image65.jpg"/><Relationship Id="rId4" Type="http://schemas.openxmlformats.org/officeDocument/2006/relationships/image" Target="../media/image63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5.jpg"/><Relationship Id="rId10" Type="http://schemas.openxmlformats.org/officeDocument/2006/relationships/image" Target="../media/image74.png"/><Relationship Id="rId4" Type="http://schemas.openxmlformats.org/officeDocument/2006/relationships/image" Target="../media/image63.jpeg"/><Relationship Id="rId9" Type="http://schemas.openxmlformats.org/officeDocument/2006/relationships/image" Target="../media/image73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5.jpg"/><Relationship Id="rId10" Type="http://schemas.openxmlformats.org/officeDocument/2006/relationships/image" Target="../media/image74.png"/><Relationship Id="rId4" Type="http://schemas.openxmlformats.org/officeDocument/2006/relationships/image" Target="../media/image63.jpeg"/><Relationship Id="rId9" Type="http://schemas.openxmlformats.org/officeDocument/2006/relationships/image" Target="../media/image7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3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77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5A611CF6-18ED-F074-77CA-2FF96C71456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/>
          <a:stretch>
            <a:fillRect/>
          </a:stretch>
        </p:blipFill>
        <p:spPr>
          <a:xfrm>
            <a:off x="-114300" y="-175438"/>
            <a:ext cx="12577057" cy="7147738"/>
          </a:xfrm>
          <a:prstGeom prst="rect">
            <a:avLst/>
          </a:prstGeom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F1200728-94F5-B10B-C694-23CDD64D4AF7}"/>
              </a:ext>
            </a:extLst>
          </p:cNvPr>
          <p:cNvSpPr txBox="1"/>
          <p:nvPr/>
        </p:nvSpPr>
        <p:spPr>
          <a:xfrm>
            <a:off x="177800" y="777761"/>
            <a:ext cx="6763743" cy="3667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4000" b="1" dirty="0">
                <a:solidFill>
                  <a:schemeClr val="tx2">
                    <a:lumMod val="50000"/>
                  </a:schemeClr>
                </a:solidFill>
              </a:rPr>
              <a:t>Utilizing Machine Learning Techniques in Inventory Planning and Control of Automotive Spare Parts</a:t>
            </a:r>
            <a:endParaRPr lang="en-150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00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08E5A08C-0C3A-D4CE-97EA-2C85EF021E2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02362469"/>
                  </p:ext>
                </p:extLst>
              </p:nvPr>
            </p:nvGraphicFramePr>
            <p:xfrm>
              <a:off x="4117858" y="2085379"/>
              <a:ext cx="3388302" cy="3540585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3388302" cy="3540585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-32686" ay="-160221" az="1532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2991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08E5A08C-0C3A-D4CE-97EA-2C85EF021E2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17858" y="2085379"/>
                <a:ext cx="3388302" cy="3540585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مستطيل 4">
            <a:extLst>
              <a:ext uri="{FF2B5EF4-FFF2-40B4-BE49-F238E27FC236}">
                <a16:creationId xmlns:a16="http://schemas.microsoft.com/office/drawing/2014/main" id="{C5A29C2C-1FE0-3182-B4D2-71C8E43CB94D}"/>
              </a:ext>
            </a:extLst>
          </p:cNvPr>
          <p:cNvSpPr/>
          <p:nvPr/>
        </p:nvSpPr>
        <p:spPr>
          <a:xfrm>
            <a:off x="12192000" y="0"/>
            <a:ext cx="5715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6449277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9956800" y="0"/>
            <a:ext cx="22352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10528300" y="0"/>
            <a:ext cx="16637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11074400" y="0"/>
            <a:ext cx="5461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1620500" y="0"/>
            <a:ext cx="5715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85694498"/>
                  </p:ext>
                </p:extLst>
              </p:nvPr>
            </p:nvGraphicFramePr>
            <p:xfrm>
              <a:off x="7770813" y="2188373"/>
              <a:ext cx="4529464" cy="466962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4529464" cy="4669627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-983066" ay="-1745989" az="488269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733092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70813" y="2188373"/>
                <a:ext cx="4529464" cy="4669627"/>
              </a:xfrm>
              <a:prstGeom prst="rect">
                <a:avLst/>
              </a:prstGeom>
            </p:spPr>
          </p:pic>
        </mc:Fallback>
      </mc:AlternateContent>
      <p:sp>
        <p:nvSpPr>
          <p:cNvPr id="6" name="مربع نص 5">
            <a:extLst>
              <a:ext uri="{FF2B5EF4-FFF2-40B4-BE49-F238E27FC236}">
                <a16:creationId xmlns:a16="http://schemas.microsoft.com/office/drawing/2014/main" id="{B2B421AC-A2A3-874B-D824-D2AF556271E6}"/>
              </a:ext>
            </a:extLst>
          </p:cNvPr>
          <p:cNvSpPr txBox="1"/>
          <p:nvPr/>
        </p:nvSpPr>
        <p:spPr>
          <a:xfrm>
            <a:off x="114300" y="516776"/>
            <a:ext cx="48641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u="sng" dirty="0">
                <a:solidFill>
                  <a:srgbClr val="1C2837"/>
                </a:solidFill>
              </a:rPr>
              <a:t>Table of contents</a:t>
            </a:r>
          </a:p>
        </p:txBody>
      </p:sp>
      <p:sp>
        <p:nvSpPr>
          <p:cNvPr id="2" name="مربع نص 5">
            <a:extLst>
              <a:ext uri="{FF2B5EF4-FFF2-40B4-BE49-F238E27FC236}">
                <a16:creationId xmlns:a16="http://schemas.microsoft.com/office/drawing/2014/main" id="{7074583D-C079-991A-CB05-61FC99D336A8}"/>
              </a:ext>
            </a:extLst>
          </p:cNvPr>
          <p:cNvSpPr txBox="1"/>
          <p:nvPr/>
        </p:nvSpPr>
        <p:spPr>
          <a:xfrm>
            <a:off x="226244" y="1741438"/>
            <a:ext cx="788080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Graduation Project 1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Graduation Project 2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Data Collection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Data Preprocessing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Basic Calculation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Moving Average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Artificial Neural Network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Demand Prediction using Artificial Neural Network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Autoregressive Integrated Moving Average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Demand Prediction using Autoregressive Integrated Moving Average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Comparative Analysis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Constraints and Challenges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US" sz="2000" dirty="0">
                <a:solidFill>
                  <a:srgbClr val="1C2837"/>
                </a:solidFill>
              </a:rPr>
              <a:t>Conclusion</a:t>
            </a:r>
          </a:p>
          <a:p>
            <a:pPr algn="l" rtl="0"/>
            <a:endParaRPr lang="en-US" sz="2000" dirty="0">
              <a:solidFill>
                <a:srgbClr val="1C2837"/>
              </a:solidFill>
            </a:endParaRPr>
          </a:p>
          <a:p>
            <a:pPr algn="l" rtl="0"/>
            <a:endParaRPr lang="en-US" sz="2000" dirty="0">
              <a:solidFill>
                <a:srgbClr val="1C2837"/>
              </a:solidFill>
            </a:endParaRPr>
          </a:p>
          <a:p>
            <a:pPr algn="l" rtl="0"/>
            <a:r>
              <a:rPr lang="en-US" sz="4000" dirty="0">
                <a:solidFill>
                  <a:srgbClr val="1C2837"/>
                </a:solidFill>
              </a:rPr>
              <a:t> </a:t>
            </a:r>
            <a:endParaRPr lang="en-150" sz="4000" dirty="0">
              <a:solidFill>
                <a:srgbClr val="1C283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772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10528300" y="0"/>
            <a:ext cx="16637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11074400" y="0"/>
            <a:ext cx="5461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1620500" y="0"/>
            <a:ext cx="5715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48885068"/>
                  </p:ext>
                </p:extLst>
              </p:nvPr>
            </p:nvGraphicFramePr>
            <p:xfrm>
              <a:off x="7448642" y="2197962"/>
              <a:ext cx="4627051" cy="4836506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4627051" cy="4836506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-195628" ay="-260114" az="14815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733092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48642" y="2197962"/>
                <a:ext cx="4627051" cy="4836506"/>
              </a:xfrm>
              <a:prstGeom prst="rect">
                <a:avLst/>
              </a:prstGeom>
            </p:spPr>
          </p:pic>
        </mc:Fallback>
      </mc:AlternateContent>
      <p:sp>
        <p:nvSpPr>
          <p:cNvPr id="2" name="مربع نص 1">
            <a:extLst>
              <a:ext uri="{FF2B5EF4-FFF2-40B4-BE49-F238E27FC236}">
                <a16:creationId xmlns:a16="http://schemas.microsoft.com/office/drawing/2014/main" id="{CBB9949D-52B4-24DF-C5BC-85107E36F932}"/>
              </a:ext>
            </a:extLst>
          </p:cNvPr>
          <p:cNvSpPr txBox="1"/>
          <p:nvPr/>
        </p:nvSpPr>
        <p:spPr>
          <a:xfrm>
            <a:off x="1352642" y="1094903"/>
            <a:ext cx="37973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dirty="0">
                <a:solidFill>
                  <a:srgbClr val="1C2837"/>
                </a:solidFill>
              </a:rPr>
              <a:t>Introduction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A86E4337-093E-7D86-B5A9-FACB17D8ECC2}"/>
              </a:ext>
            </a:extLst>
          </p:cNvPr>
          <p:cNvSpPr txBox="1"/>
          <p:nvPr/>
        </p:nvSpPr>
        <p:spPr>
          <a:xfrm>
            <a:off x="1352642" y="3075057"/>
            <a:ext cx="53213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dirty="0">
                <a:solidFill>
                  <a:srgbClr val="1C2837"/>
                </a:solidFill>
              </a:rPr>
              <a:t>Problem Statement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281712C8-22FB-531B-EFFC-C91753D60A8C}"/>
              </a:ext>
            </a:extLst>
          </p:cNvPr>
          <p:cNvSpPr txBox="1"/>
          <p:nvPr/>
        </p:nvSpPr>
        <p:spPr>
          <a:xfrm>
            <a:off x="1352642" y="4917360"/>
            <a:ext cx="28321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dirty="0">
                <a:solidFill>
                  <a:srgbClr val="1C2837"/>
                </a:solidFill>
              </a:rPr>
              <a:t>Scope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FAE28008-438F-6B92-992E-AC61907BEFED}"/>
              </a:ext>
            </a:extLst>
          </p:cNvPr>
          <p:cNvSpPr txBox="1"/>
          <p:nvPr/>
        </p:nvSpPr>
        <p:spPr>
          <a:xfrm>
            <a:off x="1325697" y="1854958"/>
            <a:ext cx="53213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dirty="0">
                <a:solidFill>
                  <a:srgbClr val="1C2837"/>
                </a:solidFill>
              </a:rPr>
              <a:t>Problem Statement</a:t>
            </a:r>
          </a:p>
        </p:txBody>
      </p:sp>
    </p:spTree>
    <p:extLst>
      <p:ext uri="{BB962C8B-B14F-4D97-AF65-F5344CB8AC3E}">
        <p14:creationId xmlns:p14="http://schemas.microsoft.com/office/powerpoint/2010/main" val="3430025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3467100" y="0"/>
            <a:ext cx="87249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11074400" y="0"/>
            <a:ext cx="5461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1620500" y="0"/>
            <a:ext cx="5715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69668972"/>
                  </p:ext>
                </p:extLst>
              </p:nvPr>
            </p:nvGraphicFramePr>
            <p:xfrm>
              <a:off x="374546" y="2476500"/>
              <a:ext cx="3888123" cy="4371979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888123" cy="4371979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-231143" ay="2267764" az="-141773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665301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74546" y="2476500"/>
                <a:ext cx="3888123" cy="4371979"/>
              </a:xfrm>
              <a:prstGeom prst="rect">
                <a:avLst/>
              </a:prstGeom>
            </p:spPr>
          </p:pic>
        </mc:Fallback>
      </mc:AlternateContent>
      <p:sp>
        <p:nvSpPr>
          <p:cNvPr id="5" name="مربع نص 4">
            <a:extLst>
              <a:ext uri="{FF2B5EF4-FFF2-40B4-BE49-F238E27FC236}">
                <a16:creationId xmlns:a16="http://schemas.microsoft.com/office/drawing/2014/main" id="{A3A1E413-17E4-9844-7AF8-A129D4CEE461}"/>
              </a:ext>
            </a:extLst>
          </p:cNvPr>
          <p:cNvSpPr txBox="1"/>
          <p:nvPr/>
        </p:nvSpPr>
        <p:spPr>
          <a:xfrm>
            <a:off x="4262667" y="1069260"/>
            <a:ext cx="388812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5400" dirty="0">
                <a:solidFill>
                  <a:schemeClr val="bg1"/>
                </a:solidFill>
              </a:rPr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22425074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3213100" y="0"/>
            <a:ext cx="84074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1620500" y="0"/>
            <a:ext cx="5715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678974811"/>
                  </p:ext>
                </p:extLst>
              </p:nvPr>
            </p:nvGraphicFramePr>
            <p:xfrm>
              <a:off x="226133" y="-112696"/>
              <a:ext cx="3854748" cy="4292571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854748" cy="4292571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1786719" ay="2014138" az="1053454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665300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26133" y="-112696"/>
                <a:ext cx="3854748" cy="4292571"/>
              </a:xfrm>
              <a:prstGeom prst="rect">
                <a:avLst/>
              </a:prstGeom>
            </p:spPr>
          </p:pic>
        </mc:Fallback>
      </mc:AlternateContent>
      <p:sp>
        <p:nvSpPr>
          <p:cNvPr id="2" name="مربع نص 1">
            <a:extLst>
              <a:ext uri="{FF2B5EF4-FFF2-40B4-BE49-F238E27FC236}">
                <a16:creationId xmlns:a16="http://schemas.microsoft.com/office/drawing/2014/main" id="{E2AE1EE7-C518-5D4F-FD63-1FC8486D80F1}"/>
              </a:ext>
            </a:extLst>
          </p:cNvPr>
          <p:cNvSpPr txBox="1"/>
          <p:nvPr/>
        </p:nvSpPr>
        <p:spPr>
          <a:xfrm>
            <a:off x="4637590" y="2148768"/>
            <a:ext cx="6426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dirty="0">
                <a:solidFill>
                  <a:srgbClr val="1C2837"/>
                </a:solidFill>
              </a:rPr>
              <a:t>Machine Learning Models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6BDF5C38-C647-0FA4-1EBA-439FCBECD5A2}"/>
              </a:ext>
            </a:extLst>
          </p:cNvPr>
          <p:cNvSpPr txBox="1"/>
          <p:nvPr/>
        </p:nvSpPr>
        <p:spPr>
          <a:xfrm>
            <a:off x="4637590" y="1208968"/>
            <a:ext cx="6426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4000" dirty="0">
                <a:solidFill>
                  <a:srgbClr val="1C2837"/>
                </a:solidFill>
              </a:rPr>
              <a:t>Literature Review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79826AD1-6774-6053-7E15-519965A3A7A6}"/>
              </a:ext>
            </a:extLst>
          </p:cNvPr>
          <p:cNvSpPr txBox="1"/>
          <p:nvPr/>
        </p:nvSpPr>
        <p:spPr>
          <a:xfrm>
            <a:off x="5265718" y="3547425"/>
            <a:ext cx="14340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150" sz="4000" dirty="0">
                <a:solidFill>
                  <a:srgbClr val="1C2837"/>
                </a:solidFill>
              </a:rPr>
              <a:t>ANN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06EDCFF6-7A12-B39A-B35D-6538ABFB123A}"/>
              </a:ext>
            </a:extLst>
          </p:cNvPr>
          <p:cNvSpPr txBox="1"/>
          <p:nvPr/>
        </p:nvSpPr>
        <p:spPr>
          <a:xfrm>
            <a:off x="7067848" y="3563584"/>
            <a:ext cx="19337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150" sz="4000" dirty="0">
                <a:solidFill>
                  <a:srgbClr val="1C2837"/>
                </a:solidFill>
              </a:rPr>
              <a:t>ARIMA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E092DED4-F8E4-9D6A-0097-F45AF5E5A0AA}"/>
              </a:ext>
            </a:extLst>
          </p:cNvPr>
          <p:cNvSpPr txBox="1"/>
          <p:nvPr/>
        </p:nvSpPr>
        <p:spPr>
          <a:xfrm>
            <a:off x="8945993" y="3547425"/>
            <a:ext cx="19337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150" sz="4000" dirty="0">
                <a:solidFill>
                  <a:srgbClr val="1C2837"/>
                </a:solidFill>
              </a:rPr>
              <a:t>SVM</a:t>
            </a:r>
          </a:p>
        </p:txBody>
      </p:sp>
    </p:spTree>
    <p:extLst>
      <p:ext uri="{BB962C8B-B14F-4D97-AF65-F5344CB8AC3E}">
        <p14:creationId xmlns:p14="http://schemas.microsoft.com/office/powerpoint/2010/main" val="36351609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15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37075403"/>
                  </p:ext>
                </p:extLst>
              </p:nvPr>
            </p:nvGraphicFramePr>
            <p:xfrm>
              <a:off x="197579" y="-122213"/>
              <a:ext cx="3911855" cy="4311605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911855" cy="4311605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438729" ay="2175672" az="260428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665300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7579" y="-122213"/>
                <a:ext cx="3911855" cy="4311605"/>
              </a:xfrm>
              <a:prstGeom prst="rect">
                <a:avLst/>
              </a:prstGeom>
            </p:spPr>
          </p:pic>
        </mc:Fallback>
      </mc:AlternateContent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4855006" y="-93067"/>
            <a:ext cx="58092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150" sz="5400" dirty="0">
                <a:solidFill>
                  <a:schemeClr val="bg1"/>
                </a:solidFill>
              </a:rPr>
              <a:t>Data Collection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84FA6A2-75CC-CAA4-BFDD-0A7B1E11F252}"/>
              </a:ext>
            </a:extLst>
          </p:cNvPr>
          <p:cNvSpPr/>
          <p:nvPr/>
        </p:nvSpPr>
        <p:spPr>
          <a:xfrm>
            <a:off x="12172032" y="0"/>
            <a:ext cx="5715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C806AFC-EF19-F2DA-A037-9005850423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2617662"/>
              </p:ext>
            </p:extLst>
          </p:nvPr>
        </p:nvGraphicFramePr>
        <p:xfrm>
          <a:off x="4855006" y="739302"/>
          <a:ext cx="5913513" cy="58033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5215">
                  <a:extLst>
                    <a:ext uri="{9D8B030D-6E8A-4147-A177-3AD203B41FA5}">
                      <a16:colId xmlns:a16="http://schemas.microsoft.com/office/drawing/2014/main" val="543348087"/>
                    </a:ext>
                  </a:extLst>
                </a:gridCol>
                <a:gridCol w="2918298">
                  <a:extLst>
                    <a:ext uri="{9D8B030D-6E8A-4147-A177-3AD203B41FA5}">
                      <a16:colId xmlns:a16="http://schemas.microsoft.com/office/drawing/2014/main" val="593496401"/>
                    </a:ext>
                  </a:extLst>
                </a:gridCol>
              </a:tblGrid>
              <a:tr h="363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5427270"/>
                  </a:ext>
                </a:extLst>
              </a:tr>
              <a:tr h="800141">
                <a:tc>
                  <a:txBody>
                    <a:bodyPr/>
                    <a:lstStyle/>
                    <a:p>
                      <a:pPr marL="285750" indent="-285750" algn="l" rtl="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Car Perfume 001 </a:t>
                      </a:r>
                      <a:endParaRPr lang="en-150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46006"/>
                  </a:ext>
                </a:extLst>
              </a:tr>
              <a:tr h="771379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Car Care Products 002</a:t>
                      </a:r>
                      <a:endParaRPr lang="en-150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300250"/>
                  </a:ext>
                </a:extLst>
              </a:tr>
              <a:tr h="750390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Car Care Products 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546815"/>
                  </a:ext>
                </a:extLst>
              </a:tr>
              <a:tr h="786451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Car Products 004</a:t>
                      </a:r>
                      <a:endParaRPr lang="en-150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047018"/>
                  </a:ext>
                </a:extLst>
              </a:tr>
              <a:tr h="798118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Car Care Products 005 </a:t>
                      </a:r>
                      <a:endParaRPr lang="en-150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969137"/>
                  </a:ext>
                </a:extLst>
              </a:tr>
              <a:tr h="815088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Car Care Products 006 </a:t>
                      </a:r>
                      <a:endParaRPr lang="en-150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0490211"/>
                  </a:ext>
                </a:extLst>
              </a:tr>
              <a:tr h="716002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Bulb 12 V 007</a:t>
                      </a:r>
                      <a:endParaRPr lang="en-150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9196307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B38179B3-60F3-AF96-ECC7-1B87BDAB85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6885" y="1107855"/>
            <a:ext cx="1629690" cy="7213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7282DB1-A00B-B138-CD41-4FF7A02485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33186" y="1812725"/>
            <a:ext cx="1629690" cy="83780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376E004-A707-2AC4-E3DA-7D9639236C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3186" y="2639012"/>
            <a:ext cx="1629691" cy="72135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5F2DCDE-4F63-28B6-2D50-1B4CDDB995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33186" y="3380462"/>
            <a:ext cx="1629690" cy="80588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CBF7248-47DB-1CBE-9A54-F5DB2E2E52C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33186" y="4154731"/>
            <a:ext cx="1629690" cy="80588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0309311-616B-D8BF-95DF-C44E6106885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33186" y="4983688"/>
            <a:ext cx="1661368" cy="805884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F26EBD6-7D73-95A6-F05F-1C33CD82E4B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49025" y="5759732"/>
            <a:ext cx="1629690" cy="80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8729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4399632" y="0"/>
            <a:ext cx="77724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15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97579" y="-122213"/>
              <a:ext cx="3911855" cy="431160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911855" cy="4311605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438729" ay="2175672" az="26042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665300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7579" y="-122213"/>
                <a:ext cx="3911855" cy="4311605"/>
              </a:xfrm>
              <a:prstGeom prst="rect">
                <a:avLst/>
              </a:prstGeom>
            </p:spPr>
          </p:pic>
        </mc:Fallback>
      </mc:AlternateContent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4855006" y="-93067"/>
            <a:ext cx="58092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bg1"/>
                </a:solidFill>
              </a:rPr>
              <a:t>Basic Calculations</a:t>
            </a:r>
            <a:endParaRPr lang="en-150" sz="5400" dirty="0">
              <a:solidFill>
                <a:schemeClr val="bg1"/>
              </a:solidFill>
            </a:endParaRP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84FA6A2-75CC-CAA4-BFDD-0A7B1E11F252}"/>
              </a:ext>
            </a:extLst>
          </p:cNvPr>
          <p:cNvSpPr/>
          <p:nvPr/>
        </p:nvSpPr>
        <p:spPr>
          <a:xfrm>
            <a:off x="12172032" y="0"/>
            <a:ext cx="5715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6E7478-7CC2-E785-FE33-9D5BCB455232}"/>
              </a:ext>
            </a:extLst>
          </p:cNvPr>
          <p:cNvSpPr txBox="1"/>
          <p:nvPr/>
        </p:nvSpPr>
        <p:spPr>
          <a:xfrm>
            <a:off x="4307013" y="1196360"/>
            <a:ext cx="63725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/>
            <a:r>
              <a:rPr lang="en-US" dirty="0"/>
              <a:t> </a:t>
            </a:r>
            <a:endParaRPr lang="en-15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4395C3D-1820-5B5F-3F84-A5D5352A99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6647" y="1196360"/>
            <a:ext cx="3686689" cy="59063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B11A026-3127-F18F-5DEC-3736863447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5243" y="1814670"/>
            <a:ext cx="6820852" cy="79068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9BCD744-6A1E-D87E-63B5-6BE5E453A6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5243" y="2644933"/>
            <a:ext cx="6154009" cy="50489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6C34477-7A59-AAFB-F139-DBFCD6F7CC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5243" y="3188577"/>
            <a:ext cx="1714739" cy="90500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F9C7870-BA32-7DFE-5B23-CC12441D32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5244" y="4215791"/>
            <a:ext cx="2234860" cy="73352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0D4FB3B-D880-9654-A939-A2D3A1E8F6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5243" y="5042385"/>
            <a:ext cx="4382112" cy="93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226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4399632" y="0"/>
            <a:ext cx="77724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15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97579" y="-122213"/>
              <a:ext cx="3911855" cy="431160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911855" cy="4311605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438729" ay="2175672" az="26042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665300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7579" y="-122213"/>
                <a:ext cx="3911855" cy="4311605"/>
              </a:xfrm>
              <a:prstGeom prst="rect">
                <a:avLst/>
              </a:prstGeom>
            </p:spPr>
          </p:pic>
        </mc:Fallback>
      </mc:AlternateContent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4855006" y="-93067"/>
            <a:ext cx="58092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bg1"/>
                </a:solidFill>
              </a:rPr>
              <a:t>Basic Calculations</a:t>
            </a:r>
            <a:endParaRPr lang="en-150" sz="5400" dirty="0">
              <a:solidFill>
                <a:schemeClr val="bg1"/>
              </a:solidFill>
            </a:endParaRP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84FA6A2-75CC-CAA4-BFDD-0A7B1E11F252}"/>
              </a:ext>
            </a:extLst>
          </p:cNvPr>
          <p:cNvSpPr/>
          <p:nvPr/>
        </p:nvSpPr>
        <p:spPr>
          <a:xfrm>
            <a:off x="12172032" y="0"/>
            <a:ext cx="5715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A24DEB-269C-9B33-EB53-9D3E302E20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0267" y="2385350"/>
            <a:ext cx="7030431" cy="3258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9035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3213100" y="0"/>
            <a:ext cx="89789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4399632" y="0"/>
            <a:ext cx="777240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15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97579" y="-122213"/>
              <a:ext cx="3911855" cy="431160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911855" cy="4311605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438729" ay="2175672" az="26042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665300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7579" y="-122213"/>
                <a:ext cx="3911855" cy="4311605"/>
              </a:xfrm>
              <a:prstGeom prst="rect">
                <a:avLst/>
              </a:prstGeom>
            </p:spPr>
          </p:pic>
        </mc:Fallback>
      </mc:AlternateContent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4855006" y="-93067"/>
            <a:ext cx="58092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l" rtl="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bg1"/>
                </a:solidFill>
              </a:rPr>
              <a:t>Basic Calculations</a:t>
            </a:r>
            <a:endParaRPr lang="en-150" sz="5400" dirty="0">
              <a:solidFill>
                <a:schemeClr val="bg1"/>
              </a:solidFill>
            </a:endParaRP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84FA6A2-75CC-CAA4-BFDD-0A7B1E11F252}"/>
              </a:ext>
            </a:extLst>
          </p:cNvPr>
          <p:cNvSpPr/>
          <p:nvPr/>
        </p:nvSpPr>
        <p:spPr>
          <a:xfrm>
            <a:off x="12172032" y="0"/>
            <a:ext cx="5715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5656FD33-F786-C429-7356-487DBD0C94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66" y="1059302"/>
            <a:ext cx="5350300" cy="2842984"/>
          </a:xfrm>
          <a:prstGeom prst="rect">
            <a:avLst/>
          </a:prstGeom>
        </p:spPr>
      </p:pic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3AC5DE4B-8DFE-BE75-0392-534B21FC81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4497" y="3902286"/>
            <a:ext cx="5377535" cy="295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6534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749147" y="0"/>
            <a:ext cx="11442853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619480" y="0"/>
            <a:ext cx="1057252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126276580"/>
                  </p:ext>
                </p:extLst>
              </p:nvPr>
            </p:nvGraphicFramePr>
            <p:xfrm>
              <a:off x="209148" y="-242187"/>
              <a:ext cx="2856729" cy="2990044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856729" cy="2990044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212868" ay="62536" az="3890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51363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09148" y="-242187"/>
                <a:ext cx="2856729" cy="2990044"/>
              </a:xfrm>
              <a:prstGeom prst="rect">
                <a:avLst/>
              </a:prstGeom>
            </p:spPr>
          </p:pic>
        </mc:Fallback>
      </mc:AlternateContent>
      <p:sp>
        <p:nvSpPr>
          <p:cNvPr id="3" name="مستطيل 2">
            <a:extLst>
              <a:ext uri="{FF2B5EF4-FFF2-40B4-BE49-F238E27FC236}">
                <a16:creationId xmlns:a16="http://schemas.microsoft.com/office/drawing/2014/main" id="{D740321B-9B40-DA06-18EC-C75CCE1242D6}"/>
              </a:ext>
            </a:extLst>
          </p:cNvPr>
          <p:cNvSpPr/>
          <p:nvPr/>
        </p:nvSpPr>
        <p:spPr>
          <a:xfrm>
            <a:off x="3275025" y="0"/>
            <a:ext cx="8916975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3936210" y="340005"/>
            <a:ext cx="707364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150" sz="5400" dirty="0">
                <a:solidFill>
                  <a:schemeClr val="bg1"/>
                </a:solidFill>
              </a:rPr>
              <a:t>Dataset Preprocessing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2A1EAC99-7986-3109-7C45-9468DE1D50ED}"/>
              </a:ext>
            </a:extLst>
          </p:cNvPr>
          <p:cNvSpPr txBox="1"/>
          <p:nvPr/>
        </p:nvSpPr>
        <p:spPr>
          <a:xfrm>
            <a:off x="3467560" y="2274316"/>
            <a:ext cx="6097836" cy="3276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Car Perfume 001 </a:t>
            </a:r>
            <a:endParaRPr lang="en-150" sz="2000" dirty="0">
              <a:solidFill>
                <a:schemeClr val="bg1"/>
              </a:solidFill>
            </a:endParaRPr>
          </a:p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Car Care Products 002 </a:t>
            </a:r>
            <a:endParaRPr lang="en-150" sz="2000" dirty="0">
              <a:solidFill>
                <a:schemeClr val="bg1"/>
              </a:solidFill>
            </a:endParaRPr>
          </a:p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Car Care Products 003</a:t>
            </a:r>
            <a:endParaRPr lang="en-150" sz="2000" dirty="0">
              <a:solidFill>
                <a:schemeClr val="bg1"/>
              </a:solidFill>
            </a:endParaRPr>
          </a:p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 Car Perfume 004 </a:t>
            </a:r>
            <a:endParaRPr lang="en-150" sz="2000" dirty="0">
              <a:solidFill>
                <a:schemeClr val="bg1"/>
              </a:solidFill>
            </a:endParaRPr>
          </a:p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Car Care Products 005 </a:t>
            </a:r>
            <a:endParaRPr lang="en-150" sz="2000" dirty="0">
              <a:solidFill>
                <a:schemeClr val="bg1"/>
              </a:solidFill>
            </a:endParaRPr>
          </a:p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Car Care Product</a:t>
            </a:r>
            <a:r>
              <a:rPr lang="en-150" sz="2000" dirty="0">
                <a:solidFill>
                  <a:schemeClr val="bg1"/>
                </a:solidFill>
              </a:rPr>
              <a:t> 006</a:t>
            </a:r>
          </a:p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Bulb 12 V 007</a:t>
            </a:r>
            <a:endParaRPr lang="en-150" sz="2000" dirty="0">
              <a:solidFill>
                <a:schemeClr val="bg1"/>
              </a:solidFill>
            </a:endParaRP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9FDE1543-6DF6-B001-75ED-2F3C739496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4" r="7580"/>
          <a:stretch/>
        </p:blipFill>
        <p:spPr>
          <a:xfrm>
            <a:off x="6422834" y="1759639"/>
            <a:ext cx="5406814" cy="4146009"/>
          </a:xfrm>
          <a:prstGeom prst="roundRect">
            <a:avLst>
              <a:gd name="adj" fmla="val 11205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4907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749147" y="0"/>
            <a:ext cx="11442853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619480" y="0"/>
            <a:ext cx="1057252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209148" y="-242187"/>
              <a:ext cx="2856729" cy="2990044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856729" cy="2990044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212868" ay="62536" az="3890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51363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09148" y="-242187"/>
                <a:ext cx="2856729" cy="2990044"/>
              </a:xfrm>
              <a:prstGeom prst="rect">
                <a:avLst/>
              </a:prstGeom>
            </p:spPr>
          </p:pic>
        </mc:Fallback>
      </mc:AlternateContent>
      <p:sp>
        <p:nvSpPr>
          <p:cNvPr id="3" name="مستطيل 2">
            <a:extLst>
              <a:ext uri="{FF2B5EF4-FFF2-40B4-BE49-F238E27FC236}">
                <a16:creationId xmlns:a16="http://schemas.microsoft.com/office/drawing/2014/main" id="{D740321B-9B40-DA06-18EC-C75CCE1242D6}"/>
              </a:ext>
            </a:extLst>
          </p:cNvPr>
          <p:cNvSpPr/>
          <p:nvPr/>
        </p:nvSpPr>
        <p:spPr>
          <a:xfrm>
            <a:off x="3275025" y="0"/>
            <a:ext cx="8916975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3936210" y="340005"/>
            <a:ext cx="707364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</a:rPr>
              <a:t>Moving Average</a:t>
            </a:r>
            <a:endParaRPr lang="en-150" sz="5400" dirty="0">
              <a:solidFill>
                <a:schemeClr val="bg1"/>
              </a:solidFill>
            </a:endParaRP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2A1EAC99-7986-3109-7C45-9468DE1D50ED}"/>
              </a:ext>
            </a:extLst>
          </p:cNvPr>
          <p:cNvSpPr txBox="1"/>
          <p:nvPr/>
        </p:nvSpPr>
        <p:spPr>
          <a:xfrm>
            <a:off x="3467560" y="2274316"/>
            <a:ext cx="6097836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150" sz="20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66AF85B-7B61-864F-C37B-83158AD68A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0087" y="5674558"/>
            <a:ext cx="3496163" cy="79068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A40BAFC-C7EF-2BB8-D957-D2F63F1A5C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9963" y="1333923"/>
            <a:ext cx="7344800" cy="3947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57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A91B2058-0C65-110B-4AD9-E252BE1C88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9881472-4C57-DFA5-D4F7-479DE9207F9F}"/>
              </a:ext>
            </a:extLst>
          </p:cNvPr>
          <p:cNvSpPr/>
          <p:nvPr/>
        </p:nvSpPr>
        <p:spPr>
          <a:xfrm>
            <a:off x="749147" y="0"/>
            <a:ext cx="11442853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DF2B385B-257E-F293-117B-5C92E4E2519D}"/>
              </a:ext>
            </a:extLst>
          </p:cNvPr>
          <p:cNvSpPr/>
          <p:nvPr/>
        </p:nvSpPr>
        <p:spPr>
          <a:xfrm>
            <a:off x="4419600" y="0"/>
            <a:ext cx="7772400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8ED1C42D-6404-6E6D-6171-4336CA4C0E1E}"/>
              </a:ext>
            </a:extLst>
          </p:cNvPr>
          <p:cNvSpPr/>
          <p:nvPr/>
        </p:nvSpPr>
        <p:spPr>
          <a:xfrm>
            <a:off x="4419600" y="0"/>
            <a:ext cx="72009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8FE31CC-11A2-A51C-2476-47CC0F7EF1A6}"/>
              </a:ext>
            </a:extLst>
          </p:cNvPr>
          <p:cNvSpPr/>
          <p:nvPr/>
        </p:nvSpPr>
        <p:spPr>
          <a:xfrm>
            <a:off x="1619480" y="0"/>
            <a:ext cx="10572520" cy="6858000"/>
          </a:xfrm>
          <a:prstGeom prst="rect">
            <a:avLst/>
          </a:prstGeom>
          <a:solidFill>
            <a:srgbClr val="1C283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209148" y="-242187"/>
              <a:ext cx="2856729" cy="2990044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856729" cy="2990044"/>
                    </a:xfrm>
                    <a:prstGeom prst="rect">
                      <a:avLst/>
                    </a:prstGeom>
                  </am3d:spPr>
                  <am3d:camera>
                    <am3d:pos x="0" y="0" z="7118438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270740" d="1000000"/>
                    <am3d:preTrans dx="0" dy="-18000000" dz="1835413"/>
                    <am3d:scale>
                      <am3d:sx n="1000000" d="1000000"/>
                      <am3d:sy n="1000000" d="1000000"/>
                      <am3d:sz n="1000000" d="1000000"/>
                    </am3d:scale>
                    <am3d:rot ax="212868" ay="62536" az="3890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51363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نموذج ثلاثي الأبعاد 3" descr="Robot head">
                <a:extLst>
                  <a:ext uri="{FF2B5EF4-FFF2-40B4-BE49-F238E27FC236}">
                    <a16:creationId xmlns:a16="http://schemas.microsoft.com/office/drawing/2014/main" id="{A8AEEF28-EDF6-C4E1-245F-F08A94F291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09148" y="-242187"/>
                <a:ext cx="2856729" cy="2990044"/>
              </a:xfrm>
              <a:prstGeom prst="rect">
                <a:avLst/>
              </a:prstGeom>
            </p:spPr>
          </p:pic>
        </mc:Fallback>
      </mc:AlternateContent>
      <p:sp>
        <p:nvSpPr>
          <p:cNvPr id="3" name="مستطيل 2">
            <a:extLst>
              <a:ext uri="{FF2B5EF4-FFF2-40B4-BE49-F238E27FC236}">
                <a16:creationId xmlns:a16="http://schemas.microsoft.com/office/drawing/2014/main" id="{D740321B-9B40-DA06-18EC-C75CCE1242D6}"/>
              </a:ext>
            </a:extLst>
          </p:cNvPr>
          <p:cNvSpPr/>
          <p:nvPr/>
        </p:nvSpPr>
        <p:spPr>
          <a:xfrm>
            <a:off x="3275025" y="0"/>
            <a:ext cx="8916975" cy="6858000"/>
          </a:xfrm>
          <a:prstGeom prst="rect">
            <a:avLst/>
          </a:prstGeom>
          <a:solidFill>
            <a:srgbClr val="5D416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DD240A44-700C-5510-9337-FC5FDFC4B496}"/>
              </a:ext>
            </a:extLst>
          </p:cNvPr>
          <p:cNvSpPr txBox="1"/>
          <p:nvPr/>
        </p:nvSpPr>
        <p:spPr>
          <a:xfrm>
            <a:off x="3936210" y="340005"/>
            <a:ext cx="707364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</a:rPr>
              <a:t>Moving Average</a:t>
            </a:r>
            <a:endParaRPr lang="en-150" sz="5400" dirty="0">
              <a:solidFill>
                <a:schemeClr val="bg1"/>
              </a:solidFill>
            </a:endParaRP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2A1EAC99-7986-3109-7C45-9468DE1D50ED}"/>
              </a:ext>
            </a:extLst>
          </p:cNvPr>
          <p:cNvSpPr txBox="1"/>
          <p:nvPr/>
        </p:nvSpPr>
        <p:spPr>
          <a:xfrm>
            <a:off x="3467560" y="2274316"/>
            <a:ext cx="6097836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150" sz="2000" dirty="0">
              <a:solidFill>
                <a:schemeClr val="bg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70FA783-0556-50B2-D20B-73B5A4D61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861" y="4644669"/>
            <a:ext cx="5376698" cy="221333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344FE0F-0FAB-2FA3-EAC8-FF3CCBBEBE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7560" y="1332126"/>
            <a:ext cx="5252234" cy="3312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6953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F6628688-F0DC-3210-8CCC-C8944020F2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2000" cy="6863658"/>
          </a:xfrm>
          <a:prstGeom prst="rect">
            <a:avLst/>
          </a:prstGeom>
        </p:spPr>
      </p:pic>
      <p:sp>
        <p:nvSpPr>
          <p:cNvPr id="5" name="مستطيل: زوايا مستديرة 4">
            <a:extLst>
              <a:ext uri="{FF2B5EF4-FFF2-40B4-BE49-F238E27FC236}">
                <a16:creationId xmlns:a16="http://schemas.microsoft.com/office/drawing/2014/main" id="{C6EEBBCC-EB14-A17C-4F17-F667942EE9E9}"/>
              </a:ext>
            </a:extLst>
          </p:cNvPr>
          <p:cNvSpPr/>
          <p:nvPr/>
        </p:nvSpPr>
        <p:spPr>
          <a:xfrm>
            <a:off x="3437263" y="1608463"/>
            <a:ext cx="5310130" cy="263303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3569467" y="1850834"/>
            <a:ext cx="61253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150" sz="6000" dirty="0">
                <a:solidFill>
                  <a:srgbClr val="1B0533"/>
                </a:solidFill>
              </a:rPr>
              <a:t>Artificial Neural Network (ANN)</a:t>
            </a:r>
          </a:p>
        </p:txBody>
      </p:sp>
    </p:spTree>
    <p:extLst>
      <p:ext uri="{BB962C8B-B14F-4D97-AF65-F5344CB8AC3E}">
        <p14:creationId xmlns:p14="http://schemas.microsoft.com/office/powerpoint/2010/main" val="15738908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0591800" y="0"/>
            <a:ext cx="1600200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547861" y="-128337"/>
            <a:ext cx="10443989" cy="121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5400" dirty="0">
                <a:solidFill>
                  <a:schemeClr val="tx2">
                    <a:lumMod val="50000"/>
                  </a:schemeClr>
                </a:solidFill>
              </a:rPr>
              <a:t>Mathematical Background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11391900" y="0"/>
            <a:ext cx="8001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60249D-6FD9-4275-FA93-406DC3475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5010" y="986411"/>
            <a:ext cx="6878010" cy="36485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C324E8-F378-45EA-33B3-2B8B45CB2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61" y="4995167"/>
            <a:ext cx="2286319" cy="7811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183E5D-0FCE-8B1E-0D97-D7AACA3E2F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895" y="5901575"/>
            <a:ext cx="1457528" cy="7144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9A03ACC-CE5D-C07A-6DEC-086F54A7C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2560" y="4575355"/>
            <a:ext cx="2314898" cy="14098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9B35652-A8CE-88B4-988D-6B3E4B9D75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3718" y="4995167"/>
            <a:ext cx="1962424" cy="87642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4CCBDD4-3968-22CB-3698-709E9333A1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9245" y="5871589"/>
            <a:ext cx="2276793" cy="69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9779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0591800" y="0"/>
            <a:ext cx="1600200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358218" y="0"/>
            <a:ext cx="10944519" cy="121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150" sz="5400" dirty="0">
                <a:solidFill>
                  <a:schemeClr val="tx2">
                    <a:lumMod val="50000"/>
                  </a:schemeClr>
                </a:solidFill>
              </a:rPr>
              <a:t>Artificial Neural Network</a:t>
            </a:r>
            <a:r>
              <a:rPr lang="en-US" sz="5400" dirty="0">
                <a:solidFill>
                  <a:schemeClr val="tx2">
                    <a:lumMod val="50000"/>
                  </a:schemeClr>
                </a:solidFill>
              </a:rPr>
              <a:t> Structure</a:t>
            </a:r>
            <a:r>
              <a:rPr lang="en-150" sz="5400" dirty="0">
                <a:solidFill>
                  <a:schemeClr val="tx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12" name="صورة 11">
            <a:extLst>
              <a:ext uri="{FF2B5EF4-FFF2-40B4-BE49-F238E27FC236}">
                <a16:creationId xmlns:a16="http://schemas.microsoft.com/office/drawing/2014/main" id="{8EDC40C8-CC46-5759-64DC-222DD00D0B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0" r="10169"/>
          <a:stretch/>
        </p:blipFill>
        <p:spPr>
          <a:xfrm>
            <a:off x="1413947" y="1651804"/>
            <a:ext cx="8003429" cy="4643744"/>
          </a:xfrm>
          <a:prstGeom prst="roundRect">
            <a:avLst>
              <a:gd name="adj" fmla="val 1354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11391900" y="0"/>
            <a:ext cx="8001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12783582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A21E4-7222-8112-57D2-2FA54B684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150" sz="5400" b="1" dirty="0">
                <a:solidFill>
                  <a:schemeClr val="tx2">
                    <a:lumMod val="50000"/>
                  </a:schemeClr>
                </a:solidFill>
              </a:rPr>
              <a:t>Artificial Neural Network</a:t>
            </a:r>
            <a:r>
              <a:rPr lang="en-US" sz="5400" b="1" dirty="0">
                <a:solidFill>
                  <a:schemeClr val="tx2">
                    <a:lumMod val="50000"/>
                  </a:schemeClr>
                </a:solidFill>
              </a:rPr>
              <a:t> Structure</a:t>
            </a:r>
            <a:r>
              <a:rPr lang="en-150" sz="5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479315-F1C9-B957-F4DE-547AEBD73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130" y="2073897"/>
            <a:ext cx="10515599" cy="4081806"/>
          </a:xfrm>
        </p:spPr>
      </p:pic>
    </p:spTree>
    <p:extLst>
      <p:ext uri="{BB962C8B-B14F-4D97-AF65-F5344CB8AC3E}">
        <p14:creationId xmlns:p14="http://schemas.microsoft.com/office/powerpoint/2010/main" val="1768151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0591800" y="0"/>
            <a:ext cx="1600200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547861" y="270228"/>
            <a:ext cx="10443989" cy="121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5400" dirty="0">
                <a:solidFill>
                  <a:schemeClr val="tx2">
                    <a:lumMod val="50000"/>
                  </a:schemeClr>
                </a:solidFill>
              </a:rPr>
              <a:t>Activation Function</a:t>
            </a:r>
            <a:endParaRPr lang="en-150" sz="5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2" name="صورة 11">
            <a:extLst>
              <a:ext uri="{FF2B5EF4-FFF2-40B4-BE49-F238E27FC236}">
                <a16:creationId xmlns:a16="http://schemas.microsoft.com/office/drawing/2014/main" id="{8EDC40C8-CC46-5759-64DC-222DD00D0B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3" r="76670"/>
          <a:stretch/>
        </p:blipFill>
        <p:spPr>
          <a:xfrm>
            <a:off x="1347961" y="1836757"/>
            <a:ext cx="1134461" cy="4146009"/>
          </a:xfrm>
          <a:prstGeom prst="roundRect">
            <a:avLst>
              <a:gd name="adj" fmla="val 50000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4" name="صورة 13">
            <a:extLst>
              <a:ext uri="{FF2B5EF4-FFF2-40B4-BE49-F238E27FC236}">
                <a16:creationId xmlns:a16="http://schemas.microsoft.com/office/drawing/2014/main" id="{BC73436A-66A6-4CE5-DA1F-5144C65E30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" r="2694"/>
          <a:stretch/>
        </p:blipFill>
        <p:spPr>
          <a:xfrm>
            <a:off x="2882900" y="1836756"/>
            <a:ext cx="5412389" cy="4146009"/>
          </a:xfrm>
          <a:prstGeom prst="roundRect">
            <a:avLst>
              <a:gd name="adj" fmla="val 12629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5" name="صورة 14">
            <a:extLst>
              <a:ext uri="{FF2B5EF4-FFF2-40B4-BE49-F238E27FC236}">
                <a16:creationId xmlns:a16="http://schemas.microsoft.com/office/drawing/2014/main" id="{28748315-1726-5C1C-E438-40FF2E1721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26" r="30782"/>
          <a:stretch/>
        </p:blipFill>
        <p:spPr>
          <a:xfrm>
            <a:off x="8695339" y="1836757"/>
            <a:ext cx="1134461" cy="4146009"/>
          </a:xfrm>
          <a:prstGeom prst="roundRect">
            <a:avLst>
              <a:gd name="adj" fmla="val 50000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11391900" y="0"/>
            <a:ext cx="8001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40416285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7039778" y="0"/>
            <a:ext cx="5152222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FF5613C8-420F-06AA-9F68-CF86675E90F1}"/>
              </a:ext>
            </a:extLst>
          </p:cNvPr>
          <p:cNvSpPr txBox="1"/>
          <p:nvPr/>
        </p:nvSpPr>
        <p:spPr>
          <a:xfrm>
            <a:off x="7407006" y="1836756"/>
            <a:ext cx="609783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US" sz="3600" dirty="0">
                <a:solidFill>
                  <a:schemeClr val="tx2">
                    <a:lumMod val="50000"/>
                  </a:schemeClr>
                </a:solidFill>
              </a:rPr>
              <a:t>Training algorithm</a:t>
            </a:r>
            <a:endParaRPr lang="en-150" sz="3600" dirty="0">
              <a:solidFill>
                <a:schemeClr val="tx2">
                  <a:lumMod val="50000"/>
                </a:schemeClr>
              </a:solidFill>
            </a:endParaRPr>
          </a:p>
          <a:p>
            <a:pPr algn="l"/>
            <a:r>
              <a:rPr lang="en-150" sz="2000" dirty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</a:rPr>
              <a:t>Backpropagation adjusts weights.</a:t>
            </a:r>
            <a:endParaRPr lang="en-150" sz="2000" dirty="0">
              <a:solidFill>
                <a:schemeClr val="tx2">
                  <a:lumMod val="50000"/>
                </a:schemeClr>
              </a:solidFill>
            </a:endParaRPr>
          </a:p>
          <a:p>
            <a:pPr algn="l"/>
            <a:endParaRPr lang="en-US" sz="2000" dirty="0">
              <a:solidFill>
                <a:schemeClr val="tx2">
                  <a:lumMod val="50000"/>
                </a:schemeClr>
              </a:solidFill>
            </a:endParaRPr>
          </a:p>
          <a:p>
            <a:pPr algn="l" rtl="0"/>
            <a:r>
              <a:rPr lang="en-US" sz="20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3600" dirty="0">
                <a:solidFill>
                  <a:schemeClr val="tx2">
                    <a:lumMod val="50000"/>
                  </a:schemeClr>
                </a:solidFill>
              </a:rPr>
              <a:t>Architecture</a:t>
            </a:r>
            <a:endParaRPr lang="en-150" sz="2000" dirty="0">
              <a:solidFill>
                <a:schemeClr val="tx2">
                  <a:lumMod val="50000"/>
                </a:schemeClr>
              </a:solidFill>
            </a:endParaRPr>
          </a:p>
          <a:p>
            <a:pPr algn="l"/>
            <a:r>
              <a:rPr lang="en-150" sz="20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</a:rPr>
              <a:t>Layers connect input to output.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5122842" y="0"/>
            <a:ext cx="7069158" cy="6858000"/>
          </a:xfrm>
          <a:prstGeom prst="rect">
            <a:avLst/>
          </a:prstGeom>
          <a:solidFill>
            <a:srgbClr val="24225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329156" y="249872"/>
            <a:ext cx="12375167" cy="121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5400" dirty="0">
                <a:solidFill>
                  <a:schemeClr val="tx2">
                    <a:lumMod val="50000"/>
                  </a:schemeClr>
                </a:solidFill>
              </a:rPr>
              <a:t>Demand Predicti</a:t>
            </a:r>
            <a:r>
              <a:rPr lang="en-US" sz="5400" dirty="0">
                <a:solidFill>
                  <a:schemeClr val="bg1"/>
                </a:solidFill>
              </a:rPr>
              <a:t>on using ANN</a:t>
            </a:r>
            <a:endParaRPr lang="en-150" sz="5400" dirty="0">
              <a:solidFill>
                <a:schemeClr val="bg1"/>
              </a:solidFill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825A5C60-8844-F2BB-CA9B-3E97CB0835D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29156" y="1957890"/>
            <a:ext cx="4650237" cy="4650237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F2DEF259-47B0-D908-AEC7-A92639727C2C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348932" y="3244334"/>
            <a:ext cx="6628915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150" altLang="en-US" sz="2400" dirty="0">
                <a:solidFill>
                  <a:schemeClr val="bg1"/>
                </a:solidFill>
              </a:rPr>
              <a:t>Time series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150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 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Selected Car Perfume 001</a:t>
            </a:r>
            <a:r>
              <a:rPr lang="en-150" altLang="en-US" sz="2400" dirty="0">
                <a:solidFill>
                  <a:schemeClr val="bg1"/>
                </a:solidFill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150" altLang="en-US" sz="2400" dirty="0">
              <a:solidFill>
                <a:schemeClr val="bg1"/>
              </a:solidFill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Used a Nonlinear Autoregressive Neural Network </a:t>
            </a:r>
            <a:r>
              <a:rPr kumimoji="0" lang="en-150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    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(NAR) for time series forecasting, predicting sales quantities based on past data.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400" dirty="0">
                <a:solidFill>
                  <a:schemeClr val="bg1"/>
                </a:solidFill>
              </a:rPr>
              <a:t>80% Training , 20% Validation and Testing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C23A89F4-6307-FB4A-001A-7DA4D7A704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1256" y="1575555"/>
            <a:ext cx="4810744" cy="270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440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1653736" y="0"/>
            <a:ext cx="538264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-1" y="0"/>
            <a:ext cx="7174383" cy="6858000"/>
          </a:xfrm>
          <a:prstGeom prst="rect">
            <a:avLst/>
          </a:prstGeom>
          <a:solidFill>
            <a:srgbClr val="24225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248756" y="1288974"/>
            <a:ext cx="12375167" cy="1003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4400" dirty="0">
                <a:solidFill>
                  <a:schemeClr val="bg1"/>
                </a:solidFill>
              </a:rPr>
              <a:t>Network Diagram</a:t>
            </a:r>
            <a:endParaRPr lang="en-150" sz="2000" dirty="0">
              <a:solidFill>
                <a:schemeClr val="bg1"/>
              </a:solidFill>
            </a:endParaRP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3E8499BC-4EF5-A261-B84E-679B96EC06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6"/>
          <a:stretch/>
        </p:blipFill>
        <p:spPr>
          <a:xfrm>
            <a:off x="7310568" y="100129"/>
            <a:ext cx="4206982" cy="6757871"/>
          </a:xfrm>
          <a:prstGeom prst="roundRect">
            <a:avLst>
              <a:gd name="adj" fmla="val 50000"/>
            </a:avLst>
          </a:prstGeom>
        </p:spPr>
      </p:pic>
      <p:pic>
        <p:nvPicPr>
          <p:cNvPr id="9" name="صورة 8">
            <a:extLst>
              <a:ext uri="{FF2B5EF4-FFF2-40B4-BE49-F238E27FC236}">
                <a16:creationId xmlns:a16="http://schemas.microsoft.com/office/drawing/2014/main" id="{71B47E36-584A-3A73-4306-C0FC44E527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34" y="3429000"/>
            <a:ext cx="3295674" cy="1854994"/>
          </a:xfrm>
          <a:prstGeom prst="rect">
            <a:avLst/>
          </a:prstGeom>
        </p:spPr>
      </p:pic>
      <p:sp>
        <p:nvSpPr>
          <p:cNvPr id="2" name="مربع نص 1">
            <a:extLst>
              <a:ext uri="{FF2B5EF4-FFF2-40B4-BE49-F238E27FC236}">
                <a16:creationId xmlns:a16="http://schemas.microsoft.com/office/drawing/2014/main" id="{CD5ACE6D-77BC-85AD-06EE-2F7ACC0B09EE}"/>
              </a:ext>
            </a:extLst>
          </p:cNvPr>
          <p:cNvSpPr txBox="1"/>
          <p:nvPr/>
        </p:nvSpPr>
        <p:spPr>
          <a:xfrm>
            <a:off x="282767" y="-59778"/>
            <a:ext cx="12375167" cy="1334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150" sz="6000" dirty="0">
                <a:solidFill>
                  <a:schemeClr val="bg1"/>
                </a:solidFill>
              </a:rPr>
              <a:t>Model Development</a:t>
            </a:r>
            <a:endParaRPr lang="en-150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8778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1653736" y="0"/>
            <a:ext cx="538264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-1" y="0"/>
            <a:ext cx="7174383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281807" y="-285907"/>
            <a:ext cx="12375167" cy="1458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6600" dirty="0">
                <a:solidFill>
                  <a:schemeClr val="tx2">
                    <a:lumMod val="50000"/>
                  </a:schemeClr>
                </a:solidFill>
              </a:rPr>
              <a:t>Training Curve Performance</a:t>
            </a:r>
            <a:endParaRPr lang="en-15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3E8499BC-4EF5-A261-B84E-679B96EC06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74" r="31847"/>
          <a:stretch/>
        </p:blipFill>
        <p:spPr>
          <a:xfrm>
            <a:off x="10020281" y="1089498"/>
            <a:ext cx="1498060" cy="5593404"/>
          </a:xfrm>
          <a:prstGeom prst="roundRect">
            <a:avLst>
              <a:gd name="adj" fmla="val 50000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2" name="صورة 1">
            <a:extLst>
              <a:ext uri="{FF2B5EF4-FFF2-40B4-BE49-F238E27FC236}">
                <a16:creationId xmlns:a16="http://schemas.microsoft.com/office/drawing/2014/main" id="{358E34C3-95AB-59A2-A4FD-28EEF9CA52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" t="5040" r="6182"/>
          <a:stretch/>
        </p:blipFill>
        <p:spPr>
          <a:xfrm>
            <a:off x="3296170" y="1156450"/>
            <a:ext cx="6346440" cy="5593404"/>
          </a:xfrm>
          <a:prstGeom prst="roundRect">
            <a:avLst>
              <a:gd name="adj" fmla="val 11391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B9755D8B-BCD6-D211-E124-6CE00AFF51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86" r="43486"/>
          <a:stretch/>
        </p:blipFill>
        <p:spPr>
          <a:xfrm>
            <a:off x="1567343" y="1156450"/>
            <a:ext cx="1498060" cy="5593404"/>
          </a:xfrm>
          <a:prstGeom prst="roundRect">
            <a:avLst>
              <a:gd name="adj" fmla="val 50000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8788066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1653736" y="0"/>
            <a:ext cx="538264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0" y="0"/>
            <a:ext cx="7174383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281807" y="-285907"/>
            <a:ext cx="12375167" cy="1458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6600" dirty="0">
                <a:solidFill>
                  <a:schemeClr val="tx2">
                    <a:lumMod val="50000"/>
                  </a:schemeClr>
                </a:solidFill>
              </a:rPr>
              <a:t>Error Histogram</a:t>
            </a:r>
            <a:endParaRPr lang="en-15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107C4A-3382-E47A-66BF-D76D5E077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9691" y="1262144"/>
            <a:ext cx="8550111" cy="550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3054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1653736" y="0"/>
            <a:ext cx="538264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0" y="0"/>
            <a:ext cx="7174383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281807" y="-285907"/>
            <a:ext cx="12375167" cy="1458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6600" dirty="0">
                <a:solidFill>
                  <a:schemeClr val="tx2">
                    <a:lumMod val="50000"/>
                  </a:schemeClr>
                </a:solidFill>
              </a:rPr>
              <a:t>Training, Testing, and Validation</a:t>
            </a:r>
            <a:endParaRPr lang="en-15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13E6B1-FF15-24F4-8D92-D79F84C4CB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3192" y="1172506"/>
            <a:ext cx="9407095" cy="568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7297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1653736" y="0"/>
            <a:ext cx="538264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0" y="0"/>
            <a:ext cx="7174383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187539" y="-257627"/>
            <a:ext cx="12375167" cy="1458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6600" dirty="0">
                <a:solidFill>
                  <a:schemeClr val="tx2">
                    <a:lumMod val="50000"/>
                  </a:schemeClr>
                </a:solidFill>
              </a:rPr>
              <a:t>Training set </a:t>
            </a:r>
            <a:endParaRPr lang="en-15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D2453F-275D-3C39-5A8C-4AC6C5590B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656" y="2064804"/>
            <a:ext cx="7869773" cy="1364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6937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3E8499BC-4EF5-A261-B84E-679B96EC06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74" r="31847"/>
          <a:stretch/>
        </p:blipFill>
        <p:spPr>
          <a:xfrm>
            <a:off x="10020281" y="1089498"/>
            <a:ext cx="1498060" cy="5593404"/>
          </a:xfrm>
          <a:prstGeom prst="roundRect">
            <a:avLst>
              <a:gd name="adj" fmla="val 50000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5962264" y="0"/>
            <a:ext cx="622973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0" y="0"/>
            <a:ext cx="596060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281807" y="-285907"/>
            <a:ext cx="12375167" cy="1334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6000" dirty="0">
                <a:solidFill>
                  <a:schemeClr val="tx2">
                    <a:lumMod val="50000"/>
                  </a:schemeClr>
                </a:solidFill>
              </a:rPr>
              <a:t>Performance Metrics</a:t>
            </a:r>
            <a:endParaRPr lang="en-150" sz="105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" name="صورة 1">
            <a:extLst>
              <a:ext uri="{FF2B5EF4-FFF2-40B4-BE49-F238E27FC236}">
                <a16:creationId xmlns:a16="http://schemas.microsoft.com/office/drawing/2014/main" id="{358E34C3-95AB-59A2-A4FD-28EEF9CA52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" r="451"/>
          <a:stretch/>
        </p:blipFill>
        <p:spPr>
          <a:xfrm>
            <a:off x="6096000" y="1662349"/>
            <a:ext cx="5826868" cy="4447702"/>
          </a:xfrm>
          <a:prstGeom prst="roundRect">
            <a:avLst>
              <a:gd name="adj" fmla="val 11572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B9755D8B-BCD6-D211-E124-6CE00AFF511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" r="3203"/>
          <a:stretch/>
        </p:blipFill>
        <p:spPr>
          <a:xfrm>
            <a:off x="281807" y="1662348"/>
            <a:ext cx="5626100" cy="4447703"/>
          </a:xfrm>
          <a:prstGeom prst="roundRect">
            <a:avLst>
              <a:gd name="adj" fmla="val 10696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503843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مستطيل 16">
            <a:extLst>
              <a:ext uri="{FF2B5EF4-FFF2-40B4-BE49-F238E27FC236}">
                <a16:creationId xmlns:a16="http://schemas.microsoft.com/office/drawing/2014/main" id="{1AC51C69-1A8A-35C3-651E-965FD5E33F39}"/>
              </a:ext>
            </a:extLst>
          </p:cNvPr>
          <p:cNvSpPr/>
          <p:nvPr/>
        </p:nvSpPr>
        <p:spPr>
          <a:xfrm>
            <a:off x="11653736" y="0"/>
            <a:ext cx="538264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203BA26-3288-3DAD-448D-9516F28A7C8B}"/>
              </a:ext>
            </a:extLst>
          </p:cNvPr>
          <p:cNvSpPr/>
          <p:nvPr/>
        </p:nvSpPr>
        <p:spPr>
          <a:xfrm>
            <a:off x="-1" y="0"/>
            <a:ext cx="8953501" cy="6858000"/>
          </a:xfrm>
          <a:prstGeom prst="rect">
            <a:avLst/>
          </a:prstGeom>
          <a:solidFill>
            <a:srgbClr val="C8C6C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281807" y="-285907"/>
            <a:ext cx="12375167" cy="121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5400" dirty="0">
                <a:solidFill>
                  <a:schemeClr val="tx2">
                    <a:lumMod val="50000"/>
                  </a:schemeClr>
                </a:solidFill>
              </a:rPr>
              <a:t>Actual VS Predicted Sold Quantities</a:t>
            </a:r>
            <a:endParaRPr lang="en-150" sz="1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B9755D8B-BCD6-D211-E124-6CE00AFF51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4" r="9505"/>
          <a:stretch/>
        </p:blipFill>
        <p:spPr>
          <a:xfrm>
            <a:off x="469900" y="1156450"/>
            <a:ext cx="7296976" cy="5593404"/>
          </a:xfrm>
          <a:prstGeom prst="roundRect">
            <a:avLst>
              <a:gd name="adj" fmla="val 10696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70B2EB6D-AFC6-5712-C243-8D4EB626C1C0}"/>
              </a:ext>
            </a:extLst>
          </p:cNvPr>
          <p:cNvSpPr/>
          <p:nvPr/>
        </p:nvSpPr>
        <p:spPr>
          <a:xfrm>
            <a:off x="-4504352" y="-175098"/>
            <a:ext cx="5178011" cy="6858000"/>
          </a:xfrm>
          <a:custGeom>
            <a:avLst/>
            <a:gdLst/>
            <a:ahLst/>
            <a:cxnLst/>
            <a:rect l="l" t="t" r="r" b="b"/>
            <a:pathLst>
              <a:path w="9009833" h="14221096">
                <a:moveTo>
                  <a:pt x="0" y="0"/>
                </a:moveTo>
                <a:lnTo>
                  <a:pt x="9009833" y="0"/>
                </a:lnTo>
                <a:lnTo>
                  <a:pt x="9009833" y="14221096"/>
                </a:lnTo>
                <a:lnTo>
                  <a:pt x="0" y="142210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5774" t="-2292" r="15884" b="-17574"/>
            </a:stretch>
          </a:blipFill>
        </p:spPr>
        <p:txBody>
          <a:bodyPr/>
          <a:lstStyle/>
          <a:p>
            <a:endParaRPr lang="en-150"/>
          </a:p>
        </p:txBody>
      </p:sp>
    </p:spTree>
    <p:extLst>
      <p:ext uri="{BB962C8B-B14F-4D97-AF65-F5344CB8AC3E}">
        <p14:creationId xmlns:p14="http://schemas.microsoft.com/office/powerpoint/2010/main" val="37170691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6DD0C4-857A-954E-8219-F7994F397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8629" y="1461156"/>
            <a:ext cx="9074742" cy="400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1576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مربع نص 3">
            <a:extLst>
              <a:ext uri="{FF2B5EF4-FFF2-40B4-BE49-F238E27FC236}">
                <a16:creationId xmlns:a16="http://schemas.microsoft.com/office/drawing/2014/main" id="{C43E6CB5-CE65-0E6D-7AD9-D3F4B5BEEFA2}"/>
              </a:ext>
            </a:extLst>
          </p:cNvPr>
          <p:cNvSpPr txBox="1"/>
          <p:nvPr/>
        </p:nvSpPr>
        <p:spPr>
          <a:xfrm>
            <a:off x="1152793" y="0"/>
            <a:ext cx="10443989" cy="121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5400" dirty="0">
                <a:solidFill>
                  <a:schemeClr val="tx2">
                    <a:lumMod val="50000"/>
                  </a:schemeClr>
                </a:solidFill>
              </a:rPr>
              <a:t>Training Algorithms and Structure</a:t>
            </a:r>
            <a:endParaRPr lang="en-150" sz="1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5848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مستطيل 7">
            <a:extLst>
              <a:ext uri="{FF2B5EF4-FFF2-40B4-BE49-F238E27FC236}">
                <a16:creationId xmlns:a16="http://schemas.microsoft.com/office/drawing/2014/main" id="{F59EF8D4-DF61-F497-AC9B-D149D848E8AB}"/>
              </a:ext>
            </a:extLst>
          </p:cNvPr>
          <p:cNvSpPr/>
          <p:nvPr/>
        </p:nvSpPr>
        <p:spPr>
          <a:xfrm>
            <a:off x="-7626486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88E8D343-4738-AD00-A4A2-6076C4A643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2000" cy="6880633"/>
          </a:xfrm>
          <a:prstGeom prst="rect">
            <a:avLst/>
          </a:prstGeom>
        </p:spPr>
      </p:pic>
      <p:sp>
        <p:nvSpPr>
          <p:cNvPr id="6" name="مستطيل: زوايا مستديرة 5">
            <a:extLst>
              <a:ext uri="{FF2B5EF4-FFF2-40B4-BE49-F238E27FC236}">
                <a16:creationId xmlns:a16="http://schemas.microsoft.com/office/drawing/2014/main" id="{AFEAAD88-131D-170D-DFEE-02BDD4E9ED0B}"/>
              </a:ext>
            </a:extLst>
          </p:cNvPr>
          <p:cNvSpPr/>
          <p:nvPr/>
        </p:nvSpPr>
        <p:spPr>
          <a:xfrm>
            <a:off x="2019300" y="2336800"/>
            <a:ext cx="8521700" cy="1892300"/>
          </a:xfrm>
          <a:prstGeom prst="roundRect">
            <a:avLst/>
          </a:prstGeom>
          <a:solidFill>
            <a:srgbClr val="00013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F0BCB125-32E2-3E85-E876-B53A00A4A6F8}"/>
              </a:ext>
            </a:extLst>
          </p:cNvPr>
          <p:cNvSpPr txBox="1"/>
          <p:nvPr/>
        </p:nvSpPr>
        <p:spPr>
          <a:xfrm>
            <a:off x="2108200" y="2148815"/>
            <a:ext cx="8432800" cy="2868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150" sz="4400" b="1" dirty="0">
                <a:solidFill>
                  <a:schemeClr val="bg1"/>
                </a:solidFill>
              </a:rPr>
              <a:t>ARIMA</a:t>
            </a:r>
            <a:r>
              <a:rPr lang="en-150" sz="4400" dirty="0">
                <a:solidFill>
                  <a:schemeClr val="bg1"/>
                </a:solidFill>
              </a:rPr>
              <a:t> </a:t>
            </a:r>
            <a:r>
              <a:rPr lang="en-US" sz="4400" b="1" kern="100" dirty="0">
                <a:solidFill>
                  <a:schemeClr val="bg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(Autoregressive Integrated Moving Average) Algorithm </a:t>
            </a:r>
            <a:endParaRPr lang="en-150" sz="4400" b="1" kern="100" dirty="0">
              <a:solidFill>
                <a:schemeClr val="bg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150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97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-544748" y="265816"/>
            <a:ext cx="9896271" cy="12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150" sz="5400" b="1" dirty="0">
                <a:solidFill>
                  <a:schemeClr val="tx2">
                    <a:lumMod val="50000"/>
                  </a:schemeClr>
                </a:solidFill>
              </a:rPr>
              <a:t>ARIMA</a:t>
            </a:r>
            <a:endParaRPr lang="en-150" sz="5400" b="1" kern="100" dirty="0">
              <a:solidFill>
                <a:schemeClr val="tx2">
                  <a:lumMod val="50000"/>
                </a:schemeClr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F12C84C0-C6A9-E330-3EDE-F83A868C121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80"/>
          <a:stretch/>
        </p:blipFill>
        <p:spPr>
          <a:xfrm>
            <a:off x="2295729" y="1741643"/>
            <a:ext cx="9651650" cy="462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5297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50E8C9A2-4853-B233-A037-32F98FFCBBF5}"/>
              </a:ext>
            </a:extLst>
          </p:cNvPr>
          <p:cNvSpPr txBox="1"/>
          <p:nvPr/>
        </p:nvSpPr>
        <p:spPr>
          <a:xfrm>
            <a:off x="3203643" y="661930"/>
            <a:ext cx="8793804" cy="784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lnSpc>
                <a:spcPct val="107000"/>
              </a:lnSpc>
              <a:spcBef>
                <a:spcPts val="200"/>
              </a:spcBef>
              <a:spcAft>
                <a:spcPts val="1200"/>
              </a:spcAft>
            </a:pPr>
            <a:r>
              <a:rPr lang="en-US" sz="4400" b="1" kern="100" dirty="0">
                <a:solidFill>
                  <a:schemeClr val="tx2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Mathematical Background</a:t>
            </a:r>
            <a:endParaRPr lang="en-150" sz="4400" b="1" kern="100" dirty="0">
              <a:solidFill>
                <a:schemeClr val="tx2">
                  <a:lumMod val="50000"/>
                </a:schemeClr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مربع نص 7">
                <a:extLst>
                  <a:ext uri="{FF2B5EF4-FFF2-40B4-BE49-F238E27FC236}">
                    <a16:creationId xmlns:a16="http://schemas.microsoft.com/office/drawing/2014/main" id="{A95FC857-5B90-C667-7E2D-42BEF0FB5D0C}"/>
                  </a:ext>
                </a:extLst>
              </p:cNvPr>
              <p:cNvSpPr txBox="1"/>
              <p:nvPr/>
            </p:nvSpPr>
            <p:spPr>
              <a:xfrm>
                <a:off x="2509737" y="2314981"/>
                <a:ext cx="9487710" cy="243278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>
                  <a:lnSpc>
                    <a:spcPct val="115000"/>
                  </a:lnSpc>
                  <a:spcBef>
                    <a:spcPts val="1200"/>
                  </a:spcBef>
                  <a:spcAft>
                    <a:spcPts val="800"/>
                  </a:spcAft>
                </a:pPr>
                <a:r>
                  <a:rPr lang="en-US" sz="2800" kern="100" dirty="0">
                    <a:effectLst/>
                    <a:ea typeface="Calibri" panose="020F0502020204030204" pitchFamily="34" charset="0"/>
                    <a:cs typeface="Arial" panose="020B0604020202020204" pitchFamily="34" charset="0"/>
                  </a:rPr>
                  <a:t>Combining the AR, I, and MA components, the ARIMA (p, d, q) model is given by:</a:t>
                </a:r>
                <a:endParaRPr lang="en-150" sz="28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15000"/>
                  </a:lnSpc>
                  <a:spcAft>
                    <a:spcPts val="800"/>
                  </a:spcAft>
                </a:pPr>
                <a:r>
                  <a:rPr lang="en-US" sz="1800" kern="100" dirty="0"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 </a:t>
                </a:r>
                <a:endParaRPr lang="en-150" sz="1800" kern="1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indent="857250">
                  <a:lnSpc>
                    <a:spcPct val="115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eqArr>
                        <m:eqArrPr>
                          <m:ctrlPr>
                            <a:rPr lang="en-150" sz="2400" i="1" kern="100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eqArrPr>
                        <m:e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Yt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​=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c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ϕ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1​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Yt</m:t>
                          </m:r>
                          <m:r>
                            <m:rPr>
                              <m:nor/>
                            </m:rPr>
                            <a:rPr lang="en-US" sz="2400" i="1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1​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ϕ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2​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Yt</m:t>
                          </m:r>
                          <m:r>
                            <m:rPr>
                              <m:nor/>
                            </m:rPr>
                            <a:rPr lang="en-US" sz="2400" i="1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2​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…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ϕ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p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Yt</m:t>
                          </m:r>
                          <m:r>
                            <m:rPr>
                              <m:nor/>
                            </m:rPr>
                            <a:rPr lang="en-US" sz="2400" i="1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p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​+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θ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1​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ε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en-US" sz="2400" i="1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1​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θ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2​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ε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en-US" sz="2400" i="1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2​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…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θq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​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ε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en-US" sz="2400" i="1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q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​+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ε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en-US" sz="2400" kern="10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​  </m:t>
                          </m:r>
                          <m:r>
                            <a:rPr lang="en-US" sz="2400" i="1" kern="10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#</m:t>
                          </m:r>
                          <m:d>
                            <m:dPr>
                              <m:ctrlPr>
                                <a:rPr lang="en-150" sz="2400" i="1" kern="100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 kern="100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4</m:t>
                              </m:r>
                              <m:r>
                                <a:rPr lang="en-GB" sz="2400" i="1" kern="100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.</m:t>
                              </m:r>
                              <m:r>
                                <a:rPr lang="en-GB" sz="2400" i="1" kern="100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20</m:t>
                              </m:r>
                            </m:e>
                          </m:d>
                        </m:e>
                      </m:eqArr>
                    </m:oMath>
                  </m:oMathPara>
                </a14:m>
                <a:endParaRPr lang="en-150" sz="2400" kern="1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indent="857250">
                  <a:lnSpc>
                    <a:spcPct val="115000"/>
                  </a:lnSpc>
                  <a:spcAft>
                    <a:spcPts val="800"/>
                  </a:spcAft>
                </a:pPr>
                <a:r>
                  <a:rPr lang="en-US" sz="1800" kern="1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</a:t>
                </a:r>
                <a:endParaRPr lang="en-150" sz="1800" kern="1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8" name="مربع نص 7">
                <a:extLst>
                  <a:ext uri="{FF2B5EF4-FFF2-40B4-BE49-F238E27FC236}">
                    <a16:creationId xmlns:a16="http://schemas.microsoft.com/office/drawing/2014/main" id="{A95FC857-5B90-C667-7E2D-42BEF0FB5D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9737" y="2314981"/>
                <a:ext cx="9487710" cy="2432782"/>
              </a:xfrm>
              <a:prstGeom prst="rect">
                <a:avLst/>
              </a:prstGeom>
              <a:blipFill>
                <a:blip r:embed="rId5"/>
                <a:stretch>
                  <a:fillRect l="-1285" t="-1253" r="-835"/>
                </a:stretch>
              </a:blipFill>
            </p:spPr>
            <p:txBody>
              <a:bodyPr/>
              <a:lstStyle/>
              <a:p>
                <a:r>
                  <a:rPr lang="en-150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49845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1092200" y="755134"/>
            <a:ext cx="8585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Demand Prediction for </a:t>
            </a:r>
            <a:r>
              <a:rPr lang="en-150" sz="40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ARIMA 1</a:t>
            </a:r>
            <a:endParaRPr lang="en-150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sp>
        <p:nvSpPr>
          <p:cNvPr id="8" name="مربع نص 7">
            <a:extLst>
              <a:ext uri="{FF2B5EF4-FFF2-40B4-BE49-F238E27FC236}">
                <a16:creationId xmlns:a16="http://schemas.microsoft.com/office/drawing/2014/main" id="{49CAAB69-5965-00D3-71FD-5C3A9DE8CBF1}"/>
              </a:ext>
            </a:extLst>
          </p:cNvPr>
          <p:cNvSpPr txBox="1"/>
          <p:nvPr/>
        </p:nvSpPr>
        <p:spPr>
          <a:xfrm>
            <a:off x="2957209" y="2451530"/>
            <a:ext cx="8793804" cy="3535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kern="0" dirty="0">
                <a:solidFill>
                  <a:schemeClr val="tx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 95% confidence interval</a:t>
            </a:r>
            <a:endParaRPr lang="en-150" sz="3600" kern="0" dirty="0">
              <a:solidFill>
                <a:schemeClr val="tx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285750" indent="-285750" algn="l" rtl="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600" kern="0" dirty="0">
                <a:solidFill>
                  <a:schemeClr val="tx2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SPSS software</a:t>
            </a:r>
            <a:endParaRPr lang="en-150" sz="3600" kern="100" dirty="0">
              <a:solidFill>
                <a:schemeClr val="tx2">
                  <a:lumMod val="50000"/>
                </a:schemeClr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l" rtl="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600" kern="0" dirty="0">
                <a:solidFill>
                  <a:schemeClr val="tx2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Expert Modeler tool was employed </a:t>
            </a:r>
            <a:endParaRPr lang="en-150" sz="3600" kern="100" dirty="0">
              <a:solidFill>
                <a:schemeClr val="tx2">
                  <a:lumMod val="50000"/>
                </a:schemeClr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 rtl="0">
              <a:lnSpc>
                <a:spcPct val="150000"/>
              </a:lnSpc>
            </a:pPr>
            <a:endParaRPr lang="en-150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4791" y="1827106"/>
            <a:ext cx="2241685" cy="224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8304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3165813" y="807008"/>
            <a:ext cx="8585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0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Description</a:t>
            </a:r>
            <a:endParaRPr lang="en-150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022" y="593504"/>
            <a:ext cx="1134894" cy="1134894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48753C67-3CCB-D2A8-DA49-5829DEE1C24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499"/>
          <a:stretch/>
        </p:blipFill>
        <p:spPr>
          <a:xfrm>
            <a:off x="2672954" y="2773335"/>
            <a:ext cx="9078057" cy="1333961"/>
          </a:xfrm>
          <a:prstGeom prst="roundRect">
            <a:avLst>
              <a:gd name="adj" fmla="val 42919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DD614A4D-E758-1046-0179-7BE6D49996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51" b="37551"/>
          <a:stretch/>
        </p:blipFill>
        <p:spPr>
          <a:xfrm>
            <a:off x="2672954" y="4930535"/>
            <a:ext cx="9078057" cy="1333961"/>
          </a:xfrm>
          <a:prstGeom prst="roundRect">
            <a:avLst>
              <a:gd name="adj" fmla="val 42919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11" name="مستطيل: زوايا مستديرة 10">
            <a:extLst>
              <a:ext uri="{FF2B5EF4-FFF2-40B4-BE49-F238E27FC236}">
                <a16:creationId xmlns:a16="http://schemas.microsoft.com/office/drawing/2014/main" id="{E23E3A40-F404-8453-8A51-8C90D20CFD0F}"/>
              </a:ext>
            </a:extLst>
          </p:cNvPr>
          <p:cNvSpPr/>
          <p:nvPr/>
        </p:nvSpPr>
        <p:spPr>
          <a:xfrm>
            <a:off x="2672954" y="4319081"/>
            <a:ext cx="9078057" cy="2159540"/>
          </a:xfrm>
          <a:prstGeom prst="roundRect">
            <a:avLst>
              <a:gd name="adj" fmla="val 41461"/>
            </a:avLst>
          </a:prstGeom>
          <a:solidFill>
            <a:srgbClr val="E6E6E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C87F5C84-DCDF-DDF4-B147-F231A21F026B}"/>
              </a:ext>
            </a:extLst>
          </p:cNvPr>
          <p:cNvSpPr txBox="1"/>
          <p:nvPr/>
        </p:nvSpPr>
        <p:spPr>
          <a:xfrm>
            <a:off x="3061511" y="4490910"/>
            <a:ext cx="879380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150" sz="28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US" sz="28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ARIMA parameters </a:t>
            </a:r>
            <a:r>
              <a:rPr lang="en-US" sz="2800" dirty="0" err="1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p,d,q</a:t>
            </a:r>
            <a:r>
              <a:rPr lang="en-US" sz="28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150" sz="2800" dirty="0">
              <a:solidFill>
                <a:schemeClr val="tx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150" sz="2800" dirty="0">
                <a:solidFill>
                  <a:schemeClr val="tx2">
                    <a:lumMod val="50000"/>
                  </a:schemeClr>
                </a:solidFill>
                <a:ea typeface="Calibri" panose="020F0502020204030204" pitchFamily="34" charset="0"/>
              </a:rPr>
              <a:t>T</a:t>
            </a:r>
            <a:r>
              <a:rPr lang="en-US" sz="2800" dirty="0">
                <a:solidFill>
                  <a:schemeClr val="tx2">
                    <a:lumMod val="50000"/>
                  </a:schemeClr>
                </a:solidFill>
                <a:effectLst/>
                <a:ea typeface="Calibri" panose="020F0502020204030204" pitchFamily="34" charset="0"/>
              </a:rPr>
              <a:t>he input time series is represented by Model ID as independent variable </a:t>
            </a:r>
            <a:endParaRPr lang="en-150" sz="2800" dirty="0">
              <a:solidFill>
                <a:schemeClr val="tx2">
                  <a:lumMod val="50000"/>
                </a:scheme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150" sz="2800" dirty="0">
                <a:solidFill>
                  <a:schemeClr val="tx2">
                    <a:lumMod val="50000"/>
                  </a:schemeClr>
                </a:solidFill>
                <a:ea typeface="Calibri" panose="020F0502020204030204" pitchFamily="34" charset="0"/>
              </a:rPr>
              <a:t>T</a:t>
            </a:r>
            <a:r>
              <a:rPr lang="en-US" sz="2800" dirty="0">
                <a:solidFill>
                  <a:schemeClr val="tx2">
                    <a:lumMod val="50000"/>
                  </a:schemeClr>
                </a:solidFill>
                <a:effectLst/>
                <a:ea typeface="Calibri" panose="020F0502020204030204" pitchFamily="34" charset="0"/>
              </a:rPr>
              <a:t>he Sold Quantity as dependent variable</a:t>
            </a:r>
            <a:endParaRPr lang="en-150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4244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2919382" y="178005"/>
            <a:ext cx="8585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150" sz="4800" b="1" dirty="0" err="1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Traning</a:t>
            </a:r>
            <a:r>
              <a:rPr lang="en-150" sz="4800" b="1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learning</a:t>
            </a:r>
            <a:endParaRPr lang="en-150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48753C67-3CCB-D2A8-DA49-5829DEE1C24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499"/>
          <a:stretch/>
        </p:blipFill>
        <p:spPr>
          <a:xfrm>
            <a:off x="2672954" y="1851509"/>
            <a:ext cx="9078057" cy="1333961"/>
          </a:xfrm>
          <a:prstGeom prst="roundRect">
            <a:avLst>
              <a:gd name="adj" fmla="val 42919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DD614A4D-E758-1046-0179-7BE6D49996A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29" b="8139"/>
          <a:stretch/>
        </p:blipFill>
        <p:spPr>
          <a:xfrm>
            <a:off x="2672954" y="1851509"/>
            <a:ext cx="9078057" cy="4627112"/>
          </a:xfrm>
          <a:prstGeom prst="roundRect">
            <a:avLst>
              <a:gd name="adj" fmla="val 12646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2" name="مربع نص 1">
            <a:extLst>
              <a:ext uri="{FF2B5EF4-FFF2-40B4-BE49-F238E27FC236}">
                <a16:creationId xmlns:a16="http://schemas.microsoft.com/office/drawing/2014/main" id="{FD315370-6FF2-55B4-E41B-DA25C580A3A1}"/>
              </a:ext>
            </a:extLst>
          </p:cNvPr>
          <p:cNvSpPr txBox="1"/>
          <p:nvPr/>
        </p:nvSpPr>
        <p:spPr>
          <a:xfrm>
            <a:off x="2824132" y="885891"/>
            <a:ext cx="87757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Analyzing Residuals using Autocorrelation Function (ACF) and Partial Autocorrelation (PACF) </a:t>
            </a:r>
            <a:endParaRPr lang="en-150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8128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DD614A4D-E758-1046-0179-7BE6D49996A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135"/>
          <a:stretch/>
        </p:blipFill>
        <p:spPr>
          <a:xfrm>
            <a:off x="2672953" y="3821316"/>
            <a:ext cx="9078057" cy="1333962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2672953" y="178004"/>
            <a:ext cx="8585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Performance Metrics</a:t>
            </a:r>
            <a:endParaRPr lang="en-150" sz="9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6276998-F8DB-16E4-C308-2EC1AE199C46}"/>
              </a:ext>
            </a:extLst>
          </p:cNvPr>
          <p:cNvSpPr txBox="1">
            <a:spLocks/>
          </p:cNvSpPr>
          <p:nvPr/>
        </p:nvSpPr>
        <p:spPr>
          <a:xfrm>
            <a:off x="2755708" y="1264647"/>
            <a:ext cx="7416991" cy="2175669"/>
          </a:xfrm>
          <a:prstGeom prst="rect">
            <a:avLst/>
          </a:prstGeom>
        </p:spPr>
        <p:txBody>
          <a:bodyPr vert="horz" lIns="91440" tIns="45720" rIns="91440" bIns="45720" rtlCol="1">
            <a:normAutofit fontScale="92500" lnSpcReduction="10000"/>
          </a:bodyPr>
          <a:lstStyle>
            <a:lvl1pPr marL="0" indent="0" algn="ct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b="1" dirty="0">
                <a:solidFill>
                  <a:schemeClr val="tx2">
                    <a:lumMod val="50000"/>
                  </a:schemeClr>
                </a:solidFill>
              </a:rPr>
              <a:t>Root Mean Squared Error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</a:rPr>
              <a:t>(RMSE): evaluates prediction accuracy</a:t>
            </a:r>
          </a:p>
          <a:p>
            <a:pPr algn="l"/>
            <a:endParaRPr lang="en-150" sz="3200" b="1" dirty="0">
              <a:solidFill>
                <a:schemeClr val="tx2">
                  <a:lumMod val="50000"/>
                </a:schemeClr>
              </a:solidFill>
            </a:endParaRPr>
          </a:p>
          <a:p>
            <a:pPr algn="l"/>
            <a:r>
              <a:rPr lang="en-US" sz="3200" b="1" dirty="0">
                <a:solidFill>
                  <a:schemeClr val="tx2">
                    <a:lumMod val="50000"/>
                  </a:schemeClr>
                </a:solidFill>
              </a:rPr>
              <a:t>Coefficient of Determination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Calibri Light" panose="020F0302020204030204" pitchFamily="34" charset="0"/>
              </a:rPr>
              <a:t>R</a:t>
            </a:r>
            <a:r>
              <a:rPr lang="en-US" b="1" baseline="30000" dirty="0">
                <a:solidFill>
                  <a:schemeClr val="tx2">
                    <a:lumMod val="50000"/>
                  </a:schemeClr>
                </a:solidFill>
                <a:latin typeface="Calibri Light" panose="020F0302020204030204" pitchFamily="34" charset="0"/>
              </a:rPr>
              <a:t>2</a:t>
            </a:r>
            <a:r>
              <a:rPr lang="en-US" sz="1800" b="1" dirty="0">
                <a:solidFill>
                  <a:schemeClr val="tx2">
                    <a:lumMod val="50000"/>
                  </a:schemeClr>
                </a:solidFill>
                <a:latin typeface="Calibri Light" panose="020F0302020204030204" pitchFamily="34" charset="0"/>
              </a:rPr>
              <a:t>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</a:rPr>
              <a:t>): indicates how well the regression model approximates the real data points</a:t>
            </a:r>
          </a:p>
        </p:txBody>
      </p:sp>
    </p:spTree>
    <p:extLst>
      <p:ext uri="{BB962C8B-B14F-4D97-AF65-F5344CB8AC3E}">
        <p14:creationId xmlns:p14="http://schemas.microsoft.com/office/powerpoint/2010/main" val="28365823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2672953" y="916791"/>
            <a:ext cx="8585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000" b="1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Parameters </a:t>
            </a:r>
            <a:endParaRPr lang="en-150" sz="287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pic>
        <p:nvPicPr>
          <p:cNvPr id="2" name="صورة 1">
            <a:extLst>
              <a:ext uri="{FF2B5EF4-FFF2-40B4-BE49-F238E27FC236}">
                <a16:creationId xmlns:a16="http://schemas.microsoft.com/office/drawing/2014/main" id="{FB86154E-FCFA-A333-D250-D54A5F5146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" r="1188"/>
          <a:stretch/>
        </p:blipFill>
        <p:spPr>
          <a:xfrm>
            <a:off x="2672953" y="2235200"/>
            <a:ext cx="9078057" cy="392430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8295276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pic>
        <p:nvPicPr>
          <p:cNvPr id="2" name="صورة 1">
            <a:extLst>
              <a:ext uri="{FF2B5EF4-FFF2-40B4-BE49-F238E27FC236}">
                <a16:creationId xmlns:a16="http://schemas.microsoft.com/office/drawing/2014/main" id="{FB86154E-FCFA-A333-D250-D54A5F5146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35" b="2539"/>
          <a:stretch/>
        </p:blipFill>
        <p:spPr>
          <a:xfrm>
            <a:off x="2672953" y="1993899"/>
            <a:ext cx="9078057" cy="4444795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953B82D2-4F50-BF9F-9ED3-4FBA30BF5B3C}"/>
              </a:ext>
            </a:extLst>
          </p:cNvPr>
          <p:cNvSpPr txBox="1"/>
          <p:nvPr/>
        </p:nvSpPr>
        <p:spPr>
          <a:xfrm>
            <a:off x="2672953" y="343311"/>
            <a:ext cx="11973693" cy="1003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4400" dirty="0">
                <a:solidFill>
                  <a:schemeClr val="tx2">
                    <a:lumMod val="50000"/>
                  </a:schemeClr>
                </a:solidFill>
              </a:rPr>
              <a:t>Actual VS Predicted Sold Quantities</a:t>
            </a:r>
            <a:endParaRPr lang="en-150" sz="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4860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pic>
        <p:nvPicPr>
          <p:cNvPr id="2" name="صورة 1">
            <a:extLst>
              <a:ext uri="{FF2B5EF4-FFF2-40B4-BE49-F238E27FC236}">
                <a16:creationId xmlns:a16="http://schemas.microsoft.com/office/drawing/2014/main" id="{FB86154E-FCFA-A333-D250-D54A5F5146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35" b="2539"/>
          <a:stretch/>
        </p:blipFill>
        <p:spPr>
          <a:xfrm>
            <a:off x="2672951" y="1697793"/>
            <a:ext cx="2931050" cy="143510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953B82D2-4F50-BF9F-9ED3-4FBA30BF5B3C}"/>
              </a:ext>
            </a:extLst>
          </p:cNvPr>
          <p:cNvSpPr txBox="1"/>
          <p:nvPr/>
        </p:nvSpPr>
        <p:spPr>
          <a:xfrm>
            <a:off x="2672953" y="343311"/>
            <a:ext cx="11973693" cy="1003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4400" dirty="0">
                <a:solidFill>
                  <a:schemeClr val="tx2">
                    <a:lumMod val="50000"/>
                  </a:schemeClr>
                </a:solidFill>
              </a:rPr>
              <a:t>Actual VS Predicted Sold Quantities</a:t>
            </a:r>
            <a:endParaRPr lang="en-150" sz="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523DB714-F343-68CE-0F28-AEAFA91B68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5854302" y="1697793"/>
            <a:ext cx="2931050" cy="143510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AECE3533-780D-3C4E-C150-4D2A863B72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58" b="9258"/>
          <a:stretch/>
        </p:blipFill>
        <p:spPr>
          <a:xfrm>
            <a:off x="9035652" y="1697794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3A506176-45F3-1D16-75A8-1FBE0CCD20D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0" b="420"/>
          <a:stretch/>
        </p:blipFill>
        <p:spPr>
          <a:xfrm>
            <a:off x="5854302" y="5079590"/>
            <a:ext cx="2931047" cy="157521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9" name="صورة 8">
            <a:extLst>
              <a:ext uri="{FF2B5EF4-FFF2-40B4-BE49-F238E27FC236}">
                <a16:creationId xmlns:a16="http://schemas.microsoft.com/office/drawing/2014/main" id="{ECF3EF42-E6F0-AB7D-3840-2D18835D68D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2672953" y="3429000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A1E933A1-A3B3-BA80-CD76-497A953987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5854302" y="3399871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CAF1DD5B-7DD0-8D30-C026-4567C1AE807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9035652" y="3399870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035522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pic>
        <p:nvPicPr>
          <p:cNvPr id="2" name="صورة 1">
            <a:extLst>
              <a:ext uri="{FF2B5EF4-FFF2-40B4-BE49-F238E27FC236}">
                <a16:creationId xmlns:a16="http://schemas.microsoft.com/office/drawing/2014/main" id="{FB86154E-FCFA-A333-D250-D54A5F5146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35" b="2539"/>
          <a:stretch/>
        </p:blipFill>
        <p:spPr>
          <a:xfrm>
            <a:off x="2672951" y="1697793"/>
            <a:ext cx="2931050" cy="143510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953B82D2-4F50-BF9F-9ED3-4FBA30BF5B3C}"/>
              </a:ext>
            </a:extLst>
          </p:cNvPr>
          <p:cNvSpPr txBox="1"/>
          <p:nvPr/>
        </p:nvSpPr>
        <p:spPr>
          <a:xfrm>
            <a:off x="2672953" y="343311"/>
            <a:ext cx="11973693" cy="1003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4400" dirty="0">
                <a:solidFill>
                  <a:schemeClr val="tx2">
                    <a:lumMod val="50000"/>
                  </a:schemeClr>
                </a:solidFill>
              </a:rPr>
              <a:t>Actual VS Predicted Sold Quantities</a:t>
            </a:r>
            <a:endParaRPr lang="en-150" sz="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523DB714-F343-68CE-0F28-AEAFA91B68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5854302" y="1697793"/>
            <a:ext cx="2931050" cy="143510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AECE3533-780D-3C4E-C150-4D2A863B72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58" b="9258"/>
          <a:stretch/>
        </p:blipFill>
        <p:spPr>
          <a:xfrm>
            <a:off x="9035652" y="1697794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3A506176-45F3-1D16-75A8-1FBE0CCD20D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0" b="420"/>
          <a:stretch/>
        </p:blipFill>
        <p:spPr>
          <a:xfrm>
            <a:off x="5854302" y="5079590"/>
            <a:ext cx="2931047" cy="1575210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9" name="صورة 8">
            <a:extLst>
              <a:ext uri="{FF2B5EF4-FFF2-40B4-BE49-F238E27FC236}">
                <a16:creationId xmlns:a16="http://schemas.microsoft.com/office/drawing/2014/main" id="{ECF3EF42-E6F0-AB7D-3840-2D18835D68D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2672953" y="3429000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A1E933A1-A3B3-BA80-CD76-497A953987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5854302" y="3399871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CAF1DD5B-7DD0-8D30-C026-4567C1AE807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b="4830"/>
          <a:stretch/>
        </p:blipFill>
        <p:spPr>
          <a:xfrm>
            <a:off x="9035652" y="3399870"/>
            <a:ext cx="2931048" cy="1435099"/>
          </a:xfrm>
          <a:prstGeom prst="roundRect">
            <a:avLst>
              <a:gd name="adj" fmla="val 11918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0845661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E626EE88-CABD-CA83-3F35-296E65E0B43E}"/>
              </a:ext>
            </a:extLst>
          </p:cNvPr>
          <p:cNvSpPr/>
          <p:nvPr/>
        </p:nvSpPr>
        <p:spPr>
          <a:xfrm>
            <a:off x="-5330757" y="0"/>
            <a:ext cx="7626486" cy="68806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15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C3CA1B87-8025-484E-F928-BA5FCA11A739}"/>
              </a:ext>
            </a:extLst>
          </p:cNvPr>
          <p:cNvSpPr txBox="1"/>
          <p:nvPr/>
        </p:nvSpPr>
        <p:spPr>
          <a:xfrm>
            <a:off x="2919382" y="178005"/>
            <a:ext cx="8585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Performance Metrics</a:t>
            </a:r>
            <a:endParaRPr lang="en-150" sz="8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A14DFD75-9A2B-15DB-2BB9-8391FADC54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5330758" y="0"/>
            <a:ext cx="7261157" cy="6880633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2AF5CE0A-9F4F-E521-10A1-5182BFED55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508" y="178005"/>
            <a:ext cx="954107" cy="954107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48753C67-3CCB-D2A8-DA49-5829DEE1C24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499"/>
          <a:stretch/>
        </p:blipFill>
        <p:spPr>
          <a:xfrm>
            <a:off x="2672954" y="1851509"/>
            <a:ext cx="9078057" cy="1333961"/>
          </a:xfrm>
          <a:prstGeom prst="roundRect">
            <a:avLst>
              <a:gd name="adj" fmla="val 42919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DD614A4D-E758-1046-0179-7BE6D49996A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29" b="8139"/>
          <a:stretch/>
        </p:blipFill>
        <p:spPr>
          <a:xfrm>
            <a:off x="2672954" y="1851509"/>
            <a:ext cx="9078057" cy="4627112"/>
          </a:xfrm>
          <a:prstGeom prst="roundRect">
            <a:avLst>
              <a:gd name="adj" fmla="val 12646"/>
            </a:avLst>
          </a:prstGeom>
          <a:ln>
            <a:solidFill>
              <a:schemeClr val="tx2">
                <a:lumMod val="50000"/>
              </a:schemeClr>
            </a:solidFill>
          </a:ln>
        </p:spPr>
      </p:pic>
      <p:sp>
        <p:nvSpPr>
          <p:cNvPr id="8" name="مربع نص 7">
            <a:extLst>
              <a:ext uri="{FF2B5EF4-FFF2-40B4-BE49-F238E27FC236}">
                <a16:creationId xmlns:a16="http://schemas.microsoft.com/office/drawing/2014/main" id="{CBBCFB5E-0B26-1179-38B7-14A327BAD5E3}"/>
              </a:ext>
            </a:extLst>
          </p:cNvPr>
          <p:cNvSpPr txBox="1"/>
          <p:nvPr/>
        </p:nvSpPr>
        <p:spPr>
          <a:xfrm>
            <a:off x="2824132" y="885891"/>
            <a:ext cx="87757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dirty="0">
                <a:solidFill>
                  <a:schemeClr val="tx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Analyzing Residuals using Autocorrelation Function (ACF) and Partial Autocorrelation (PACF) </a:t>
            </a:r>
            <a:endParaRPr lang="en-150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4392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E240F300-0AEF-7C99-14E3-A71B02056B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258378" cy="6891950"/>
          </a:xfrm>
          <a:prstGeom prst="rect">
            <a:avLst/>
          </a:prstGeom>
        </p:spPr>
      </p:pic>
      <p:sp>
        <p:nvSpPr>
          <p:cNvPr id="2" name="مربع نص 1">
            <a:extLst>
              <a:ext uri="{FF2B5EF4-FFF2-40B4-BE49-F238E27FC236}">
                <a16:creationId xmlns:a16="http://schemas.microsoft.com/office/drawing/2014/main" id="{BF2CD34C-9E4B-7506-3062-00E8A712F20D}"/>
              </a:ext>
            </a:extLst>
          </p:cNvPr>
          <p:cNvSpPr txBox="1"/>
          <p:nvPr/>
        </p:nvSpPr>
        <p:spPr>
          <a:xfrm>
            <a:off x="2062359" y="1261968"/>
            <a:ext cx="97964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Comparative Analysis of the Developed Prediction Models</a:t>
            </a:r>
            <a:endParaRPr lang="en-150" sz="13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713622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>
            <a:extLst>
              <a:ext uri="{FF2B5EF4-FFF2-40B4-BE49-F238E27FC236}">
                <a16:creationId xmlns:a16="http://schemas.microsoft.com/office/drawing/2014/main" id="{BF2CD34C-9E4B-7506-3062-00E8A712F20D}"/>
              </a:ext>
            </a:extLst>
          </p:cNvPr>
          <p:cNvSpPr txBox="1"/>
          <p:nvPr/>
        </p:nvSpPr>
        <p:spPr>
          <a:xfrm>
            <a:off x="1062350" y="484742"/>
            <a:ext cx="100672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150" sz="6600" dirty="0"/>
              <a:t>Constraints and Challenge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118238F8-E589-027F-508B-8E3785309202}"/>
              </a:ext>
            </a:extLst>
          </p:cNvPr>
          <p:cNvSpPr txBox="1"/>
          <p:nvPr/>
        </p:nvSpPr>
        <p:spPr>
          <a:xfrm>
            <a:off x="1626825" y="2967334"/>
            <a:ext cx="2848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150" sz="2400" dirty="0"/>
              <a:t>General Constraints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EF8CE555-F338-B2A4-496A-7A54A36B4A26}"/>
              </a:ext>
            </a:extLst>
          </p:cNvPr>
          <p:cNvSpPr txBox="1"/>
          <p:nvPr/>
        </p:nvSpPr>
        <p:spPr>
          <a:xfrm>
            <a:off x="6833352" y="2967335"/>
            <a:ext cx="37318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150" sz="2400" dirty="0"/>
              <a:t>Project-Specific Constraints</a:t>
            </a:r>
          </a:p>
        </p:txBody>
      </p:sp>
    </p:spTree>
    <p:extLst>
      <p:ext uri="{BB962C8B-B14F-4D97-AF65-F5344CB8AC3E}">
        <p14:creationId xmlns:p14="http://schemas.microsoft.com/office/powerpoint/2010/main" val="1507431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>
            <a:extLst>
              <a:ext uri="{FF2B5EF4-FFF2-40B4-BE49-F238E27FC236}">
                <a16:creationId xmlns:a16="http://schemas.microsoft.com/office/drawing/2014/main" id="{BF2CD34C-9E4B-7506-3062-00E8A712F20D}"/>
              </a:ext>
            </a:extLst>
          </p:cNvPr>
          <p:cNvSpPr txBox="1"/>
          <p:nvPr/>
        </p:nvSpPr>
        <p:spPr>
          <a:xfrm>
            <a:off x="3538531" y="2104221"/>
            <a:ext cx="62664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150" sz="66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017264688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lnSpc>
            <a:spcPct val="150000"/>
          </a:lnSpc>
          <a:defRPr sz="4000" dirty="0">
            <a:latin typeface="Arial Rounded MT Bold" panose="020F070403050403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434</Words>
  <Application>Microsoft Office PowerPoint</Application>
  <PresentationFormat>Widescreen</PresentationFormat>
  <Paragraphs>118</Paragraphs>
  <Slides>43</Slides>
  <Notes>8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Calibri Light</vt:lpstr>
      <vt:lpstr>Cambria Math</vt:lpstr>
      <vt:lpstr>Times New Roman</vt:lpstr>
      <vt:lpstr>نسق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Artificial Neural Network Structure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zaga9</dc:creator>
  <cp:lastModifiedBy>Leen Atout</cp:lastModifiedBy>
  <cp:revision>14</cp:revision>
  <dcterms:created xsi:type="dcterms:W3CDTF">2024-06-26T16:44:35Z</dcterms:created>
  <dcterms:modified xsi:type="dcterms:W3CDTF">2024-06-27T13:11:14Z</dcterms:modified>
</cp:coreProperties>
</file>