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60"/>
  </p:notesMasterIdLst>
  <p:handoutMasterIdLst>
    <p:handoutMasterId r:id="rId61"/>
  </p:handoutMasterIdLst>
  <p:sldIdLst>
    <p:sldId id="256" r:id="rId3"/>
    <p:sldId id="270" r:id="rId4"/>
    <p:sldId id="271" r:id="rId5"/>
    <p:sldId id="272" r:id="rId6"/>
    <p:sldId id="273" r:id="rId7"/>
    <p:sldId id="258" r:id="rId8"/>
    <p:sldId id="261" r:id="rId9"/>
    <p:sldId id="266" r:id="rId10"/>
    <p:sldId id="267" r:id="rId11"/>
    <p:sldId id="274" r:id="rId12"/>
    <p:sldId id="262" r:id="rId13"/>
    <p:sldId id="278" r:id="rId14"/>
    <p:sldId id="275" r:id="rId15"/>
    <p:sldId id="276" r:id="rId16"/>
    <p:sldId id="277" r:id="rId17"/>
    <p:sldId id="279" r:id="rId18"/>
    <p:sldId id="280" r:id="rId19"/>
    <p:sldId id="281" r:id="rId20"/>
    <p:sldId id="282" r:id="rId21"/>
    <p:sldId id="319" r:id="rId22"/>
    <p:sldId id="284" r:id="rId23"/>
    <p:sldId id="283" r:id="rId24"/>
    <p:sldId id="285" r:id="rId25"/>
    <p:sldId id="286" r:id="rId26"/>
    <p:sldId id="287" r:id="rId27"/>
    <p:sldId id="288" r:id="rId28"/>
    <p:sldId id="290" r:id="rId29"/>
    <p:sldId id="291" r:id="rId30"/>
    <p:sldId id="293" r:id="rId31"/>
    <p:sldId id="292" r:id="rId32"/>
    <p:sldId id="294" r:id="rId33"/>
    <p:sldId id="320" r:id="rId34"/>
    <p:sldId id="321" r:id="rId35"/>
    <p:sldId id="295" r:id="rId36"/>
    <p:sldId id="322" r:id="rId37"/>
    <p:sldId id="296" r:id="rId38"/>
    <p:sldId id="297" r:id="rId39"/>
    <p:sldId id="313" r:id="rId40"/>
    <p:sldId id="314" r:id="rId41"/>
    <p:sldId id="299" r:id="rId42"/>
    <p:sldId id="300" r:id="rId43"/>
    <p:sldId id="289" r:id="rId44"/>
    <p:sldId id="301" r:id="rId45"/>
    <p:sldId id="302" r:id="rId46"/>
    <p:sldId id="303" r:id="rId47"/>
    <p:sldId id="304" r:id="rId48"/>
    <p:sldId id="316" r:id="rId49"/>
    <p:sldId id="305" r:id="rId50"/>
    <p:sldId id="306" r:id="rId51"/>
    <p:sldId id="307" r:id="rId52"/>
    <p:sldId id="318" r:id="rId53"/>
    <p:sldId id="308" r:id="rId54"/>
    <p:sldId id="309" r:id="rId55"/>
    <p:sldId id="310" r:id="rId56"/>
    <p:sldId id="311" r:id="rId57"/>
    <p:sldId id="312" r:id="rId58"/>
    <p:sldId id="315" r:id="rId59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DDB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>
      <p:cViewPr varScale="1">
        <p:scale>
          <a:sx n="68" d="100"/>
          <a:sy n="68" d="100"/>
        </p:scale>
        <p:origin x="96" y="210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1986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5" Type="http://schemas.openxmlformats.org/officeDocument/2006/relationships/slide" Target="slides/slide3.xml"/><Relationship Id="rId61" Type="http://schemas.openxmlformats.org/officeDocument/2006/relationships/handoutMaster" Target="handoutMasters/handoutMaster1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notesMaster" Target="notesMasters/notesMaster1.xml"/><Relationship Id="rId65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8CEC3D-96F7-401F-9673-3EE7F75C9C5B}" type="datetimeFigureOut">
              <a:rPr lang="en-US"/>
              <a:t>12/21/2016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8ED8CD-4E4C-49AC-BDC6-2963BA49E54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34179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32BCF4-D26D-4DAF-9F57-FE1E61FE7935}" type="datetimeFigureOut">
              <a:rPr lang="en-US"/>
              <a:t>12/21/2016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B91549-43BF-425A-AF25-75262019208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392864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B91549-43BF-425A-AF25-75262019208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456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00EA6-0821-4AC5-933C-321AA6545349}" type="slidenum">
              <a:rPr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107723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B91549-43BF-425A-AF25-75262019208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9473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oking up to clouds and blue sky surrounded by glass-walled buildings" title="Slide Design Picture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73625" y="0"/>
            <a:ext cx="7315200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8013" y="685801"/>
            <a:ext cx="3962400" cy="4724399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8013" y="5410200"/>
            <a:ext cx="3962400" cy="7620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93FC7-9D1A-468B-98DB-D1E8D74418D9}" type="datetimeFigureOut">
              <a:rPr lang="en-US"/>
              <a:pPr/>
              <a:t>12/21/2016</a:t>
            </a:fld>
            <a:endParaRPr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1473-23EB-4724-8B59-FE6D21D89FA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348395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93FC7-9D1A-468B-98DB-D1E8D74418D9}" type="datetimeFigureOut">
              <a:rPr lang="en-US"/>
              <a:t>12/21/2016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1473-23EB-4724-8B59-FE6D21D89FA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76294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285412" y="685800"/>
            <a:ext cx="1295401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8012" y="685800"/>
            <a:ext cx="9474253" cy="54864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93FC7-9D1A-468B-98DB-D1E8D74418D9}" type="datetimeFigureOut">
              <a:rPr lang="en-US"/>
              <a:t>12/21/2016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1473-23EB-4724-8B59-FE6D21D89FA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50052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93FC7-9D1A-468B-98DB-D1E8D74418D9}" type="datetimeFigureOut">
              <a:rPr lang="en-US"/>
              <a:t>12/21/2016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1473-23EB-4724-8B59-FE6D21D89FA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37862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013" y="2590800"/>
            <a:ext cx="8229599" cy="2819400"/>
          </a:xfrm>
        </p:spPr>
        <p:txBody>
          <a:bodyPr anchor="b">
            <a:normAutofit/>
          </a:bodyPr>
          <a:lstStyle>
            <a:lvl1pPr algn="l">
              <a:defRPr sz="48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6425" y="5410200"/>
            <a:ext cx="8231187" cy="762000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93FC7-9D1A-468B-98DB-D1E8D74418D9}" type="datetimeFigureOut">
              <a:rPr lang="en-US"/>
              <a:pPr/>
              <a:t>12/21/2016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1473-23EB-4724-8B59-FE6D21D89FA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2511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3813" y="685800"/>
            <a:ext cx="50292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51614" y="685800"/>
            <a:ext cx="5029199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93FC7-9D1A-468B-98DB-D1E8D74418D9}" type="datetimeFigureOut">
              <a:rPr lang="en-US"/>
              <a:t>12/21/2016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1473-23EB-4724-8B59-FE6D21D89FA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9701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664" y="685800"/>
            <a:ext cx="5029200" cy="9906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3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3664" y="1676400"/>
            <a:ext cx="502920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51613" y="685800"/>
            <a:ext cx="5029200" cy="9906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3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50025" y="1676400"/>
            <a:ext cx="502920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93FC7-9D1A-468B-98DB-D1E8D74418D9}" type="datetimeFigureOut">
              <a:rPr lang="en-US"/>
              <a:t>12/21/2016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1473-23EB-4724-8B59-FE6D21D89FA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1309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93FC7-9D1A-468B-98DB-D1E8D74418D9}" type="datetimeFigureOut">
              <a:rPr lang="en-US"/>
              <a:t>12/21/2016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1473-23EB-4724-8B59-FE6D21D89FA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34428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93FC7-9D1A-468B-98DB-D1E8D74418D9}" type="datetimeFigureOut">
              <a:rPr lang="en-US"/>
              <a:t>12/21/2016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1473-23EB-4724-8B59-FE6D21D89FA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10311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014" y="685800"/>
            <a:ext cx="3962400" cy="4724400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5212" y="685800"/>
            <a:ext cx="6704171" cy="54864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013" y="5410200"/>
            <a:ext cx="3962400" cy="7620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93FC7-9D1A-468B-98DB-D1E8D74418D9}" type="datetimeFigureOut">
              <a:rPr lang="en-US"/>
              <a:t>12/21/2016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1473-23EB-4724-8B59-FE6D21D89FA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34726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014" y="685800"/>
            <a:ext cx="3962400" cy="4724400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5213" y="685800"/>
            <a:ext cx="6705600" cy="5486400"/>
          </a:xfrm>
          <a:ln w="63500">
            <a:solidFill>
              <a:schemeClr val="bg1"/>
            </a:solidFill>
            <a:miter lim="800000"/>
          </a:ln>
        </p:spPr>
        <p:txBody>
          <a:bodyPr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013" y="5410200"/>
            <a:ext cx="3962400" cy="7620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93FC7-9D1A-468B-98DB-D1E8D74418D9}" type="datetimeFigureOut">
              <a:rPr lang="en-US"/>
              <a:t>12/21/2016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1473-23EB-4724-8B59-FE6D21D89FA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52041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5105400"/>
            <a:ext cx="10971372" cy="10668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685800"/>
            <a:ext cx="10287000" cy="4190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C8C8C"/>
                </a:solidFill>
              </a:defRPr>
            </a:lvl1pPr>
          </a:lstStyle>
          <a:p>
            <a:fld id="{81C93FC7-9D1A-468B-98DB-D1E8D74418D9}" type="datetimeFigureOut">
              <a:rPr lang="en-US"/>
              <a:pPr/>
              <a:t>12/21/2016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C8C8C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8C8C8C"/>
                </a:solidFill>
              </a:defRPr>
            </a:lvl1pPr>
          </a:lstStyle>
          <a:p>
            <a:fld id="{A3F31473-23EB-4724-8B59-FE6D21D89FA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4928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SzPct val="8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15950" indent="-28575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Corbe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80744" indent="-283464" algn="l" defTabSz="914400" rtl="0" eaLnBrk="1" latinLnBrk="0" hangingPunct="1">
        <a:lnSpc>
          <a:spcPct val="90000"/>
        </a:lnSpc>
        <a:spcBef>
          <a:spcPts val="600"/>
        </a:spcBef>
        <a:buFont typeface="Corbe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64792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148840" indent="-283464" algn="l" defTabSz="914400" rtl="0" eaLnBrk="1" latinLnBrk="0" hangingPunct="1">
        <a:lnSpc>
          <a:spcPct val="90000"/>
        </a:lnSpc>
        <a:spcBef>
          <a:spcPts val="600"/>
        </a:spcBef>
        <a:buFont typeface="Corbel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32888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916936" indent="-283464" algn="l" defTabSz="914400" rtl="0" eaLnBrk="1" latinLnBrk="0" hangingPunct="1">
        <a:lnSpc>
          <a:spcPct val="90000"/>
        </a:lnSpc>
        <a:spcBef>
          <a:spcPts val="600"/>
        </a:spcBef>
        <a:buFont typeface="Corbel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300984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0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0.png"/><Relationship Id="rId4" Type="http://schemas.openxmlformats.org/officeDocument/2006/relationships/image" Target="../media/image42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0.png"/><Relationship Id="rId2" Type="http://schemas.openxmlformats.org/officeDocument/2006/relationships/image" Target="../media/image370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0.png"/><Relationship Id="rId2" Type="http://schemas.openxmlformats.org/officeDocument/2006/relationships/image" Target="../media/image400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48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bg2">
                <a:lumMod val="20000"/>
                <a:lumOff val="80000"/>
              </a:schemeClr>
            </a:gs>
            <a:gs pos="58000">
              <a:schemeClr val="bg2">
                <a:lumMod val="40000"/>
                <a:lumOff val="60000"/>
              </a:schemeClr>
            </a:gs>
            <a:gs pos="100000">
              <a:schemeClr val="bg2"/>
            </a:gs>
          </a:gsLst>
          <a:lin ang="14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" y="381000"/>
            <a:ext cx="4951412" cy="1676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Structural design of      </a:t>
            </a:r>
            <a:r>
              <a:rPr lang="en-US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Al-Awqaf</a:t>
            </a:r>
            <a:r>
              <a:rPr lang="en-US" dirty="0" smtClean="0"/>
              <a:t> building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Under supervision of:</a:t>
            </a:r>
            <a:br>
              <a:rPr lang="en-US" dirty="0" smtClean="0"/>
            </a:br>
            <a:r>
              <a:rPr lang="en-US" dirty="0" smtClean="0"/>
              <a:t>Eng. </a:t>
            </a:r>
            <a:r>
              <a:rPr lang="en-US" dirty="0" err="1" smtClean="0"/>
              <a:t>Abdelhakeem</a:t>
            </a:r>
            <a:r>
              <a:rPr lang="en-US" dirty="0" smtClean="0"/>
              <a:t> Jawhari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412" y="381000"/>
            <a:ext cx="6880011" cy="619330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6" name="Rectangle 5"/>
          <p:cNvSpPr/>
          <p:nvPr/>
        </p:nvSpPr>
        <p:spPr>
          <a:xfrm>
            <a:off x="532591" y="2057400"/>
            <a:ext cx="4113242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i="1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Prepared by</a:t>
            </a:r>
            <a:r>
              <a:rPr lang="en-US" sz="40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:</a:t>
            </a:r>
            <a:r>
              <a:rPr lang="en-US" sz="4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/>
            </a:r>
            <a:br>
              <a:rPr lang="en-US" sz="4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en-US" sz="40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Hamza Isleem</a:t>
            </a:r>
            <a:br>
              <a:rPr lang="en-US" sz="40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en-US" sz="4000" dirty="0" err="1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Rajaa</a:t>
            </a:r>
            <a:r>
              <a:rPr lang="en-US" sz="40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’ Sabra</a:t>
            </a:r>
            <a:br>
              <a:rPr lang="en-US" sz="40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en-US" sz="40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Mohammed Robo’</a:t>
            </a:r>
            <a:br>
              <a:rPr lang="en-US" sz="40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en-US" sz="4000" dirty="0" err="1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Sa’ad</a:t>
            </a:r>
            <a:r>
              <a:rPr lang="en-US" sz="40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Kittaneh</a:t>
            </a:r>
            <a:endParaRPr lang="en-US" sz="40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4080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94001" y="3048000"/>
            <a:ext cx="1077339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 soil bearing capacity=150KN/m2,</a:t>
            </a:r>
            <a:b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But…</a:t>
            </a:r>
            <a:endParaRPr 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351212" y="457200"/>
            <a:ext cx="45223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Soil properties</a:t>
            </a:r>
            <a:endParaRPr lang="en-US" sz="54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33344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98867" y="2667000"/>
            <a:ext cx="833510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Structural View</a:t>
            </a:r>
            <a:endParaRPr lang="en-US" sz="96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1459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08342" y="381000"/>
            <a:ext cx="65213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Codes and standards </a:t>
            </a:r>
            <a:endParaRPr lang="en-U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79412" y="1676400"/>
            <a:ext cx="92439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- ACI 318-14</a:t>
            </a:r>
            <a:endParaRPr 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36612" y="2585076"/>
            <a:ext cx="92439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-ASCE-7 (2010)</a:t>
            </a:r>
            <a:endParaRPr 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0812" y="3682700"/>
            <a:ext cx="92439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- IBC 2012</a:t>
            </a:r>
            <a:endParaRPr 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60412" y="4724400"/>
            <a:ext cx="760082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- UBC 97</a:t>
            </a:r>
            <a:endParaRPr 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3135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7612" y="983188"/>
            <a:ext cx="9313605" cy="583729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208212" y="17655"/>
            <a:ext cx="65261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Materials unit weight</a:t>
            </a:r>
            <a:endParaRPr lang="en-U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62951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989012" y="381000"/>
                <a:ext cx="9520556" cy="92333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US" sz="5400" b="1" cap="none" spc="0" dirty="0" smtClean="0">
                    <a:ln w="12700">
                      <a:solidFill>
                        <a:schemeClr val="accent1"/>
                      </a:solidFill>
                      <a:prstDash val="solid"/>
                    </a:ln>
                    <a:pattFill prst="pct50">
                      <a:fgClr>
                        <a:schemeClr val="accent1"/>
                      </a:fgClr>
                      <a:bgClr>
                        <a:schemeClr val="accent1">
                          <a:lumMod val="20000"/>
                          <a:lumOff val="80000"/>
                        </a:schemeClr>
                      </a:bgClr>
                    </a:pattFill>
                    <a:effectLst>
                      <a:outerShdw dist="38100" dir="2640000" algn="bl" rotWithShape="0">
                        <a:schemeClr val="accent1"/>
                      </a:outerShdw>
                    </a:effectLst>
                  </a:rPr>
                  <a:t>Why </a:t>
                </a:r>
                <a14:m>
                  <m:oMath xmlns:m="http://schemas.openxmlformats.org/officeDocument/2006/math">
                    <m:r>
                      <a:rPr lang="en-US" sz="5400" b="1" i="1" cap="none" spc="0" smtClean="0">
                        <a:ln w="12700">
                          <a:solidFill>
                            <a:schemeClr val="accent1"/>
                          </a:solidFill>
                          <a:prstDash val="solid"/>
                        </a:ln>
                        <a:pattFill prst="pct50">
                          <a:fgClr>
                            <a:schemeClr val="accent1"/>
                          </a:fgClr>
                          <a:bgClr>
                            <a:schemeClr val="accent1">
                              <a:lumMod val="20000"/>
                              <a:lumOff val="80000"/>
                            </a:schemeClr>
                          </a:bgClr>
                        </a:pattFill>
                        <a:effectLst>
                          <a:outerShdw dist="38100" dir="2640000" algn="bl" rotWithShape="0">
                            <a:schemeClr val="accent1"/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</m:oMath>
                </a14:m>
                <a:r>
                  <a:rPr lang="en-US" sz="5400" b="1" cap="none" spc="0" dirty="0" smtClean="0">
                    <a:ln w="12700">
                      <a:solidFill>
                        <a:schemeClr val="accent1"/>
                      </a:solidFill>
                      <a:prstDash val="solid"/>
                    </a:ln>
                    <a:pattFill prst="pct50">
                      <a:fgClr>
                        <a:schemeClr val="accent1"/>
                      </a:fgClr>
                      <a:bgClr>
                        <a:schemeClr val="accent1">
                          <a:lumMod val="20000"/>
                          <a:lumOff val="80000"/>
                        </a:schemeClr>
                      </a:bgClr>
                    </a:pattFill>
                    <a:effectLst>
                      <a:outerShdw dist="38100" dir="2640000" algn="bl" rotWithShape="0">
                        <a:schemeClr val="accent1"/>
                      </a:outerShdw>
                    </a:effectLst>
                  </a:rPr>
                  <a:t>=15.5 for partition block?</a:t>
                </a:r>
                <a:endParaRPr lang="en-US" sz="5400" b="1" cap="none" spc="0" dirty="0">
                  <a:ln w="12700">
                    <a:solidFill>
                      <a:schemeClr val="accent1"/>
                    </a:solidFill>
                    <a:prstDash val="solid"/>
                  </a:ln>
                  <a:pattFill prst="pct50">
                    <a:fgClr>
                      <a:schemeClr val="accent1"/>
                    </a:fgClr>
                    <a:bgClr>
                      <a:schemeClr val="accent1">
                        <a:lumMod val="20000"/>
                        <a:lumOff val="80000"/>
                      </a:schemeClr>
                    </a:bgClr>
                  </a:pattFill>
                  <a:effectLst>
                    <a:outerShdw dist="38100" dir="2640000" algn="bl" rotWithShape="0">
                      <a:schemeClr val="accent1"/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9012" y="381000"/>
                <a:ext cx="9520556" cy="92333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6212" y="1828800"/>
            <a:ext cx="8415921" cy="4813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350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212" y="1828800"/>
            <a:ext cx="8229599" cy="47244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434583" y="457200"/>
            <a:ext cx="56204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Internal Partitions</a:t>
            </a:r>
            <a:endParaRPr lang="en-U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49560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2612" y="304800"/>
            <a:ext cx="4800600" cy="642915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50812" y="304800"/>
            <a:ext cx="4185098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Super Imposed dead load</a:t>
            </a:r>
            <a:endParaRPr lang="en-U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612" y="3276600"/>
            <a:ext cx="6000750" cy="295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984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412" y="1219200"/>
            <a:ext cx="4495800" cy="518159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841198" y="152400"/>
            <a:ext cx="77444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External “masonry” wall</a:t>
            </a:r>
            <a:endParaRPr lang="en-U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7212" y="1219199"/>
            <a:ext cx="5514975" cy="5181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105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412" y="1752600"/>
            <a:ext cx="8915400" cy="487679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695095" y="381000"/>
            <a:ext cx="380803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Soil load</a:t>
            </a:r>
            <a:endParaRPr lang="en-U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79093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84478" y="228600"/>
            <a:ext cx="28648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Live load</a:t>
            </a:r>
            <a:endParaRPr lang="en-U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5612" y="1295400"/>
            <a:ext cx="110490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 live load was distributed according to the use of the floor from codes</a:t>
            </a:r>
            <a:endParaRPr lang="en-US" sz="36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8611" y="2639200"/>
            <a:ext cx="8898505" cy="3523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290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212" y="1676400"/>
            <a:ext cx="4648200" cy="34861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" name="Oval 3"/>
          <p:cNvSpPr/>
          <p:nvPr/>
        </p:nvSpPr>
        <p:spPr>
          <a:xfrm>
            <a:off x="4037012" y="45720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5256212" y="1419607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912289" y="2918231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5256212" y="4416855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037012" y="5415329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996503" y="453687"/>
            <a:ext cx="59392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Architectural review</a:t>
            </a:r>
            <a:endParaRPr 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214144" y="1405065"/>
            <a:ext cx="44903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Structural view</a:t>
            </a:r>
            <a:endParaRPr 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826689" y="2918231"/>
            <a:ext cx="40719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Model checks</a:t>
            </a:r>
            <a:endParaRPr 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170612" y="4431397"/>
            <a:ext cx="55723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Design</a:t>
            </a:r>
            <a:r>
              <a:rPr lang="ar-JO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&amp;</a:t>
            </a:r>
            <a:r>
              <a:rPr lang="ar-JO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detailing</a:t>
            </a:r>
            <a:endParaRPr 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996503" y="5453814"/>
            <a:ext cx="34628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Conclusion </a:t>
            </a:r>
            <a:endParaRPr 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93331" y="163009"/>
            <a:ext cx="24176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Outline</a:t>
            </a:r>
            <a:endParaRPr lang="en-U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26723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432679" y="228600"/>
            <a:ext cx="59684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Load Combinations</a:t>
            </a:r>
            <a:endParaRPr lang="en-U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0824" y="1524000"/>
            <a:ext cx="6172201" cy="4243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91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06325" y="56719"/>
            <a:ext cx="57951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Lateral loads “IBC”</a:t>
            </a:r>
            <a:endParaRPr lang="en-U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7812" y="990600"/>
            <a:ext cx="3829050" cy="4391025"/>
          </a:xfrm>
          <a:prstGeom prst="rect">
            <a:avLst/>
          </a:prstGeom>
        </p:spPr>
      </p:pic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1013" y="5626692"/>
            <a:ext cx="8305800" cy="105727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856412" y="1752600"/>
            <a:ext cx="4807726" cy="21579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en-U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600" b="0" cap="none" spc="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Ss</a:t>
            </a:r>
            <a:r>
              <a:rPr lang="en-US" sz="36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 2.5 * 0.2 = 0.5</a:t>
            </a: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en-US" sz="36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S</a:t>
            </a:r>
            <a:r>
              <a:rPr lang="en-US" sz="3600" b="0" cap="none" spc="0" baseline="-25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n-US" sz="36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 1.25 * 0.2 = 0.25</a:t>
            </a:r>
            <a:endParaRPr lang="en-US" sz="36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2694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399290" y="228600"/>
            <a:ext cx="29370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Site class</a:t>
            </a:r>
            <a:endParaRPr lang="en-U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012416" y="5638800"/>
            <a:ext cx="71288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he </a:t>
            </a:r>
            <a:r>
              <a:rPr lang="en-U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soil profile type is </a:t>
            </a:r>
            <a:r>
              <a:rPr lang="en-US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endParaRPr 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612" y="1371600"/>
            <a:ext cx="9525000" cy="4038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008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84624" y="228600"/>
            <a:ext cx="23663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Fa &amp; </a:t>
            </a:r>
            <a:r>
              <a:rPr lang="en-US" sz="5400" b="1" cap="none" spc="0" dirty="0" err="1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Fv</a:t>
            </a:r>
            <a:endParaRPr lang="en-U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2" y="1295400"/>
            <a:ext cx="4572000" cy="5105400"/>
          </a:xfrm>
          <a:prstGeom prst="rect">
            <a:avLst/>
          </a:prstGeom>
        </p:spPr>
      </p:pic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7212" y="1295400"/>
            <a:ext cx="5419725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884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92387" y="228600"/>
            <a:ext cx="77508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Seismic design category </a:t>
            </a:r>
            <a:endParaRPr lang="en-U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7012" y="1151930"/>
            <a:ext cx="4467890" cy="26622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US" sz="5400" b="0" cap="none" spc="0" baseline="-25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DS</a:t>
            </a:r>
            <a:r>
              <a:rPr lang="en-U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 </a:t>
            </a:r>
            <a:r>
              <a:rPr lang="en-U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0.7 </a:t>
            </a:r>
            <a:endParaRPr 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en-U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US" sz="5400" b="0" cap="none" spc="0" baseline="-25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D1</a:t>
            </a:r>
            <a:r>
              <a:rPr lang="en-U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 </a:t>
            </a:r>
            <a:r>
              <a:rPr lang="en-U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0.475 </a:t>
            </a:r>
            <a:endParaRPr 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8612" y="1151930"/>
            <a:ext cx="5943600" cy="2895600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012" y="4086216"/>
            <a:ext cx="5920570" cy="25908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323012" y="4735285"/>
            <a:ext cx="535274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So, SDC of this project is </a:t>
            </a:r>
            <a:r>
              <a:rPr lang="en-US" sz="3600" b="1" u="sng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endParaRPr lang="en-US" sz="3600" b="1" u="sng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4771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70212" y="228600"/>
            <a:ext cx="57951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Lateral loads “IBC”</a:t>
            </a:r>
            <a:endParaRPr lang="en-U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700" y="1151930"/>
            <a:ext cx="9220200" cy="5477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467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59245" y="56555"/>
            <a:ext cx="98235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Beams Layout &amp; slabs directions</a:t>
            </a:r>
            <a:endParaRPr lang="en-U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0317" y="5791200"/>
            <a:ext cx="107588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Drop beams (250x500) and (300x600)</a:t>
            </a:r>
            <a:endParaRPr 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6212" y="1143000"/>
            <a:ext cx="8639175" cy="4648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592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2453" y="228600"/>
            <a:ext cx="75648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3D Model using SAP2000</a:t>
            </a:r>
            <a:endParaRPr lang="en-U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5412" y="1295400"/>
            <a:ext cx="5715000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03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26219" y="381000"/>
            <a:ext cx="22862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Checks</a:t>
            </a:r>
            <a:endParaRPr lang="en-U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Flowchart: Alternate Process 2"/>
          <p:cNvSpPr/>
          <p:nvPr/>
        </p:nvSpPr>
        <p:spPr>
          <a:xfrm>
            <a:off x="760412" y="1676400"/>
            <a:ext cx="1905000" cy="1066800"/>
          </a:xfrm>
          <a:prstGeom prst="flowChartAlternate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Compatibility</a:t>
            </a:r>
            <a:endParaRPr lang="en-US" sz="2000" dirty="0"/>
          </a:p>
        </p:txBody>
      </p:sp>
      <p:sp>
        <p:nvSpPr>
          <p:cNvPr id="5" name="Flowchart: Alternate Process 4"/>
          <p:cNvSpPr/>
          <p:nvPr/>
        </p:nvSpPr>
        <p:spPr>
          <a:xfrm>
            <a:off x="6059413" y="3437206"/>
            <a:ext cx="1905000" cy="1066800"/>
          </a:xfrm>
          <a:prstGeom prst="flowChartAlternate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Ductility</a:t>
            </a:r>
            <a:endParaRPr lang="en-US" sz="2400" dirty="0"/>
          </a:p>
        </p:txBody>
      </p:sp>
      <p:sp>
        <p:nvSpPr>
          <p:cNvPr id="6" name="Flowchart: Alternate Process 5"/>
          <p:cNvSpPr/>
          <p:nvPr/>
        </p:nvSpPr>
        <p:spPr>
          <a:xfrm>
            <a:off x="3473719" y="3437206"/>
            <a:ext cx="1905000" cy="1066800"/>
          </a:xfrm>
          <a:prstGeom prst="flowChartAlternate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Base shear</a:t>
            </a:r>
            <a:endParaRPr lang="en-US" sz="2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Flowchart: Alternate Process 6"/>
          <p:cNvSpPr/>
          <p:nvPr/>
        </p:nvSpPr>
        <p:spPr>
          <a:xfrm>
            <a:off x="8837612" y="1676400"/>
            <a:ext cx="1905000" cy="1066800"/>
          </a:xfrm>
          <a:prstGeom prst="flowChartAlternate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lowchart: Alternate Process 7"/>
          <p:cNvSpPr/>
          <p:nvPr/>
        </p:nvSpPr>
        <p:spPr>
          <a:xfrm>
            <a:off x="6059413" y="1676400"/>
            <a:ext cx="1905000" cy="1066800"/>
          </a:xfrm>
          <a:prstGeom prst="flowChartAlternate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Stress-strain</a:t>
            </a:r>
            <a:endParaRPr lang="en-US" sz="2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Flowchart: Alternate Process 8"/>
          <p:cNvSpPr/>
          <p:nvPr/>
        </p:nvSpPr>
        <p:spPr>
          <a:xfrm>
            <a:off x="3434447" y="1676400"/>
            <a:ext cx="1905000" cy="1066800"/>
          </a:xfrm>
          <a:prstGeom prst="flowChartAlternate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Equilibrium</a:t>
            </a:r>
            <a:endParaRPr lang="en-US" sz="2400" dirty="0"/>
          </a:p>
        </p:txBody>
      </p:sp>
      <p:sp>
        <p:nvSpPr>
          <p:cNvPr id="10" name="Rectangle 9"/>
          <p:cNvSpPr/>
          <p:nvPr/>
        </p:nvSpPr>
        <p:spPr>
          <a:xfrm>
            <a:off x="9287763" y="1978967"/>
            <a:ext cx="100469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Period</a:t>
            </a:r>
            <a:endParaRPr lang="en-US" sz="2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68339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79812" y="228600"/>
            <a:ext cx="42562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Compatibility</a:t>
            </a:r>
            <a:endParaRPr lang="en-U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621" y="1447800"/>
            <a:ext cx="4638675" cy="5010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709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7612" y="609600"/>
            <a:ext cx="9157996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166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26679" y="228600"/>
            <a:ext cx="37625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Equilibrium </a:t>
            </a:r>
            <a:endParaRPr lang="en-U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4153" y="2286000"/>
            <a:ext cx="9087612" cy="255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714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25927" y="228600"/>
            <a:ext cx="4564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Base </a:t>
            </a:r>
            <a:r>
              <a:rPr lang="en-U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shear IBC</a:t>
            </a:r>
            <a:endParaRPr lang="en-U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9012" y="1752600"/>
            <a:ext cx="9938845" cy="242887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4419600"/>
            <a:ext cx="8532209" cy="15676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en-US" sz="32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By hand: W </a:t>
            </a:r>
            <a:r>
              <a:rPr lang="en-US" sz="32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 89208.35 KN </a:t>
            </a:r>
            <a:endParaRPr lang="en-US" sz="3200" b="0" cap="none" spc="0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en-US" sz="32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</a:t>
            </a:r>
            <a:r>
              <a:rPr lang="en-US" sz="32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V = </a:t>
            </a:r>
            <a:r>
              <a:rPr lang="en-US" sz="32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Cs * W = 0.0528 * </a:t>
            </a:r>
            <a:r>
              <a:rPr lang="en-US" sz="32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89208.35 </a:t>
            </a:r>
            <a:r>
              <a:rPr lang="en-US" sz="32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 4710.2 KN</a:t>
            </a:r>
            <a:endParaRPr lang="en-US" sz="32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453086" y="5763733"/>
            <a:ext cx="39052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Error= 2.52%</a:t>
            </a:r>
            <a:endParaRPr 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37731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14669" y="304800"/>
            <a:ext cx="48371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Base </a:t>
            </a:r>
            <a:r>
              <a:rPr lang="en-U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shear UBC</a:t>
            </a:r>
            <a:endParaRPr lang="en-U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3412" y="1447800"/>
            <a:ext cx="8412706" cy="270986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212723" y="4419600"/>
            <a:ext cx="4106766" cy="7520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en-US" sz="32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By hand, </a:t>
            </a:r>
            <a:r>
              <a:rPr lang="en-US" sz="32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 = </a:t>
            </a:r>
            <a:r>
              <a:rPr lang="en-US" sz="32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JO" sz="32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5232</a:t>
            </a:r>
            <a:r>
              <a:rPr lang="en-US" sz="32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endParaRPr lang="en-US" sz="32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258575" y="5334000"/>
            <a:ext cx="40270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Error= </a:t>
            </a:r>
            <a:r>
              <a:rPr lang="ar-JO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2.56</a:t>
            </a:r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%</a:t>
            </a:r>
            <a:endParaRPr 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95214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13" y="1143001"/>
            <a:ext cx="7620000" cy="263676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5012" y="4013317"/>
            <a:ext cx="7457888" cy="260076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9334714" y="1828800"/>
            <a:ext cx="1029449" cy="7520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en-US" sz="32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UBC</a:t>
            </a:r>
            <a:endParaRPr lang="en-US" sz="32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69622" y="4937665"/>
            <a:ext cx="869149" cy="7520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en-US" sz="32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IBC</a:t>
            </a:r>
            <a:endParaRPr lang="en-US" sz="32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5612" y="52153"/>
            <a:ext cx="109365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Base </a:t>
            </a:r>
            <a:r>
              <a:rPr lang="en-U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shear comparison, UBC or IBC?</a:t>
            </a:r>
            <a:endParaRPr lang="en-U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01326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8517" y="228600"/>
            <a:ext cx="111989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Period and modal mass participation</a:t>
            </a:r>
            <a:endParaRPr lang="en-U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59581" y="5486400"/>
            <a:ext cx="378148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By hand: </a:t>
            </a:r>
            <a:r>
              <a:rPr lang="en-US" sz="4000" b="0" cap="none" spc="0" dirty="0" err="1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Tx</a:t>
            </a:r>
            <a:r>
              <a:rPr lang="en-US" sz="40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=1.5 s</a:t>
            </a:r>
            <a:br>
              <a:rPr lang="en-US" sz="40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en-US" sz="40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By Sap: </a:t>
            </a:r>
            <a:r>
              <a:rPr lang="en-US" sz="4000" b="0" cap="none" spc="0" dirty="0" err="1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Tx</a:t>
            </a:r>
            <a:r>
              <a:rPr lang="en-US" sz="40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=1.57 s</a:t>
            </a:r>
            <a:endParaRPr lang="en-US" sz="40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724597" y="5719465"/>
            <a:ext cx="35782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Error= 4.8%</a:t>
            </a:r>
            <a:endParaRPr 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581" y="1219199"/>
            <a:ext cx="8668631" cy="4038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48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2" y="1524000"/>
            <a:ext cx="9677400" cy="44196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08517" y="228600"/>
            <a:ext cx="111989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Period and modal mass participation</a:t>
            </a:r>
            <a:endParaRPr lang="en-U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3380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16518" y="228600"/>
            <a:ext cx="77829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Stress-Strain relationship</a:t>
            </a:r>
            <a:endParaRPr lang="en-U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3" name="Picture 2" descr="C:\Users\DELL-inc\AppData\Local\Microsoft\Windows\INetCache\Content.Word\dasxqwxqxqwd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2" y="1600200"/>
            <a:ext cx="6553200" cy="4191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/>
          <p:cNvSpPr/>
          <p:nvPr/>
        </p:nvSpPr>
        <p:spPr>
          <a:xfrm>
            <a:off x="7847012" y="1600200"/>
            <a:ext cx="3133780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 errors were 0 % as shown in the report</a:t>
            </a:r>
            <a:endParaRPr 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8525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56992" y="228600"/>
            <a:ext cx="83019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Ductility ”check story drift”</a:t>
            </a:r>
            <a:endParaRPr lang="en-U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8212" y="1151930"/>
            <a:ext cx="7467600" cy="5291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79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1749" y="990600"/>
            <a:ext cx="8924925" cy="27051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8810" y="3930739"/>
            <a:ext cx="5750805" cy="13716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061103" y="5337756"/>
            <a:ext cx="97348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Limit= 0.02*3.1= 0.062 m= 62mm</a:t>
            </a:r>
            <a:endParaRPr 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23040" y="67270"/>
            <a:ext cx="83019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Ductility ”check story drift”</a:t>
            </a:r>
            <a:endParaRPr lang="en-U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85674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1598612" y="1600200"/>
                <a:ext cx="2087132" cy="6997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0">
                            <a:latin typeface="Cambria Math" panose="02040503050406030204" pitchFamily="18" charset="0"/>
                          </a:rPr>
                          <m:t>𝛅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  <m:r>
                      <a:rPr lang="en-US" sz="2400" b="1" i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0">
                                <a:latin typeface="Cambria Math" panose="02040503050406030204" pitchFamily="18" charset="0"/>
                              </a:rPr>
                              <m:t>𝐂</m:t>
                            </m:r>
                          </m:e>
                          <m:sub>
                            <m:r>
                              <a:rPr lang="en-US" sz="2400" b="1" i="0">
                                <a:latin typeface="Cambria Math" panose="02040503050406030204" pitchFamily="18" charset="0"/>
                              </a:rPr>
                              <m:t>𝐝</m:t>
                            </m:r>
                          </m:sub>
                        </m:sSub>
                        <m:sSub>
                          <m:sSubPr>
                            <m:ctrlPr>
                              <a:rPr lang="en-US" sz="24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0">
                                <a:latin typeface="Cambria Math" panose="02040503050406030204" pitchFamily="18" charset="0"/>
                              </a:rPr>
                              <m:t>𝛅</m:t>
                            </m:r>
                          </m:e>
                          <m:sub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𝒚𝒆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0">
                                <a:latin typeface="Cambria Math" panose="02040503050406030204" pitchFamily="18" charset="0"/>
                              </a:rPr>
                              <m:t>𝐈</m:t>
                            </m:r>
                          </m:e>
                          <m:sub>
                            <m:r>
                              <a:rPr lang="en-US" sz="2400" b="1" i="0">
                                <a:latin typeface="Cambria Math" panose="02040503050406030204" pitchFamily="18" charset="0"/>
                              </a:rPr>
                              <m:t>𝐞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400" b="1" dirty="0"/>
                  <a:t> </a:t>
                </a: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8612" y="1600200"/>
                <a:ext cx="2087132" cy="699743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1623040" y="67270"/>
            <a:ext cx="83019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Ductility ”check story drift”</a:t>
            </a:r>
            <a:endParaRPr lang="en-U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70486509"/>
                  </p:ext>
                </p:extLst>
              </p:nvPr>
            </p:nvGraphicFramePr>
            <p:xfrm>
              <a:off x="6258103" y="990600"/>
              <a:ext cx="4572000" cy="3886203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914400"/>
                    <a:gridCol w="914400"/>
                    <a:gridCol w="914400"/>
                    <a:gridCol w="914400"/>
                    <a:gridCol w="914400"/>
                  </a:tblGrid>
                  <a:tr h="55401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solidFill>
                                <a:schemeClr val="tx1"/>
                              </a:solidFill>
                              <a:effectLst/>
                            </a:rPr>
                            <a:t>Story</a:t>
                          </a:r>
                          <a:endParaRPr lang="en-US" sz="1400" b="1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bg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h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m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bg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Load </a:t>
                          </a:r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Case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bg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i="1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𝛅</m:t>
                                  </m:r>
                                </m:e>
                                <m:sub>
                                  <m:r>
                                    <a:rPr lang="en-US" sz="1400" b="1" i="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𝐲</m:t>
                                  </m:r>
                                </m:sub>
                              </m:sSub>
                              <m:r>
                                <a:rPr lang="en-US" sz="14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14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𝛅</m:t>
                                  </m:r>
                                </m:e>
                                <m:sub>
                                  <m:r>
                                    <a:rPr lang="en-US" sz="1400" b="1" i="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𝐲</m:t>
                                  </m:r>
                                  <m:r>
                                    <a:rPr lang="en-US" sz="14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14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 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bg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∆</m:t>
                                    </m:r>
                                  </m:e>
                                  <m:sub>
                                    <m:r>
                                      <a:rPr lang="en-US" sz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𝒂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400" dirty="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mm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bg2">
                            <a:lumMod val="75000"/>
                          </a:schemeClr>
                        </a:solidFill>
                      </a:tcPr>
                    </a:tc>
                  </a:tr>
                  <a:tr h="41652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Story</a:t>
                          </a:r>
                          <a:r>
                            <a:rPr lang="ar-JO" sz="1400" b="1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10</a:t>
                          </a:r>
                          <a:endParaRPr lang="en-US" sz="1400" b="1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bg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-114300" algn="l"/>
                              <a:tab pos="342900" algn="l"/>
                            </a:tabLst>
                          </a:pPr>
                          <a:r>
                            <a:rPr lang="en-US" sz="1400" dirty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3.2</a:t>
                          </a:r>
                          <a:endParaRPr lang="en-US" sz="14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b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Service</a:t>
                          </a:r>
                          <a:r>
                            <a:rPr lang="en-US" sz="1400" baseline="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 y</a:t>
                          </a:r>
                          <a:endParaRPr lang="en-US" sz="14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7mm</a:t>
                          </a:r>
                          <a:endParaRPr lang="en-US" sz="14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29.4</a:t>
                          </a:r>
                          <a:endParaRPr lang="en-US" sz="14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</a:tr>
                  <a:tr h="41652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Story</a:t>
                          </a:r>
                          <a:r>
                            <a:rPr lang="ar-JO" sz="1400" b="1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9</a:t>
                          </a:r>
                          <a:endParaRPr lang="en-US" sz="1400" b="1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bg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-114300" algn="l"/>
                              <a:tab pos="342900" algn="l"/>
                            </a:tabLst>
                          </a:pPr>
                          <a:r>
                            <a:rPr lang="en-US" sz="1400" dirty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3.2</a:t>
                          </a:r>
                          <a:endParaRPr lang="en-US" sz="14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b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Service</a:t>
                          </a:r>
                          <a:r>
                            <a:rPr lang="en-US" sz="1400" baseline="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 y</a:t>
                          </a:r>
                          <a:endParaRPr lang="en-US" sz="14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7</a:t>
                          </a:r>
                          <a:endParaRPr lang="en-US" sz="14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29.4</a:t>
                          </a:r>
                          <a:endParaRPr lang="en-US" sz="14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</a:tr>
                  <a:tr h="41652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Story</a:t>
                          </a:r>
                          <a:r>
                            <a:rPr lang="ar-JO" sz="1400" b="1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8</a:t>
                          </a:r>
                          <a:endParaRPr lang="en-US" sz="1400" b="1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bg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-114300" algn="l"/>
                              <a:tab pos="342900" algn="l"/>
                            </a:tabLst>
                          </a:pPr>
                          <a:r>
                            <a:rPr lang="en-US" sz="140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3.2</a:t>
                          </a:r>
                          <a:endParaRPr lang="en-US" sz="140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b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Service</a:t>
                          </a:r>
                          <a:r>
                            <a:rPr lang="en-US" sz="1400" baseline="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 y</a:t>
                          </a:r>
                          <a:endParaRPr lang="en-US" sz="14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7</a:t>
                          </a:r>
                          <a:endParaRPr lang="en-US" sz="14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29.4</a:t>
                          </a:r>
                          <a:endParaRPr lang="en-US" sz="14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</a:tr>
                  <a:tr h="41652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Story</a:t>
                          </a:r>
                          <a:r>
                            <a:rPr lang="ar-JO" sz="1400" b="1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7</a:t>
                          </a:r>
                          <a:endParaRPr lang="en-US" sz="1400" b="1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bg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-114300" algn="l"/>
                              <a:tab pos="342900" algn="l"/>
                            </a:tabLst>
                          </a:pPr>
                          <a:r>
                            <a:rPr lang="en-US" sz="140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3.2</a:t>
                          </a:r>
                          <a:endParaRPr lang="en-US" sz="140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b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Service</a:t>
                          </a:r>
                          <a:r>
                            <a:rPr lang="en-US" sz="1400" baseline="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 y</a:t>
                          </a:r>
                          <a:endParaRPr lang="en-US" sz="14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7</a:t>
                          </a:r>
                          <a:endParaRPr lang="en-US" sz="14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29.4</a:t>
                          </a:r>
                          <a:endParaRPr lang="en-US" sz="14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</a:tr>
                  <a:tr h="41652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Story</a:t>
                          </a:r>
                          <a:r>
                            <a:rPr lang="ar-JO" sz="1400" b="1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6</a:t>
                          </a:r>
                          <a:endParaRPr lang="en-US" sz="1400" b="1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bg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-114300" algn="l"/>
                              <a:tab pos="342900" algn="l"/>
                            </a:tabLst>
                          </a:pPr>
                          <a:r>
                            <a:rPr lang="en-US" sz="140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5.2</a:t>
                          </a:r>
                          <a:endParaRPr lang="en-US" sz="140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b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Service</a:t>
                          </a:r>
                          <a:r>
                            <a:rPr lang="en-US" sz="1400" baseline="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 y</a:t>
                          </a:r>
                          <a:endParaRPr lang="en-US" sz="14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7</a:t>
                          </a:r>
                          <a:endParaRPr lang="en-US" sz="14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29.4</a:t>
                          </a:r>
                          <a:endParaRPr lang="en-US" sz="14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</a:tr>
                  <a:tr h="41652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Story</a:t>
                          </a:r>
                          <a:r>
                            <a:rPr lang="ar-JO" sz="1400" b="1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5</a:t>
                          </a:r>
                          <a:endParaRPr lang="en-US" sz="1400" b="1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bg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-114300" algn="l"/>
                              <a:tab pos="342900" algn="l"/>
                            </a:tabLst>
                          </a:pPr>
                          <a:r>
                            <a:rPr lang="en-US" sz="140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2.7</a:t>
                          </a:r>
                          <a:endParaRPr lang="en-US" sz="140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b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Service</a:t>
                          </a:r>
                          <a:r>
                            <a:rPr lang="en-US" sz="1400" baseline="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 y</a:t>
                          </a:r>
                          <a:endParaRPr lang="en-US" sz="14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7</a:t>
                          </a:r>
                          <a:endParaRPr lang="en-US" sz="14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29.4</a:t>
                          </a:r>
                          <a:endParaRPr lang="en-US" sz="14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</a:tr>
                  <a:tr h="41652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Story</a:t>
                          </a:r>
                          <a:r>
                            <a:rPr lang="ar-JO" sz="1400" b="1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4</a:t>
                          </a:r>
                          <a:endParaRPr lang="en-US" sz="1400" b="1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bg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-114300" algn="l"/>
                              <a:tab pos="342900" algn="l"/>
                            </a:tabLst>
                          </a:pPr>
                          <a:r>
                            <a:rPr lang="en-US" sz="140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2.95</a:t>
                          </a:r>
                          <a:endParaRPr lang="en-US" sz="140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b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Service</a:t>
                          </a:r>
                          <a:r>
                            <a:rPr lang="en-US" sz="1400" baseline="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 y</a:t>
                          </a:r>
                          <a:endParaRPr lang="en-US" sz="14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5</a:t>
                          </a:r>
                          <a:endParaRPr lang="en-US" sz="14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21</a:t>
                          </a:r>
                          <a:endParaRPr lang="en-US" sz="14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</a:tr>
                  <a:tr h="41652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Story</a:t>
                          </a:r>
                          <a:r>
                            <a:rPr lang="ar-JO" sz="1400" b="1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3</a:t>
                          </a:r>
                          <a:endParaRPr lang="en-US" sz="1400" b="1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bg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-114300" algn="l"/>
                              <a:tab pos="342900" algn="l"/>
                            </a:tabLst>
                          </a:pPr>
                          <a:r>
                            <a:rPr lang="en-US" sz="1400" dirty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4.65</a:t>
                          </a:r>
                          <a:endParaRPr lang="en-US" sz="14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b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Service</a:t>
                          </a:r>
                          <a:r>
                            <a:rPr lang="en-US" sz="1400" baseline="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 y</a:t>
                          </a:r>
                          <a:endParaRPr lang="en-US" sz="14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4</a:t>
                          </a:r>
                          <a:endParaRPr lang="en-US" sz="14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16.8</a:t>
                          </a:r>
                          <a:endParaRPr lang="en-US" sz="14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70486509"/>
                  </p:ext>
                </p:extLst>
              </p:nvPr>
            </p:nvGraphicFramePr>
            <p:xfrm>
              <a:off x="6258103" y="990600"/>
              <a:ext cx="4572000" cy="3886203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914400"/>
                    <a:gridCol w="914400"/>
                    <a:gridCol w="914400"/>
                    <a:gridCol w="914400"/>
                    <a:gridCol w="914400"/>
                  </a:tblGrid>
                  <a:tr h="55401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solidFill>
                                <a:schemeClr val="tx1"/>
                              </a:solidFill>
                              <a:effectLst/>
                            </a:rPr>
                            <a:t>Story</a:t>
                          </a:r>
                          <a:endParaRPr lang="en-US" sz="1400" b="1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bg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h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m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bg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Load </a:t>
                          </a:r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Case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bg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5104" marR="65104" marT="0" marB="0" anchor="ctr">
                        <a:blipFill rotWithShape="0">
                          <a:blip r:embed="rId3"/>
                          <a:stretch>
                            <a:fillRect l="-301333" t="-1099" r="-102667" b="-6142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5104" marR="65104" marT="0" marB="0" anchor="ctr">
                        <a:blipFill rotWithShape="0">
                          <a:blip r:embed="rId3"/>
                          <a:stretch>
                            <a:fillRect l="-401333" t="-1099" r="-2667" b="-614286"/>
                          </a:stretch>
                        </a:blipFill>
                      </a:tcPr>
                    </a:tc>
                  </a:tr>
                  <a:tr h="41652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Story</a:t>
                          </a:r>
                          <a:r>
                            <a:rPr lang="ar-JO" sz="1400" b="1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10</a:t>
                          </a:r>
                          <a:endParaRPr lang="en-US" sz="1400" b="1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bg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-114300" algn="l"/>
                              <a:tab pos="342900" algn="l"/>
                            </a:tabLst>
                          </a:pPr>
                          <a:r>
                            <a:rPr lang="en-US" sz="1400" dirty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3.2</a:t>
                          </a:r>
                          <a:endParaRPr lang="en-US" sz="14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b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Service</a:t>
                          </a:r>
                          <a:r>
                            <a:rPr lang="en-US" sz="1400" baseline="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 y</a:t>
                          </a:r>
                          <a:endParaRPr lang="en-US" sz="14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7mm</a:t>
                          </a:r>
                          <a:endParaRPr lang="en-US" sz="14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29.4</a:t>
                          </a:r>
                          <a:endParaRPr lang="en-US" sz="14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</a:tr>
                  <a:tr h="41652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Story</a:t>
                          </a:r>
                          <a:r>
                            <a:rPr lang="ar-JO" sz="1400" b="1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9</a:t>
                          </a:r>
                          <a:endParaRPr lang="en-US" sz="1400" b="1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bg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-114300" algn="l"/>
                              <a:tab pos="342900" algn="l"/>
                            </a:tabLst>
                          </a:pPr>
                          <a:r>
                            <a:rPr lang="en-US" sz="1400" dirty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3.2</a:t>
                          </a:r>
                          <a:endParaRPr lang="en-US" sz="14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b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Service</a:t>
                          </a:r>
                          <a:r>
                            <a:rPr lang="en-US" sz="1400" baseline="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 y</a:t>
                          </a:r>
                          <a:endParaRPr lang="en-US" sz="14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7</a:t>
                          </a:r>
                          <a:endParaRPr lang="en-US" sz="14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29.4</a:t>
                          </a:r>
                          <a:endParaRPr lang="en-US" sz="14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</a:tr>
                  <a:tr h="41652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Story</a:t>
                          </a:r>
                          <a:r>
                            <a:rPr lang="ar-JO" sz="1400" b="1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8</a:t>
                          </a:r>
                          <a:endParaRPr lang="en-US" sz="1400" b="1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bg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-114300" algn="l"/>
                              <a:tab pos="342900" algn="l"/>
                            </a:tabLst>
                          </a:pPr>
                          <a:r>
                            <a:rPr lang="en-US" sz="140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3.2</a:t>
                          </a:r>
                          <a:endParaRPr lang="en-US" sz="140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b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Service</a:t>
                          </a:r>
                          <a:r>
                            <a:rPr lang="en-US" sz="1400" baseline="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 y</a:t>
                          </a:r>
                          <a:endParaRPr lang="en-US" sz="14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7</a:t>
                          </a:r>
                          <a:endParaRPr lang="en-US" sz="14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29.4</a:t>
                          </a:r>
                          <a:endParaRPr lang="en-US" sz="14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</a:tr>
                  <a:tr h="41652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Story</a:t>
                          </a:r>
                          <a:r>
                            <a:rPr lang="ar-JO" sz="1400" b="1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7</a:t>
                          </a:r>
                          <a:endParaRPr lang="en-US" sz="1400" b="1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bg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-114300" algn="l"/>
                              <a:tab pos="342900" algn="l"/>
                            </a:tabLst>
                          </a:pPr>
                          <a:r>
                            <a:rPr lang="en-US" sz="140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3.2</a:t>
                          </a:r>
                          <a:endParaRPr lang="en-US" sz="140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b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Service</a:t>
                          </a:r>
                          <a:r>
                            <a:rPr lang="en-US" sz="1400" baseline="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 y</a:t>
                          </a:r>
                          <a:endParaRPr lang="en-US" sz="14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7</a:t>
                          </a:r>
                          <a:endParaRPr lang="en-US" sz="14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29.4</a:t>
                          </a:r>
                          <a:endParaRPr lang="en-US" sz="14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</a:tr>
                  <a:tr h="41652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Story</a:t>
                          </a:r>
                          <a:r>
                            <a:rPr lang="ar-JO" sz="1400" b="1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6</a:t>
                          </a:r>
                          <a:endParaRPr lang="en-US" sz="1400" b="1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bg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-114300" algn="l"/>
                              <a:tab pos="342900" algn="l"/>
                            </a:tabLst>
                          </a:pPr>
                          <a:r>
                            <a:rPr lang="en-US" sz="140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5.2</a:t>
                          </a:r>
                          <a:endParaRPr lang="en-US" sz="140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b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Service</a:t>
                          </a:r>
                          <a:r>
                            <a:rPr lang="en-US" sz="1400" baseline="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 y</a:t>
                          </a:r>
                          <a:endParaRPr lang="en-US" sz="14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7</a:t>
                          </a:r>
                          <a:endParaRPr lang="en-US" sz="14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29.4</a:t>
                          </a:r>
                          <a:endParaRPr lang="en-US" sz="14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</a:tr>
                  <a:tr h="41652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Story</a:t>
                          </a:r>
                          <a:r>
                            <a:rPr lang="ar-JO" sz="1400" b="1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5</a:t>
                          </a:r>
                          <a:endParaRPr lang="en-US" sz="1400" b="1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bg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-114300" algn="l"/>
                              <a:tab pos="342900" algn="l"/>
                            </a:tabLst>
                          </a:pPr>
                          <a:r>
                            <a:rPr lang="en-US" sz="140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2.7</a:t>
                          </a:r>
                          <a:endParaRPr lang="en-US" sz="140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b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Service</a:t>
                          </a:r>
                          <a:r>
                            <a:rPr lang="en-US" sz="1400" baseline="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 y</a:t>
                          </a:r>
                          <a:endParaRPr lang="en-US" sz="14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7</a:t>
                          </a:r>
                          <a:endParaRPr lang="en-US" sz="14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29.4</a:t>
                          </a:r>
                          <a:endParaRPr lang="en-US" sz="14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</a:tr>
                  <a:tr h="41652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Story</a:t>
                          </a:r>
                          <a:r>
                            <a:rPr lang="ar-JO" sz="1400" b="1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4</a:t>
                          </a:r>
                          <a:endParaRPr lang="en-US" sz="1400" b="1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bg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-114300" algn="l"/>
                              <a:tab pos="342900" algn="l"/>
                            </a:tabLst>
                          </a:pPr>
                          <a:r>
                            <a:rPr lang="en-US" sz="140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2.95</a:t>
                          </a:r>
                          <a:endParaRPr lang="en-US" sz="140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b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Service</a:t>
                          </a:r>
                          <a:r>
                            <a:rPr lang="en-US" sz="1400" baseline="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 y</a:t>
                          </a:r>
                          <a:endParaRPr lang="en-US" sz="14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5</a:t>
                          </a:r>
                          <a:endParaRPr lang="en-US" sz="14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21</a:t>
                          </a:r>
                          <a:endParaRPr lang="en-US" sz="14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</a:tr>
                  <a:tr h="41652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Story</a:t>
                          </a:r>
                          <a:r>
                            <a:rPr lang="ar-JO" sz="1400" b="1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3</a:t>
                          </a:r>
                          <a:endParaRPr lang="en-US" sz="1400" b="1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bg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-114300" algn="l"/>
                              <a:tab pos="342900" algn="l"/>
                            </a:tabLst>
                          </a:pPr>
                          <a:r>
                            <a:rPr lang="en-US" sz="1400" dirty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4.65</a:t>
                          </a:r>
                          <a:endParaRPr lang="en-US" sz="14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b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Service</a:t>
                          </a:r>
                          <a:r>
                            <a:rPr lang="en-US" sz="1400" baseline="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 y</a:t>
                          </a:r>
                          <a:endParaRPr lang="en-US" sz="14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4</a:t>
                          </a:r>
                          <a:endParaRPr lang="en-US" sz="14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</a:rPr>
                            <a:t>16.8</a:t>
                          </a:r>
                          <a:endParaRPr lang="en-US" sz="14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5104" marR="65104" marT="0" marB="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326304"/>
              </p:ext>
            </p:extLst>
          </p:nvPr>
        </p:nvGraphicFramePr>
        <p:xfrm>
          <a:off x="6240416" y="4880023"/>
          <a:ext cx="4572000" cy="8330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14400"/>
                <a:gridCol w="914400"/>
                <a:gridCol w="914400"/>
                <a:gridCol w="914400"/>
                <a:gridCol w="914400"/>
              </a:tblGrid>
              <a:tr h="4165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</a:rPr>
                        <a:t>Story</a:t>
                      </a:r>
                      <a:r>
                        <a:rPr lang="ar-JO" sz="1400" b="1" dirty="0" smtClean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104" marR="65104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-114300" algn="l"/>
                          <a:tab pos="342900" algn="l"/>
                        </a:tabLst>
                      </a:pPr>
                      <a:r>
                        <a:rPr lang="en-US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2.95</a:t>
                      </a:r>
                      <a:endParaRPr lang="en-US" sz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104" marR="65104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Service</a:t>
                      </a:r>
                      <a:r>
                        <a:rPr lang="en-US" sz="14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 y</a:t>
                      </a:r>
                      <a:endParaRPr lang="en-US" sz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104" marR="65104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4</a:t>
                      </a:r>
                      <a:endParaRPr lang="en-US" sz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104" marR="65104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16.8</a:t>
                      </a:r>
                      <a:endParaRPr lang="en-US" sz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104" marR="65104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4165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</a:rPr>
                        <a:t>Story</a:t>
                      </a:r>
                      <a:r>
                        <a:rPr lang="ar-JO" sz="1400" b="1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104" marR="65104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-114300" algn="l"/>
                          <a:tab pos="342900" algn="l"/>
                        </a:tabLst>
                      </a:pPr>
                      <a:r>
                        <a:rPr lang="en-US" sz="1400" dirty="0">
                          <a:effectLst/>
                        </a:rPr>
                        <a:t>4.65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104" marR="65104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Service</a:t>
                      </a:r>
                      <a:r>
                        <a:rPr lang="en-US" sz="14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 y</a:t>
                      </a:r>
                      <a:endParaRPr lang="en-US" sz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104" marR="65104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3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104" marR="65104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12.6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104" marR="65104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684212" y="4267200"/>
                <a:ext cx="4509440" cy="39478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𝛅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𝒚</m:t>
                        </m:r>
                      </m:sub>
                    </m:sSub>
                  </m:oMath>
                </a14:m>
                <a:r>
                  <a:rPr lang="en-US" b="1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is less than allowable story drift,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∆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𝒂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ar-JO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=</a:t>
                </a:r>
                <a:r>
                  <a:rPr lang="en-US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Ok</a:t>
                </a:r>
                <a:endParaRPr lang="en-US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212" y="4267200"/>
                <a:ext cx="4509440" cy="394788"/>
              </a:xfrm>
              <a:prstGeom prst="rect">
                <a:avLst/>
              </a:prstGeom>
              <a:blipFill rotWithShape="0">
                <a:blip r:embed="rId4"/>
                <a:stretch>
                  <a:fillRect t="-7692" r="-270" b="-169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540557" y="2743200"/>
                <a:ext cx="3735511" cy="58477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US" sz="3200" dirty="0" smtClean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Or by UBC = 0.7R*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>
                            <a:latin typeface="Cambria Math" panose="02040503050406030204" pitchFamily="18" charset="0"/>
                          </a:rPr>
                          <m:t>∆</m:t>
                        </m:r>
                      </m:e>
                      <m:sub>
                        <m:r>
                          <a:rPr lang="en-US" sz="3200" smtClean="0">
                            <a:latin typeface="Cambria Math" panose="02040503050406030204" pitchFamily="18" charset="0"/>
                          </a:rPr>
                          <m:t>𝒂</m:t>
                        </m:r>
                      </m:sub>
                    </m:sSub>
                  </m:oMath>
                </a14:m>
                <a:endParaRPr lang="en-US" sz="3200" b="0" cap="none" spc="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557" y="2743200"/>
                <a:ext cx="3735511" cy="584775"/>
              </a:xfrm>
              <a:prstGeom prst="rect">
                <a:avLst/>
              </a:prstGeom>
              <a:blipFill rotWithShape="0">
                <a:blip r:embed="rId5"/>
                <a:stretch>
                  <a:fillRect l="-4412" t="-13542" b="-406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15762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12" y="1066800"/>
            <a:ext cx="9372599" cy="56388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311964" y="132919"/>
            <a:ext cx="38314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Ground floor</a:t>
            </a:r>
            <a:endParaRPr 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81825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9883" y="228600"/>
            <a:ext cx="110761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Long term deflection &amp; Shear checks</a:t>
            </a:r>
            <a:endParaRPr lang="en-U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3189" y="1600200"/>
            <a:ext cx="9069547" cy="4607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210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340250" y="2667000"/>
            <a:ext cx="385233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Design</a:t>
            </a:r>
            <a:endParaRPr lang="en-US" sz="96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64870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70413" y="1219200"/>
            <a:ext cx="12041189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Solid slabs were used in the floors (Basement to 3</a:t>
            </a:r>
            <a:r>
              <a:rPr lang="en-US" sz="4400" baseline="300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rd</a:t>
            </a:r>
            <a:r>
              <a:rPr lang="en-US" sz="4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)</a:t>
            </a:r>
            <a:endParaRPr lang="en-US" sz="4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70414" y="2438400"/>
            <a:ext cx="12041189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Ribbed slabs were used in the floors (4</a:t>
            </a:r>
            <a:r>
              <a:rPr lang="en-US" sz="4400" baseline="300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</a:t>
            </a:r>
            <a:r>
              <a:rPr lang="en-US" sz="4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to 10</a:t>
            </a:r>
            <a:r>
              <a:rPr lang="en-US" sz="4400" baseline="300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</a:t>
            </a:r>
            <a:r>
              <a:rPr lang="en-US" sz="4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)</a:t>
            </a:r>
            <a:endParaRPr lang="en-US" sz="4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1588" y="3657600"/>
            <a:ext cx="12041189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Solid slab was used in the roof floor </a:t>
            </a:r>
            <a:endParaRPr lang="en-US" sz="4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-70414" y="4427041"/>
            <a:ext cx="119619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Solid: 18 cm both one way and two way</a:t>
            </a:r>
            <a:endParaRPr lang="en-US" sz="54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-233876" y="5360922"/>
            <a:ext cx="1250576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ribbed: 25 cm both one way and two way</a:t>
            </a:r>
            <a:endParaRPr lang="en-US" sz="54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70412" y="218926"/>
            <a:ext cx="17940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Slabs</a:t>
            </a:r>
            <a:endParaRPr lang="en-U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09320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84255" y="228600"/>
            <a:ext cx="46474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Design of slabs</a:t>
            </a:r>
            <a:endParaRPr lang="en-U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49832" y="1371600"/>
            <a:ext cx="35477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Solid slabs:</a:t>
            </a:r>
            <a:endParaRPr lang="en-U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549832" y="2294930"/>
                <a:ext cx="6821098" cy="92333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US" sz="5400" b="0" cap="none" spc="0" dirty="0" smtClean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Minimum steel = </a:t>
                </a:r>
                <a14:m>
                  <m:oMath xmlns:m="http://schemas.openxmlformats.org/officeDocument/2006/math">
                    <m:r>
                      <a:rPr lang="en-US" sz="5400" b="0" i="0" smtClean="0"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 sz="5400" i="1">
                        <a:latin typeface="Cambria Math" panose="02040503050406030204" pitchFamily="18" charset="0"/>
                      </a:rPr>
                      <m:t>∅</m:t>
                    </m:r>
                    <m:r>
                      <a:rPr lang="en-US" sz="5400" i="1">
                        <a:latin typeface="Cambria Math" panose="02040503050406030204" pitchFamily="18" charset="0"/>
                      </a:rPr>
                      <m:t>12</m:t>
                    </m:r>
                    <m:r>
                      <a:rPr lang="en-US" sz="54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5400" b="0" cap="none" spc="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832" y="2294930"/>
                <a:ext cx="6821098" cy="923330"/>
              </a:xfrm>
              <a:prstGeom prst="rect">
                <a:avLst/>
              </a:prstGeom>
              <a:blipFill rotWithShape="0">
                <a:blip r:embed="rId2"/>
                <a:stretch>
                  <a:fillRect l="-4736" t="-18421" b="-453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498552" y="3251808"/>
            <a:ext cx="99250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It can resist 25.8 </a:t>
            </a:r>
            <a:r>
              <a:rPr lang="en-US" sz="5400" b="0" cap="none" spc="0" dirty="0" err="1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KN.m</a:t>
            </a:r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/m moment</a:t>
            </a:r>
            <a:endParaRPr 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0" y="4808850"/>
                <a:ext cx="12280926" cy="646331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US" sz="3600" b="0" cap="none" spc="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So, for all panels have moment 25.8 or less, </a:t>
                </a:r>
                <a14:m>
                  <m:oMath xmlns:m="http://schemas.openxmlformats.org/officeDocument/2006/math">
                    <m:r>
                      <a:rPr lang="en-US" sz="3600" b="0" i="1" cap="none" spc="0">
                        <a:ln w="0"/>
                        <a:solidFill>
                          <a:schemeClr val="accent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4</m:t>
                    </m:r>
                    <m:r>
                      <a:rPr lang="en-US" sz="3600" b="0" i="1" cap="none" spc="0">
                        <a:ln w="0"/>
                        <a:solidFill>
                          <a:schemeClr val="accent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∅</m:t>
                    </m:r>
                    <m:r>
                      <a:rPr lang="en-US" sz="3600" b="0" i="1" cap="none" spc="0">
                        <a:ln w="0"/>
                        <a:solidFill>
                          <a:schemeClr val="accent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12</m:t>
                    </m:r>
                  </m:oMath>
                </a14:m>
                <a:r>
                  <a:rPr lang="en-US" sz="3600" b="0" cap="none" spc="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/m will be used</a:t>
                </a:r>
                <a:endParaRPr lang="en-US" sz="3600" b="0" cap="none" spc="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808850"/>
                <a:ext cx="12280926" cy="646331"/>
              </a:xfrm>
              <a:prstGeom prst="rect">
                <a:avLst/>
              </a:prstGeom>
              <a:blipFill rotWithShape="0">
                <a:blip r:embed="rId3"/>
                <a:stretch>
                  <a:fillRect l="-1241" t="-17925" r="-1141" b="-386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19344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ewwww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12" y="1524000"/>
            <a:ext cx="9677399" cy="48768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3384255" y="228600"/>
            <a:ext cx="46474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Design of slabs</a:t>
            </a:r>
            <a:endParaRPr lang="en-U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44193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84255" y="228600"/>
            <a:ext cx="46474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Design of slabs</a:t>
            </a:r>
            <a:endParaRPr lang="en-U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0244" y="1371600"/>
            <a:ext cx="41520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Ribbed slabs:</a:t>
            </a:r>
            <a:endParaRPr lang="en-U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549832" y="2294930"/>
                <a:ext cx="6821098" cy="92333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US" sz="5400" b="0" cap="none" spc="0" dirty="0" smtClean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Minimum steel = </a:t>
                </a:r>
                <a14:m>
                  <m:oMath xmlns:m="http://schemas.openxmlformats.org/officeDocument/2006/math">
                    <m:r>
                      <a:rPr lang="en-US" sz="5400" b="0" i="0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5400" i="1">
                        <a:latin typeface="Cambria Math" panose="02040503050406030204" pitchFamily="18" charset="0"/>
                      </a:rPr>
                      <m:t>∅</m:t>
                    </m:r>
                    <m:r>
                      <a:rPr lang="en-US" sz="5400" i="1">
                        <a:latin typeface="Cambria Math" panose="02040503050406030204" pitchFamily="18" charset="0"/>
                      </a:rPr>
                      <m:t>12</m:t>
                    </m:r>
                    <m:r>
                      <a:rPr lang="en-US" sz="54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5400" b="0" cap="none" spc="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832" y="2294930"/>
                <a:ext cx="6821098" cy="923330"/>
              </a:xfrm>
              <a:prstGeom prst="rect">
                <a:avLst/>
              </a:prstGeom>
              <a:blipFill rotWithShape="0">
                <a:blip r:embed="rId2"/>
                <a:stretch>
                  <a:fillRect l="-4736" t="-18421" b="-453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453667" y="3251808"/>
            <a:ext cx="100148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It can carry 16.8 </a:t>
            </a:r>
            <a:r>
              <a:rPr lang="en-US" sz="5400" b="0" cap="none" spc="0" dirty="0" err="1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KN.m</a:t>
            </a:r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/rib moment</a:t>
            </a:r>
            <a:endParaRPr 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0" y="4808850"/>
                <a:ext cx="12280926" cy="646331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US" sz="3600" b="0" cap="none" spc="0" dirty="0" smtClean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So, for all panels have moment 16.8 </a:t>
                </a:r>
                <a:r>
                  <a:rPr lang="en-US" sz="3600" b="0" cap="none" spc="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or less, </a:t>
                </a:r>
                <a14:m>
                  <m:oMath xmlns:m="http://schemas.openxmlformats.org/officeDocument/2006/math">
                    <m:r>
                      <a:rPr lang="en-US" sz="3600" b="0" i="1" cap="none" spc="0" smtClean="0">
                        <a:ln w="0"/>
                        <a:solidFill>
                          <a:schemeClr val="accent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2</m:t>
                    </m:r>
                    <m:r>
                      <a:rPr lang="en-US" sz="3600" b="0" i="1" cap="none" spc="0">
                        <a:ln w="0"/>
                        <a:solidFill>
                          <a:schemeClr val="accent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∅</m:t>
                    </m:r>
                    <m:r>
                      <a:rPr lang="en-US" sz="3600" b="0" i="1" cap="none" spc="0">
                        <a:ln w="0"/>
                        <a:solidFill>
                          <a:schemeClr val="accent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12</m:t>
                    </m:r>
                  </m:oMath>
                </a14:m>
                <a:r>
                  <a:rPr lang="en-US" sz="3600" b="0" cap="none" spc="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/m will be used</a:t>
                </a:r>
                <a:endParaRPr lang="en-US" sz="3600" b="0" cap="none" spc="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808850"/>
                <a:ext cx="12280926" cy="646331"/>
              </a:xfrm>
              <a:prstGeom prst="rect">
                <a:avLst/>
              </a:prstGeom>
              <a:blipFill rotWithShape="0">
                <a:blip r:embed="rId3"/>
                <a:stretch>
                  <a:fillRect l="-1241" t="-17925" r="-1141" b="-386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73606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ewwww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768" y="1600200"/>
            <a:ext cx="9296400" cy="472439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3384255" y="228600"/>
            <a:ext cx="46474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Design of slabs</a:t>
            </a:r>
            <a:endParaRPr lang="en-U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15726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412" y="1219200"/>
            <a:ext cx="10396537" cy="492930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370012" y="228600"/>
            <a:ext cx="8348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Ribbed slabs reinforcement</a:t>
            </a:r>
            <a:endParaRPr lang="en-U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94881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38214" y="228600"/>
            <a:ext cx="85395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Design of Beams for flexure </a:t>
            </a:r>
            <a:endParaRPr lang="en-U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5812" y="1524000"/>
            <a:ext cx="8229600" cy="1295400"/>
          </a:xfrm>
          <a:prstGeom prst="rect">
            <a:avLst/>
          </a:prstGeom>
        </p:spPr>
      </p:pic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5812" y="2829520"/>
            <a:ext cx="8229600" cy="1209080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5812" y="4038600"/>
            <a:ext cx="8229600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746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78101" y="228600"/>
            <a:ext cx="86597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Design of Beams for flexure</a:t>
            </a:r>
            <a:endParaRPr lang="en-U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3" name="Picture 2" descr="H:\xsa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5812" y="1151930"/>
            <a:ext cx="6657975" cy="189071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0999" y="3174830"/>
            <a:ext cx="7467600" cy="13716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77822" y="4876800"/>
            <a:ext cx="1066029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 error between sap design results</a:t>
            </a:r>
            <a:b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and hand calculations was ZERO</a:t>
            </a:r>
            <a:endParaRPr 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84964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7612" y="1676400"/>
            <a:ext cx="9067800" cy="48768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363262" y="132919"/>
            <a:ext cx="37289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Upper floors</a:t>
            </a:r>
            <a:endParaRPr 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88869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23768" y="228600"/>
            <a:ext cx="516840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Design of Beams</a:t>
            </a:r>
            <a:br>
              <a:rPr lang="en-US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</a:br>
            <a:r>
              <a:rPr lang="en-US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for shear</a:t>
            </a:r>
            <a:endParaRPr lang="en-U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608012" y="1977064"/>
                <a:ext cx="2645596" cy="3961213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sz="3600" b="0" cap="none" spc="0" dirty="0" err="1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Vc</a:t>
                </a:r>
                <a:r>
                  <a:rPr lang="en-US" sz="3600" b="0" cap="none" spc="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600" b="0" i="1" cap="none" spc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3600" b="0" cap="none" spc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λ</m:t>
                        </m:r>
                      </m:num>
                      <m:den>
                        <m:r>
                          <a:rPr lang="en-US" sz="3600" b="0" i="1" cap="none" spc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sz="3600" b="0" cap="none" spc="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√</a:t>
                </a:r>
                <a:r>
                  <a:rPr lang="en-US" sz="3600" b="0" cap="none" spc="0" dirty="0" err="1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fc′bd</a:t>
                </a:r>
                <a:r>
                  <a:rPr lang="en-US" sz="3600" b="0" cap="none" spc="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</a:p>
              <a:p>
                <a:pPr algn="ctr">
                  <a:lnSpc>
                    <a:spcPct val="150000"/>
                  </a:lnSpc>
                  <a:spcAft>
                    <a:spcPts val="60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3600" b="0" i="1" cap="none" spc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3600" b="0" i="1" cap="none" spc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𝑉𝑢</m:t>
                        </m:r>
                      </m:num>
                      <m:den>
                        <m:r>
                          <a:rPr lang="en-US" sz="3600" b="0" cap="none" spc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∅</m:t>
                        </m:r>
                      </m:den>
                    </m:f>
                  </m:oMath>
                </a14:m>
                <a:r>
                  <a:rPr lang="en-US" sz="3600" b="0" cap="none" spc="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600" b="0" cap="none" spc="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= </a:t>
                </a:r>
                <a:r>
                  <a:rPr lang="en-US" sz="3600" b="0" cap="none" spc="0" dirty="0" err="1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Vc</a:t>
                </a:r>
                <a:r>
                  <a:rPr lang="en-US" sz="3600" b="0" cap="none" spc="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+ Vs </a:t>
                </a:r>
              </a:p>
              <a:p>
                <a:pPr algn="ctr">
                  <a:lnSpc>
                    <a:spcPct val="150000"/>
                  </a:lnSpc>
                  <a:spcAft>
                    <a:spcPts val="60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3600" b="0" i="1" cap="none" spc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3600" b="0" i="1" cap="none" spc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𝐴𝑣</m:t>
                        </m:r>
                      </m:num>
                      <m:den>
                        <m:r>
                          <a:rPr lang="en-US" sz="3600" b="0" i="1" cap="none" spc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𝑆</m:t>
                        </m:r>
                      </m:den>
                    </m:f>
                  </m:oMath>
                </a14:m>
                <a:r>
                  <a:rPr lang="en-US" sz="3600" b="0" cap="none" spc="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600" b="0" i="1" cap="none" spc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3600" b="0" i="1" cap="none" spc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𝑉𝑠</m:t>
                        </m:r>
                      </m:num>
                      <m:den>
                        <m:r>
                          <a:rPr lang="en-US" sz="3600" b="0" i="1" cap="none" spc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𝑓𝑦</m:t>
                        </m:r>
                        <m:r>
                          <a:rPr lang="en-US" sz="3600" b="0" i="1" cap="none" spc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∗</m:t>
                        </m:r>
                        <m:r>
                          <a:rPr lang="en-US" sz="3600" b="0" i="1" cap="none" spc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𝑑</m:t>
                        </m:r>
                      </m:den>
                    </m:f>
                  </m:oMath>
                </a14:m>
                <a:endParaRPr lang="en-US" sz="3600" b="0" cap="none" spc="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012" y="1977064"/>
                <a:ext cx="2645596" cy="3961213"/>
              </a:xfrm>
              <a:prstGeom prst="rect">
                <a:avLst/>
              </a:prstGeom>
              <a:blipFill rotWithShape="0">
                <a:blip r:embed="rId2"/>
                <a:stretch>
                  <a:fillRect l="-6452" r="-73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3212" y="2514600"/>
            <a:ext cx="6795770" cy="797877"/>
          </a:xfrm>
          <a:prstGeom prst="rect">
            <a:avLst/>
          </a:prstGeom>
        </p:spPr>
      </p:pic>
      <p:pic>
        <p:nvPicPr>
          <p:cNvPr id="6" name="Picture 5" descr="H:\shear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9412" y="3860563"/>
            <a:ext cx="6719570" cy="940037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4193686" y="5181600"/>
            <a:ext cx="45003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Error= ZERO %</a:t>
            </a:r>
            <a:endParaRPr 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2536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7612" y="1524000"/>
            <a:ext cx="9042456" cy="467677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132012" y="304800"/>
            <a:ext cx="6092825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40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Design of Beams</a:t>
            </a:r>
            <a:br>
              <a:rPr lang="en-US" sz="40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</a:br>
            <a:endParaRPr lang="en-US" sz="40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55662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46354" y="228600"/>
            <a:ext cx="57232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Design of Columns</a:t>
            </a:r>
            <a:endParaRPr lang="en-U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410" y="1600200"/>
            <a:ext cx="3671888" cy="2268220"/>
          </a:xfrm>
          <a:prstGeom prst="rect">
            <a:avLst/>
          </a:prstGeom>
        </p:spPr>
      </p:pic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6212" y="3868420"/>
            <a:ext cx="3733800" cy="2684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252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9012" y="1022954"/>
            <a:ext cx="9677400" cy="579636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380121" y="125415"/>
            <a:ext cx="64379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Design of shear walls</a:t>
            </a:r>
            <a:endParaRPr lang="en-U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85263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228600"/>
            <a:ext cx="121888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5327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888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10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7612" y="914400"/>
            <a:ext cx="8915400" cy="579722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456321" y="11723"/>
            <a:ext cx="64379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Design of shear walls</a:t>
            </a:r>
            <a:endParaRPr lang="en-U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81199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7612" y="1219200"/>
            <a:ext cx="8763000" cy="528824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764374" y="11723"/>
            <a:ext cx="38218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Stair Design</a:t>
            </a:r>
            <a:endParaRPr lang="en-U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07048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d,jfhsd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212" y="2057400"/>
            <a:ext cx="8915400" cy="40386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1217612" y="533400"/>
            <a:ext cx="79127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Ground floor &amp; street slope</a:t>
            </a:r>
            <a:endParaRPr 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3498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412" y="2286000"/>
            <a:ext cx="9649648" cy="4191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03982" y="457200"/>
            <a:ext cx="105625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 stair was in the direction shown:</a:t>
            </a:r>
            <a:endParaRPr 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79636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212" y="1600200"/>
            <a:ext cx="9695414" cy="482802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93897" y="457200"/>
            <a:ext cx="107826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Then it’s suddenly changed direction:</a:t>
            </a:r>
            <a:endParaRPr 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44490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0012" y="597221"/>
            <a:ext cx="3352800" cy="542257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042465" y="2971800"/>
            <a:ext cx="16482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Then</a:t>
            </a:r>
            <a:endParaRPr 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8812" y="597221"/>
            <a:ext cx="4686300" cy="5422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050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rketing 16x9">
  <a:themeElements>
    <a:clrScheme name="Marketing_16x9">
      <a:dk1>
        <a:srgbClr val="404040"/>
      </a:dk1>
      <a:lt1>
        <a:sysClr val="window" lastClr="FFFFFF"/>
      </a:lt1>
      <a:dk2>
        <a:srgbClr val="000000"/>
      </a:dk2>
      <a:lt2>
        <a:srgbClr val="A1C1DE"/>
      </a:lt2>
      <a:accent1>
        <a:srgbClr val="39527B"/>
      </a:accent1>
      <a:accent2>
        <a:srgbClr val="528DC2"/>
      </a:accent2>
      <a:accent3>
        <a:srgbClr val="7EA939"/>
      </a:accent3>
      <a:accent4>
        <a:srgbClr val="30AEAB"/>
      </a:accent4>
      <a:accent5>
        <a:srgbClr val="31A962"/>
      </a:accent5>
      <a:accent6>
        <a:srgbClr val="78648E"/>
      </a:accent6>
      <a:hlink>
        <a:srgbClr val="7EA939"/>
      </a:hlink>
      <a:folHlink>
        <a:srgbClr val="7F7F7F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flip="none" rotWithShape="1">
          <a:gsLst>
            <a:gs pos="0">
              <a:schemeClr val="phClr">
                <a:lumMod val="20000"/>
                <a:lumOff val="80000"/>
              </a:schemeClr>
            </a:gs>
            <a:gs pos="58000">
              <a:schemeClr val="phClr">
                <a:lumMod val="40000"/>
                <a:lumOff val="60000"/>
              </a:schemeClr>
            </a:gs>
            <a:gs pos="100000">
              <a:schemeClr val="phClr"/>
            </a:gs>
          </a:gsLst>
          <a:lin ang="14400000" scaled="0"/>
          <a:tileRect/>
        </a:gradFill>
        <a:gradFill flip="none" rotWithShape="1">
          <a:gsLst>
            <a:gs pos="0">
              <a:schemeClr val="phClr">
                <a:lumMod val="20000"/>
                <a:lumOff val="80000"/>
              </a:schemeClr>
            </a:gs>
            <a:gs pos="58000">
              <a:schemeClr val="phClr">
                <a:lumMod val="40000"/>
                <a:lumOff val="60000"/>
              </a:schemeClr>
            </a:gs>
            <a:gs pos="100000">
              <a:schemeClr val="phClr"/>
            </a:gs>
          </a:gsLst>
          <a:lin ang="17400000" scaled="0"/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Marketing_16x9">
      <a:dk1>
        <a:srgbClr val="404040"/>
      </a:dk1>
      <a:lt1>
        <a:sysClr val="window" lastClr="FFFFFF"/>
      </a:lt1>
      <a:dk2>
        <a:srgbClr val="000000"/>
      </a:dk2>
      <a:lt2>
        <a:srgbClr val="A1C1DE"/>
      </a:lt2>
      <a:accent1>
        <a:srgbClr val="39527B"/>
      </a:accent1>
      <a:accent2>
        <a:srgbClr val="528DC2"/>
      </a:accent2>
      <a:accent3>
        <a:srgbClr val="7EA939"/>
      </a:accent3>
      <a:accent4>
        <a:srgbClr val="30AEAB"/>
      </a:accent4>
      <a:accent5>
        <a:srgbClr val="31A962"/>
      </a:accent5>
      <a:accent6>
        <a:srgbClr val="78648E"/>
      </a:accent6>
      <a:hlink>
        <a:srgbClr val="7EA939"/>
      </a:hlink>
      <a:folHlink>
        <a:srgbClr val="7F7F7F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flip="none" rotWithShape="1">
          <a:gsLst>
            <a:gs pos="0">
              <a:schemeClr val="phClr">
                <a:lumMod val="20000"/>
                <a:lumOff val="80000"/>
              </a:schemeClr>
            </a:gs>
            <a:gs pos="58000">
              <a:schemeClr val="phClr">
                <a:lumMod val="40000"/>
                <a:lumOff val="60000"/>
              </a:schemeClr>
            </a:gs>
            <a:gs pos="100000">
              <a:schemeClr val="phClr"/>
            </a:gs>
          </a:gsLst>
          <a:lin ang="14400000" scaled="0"/>
          <a:tileRect/>
        </a:gradFill>
        <a:gradFill flip="none" rotWithShape="1">
          <a:gsLst>
            <a:gs pos="0">
              <a:schemeClr val="phClr">
                <a:lumMod val="20000"/>
                <a:lumOff val="80000"/>
              </a:schemeClr>
            </a:gs>
            <a:gs pos="58000">
              <a:schemeClr val="phClr">
                <a:lumMod val="40000"/>
                <a:lumOff val="60000"/>
              </a:schemeClr>
            </a:gs>
            <a:gs pos="100000">
              <a:schemeClr val="phClr"/>
            </a:gs>
          </a:gsLst>
          <a:lin ang="17400000" scaled="0"/>
          <a:tileRect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Marketing_16x9">
      <a:dk1>
        <a:srgbClr val="404040"/>
      </a:dk1>
      <a:lt1>
        <a:sysClr val="window" lastClr="FFFFFF"/>
      </a:lt1>
      <a:dk2>
        <a:srgbClr val="000000"/>
      </a:dk2>
      <a:lt2>
        <a:srgbClr val="A1C1DE"/>
      </a:lt2>
      <a:accent1>
        <a:srgbClr val="39527B"/>
      </a:accent1>
      <a:accent2>
        <a:srgbClr val="528DC2"/>
      </a:accent2>
      <a:accent3>
        <a:srgbClr val="7EA939"/>
      </a:accent3>
      <a:accent4>
        <a:srgbClr val="30AEAB"/>
      </a:accent4>
      <a:accent5>
        <a:srgbClr val="31A962"/>
      </a:accent5>
      <a:accent6>
        <a:srgbClr val="78648E"/>
      </a:accent6>
      <a:hlink>
        <a:srgbClr val="7EA939"/>
      </a:hlink>
      <a:folHlink>
        <a:srgbClr val="7F7F7F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flip="none" rotWithShape="1">
          <a:gsLst>
            <a:gs pos="0">
              <a:schemeClr val="phClr">
                <a:lumMod val="20000"/>
                <a:lumOff val="80000"/>
              </a:schemeClr>
            </a:gs>
            <a:gs pos="58000">
              <a:schemeClr val="phClr">
                <a:lumMod val="40000"/>
                <a:lumOff val="60000"/>
              </a:schemeClr>
            </a:gs>
            <a:gs pos="100000">
              <a:schemeClr val="phClr"/>
            </a:gs>
          </a:gsLst>
          <a:lin ang="14400000" scaled="0"/>
          <a:tileRect/>
        </a:gradFill>
        <a:gradFill flip="none" rotWithShape="1">
          <a:gsLst>
            <a:gs pos="0">
              <a:schemeClr val="phClr">
                <a:lumMod val="20000"/>
                <a:lumOff val="80000"/>
              </a:schemeClr>
            </a:gs>
            <a:gs pos="58000">
              <a:schemeClr val="phClr">
                <a:lumMod val="40000"/>
                <a:lumOff val="60000"/>
              </a:schemeClr>
            </a:gs>
            <a:gs pos="100000">
              <a:schemeClr val="phClr"/>
            </a:gs>
          </a:gsLst>
          <a:lin ang="17400000" scaled="0"/>
          <a:tileRect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D7DC9D6-C974-4760-AF25-FD6F69EC14D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 marketing glass cube presentation (widescreen)</Template>
  <TotalTime>0</TotalTime>
  <Words>574</Words>
  <Application>Microsoft Office PowerPoint</Application>
  <PresentationFormat>Custom</PresentationFormat>
  <Paragraphs>173</Paragraphs>
  <Slides>57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64" baseType="lpstr">
      <vt:lpstr>Arial</vt:lpstr>
      <vt:lpstr>Calibri</vt:lpstr>
      <vt:lpstr>Cambria Math</vt:lpstr>
      <vt:lpstr>Corbel</vt:lpstr>
      <vt:lpstr>Tahoma</vt:lpstr>
      <vt:lpstr>Times New Roman</vt:lpstr>
      <vt:lpstr>Marketing 16x9</vt:lpstr>
      <vt:lpstr>Structural design of      Al-Awqaf building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2016-12-16T21:52:06Z</dcterms:created>
  <dcterms:modified xsi:type="dcterms:W3CDTF">2016-12-21T20:56:52Z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TC028010849991</vt:lpwstr>
  </property>
</Properties>
</file>